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79975" cy="21386800"/>
  <p:notesSz cx="6858000" cy="9144000"/>
  <p:defaultText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6343" autoAdjust="0"/>
  </p:normalViewPr>
  <p:slideViewPr>
    <p:cSldViewPr>
      <p:cViewPr>
        <p:scale>
          <a:sx n="33" d="100"/>
          <a:sy n="33" d="100"/>
        </p:scale>
        <p:origin x="-678" y="1128"/>
      </p:cViewPr>
      <p:guideLst>
        <p:guide orient="horz" pos="6736"/>
        <p:guide pos="953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D5228-B837-4FD2-AC0C-A2CD5AD80348}" type="datetimeFigureOut">
              <a:rPr lang="de-DE" smtClean="0"/>
              <a:t>08.12.2014</a:t>
            </a:fld>
            <a:endParaRPr lang="de-DE"/>
          </a:p>
        </p:txBody>
      </p:sp>
      <p:sp>
        <p:nvSpPr>
          <p:cNvPr id="4" name="Slide Image Placehold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11E73-6454-416B-8526-085853CB941A}" type="slidenum">
              <a:rPr lang="de-DE" smtClean="0"/>
              <a:t>‹#›</a:t>
            </a:fld>
            <a:endParaRPr lang="de-DE"/>
          </a:p>
        </p:txBody>
      </p:sp>
    </p:spTree>
    <p:extLst>
      <p:ext uri="{BB962C8B-B14F-4D97-AF65-F5344CB8AC3E}">
        <p14:creationId xmlns:p14="http://schemas.microsoft.com/office/powerpoint/2010/main" val="1670901938"/>
      </p:ext>
    </p:extLst>
  </p:cSld>
  <p:clrMap bg1="lt1" tx1="dk1" bg2="lt2" tx2="dk2" accent1="accent1" accent2="accent2" accent3="accent3" accent4="accent4" accent5="accent5" accent6="accent6" hlink="hlink" folHlink="folHlink"/>
  <p:notesStyle>
    <a:lvl1pPr marL="0" algn="l" defTabSz="2952323" rtl="0" eaLnBrk="1" latinLnBrk="0" hangingPunct="1">
      <a:defRPr sz="3900" kern="1200">
        <a:solidFill>
          <a:schemeClr val="tx1"/>
        </a:solidFill>
        <a:latin typeface="+mn-lt"/>
        <a:ea typeface="+mn-ea"/>
        <a:cs typeface="+mn-cs"/>
      </a:defRPr>
    </a:lvl1pPr>
    <a:lvl2pPr marL="1476162" algn="l" defTabSz="2952323" rtl="0" eaLnBrk="1" latinLnBrk="0" hangingPunct="1">
      <a:defRPr sz="3900" kern="1200">
        <a:solidFill>
          <a:schemeClr val="tx1"/>
        </a:solidFill>
        <a:latin typeface="+mn-lt"/>
        <a:ea typeface="+mn-ea"/>
        <a:cs typeface="+mn-cs"/>
      </a:defRPr>
    </a:lvl2pPr>
    <a:lvl3pPr marL="2952323" algn="l" defTabSz="2952323" rtl="0" eaLnBrk="1" latinLnBrk="0" hangingPunct="1">
      <a:defRPr sz="3900" kern="1200">
        <a:solidFill>
          <a:schemeClr val="tx1"/>
        </a:solidFill>
        <a:latin typeface="+mn-lt"/>
        <a:ea typeface="+mn-ea"/>
        <a:cs typeface="+mn-cs"/>
      </a:defRPr>
    </a:lvl3pPr>
    <a:lvl4pPr marL="4428485" algn="l" defTabSz="2952323" rtl="0" eaLnBrk="1" latinLnBrk="0" hangingPunct="1">
      <a:defRPr sz="3900" kern="1200">
        <a:solidFill>
          <a:schemeClr val="tx1"/>
        </a:solidFill>
        <a:latin typeface="+mn-lt"/>
        <a:ea typeface="+mn-ea"/>
        <a:cs typeface="+mn-cs"/>
      </a:defRPr>
    </a:lvl4pPr>
    <a:lvl5pPr marL="5904647" algn="l" defTabSz="2952323" rtl="0" eaLnBrk="1" latinLnBrk="0" hangingPunct="1">
      <a:defRPr sz="3900" kern="1200">
        <a:solidFill>
          <a:schemeClr val="tx1"/>
        </a:solidFill>
        <a:latin typeface="+mn-lt"/>
        <a:ea typeface="+mn-ea"/>
        <a:cs typeface="+mn-cs"/>
      </a:defRPr>
    </a:lvl5pPr>
    <a:lvl6pPr marL="7380808" algn="l" defTabSz="2952323" rtl="0" eaLnBrk="1" latinLnBrk="0" hangingPunct="1">
      <a:defRPr sz="3900" kern="1200">
        <a:solidFill>
          <a:schemeClr val="tx1"/>
        </a:solidFill>
        <a:latin typeface="+mn-lt"/>
        <a:ea typeface="+mn-ea"/>
        <a:cs typeface="+mn-cs"/>
      </a:defRPr>
    </a:lvl6pPr>
    <a:lvl7pPr marL="8856970" algn="l" defTabSz="2952323" rtl="0" eaLnBrk="1" latinLnBrk="0" hangingPunct="1">
      <a:defRPr sz="3900" kern="1200">
        <a:solidFill>
          <a:schemeClr val="tx1"/>
        </a:solidFill>
        <a:latin typeface="+mn-lt"/>
        <a:ea typeface="+mn-ea"/>
        <a:cs typeface="+mn-cs"/>
      </a:defRPr>
    </a:lvl7pPr>
    <a:lvl8pPr marL="10333131" algn="l" defTabSz="2952323" rtl="0" eaLnBrk="1" latinLnBrk="0" hangingPunct="1">
      <a:defRPr sz="3900" kern="1200">
        <a:solidFill>
          <a:schemeClr val="tx1"/>
        </a:solidFill>
        <a:latin typeface="+mn-lt"/>
        <a:ea typeface="+mn-ea"/>
        <a:cs typeface="+mn-cs"/>
      </a:defRPr>
    </a:lvl8pPr>
    <a:lvl9pPr marL="11809293" algn="l" defTabSz="2952323"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685800"/>
            <a:ext cx="4854575" cy="3429000"/>
          </a:xfrm>
        </p:spPr>
      </p:sp>
      <p:sp>
        <p:nvSpPr>
          <p:cNvPr id="3" name="Notes Placeholder 2"/>
          <p:cNvSpPr>
            <a:spLocks noGrp="1"/>
          </p:cNvSpPr>
          <p:nvPr>
            <p:ph type="body" idx="1"/>
          </p:nvPr>
        </p:nvSpPr>
        <p:spPr/>
        <p:txBody>
          <a:bodyPr/>
          <a:lstStyle/>
          <a:p>
            <a:endParaRPr lang="de-DE"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BB411E73-6454-416B-8526-085853CB941A}" type="slidenum">
              <a:rPr lang="de-DE" smtClean="0"/>
              <a:t>1</a:t>
            </a:fld>
            <a:endParaRPr lang="de-DE"/>
          </a:p>
        </p:txBody>
      </p:sp>
    </p:spTree>
    <p:extLst>
      <p:ext uri="{BB962C8B-B14F-4D97-AF65-F5344CB8AC3E}">
        <p14:creationId xmlns:p14="http://schemas.microsoft.com/office/powerpoint/2010/main" val="37342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901052"/>
            <a:ext cx="25737979" cy="13307342"/>
          </a:xfrm>
        </p:spPr>
        <p:txBody>
          <a:bodyPr anchor="b">
            <a:noAutofit/>
          </a:bodyPr>
          <a:lstStyle>
            <a:lvl1pPr>
              <a:lnSpc>
                <a:spcPct val="100000"/>
              </a:lnSpc>
              <a:defRPr sz="25800"/>
            </a:lvl1pPr>
          </a:lstStyle>
          <a:p>
            <a:r>
              <a:rPr lang="en-US" smtClean="0"/>
              <a:t>Click to edit Master title style</a:t>
            </a:r>
            <a:endParaRPr lang="en-US" dirty="0"/>
          </a:p>
        </p:txBody>
      </p:sp>
      <p:sp>
        <p:nvSpPr>
          <p:cNvPr id="3" name="Subtitle 2"/>
          <p:cNvSpPr>
            <a:spLocks noGrp="1"/>
          </p:cNvSpPr>
          <p:nvPr>
            <p:ph type="subTitle" idx="1"/>
          </p:nvPr>
        </p:nvSpPr>
        <p:spPr>
          <a:xfrm>
            <a:off x="4541996" y="15446022"/>
            <a:ext cx="21195983" cy="3802098"/>
          </a:xfrm>
        </p:spPr>
        <p:txBody>
          <a:bodyPr>
            <a:normAutofit/>
          </a:bodyPr>
          <a:lstStyle>
            <a:lvl1pPr marL="0" indent="0" algn="ctr">
              <a:buNone/>
              <a:defRPr sz="7700">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287278B-9317-4ED5-A997-4D0145BE6FC5}" type="datetimeFigureOut">
              <a:rPr lang="de-DE" smtClean="0"/>
              <a:t>08.12.2014</a:t>
            </a:fld>
            <a:endParaRPr lang="de-DE"/>
          </a:p>
        </p:txBody>
      </p:sp>
      <p:sp>
        <p:nvSpPr>
          <p:cNvPr id="8" name="Slide Number Placeholder 7"/>
          <p:cNvSpPr>
            <a:spLocks noGrp="1"/>
          </p:cNvSpPr>
          <p:nvPr>
            <p:ph type="sldNum" sz="quarter" idx="11"/>
          </p:nvPr>
        </p:nvSpPr>
        <p:spPr/>
        <p:txBody>
          <a:bodyPr/>
          <a:lstStyle/>
          <a:p>
            <a:fld id="{165C7D94-9832-4A20-AE00-0D2C659AB368}" type="slidenum">
              <a:rPr lang="de-DE" smtClean="0"/>
              <a:t>‹#›</a:t>
            </a:fld>
            <a:endParaRPr lang="de-DE"/>
          </a:p>
        </p:txBody>
      </p:sp>
      <p:sp>
        <p:nvSpPr>
          <p:cNvPr id="9" name="Footer Placeholder 8"/>
          <p:cNvSpPr>
            <a:spLocks noGrp="1"/>
          </p:cNvSpPr>
          <p:nvPr>
            <p:ph type="ftr" sz="quarter" idx="12"/>
          </p:nvPr>
        </p:nvSpPr>
        <p:spPr/>
        <p:txBody>
          <a:bodyPr/>
          <a:lstStyle/>
          <a:p>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856465"/>
            <a:ext cx="6812994" cy="1824808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13999" y="856465"/>
            <a:ext cx="19934317" cy="182480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4277361"/>
            <a:ext cx="25737979" cy="7812123"/>
          </a:xfrm>
        </p:spPr>
        <p:txBody>
          <a:bodyPr anchor="b"/>
          <a:lstStyle>
            <a:lvl1pPr algn="ctr" defTabSz="2952323" rtl="0" eaLnBrk="1" latinLnBrk="0" hangingPunct="1">
              <a:lnSpc>
                <a:spcPct val="100000"/>
              </a:lnSpc>
              <a:spcBef>
                <a:spcPct val="0"/>
              </a:spcBef>
              <a:buNone/>
              <a:defRPr lang="en-US" sz="155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2391909" y="12688514"/>
            <a:ext cx="25737979" cy="3529811"/>
          </a:xfrm>
        </p:spPr>
        <p:txBody>
          <a:bodyPr anchor="t"/>
          <a:lstStyle>
            <a:lvl1pPr marL="0" indent="0" algn="ctr">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7278B-9317-4ED5-A997-4D0145BE6FC5}" type="datetimeFigureOut">
              <a:rPr lang="de-DE" smtClean="0"/>
              <a:t>08.12.2014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65C7D94-9832-4A20-AE00-0D2C659AB368}" type="slidenum">
              <a:rPr lang="de-DE" smtClean="0"/>
              <a:t>‹#›</a:t>
            </a:fld>
            <a:endParaRPr lang="de-DE"/>
          </a:p>
        </p:txBody>
      </p:sp>
      <p:sp>
        <p:nvSpPr>
          <p:cNvPr id="7" name="Oval 6"/>
          <p:cNvSpPr/>
          <p:nvPr/>
        </p:nvSpPr>
        <p:spPr>
          <a:xfrm>
            <a:off x="14887654"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8" name="Oval 7"/>
          <p:cNvSpPr/>
          <p:nvPr/>
        </p:nvSpPr>
        <p:spPr>
          <a:xfrm>
            <a:off x="15550029"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
        <p:nvSpPr>
          <p:cNvPr id="9" name="Oval 8"/>
          <p:cNvSpPr/>
          <p:nvPr/>
        </p:nvSpPr>
        <p:spPr>
          <a:xfrm>
            <a:off x="14228436" y="12238002"/>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15392320" y="4990255"/>
            <a:ext cx="13373656" cy="14114299"/>
          </a:xfrm>
        </p:spPr>
        <p:txBody>
          <a:bodyPr/>
          <a:lstStyle>
            <a:lvl1pPr>
              <a:defRPr sz="7700"/>
            </a:lvl1pPr>
            <a:lvl2pPr>
              <a:defRPr sz="5200"/>
            </a:lvl2pPr>
            <a:lvl3pPr>
              <a:defRPr sz="52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
        <p:nvSpPr>
          <p:cNvPr id="9" name="Content Placeholder 8"/>
          <p:cNvSpPr>
            <a:spLocks noGrp="1"/>
          </p:cNvSpPr>
          <p:nvPr>
            <p:ph sz="quarter" idx="13"/>
          </p:nvPr>
        </p:nvSpPr>
        <p:spPr>
          <a:xfrm>
            <a:off x="1211199" y="4990253"/>
            <a:ext cx="13383749" cy="14115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999" y="4990253"/>
            <a:ext cx="13378914" cy="1901049"/>
          </a:xfrm>
        </p:spPr>
        <p:txBody>
          <a:bodyPr anchor="b">
            <a:noAutofit/>
          </a:bodyPr>
          <a:lstStyle>
            <a:lvl1pPr marL="0" indent="0" algn="ctr">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5" name="Text Placeholder 4"/>
          <p:cNvSpPr>
            <a:spLocks noGrp="1"/>
          </p:cNvSpPr>
          <p:nvPr>
            <p:ph type="body" sz="quarter" idx="3"/>
          </p:nvPr>
        </p:nvSpPr>
        <p:spPr>
          <a:xfrm>
            <a:off x="15392322" y="4990253"/>
            <a:ext cx="13384170" cy="1901049"/>
          </a:xfrm>
        </p:spPr>
        <p:txBody>
          <a:bodyPr anchor="b">
            <a:noAutofit/>
          </a:bodyPr>
          <a:lstStyle>
            <a:lvl1pPr marL="0" indent="0" algn="ctr">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287278B-9317-4ED5-A997-4D0145BE6FC5}" type="datetimeFigureOut">
              <a:rPr lang="de-DE" smtClean="0"/>
              <a:t>08.12.2014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65C7D94-9832-4A20-AE00-0D2C659AB368}" type="slidenum">
              <a:rPr lang="de-DE" smtClean="0"/>
              <a:t>‹#›</a:t>
            </a:fld>
            <a:endParaRPr lang="de-DE"/>
          </a:p>
        </p:txBody>
      </p:sp>
      <p:sp>
        <p:nvSpPr>
          <p:cNvPr id="11" name="Content Placeholder 10"/>
          <p:cNvSpPr>
            <a:spLocks noGrp="1"/>
          </p:cNvSpPr>
          <p:nvPr>
            <p:ph sz="quarter" idx="13"/>
          </p:nvPr>
        </p:nvSpPr>
        <p:spPr>
          <a:xfrm>
            <a:off x="1513999" y="6900807"/>
            <a:ext cx="13383749" cy="122047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15473067" y="6900809"/>
            <a:ext cx="13383749" cy="122033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7278B-9317-4ED5-A997-4D0145BE6FC5}" type="datetimeFigureOut">
              <a:rPr lang="de-DE" smtClean="0"/>
              <a:t>08.12.2014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7278B-9317-4ED5-A997-4D0145BE6FC5}" type="datetimeFigureOut">
              <a:rPr lang="de-DE" smtClean="0"/>
              <a:t>08.12.2014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561074" y="831709"/>
            <a:ext cx="9961903" cy="6534856"/>
          </a:xfrm>
        </p:spPr>
        <p:txBody>
          <a:bodyPr anchor="b"/>
          <a:lstStyle>
            <a:lvl1pPr algn="ctr">
              <a:lnSpc>
                <a:spcPct val="100000"/>
              </a:lnSpc>
              <a:defRPr sz="90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381394" y="851513"/>
            <a:ext cx="16543592"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561074" y="7604197"/>
            <a:ext cx="9961903" cy="11500357"/>
          </a:xfrm>
        </p:spPr>
        <p:txBody>
          <a:bodyPr>
            <a:normAutofit/>
          </a:bodyPr>
          <a:lstStyle>
            <a:lvl1pPr marL="0" indent="0" algn="ctr">
              <a:lnSpc>
                <a:spcPct val="125000"/>
              </a:lnSpc>
              <a:buNone/>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1846" y="712893"/>
            <a:ext cx="18914467" cy="2792166"/>
          </a:xfrm>
        </p:spPr>
        <p:txBody>
          <a:bodyPr anchor="b"/>
          <a:lstStyle>
            <a:lvl1pPr algn="ctr">
              <a:lnSpc>
                <a:spcPct val="100000"/>
              </a:lnSpc>
              <a:defRPr sz="9000" b="0"/>
            </a:lvl1pPr>
          </a:lstStyle>
          <a:p>
            <a:r>
              <a:rPr lang="en-US" smtClean="0"/>
              <a:t>Click to edit Master title style</a:t>
            </a:r>
            <a:endParaRPr lang="en-US" dirty="0"/>
          </a:p>
        </p:txBody>
      </p:sp>
      <p:sp>
        <p:nvSpPr>
          <p:cNvPr id="3" name="Picture Placeholder 2"/>
          <p:cNvSpPr>
            <a:spLocks noGrp="1"/>
          </p:cNvSpPr>
          <p:nvPr>
            <p:ph type="pic" idx="1"/>
          </p:nvPr>
        </p:nvSpPr>
        <p:spPr>
          <a:xfrm>
            <a:off x="4994097" y="3564467"/>
            <a:ext cx="20049966" cy="14161330"/>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lang="en-US" smtClean="0"/>
              <a:t>Click icon to add picture</a:t>
            </a:r>
            <a:endParaRPr lang="en-US" dirty="0"/>
          </a:p>
        </p:txBody>
      </p:sp>
      <p:sp>
        <p:nvSpPr>
          <p:cNvPr id="4" name="Text Placeholder 3"/>
          <p:cNvSpPr>
            <a:spLocks noGrp="1"/>
          </p:cNvSpPr>
          <p:nvPr>
            <p:ph type="body" sz="half" idx="2"/>
          </p:nvPr>
        </p:nvSpPr>
        <p:spPr>
          <a:xfrm>
            <a:off x="5561846" y="18119372"/>
            <a:ext cx="18914467" cy="1663418"/>
          </a:xfrm>
        </p:spPr>
        <p:txBody>
          <a:bodyPr>
            <a:normAutofit/>
          </a:bodyPr>
          <a:lstStyle>
            <a:lvl1pPr marL="0" indent="0" algn="ctr">
              <a:buNone/>
              <a:defRPr sz="52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7278B-9317-4ED5-A997-4D0145BE6FC5}" type="datetimeFigureOut">
              <a:rPr lang="de-DE" smtClean="0"/>
              <a:t>08.12.2014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65C7D94-9832-4A20-AE00-0D2C659AB368}"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0"/>
            <a:ext cx="27251978" cy="4990253"/>
          </a:xfrm>
          <a:prstGeom prst="rect">
            <a:avLst/>
          </a:prstGeom>
        </p:spPr>
        <p:txBody>
          <a:bodyPr vert="horz" lIns="295232" tIns="147616" rIns="295232" bIns="147616"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513999" y="4990255"/>
            <a:ext cx="27251978" cy="14114299"/>
          </a:xfrm>
          <a:prstGeom prst="rect">
            <a:avLst/>
          </a:prstGeom>
        </p:spPr>
        <p:txBody>
          <a:bodyPr vert="horz" lIns="295232" tIns="147616" rIns="295232" bIns="1476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21071960" y="19822397"/>
            <a:ext cx="6907619" cy="1138649"/>
          </a:xfrm>
          <a:prstGeom prst="rect">
            <a:avLst/>
          </a:prstGeom>
        </p:spPr>
        <p:txBody>
          <a:bodyPr vert="horz" lIns="295232" tIns="147616" rIns="147616" bIns="147616" rtlCol="0" anchor="ctr"/>
          <a:lstStyle>
            <a:lvl1pPr algn="r">
              <a:defRPr sz="3900">
                <a:solidFill>
                  <a:schemeClr val="tx1">
                    <a:lumMod val="65000"/>
                    <a:lumOff val="35000"/>
                  </a:schemeClr>
                </a:solidFill>
                <a:latin typeface="Century Gothic" pitchFamily="34" charset="0"/>
              </a:defRPr>
            </a:lvl1pPr>
          </a:lstStyle>
          <a:p>
            <a:fld id="{B287278B-9317-4ED5-A997-4D0145BE6FC5}" type="datetimeFigureOut">
              <a:rPr lang="de-DE" smtClean="0"/>
              <a:t>08.12.2014</a:t>
            </a:fld>
            <a:endParaRPr lang="de-DE"/>
          </a:p>
        </p:txBody>
      </p:sp>
      <p:sp>
        <p:nvSpPr>
          <p:cNvPr id="5" name="Footer Placeholder 4"/>
          <p:cNvSpPr>
            <a:spLocks noGrp="1"/>
          </p:cNvSpPr>
          <p:nvPr>
            <p:ph type="ftr" sz="quarter" idx="3"/>
          </p:nvPr>
        </p:nvSpPr>
        <p:spPr>
          <a:xfrm>
            <a:off x="2182799" y="19822397"/>
            <a:ext cx="9430951" cy="1138649"/>
          </a:xfrm>
          <a:prstGeom prst="rect">
            <a:avLst/>
          </a:prstGeom>
        </p:spPr>
        <p:txBody>
          <a:bodyPr vert="horz" lIns="147616" tIns="147616" rIns="295232" bIns="147616" rtlCol="0" anchor="ctr"/>
          <a:lstStyle>
            <a:lvl1pPr algn="l">
              <a:defRPr sz="3900">
                <a:solidFill>
                  <a:schemeClr val="tx1">
                    <a:lumMod val="65000"/>
                    <a:lumOff val="35000"/>
                  </a:schemeClr>
                </a:solidFill>
                <a:latin typeface="Century Gothic" pitchFamily="34" charset="0"/>
              </a:defRPr>
            </a:lvl1pPr>
          </a:lstStyle>
          <a:p>
            <a:endParaRPr lang="de-DE"/>
          </a:p>
        </p:txBody>
      </p:sp>
      <p:sp>
        <p:nvSpPr>
          <p:cNvPr id="6" name="Slide Number Placeholder 5"/>
          <p:cNvSpPr>
            <a:spLocks noGrp="1"/>
          </p:cNvSpPr>
          <p:nvPr>
            <p:ph type="sldNum" sz="quarter" idx="4"/>
          </p:nvPr>
        </p:nvSpPr>
        <p:spPr>
          <a:xfrm>
            <a:off x="28290711" y="19822397"/>
            <a:ext cx="1860957" cy="1138649"/>
          </a:xfrm>
          <a:prstGeom prst="rect">
            <a:avLst/>
          </a:prstGeom>
        </p:spPr>
        <p:txBody>
          <a:bodyPr vert="horz" lIns="88570" tIns="147616" rIns="147616" bIns="147616" rtlCol="0" anchor="ctr"/>
          <a:lstStyle>
            <a:lvl1pPr algn="l">
              <a:defRPr sz="3900">
                <a:solidFill>
                  <a:schemeClr val="tx1">
                    <a:lumMod val="65000"/>
                    <a:lumOff val="35000"/>
                  </a:schemeClr>
                </a:solidFill>
                <a:latin typeface="Century Gothic" pitchFamily="34" charset="0"/>
              </a:defRPr>
            </a:lvl1pPr>
          </a:lstStyle>
          <a:p>
            <a:fld id="{165C7D94-9832-4A20-AE00-0D2C659AB368}" type="slidenum">
              <a:rPr lang="de-DE" smtClean="0"/>
              <a:t>‹#›</a:t>
            </a:fld>
            <a:endParaRPr lang="de-DE"/>
          </a:p>
        </p:txBody>
      </p:sp>
      <p:sp>
        <p:nvSpPr>
          <p:cNvPr id="7" name="Oval 6"/>
          <p:cNvSpPr/>
          <p:nvPr/>
        </p:nvSpPr>
        <p:spPr>
          <a:xfrm>
            <a:off x="28007520" y="20268449"/>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marL="0" algn="ctr" defTabSz="2952323" rtl="0" eaLnBrk="1" latinLnBrk="0" hangingPunct="1"/>
            <a:endParaRPr lang="en-US" sz="5800" kern="1200">
              <a:solidFill>
                <a:schemeClr val="lt1"/>
              </a:solidFill>
              <a:latin typeface="+mn-lt"/>
              <a:ea typeface="+mn-ea"/>
              <a:cs typeface="+mn-cs"/>
            </a:endParaRPr>
          </a:p>
        </p:txBody>
      </p:sp>
      <p:sp>
        <p:nvSpPr>
          <p:cNvPr id="8" name="Oval 7"/>
          <p:cNvSpPr/>
          <p:nvPr/>
        </p:nvSpPr>
        <p:spPr>
          <a:xfrm>
            <a:off x="1884614" y="20268449"/>
            <a:ext cx="280719" cy="264363"/>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295232" tIns="147616" rIns="295232" bIns="147616"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952323" rtl="0" eaLnBrk="1" latinLnBrk="0" hangingPunct="1">
        <a:lnSpc>
          <a:spcPts val="18726"/>
        </a:lnSpc>
        <a:spcBef>
          <a:spcPct val="0"/>
        </a:spcBef>
        <a:buNone/>
        <a:defRPr sz="17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107121" indent="-1107121" algn="l" defTabSz="2952323"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1pPr>
      <a:lvl2pPr marL="2398763" indent="-92260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2pPr>
      <a:lvl3pPr marL="3690404"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3pPr>
      <a:lvl4pPr marL="5166566"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4pPr>
      <a:lvl5pPr marL="6642727"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5pPr>
      <a:lvl6pPr marL="8118889"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6pPr>
      <a:lvl7pPr marL="9595051"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7pPr>
      <a:lvl8pPr marL="11071212" indent="-738081" algn="l" defTabSz="2952323" rtl="0" eaLnBrk="1" latinLnBrk="0" hangingPunct="1">
        <a:spcBef>
          <a:spcPct val="20000"/>
        </a:spcBef>
        <a:buFont typeface="Courier New" pitchFamily="49" charset="0"/>
        <a:buChar char="o"/>
        <a:defRPr sz="5200" kern="1200">
          <a:solidFill>
            <a:schemeClr val="tx1">
              <a:lumMod val="50000"/>
              <a:lumOff val="50000"/>
            </a:schemeClr>
          </a:solidFill>
          <a:latin typeface="+mj-lt"/>
          <a:ea typeface="+mn-ea"/>
          <a:cs typeface="+mn-cs"/>
        </a:defRPr>
      </a:lvl8pPr>
      <a:lvl9pPr marL="12547374" indent="-738081" algn="l" defTabSz="2952323" rtl="0" eaLnBrk="1" latinLnBrk="0" hangingPunct="1">
        <a:spcBef>
          <a:spcPct val="20000"/>
        </a:spcBef>
        <a:buFont typeface="Arial" pitchFamily="34" charset="0"/>
        <a:buChar char="•"/>
        <a:defRPr sz="5200" kern="1200">
          <a:solidFill>
            <a:schemeClr val="tx1">
              <a:lumMod val="50000"/>
              <a:lumOff val="50000"/>
            </a:schemeClr>
          </a:solidFill>
          <a:latin typeface="+mj-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0279975" cy="1440160"/>
          </a:xfrm>
        </p:spPr>
        <p:txBody>
          <a:bodyPr>
            <a:noAutofit/>
          </a:bodyPr>
          <a:lstStyle/>
          <a:p>
            <a:r>
              <a:rPr lang="en-US" sz="6600" dirty="0" smtClean="0"/>
              <a:t> </a:t>
            </a:r>
            <a:r>
              <a:rPr lang="en-US" sz="6600" dirty="0"/>
              <a:t>Data mining of Information.dk </a:t>
            </a:r>
            <a:r>
              <a:rPr lang="en-US" sz="6600" dirty="0" smtClean="0"/>
              <a:t>using Python</a:t>
            </a:r>
            <a:endParaRPr lang="de-DE" sz="6600" dirty="0">
              <a:latin typeface="Arial" pitchFamily="34" charset="0"/>
              <a:cs typeface="Arial" pitchFamily="34" charset="0"/>
            </a:endParaRPr>
          </a:p>
        </p:txBody>
      </p:sp>
      <p:sp>
        <p:nvSpPr>
          <p:cNvPr id="3" name="Subtitle 2"/>
          <p:cNvSpPr>
            <a:spLocks noGrp="1"/>
          </p:cNvSpPr>
          <p:nvPr>
            <p:ph type="subTitle" idx="1"/>
          </p:nvPr>
        </p:nvSpPr>
        <p:spPr>
          <a:xfrm>
            <a:off x="6648" y="1260352"/>
            <a:ext cx="30279974" cy="1800200"/>
          </a:xfrm>
        </p:spPr>
        <p:txBody>
          <a:bodyPr>
            <a:noAutofit/>
          </a:bodyPr>
          <a:lstStyle/>
          <a:p>
            <a:r>
              <a:rPr lang="en-US" sz="4000" dirty="0" smtClean="0"/>
              <a:t>Eleftherios </a:t>
            </a:r>
            <a:r>
              <a:rPr lang="en-US" sz="4000" dirty="0"/>
              <a:t>Manousakis - s141714 </a:t>
            </a:r>
            <a:br>
              <a:rPr lang="en-US" sz="4000" dirty="0"/>
            </a:br>
            <a:r>
              <a:rPr lang="en-US" sz="4000" dirty="0" err="1"/>
              <a:t>Sigurd</a:t>
            </a:r>
            <a:r>
              <a:rPr lang="en-US" sz="4000" dirty="0"/>
              <a:t> </a:t>
            </a:r>
            <a:r>
              <a:rPr lang="en-US" sz="4000" dirty="0" err="1"/>
              <a:t>Knarhøi</a:t>
            </a:r>
            <a:r>
              <a:rPr lang="en-US" sz="4000" dirty="0"/>
              <a:t> </a:t>
            </a:r>
            <a:r>
              <a:rPr lang="en-US" sz="4000" dirty="0" err="1"/>
              <a:t>Johannsen</a:t>
            </a:r>
            <a:r>
              <a:rPr lang="en-US" sz="4000" dirty="0"/>
              <a:t> - s042910</a:t>
            </a:r>
            <a:endParaRPr lang="de-DE" sz="3600" dirty="0">
              <a:latin typeface="Arial" pitchFamily="34" charset="0"/>
              <a:cs typeface="Arial" pitchFamily="34" charset="0"/>
            </a:endParaRPr>
          </a:p>
        </p:txBody>
      </p:sp>
      <p:sp>
        <p:nvSpPr>
          <p:cNvPr id="4" name="TextBox 3"/>
          <p:cNvSpPr txBox="1"/>
          <p:nvPr/>
        </p:nvSpPr>
        <p:spPr>
          <a:xfrm>
            <a:off x="450355" y="421503"/>
            <a:ext cx="4104456" cy="954107"/>
          </a:xfrm>
          <a:prstGeom prst="rect">
            <a:avLst/>
          </a:prstGeom>
          <a:noFill/>
        </p:spPr>
        <p:txBody>
          <a:bodyPr wrap="square" rtlCol="0">
            <a:spAutoFit/>
          </a:bodyPr>
          <a:lstStyle/>
          <a:p>
            <a:r>
              <a:rPr lang="en-US" sz="2800" dirty="0" smtClean="0"/>
              <a:t>Technical University of Denmark</a:t>
            </a:r>
            <a:endParaRPr lang="en-US"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874" y="421503"/>
            <a:ext cx="898556" cy="898556"/>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2011127921"/>
              </p:ext>
            </p:extLst>
          </p:nvPr>
        </p:nvGraphicFramePr>
        <p:xfrm>
          <a:off x="18307" y="2772520"/>
          <a:ext cx="7920000" cy="5270168"/>
        </p:xfrm>
        <a:graphic>
          <a:graphicData uri="http://schemas.openxmlformats.org/drawingml/2006/table">
            <a:tbl>
              <a:tblPr firstRow="1" bandRow="1">
                <a:tableStyleId>{5C22544A-7EE6-4342-B048-85BDC9FD1C3A}</a:tableStyleId>
              </a:tblPr>
              <a:tblGrid>
                <a:gridCol w="7920000"/>
              </a:tblGrid>
              <a:tr h="1368000">
                <a:tc>
                  <a:txBody>
                    <a:bodyPr/>
                    <a:lstStyle/>
                    <a:p>
                      <a:pPr algn="ctr"/>
                      <a:r>
                        <a:rPr lang="en-US" sz="3600" dirty="0" smtClean="0"/>
                        <a:t>Description</a:t>
                      </a:r>
                      <a:endParaRPr lang="en-US" sz="2400" dirty="0"/>
                    </a:p>
                  </a:txBody>
                  <a:tcPr anchor="ctr"/>
                </a:tc>
              </a:tr>
              <a:tr h="3902168">
                <a:tc>
                  <a:txBody>
                    <a:bodyPr/>
                    <a:lstStyle/>
                    <a:p>
                      <a:pPr algn="just"/>
                      <a:r>
                        <a:rPr lang="en-US" sz="2800" b="0" i="0" u="none" strike="noStrike" kern="1200" baseline="0" dirty="0" smtClean="0">
                          <a:solidFill>
                            <a:schemeClr val="dk1"/>
                          </a:solidFill>
                          <a:latin typeface="+mn-lt"/>
                          <a:ea typeface="+mn-ea"/>
                          <a:cs typeface="+mn-cs"/>
                        </a:rPr>
                        <a:t>We describe a lightweight script that performs online article mining with sentiment analyzing, using standard components of Python. </a:t>
                      </a:r>
                    </a:p>
                    <a:p>
                      <a:pPr algn="just"/>
                      <a:r>
                        <a:rPr lang="en-US" sz="2800" b="0" i="0" u="none" strike="noStrike" kern="1200" baseline="0" dirty="0" smtClean="0">
                          <a:solidFill>
                            <a:schemeClr val="dk1"/>
                          </a:solidFill>
                          <a:latin typeface="+mn-lt"/>
                          <a:ea typeface="+mn-ea"/>
                          <a:cs typeface="+mn-cs"/>
                        </a:rPr>
                        <a:t>It first downloads the articles found on the main page of information.dk, then stores them in a local database, calculates their sentiment and plots them in a specific manner in a few hundred milliseconds.</a:t>
                      </a:r>
                      <a:endParaRPr lang="en-US" sz="2800" b="0" dirty="0"/>
                    </a:p>
                  </a:txBody>
                  <a:tcPr anchor="ct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25515671"/>
              </p:ext>
            </p:extLst>
          </p:nvPr>
        </p:nvGraphicFramePr>
        <p:xfrm>
          <a:off x="18307" y="8245128"/>
          <a:ext cx="7920000" cy="4873352"/>
        </p:xfrm>
        <a:graphic>
          <a:graphicData uri="http://schemas.openxmlformats.org/drawingml/2006/table">
            <a:tbl>
              <a:tblPr firstRow="1" bandRow="1">
                <a:tableStyleId>{5C22544A-7EE6-4342-B048-85BDC9FD1C3A}</a:tableStyleId>
              </a:tblPr>
              <a:tblGrid>
                <a:gridCol w="7920000"/>
              </a:tblGrid>
              <a:tr h="1368152">
                <a:tc>
                  <a:txBody>
                    <a:bodyPr/>
                    <a:lstStyle/>
                    <a:p>
                      <a:pPr algn="ctr"/>
                      <a:r>
                        <a:rPr lang="en-US" sz="3600" dirty="0" smtClean="0"/>
                        <a:t>Data mining</a:t>
                      </a:r>
                      <a:endParaRPr lang="en-US" sz="3600" dirty="0"/>
                    </a:p>
                  </a:txBody>
                  <a:tcPr anchor="ctr"/>
                </a:tc>
              </a:tr>
              <a:tr h="1368152">
                <a:tc>
                  <a:txBody>
                    <a:bodyPr/>
                    <a:lstStyle/>
                    <a:p>
                      <a:pPr algn="just"/>
                      <a:r>
                        <a:rPr lang="en-US" sz="2800" b="0" i="0" u="none" strike="noStrike" kern="1200" baseline="0" dirty="0" smtClean="0">
                          <a:solidFill>
                            <a:schemeClr val="dk1"/>
                          </a:solidFill>
                          <a:latin typeface="+mn-lt"/>
                          <a:ea typeface="+mn-ea"/>
                          <a:cs typeface="+mn-cs"/>
                        </a:rPr>
                        <a:t>www.information.dk has different kinds of articles of which we choose three to compare. Using sentiment analysis we plot articles against their comments, compare article types and examine article subjects, using tags provided by www.information.dk. We hope to find correlation in article subjects and differences in sentiment among article types. </a:t>
                      </a:r>
                      <a:endParaRPr lang="en-US" sz="2800" dirty="0"/>
                    </a:p>
                  </a:txBody>
                  <a:tcPr anchor="ct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083306082"/>
              </p:ext>
            </p:extLst>
          </p:nvPr>
        </p:nvGraphicFramePr>
        <p:xfrm>
          <a:off x="22342858" y="2772520"/>
          <a:ext cx="7920000" cy="16633848"/>
        </p:xfrm>
        <a:graphic>
          <a:graphicData uri="http://schemas.openxmlformats.org/drawingml/2006/table">
            <a:tbl>
              <a:tblPr firstRow="1" bandRow="1">
                <a:tableStyleId>{5C22544A-7EE6-4342-B048-85BDC9FD1C3A}</a:tableStyleId>
              </a:tblPr>
              <a:tblGrid>
                <a:gridCol w="7920000"/>
              </a:tblGrid>
              <a:tr h="1388101">
                <a:tc>
                  <a:txBody>
                    <a:bodyPr/>
                    <a:lstStyle/>
                    <a:p>
                      <a:pPr algn="ctr"/>
                      <a:r>
                        <a:rPr lang="en-US" sz="3600" dirty="0" smtClean="0"/>
                        <a:t>Data</a:t>
                      </a:r>
                      <a:r>
                        <a:rPr lang="en-US" sz="3600" baseline="0" dirty="0" smtClean="0"/>
                        <a:t> processing</a:t>
                      </a:r>
                      <a:endParaRPr lang="en-US" sz="3600" dirty="0"/>
                    </a:p>
                  </a:txBody>
                  <a:tcPr anchor="ctr"/>
                </a:tc>
              </a:tr>
              <a:tr h="15245747">
                <a:tc>
                  <a:txBody>
                    <a:bodyPr/>
                    <a:lstStyle/>
                    <a:p>
                      <a:pPr algn="just"/>
                      <a:r>
                        <a:rPr lang="en-US" sz="2800" b="0" i="0" u="none" strike="noStrike" kern="1200" baseline="0" dirty="0" smtClean="0">
                          <a:solidFill>
                            <a:schemeClr val="dk1"/>
                          </a:solidFill>
                          <a:latin typeface="+mn-lt"/>
                          <a:ea typeface="+mn-ea"/>
                          <a:cs typeface="+mn-cs"/>
                        </a:rPr>
                        <a:t>Every day we parse the main page and have found that www.information.dk divides its news in the following categories: '</a:t>
                      </a:r>
                      <a:r>
                        <a:rPr lang="en-US" sz="2800" b="0" i="0" u="none" strike="noStrike" kern="1200" baseline="0" dirty="0" err="1" smtClean="0">
                          <a:solidFill>
                            <a:schemeClr val="dk1"/>
                          </a:solidFill>
                          <a:latin typeface="+mn-lt"/>
                          <a:ea typeface="+mn-ea"/>
                          <a:cs typeface="+mn-cs"/>
                        </a:rPr>
                        <a:t>artikler</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databloggen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føljeton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fotobloggen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kortfilmsbloggen</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nyhedsblog</a:t>
                      </a:r>
                      <a:r>
                        <a:rPr lang="en-US" sz="2800" b="0" i="0" u="none" strike="noStrike" kern="1200" baseline="0" dirty="0" smtClean="0">
                          <a:solidFill>
                            <a:schemeClr val="dk1"/>
                          </a:solidFill>
                          <a:latin typeface="+mn-lt"/>
                          <a:ea typeface="+mn-ea"/>
                          <a:cs typeface="+mn-cs"/>
                        </a:rPr>
                        <a:t>', '</a:t>
                      </a:r>
                      <a:r>
                        <a:rPr lang="en-US" sz="2800" b="0" i="0" u="none" strike="noStrike" kern="1200" baseline="0" dirty="0" err="1" smtClean="0">
                          <a:solidFill>
                            <a:schemeClr val="dk1"/>
                          </a:solidFill>
                          <a:latin typeface="+mn-lt"/>
                          <a:ea typeface="+mn-ea"/>
                          <a:cs typeface="+mn-cs"/>
                        </a:rPr>
                        <a:t>protokol</a:t>
                      </a:r>
                      <a:r>
                        <a:rPr lang="en-US" sz="2800" b="0" i="0" u="none" strike="noStrike" kern="1200" baseline="0" dirty="0" smtClean="0">
                          <a:solidFill>
                            <a:schemeClr val="dk1"/>
                          </a:solidFill>
                          <a:latin typeface="+mn-lt"/>
                          <a:ea typeface="+mn-ea"/>
                          <a:cs typeface="+mn-cs"/>
                        </a:rPr>
                        <a:t>' and 'telegram'.</a:t>
                      </a:r>
                    </a:p>
                    <a:p>
                      <a:pPr algn="just"/>
                      <a:endParaRPr lang="en-US" sz="2800" b="0" i="0" u="none" strike="noStrike" kern="1200" baseline="0" dirty="0" smtClean="0">
                        <a:solidFill>
                          <a:schemeClr val="dk1"/>
                        </a:solidFill>
                        <a:latin typeface="+mn-lt"/>
                        <a:ea typeface="+mn-ea"/>
                        <a:cs typeface="+mn-cs"/>
                      </a:endParaRPr>
                    </a:p>
                    <a:p>
                      <a:pPr algn="just"/>
                      <a:r>
                        <a:rPr lang="en-US" sz="2800" b="0" i="0" u="none" strike="noStrike" kern="1200" baseline="0" dirty="0" smtClean="0">
                          <a:solidFill>
                            <a:schemeClr val="dk1"/>
                          </a:solidFill>
                          <a:latin typeface="+mn-lt"/>
                          <a:ea typeface="+mn-ea"/>
                          <a:cs typeface="+mn-cs"/>
                        </a:rPr>
                        <a:t>All articles consist of a body, comments and tags. Usually between one and four tags accompany an article. Each tag consists of one or two words or a name. By sorting articles by tags, we are somewhat able to compare articles on the same subject, allowing us to see if sentiments follow the subject.</a:t>
                      </a: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Telegrams have a body and comments but no tags. </a:t>
                      </a: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News blogs consists of a headline, a link to another page and comments, but provides neither body nor tags. </a:t>
                      </a: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marL="0" marR="0" indent="0" algn="just" defTabSz="2952323" rtl="0" eaLnBrk="1" fontAlgn="auto" latinLnBrk="0" hangingPunct="1">
                        <a:lnSpc>
                          <a:spcPct val="100000"/>
                        </a:lnSpc>
                        <a:spcBef>
                          <a:spcPts val="0"/>
                        </a:spcBef>
                        <a:spcAft>
                          <a:spcPts val="0"/>
                        </a:spcAft>
                        <a:buClrTx/>
                        <a:buSzTx/>
                        <a:buFontTx/>
                        <a:buNone/>
                        <a:tabLst/>
                        <a:defRPr/>
                      </a:pPr>
                      <a:r>
                        <a:rPr lang="en-US" sz="2800" b="0" i="1" u="none" strike="noStrike" kern="1200" baseline="0" dirty="0" smtClean="0">
                          <a:solidFill>
                            <a:schemeClr val="dk1"/>
                          </a:solidFill>
                          <a:latin typeface="+mn-lt"/>
                          <a:ea typeface="+mn-ea"/>
                          <a:cs typeface="+mn-cs"/>
                        </a:rPr>
                        <a:t>How do we compare data?</a:t>
                      </a:r>
                      <a:endParaRPr lang="en-US" sz="2800" b="0" i="0" u="none" strike="noStrike" kern="1200" baseline="0" dirty="0" smtClean="0">
                        <a:solidFill>
                          <a:schemeClr val="dk1"/>
                        </a:solidFill>
                        <a:latin typeface="+mn-lt"/>
                        <a:ea typeface="+mn-ea"/>
                        <a:cs typeface="+mn-cs"/>
                      </a:endParaRPr>
                    </a:p>
                    <a:p>
                      <a:pPr algn="just"/>
                      <a:r>
                        <a:rPr lang="en-US" sz="2800" b="0" i="0" u="none" strike="noStrike" kern="1200" baseline="0" dirty="0" smtClean="0">
                          <a:solidFill>
                            <a:schemeClr val="dk1"/>
                          </a:solidFill>
                          <a:latin typeface="+mn-lt"/>
                          <a:ea typeface="+mn-ea"/>
                          <a:cs typeface="+mn-cs"/>
                        </a:rPr>
                        <a:t>By individually comparing the article body and its comments with a sentiment list, we get an average sentiment for each. We plot this correlation and compare the graphs for each of the three article types.</a:t>
                      </a:r>
                    </a:p>
                    <a:p>
                      <a:pPr algn="just"/>
                      <a:r>
                        <a:rPr lang="en-US" sz="2800" b="0" i="0" u="none" strike="noStrike" kern="1200" baseline="0" dirty="0" smtClean="0">
                          <a:solidFill>
                            <a:schemeClr val="dk1"/>
                          </a:solidFill>
                          <a:latin typeface="+mn-lt"/>
                          <a:ea typeface="+mn-ea"/>
                          <a:cs typeface="+mn-cs"/>
                        </a:rPr>
                        <a:t>Afterwards we search our database by tags. The three most common tags are used - and articles with the same subject, according to tag, are compared.</a:t>
                      </a: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algn="just"/>
                      <a:endParaRPr lang="en-US" sz="2800" b="0" i="0" u="none" strike="noStrike" kern="1200" baseline="0" dirty="0" smtClean="0">
                        <a:solidFill>
                          <a:schemeClr val="dk1"/>
                        </a:solidFill>
                        <a:latin typeface="+mn-lt"/>
                        <a:ea typeface="+mn-ea"/>
                        <a:cs typeface="+mn-cs"/>
                      </a:endParaRPr>
                    </a:p>
                    <a:p>
                      <a:pPr algn="just"/>
                      <a:endParaRPr lang="en-US" sz="2800" dirty="0"/>
                    </a:p>
                  </a:txBody>
                  <a:tcPr anchor="ct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032591816"/>
              </p:ext>
            </p:extLst>
          </p:nvPr>
        </p:nvGraphicFramePr>
        <p:xfrm>
          <a:off x="19187" y="13285688"/>
          <a:ext cx="7920000" cy="6139965"/>
        </p:xfrm>
        <a:graphic>
          <a:graphicData uri="http://schemas.openxmlformats.org/drawingml/2006/table">
            <a:tbl>
              <a:tblPr firstRow="1" bandRow="1">
                <a:tableStyleId>{5C22544A-7EE6-4342-B048-85BDC9FD1C3A}</a:tableStyleId>
              </a:tblPr>
              <a:tblGrid>
                <a:gridCol w="3960000"/>
                <a:gridCol w="3960000"/>
              </a:tblGrid>
              <a:tr h="1368152">
                <a:tc gridSpan="2">
                  <a:txBody>
                    <a:bodyPr/>
                    <a:lstStyle/>
                    <a:p>
                      <a:pPr algn="ctr"/>
                      <a:r>
                        <a:rPr lang="en-US" sz="3600" dirty="0" smtClean="0"/>
                        <a:t>Technologies and Libraries used</a:t>
                      </a:r>
                      <a:endParaRPr lang="en-US" sz="3600" dirty="0"/>
                    </a:p>
                  </a:txBody>
                  <a:tcPr anchor="ctr"/>
                </a:tc>
                <a:tc hMerge="1">
                  <a:txBody>
                    <a:bodyPr/>
                    <a:lstStyle/>
                    <a:p>
                      <a:endParaRPr lang="en-US"/>
                    </a:p>
                  </a:txBody>
                  <a:tcPr/>
                </a:tc>
              </a:tr>
              <a:tr h="144016">
                <a:tc>
                  <a:txBody>
                    <a:bodyPr/>
                    <a:lstStyle/>
                    <a:p>
                      <a:r>
                        <a:rPr lang="en-US" sz="2800" kern="1200" dirty="0" smtClean="0">
                          <a:solidFill>
                            <a:schemeClr val="dk1"/>
                          </a:solidFill>
                          <a:effectLst/>
                          <a:latin typeface="+mn-lt"/>
                          <a:ea typeface="+mn-ea"/>
                          <a:cs typeface="+mn-cs"/>
                        </a:rPr>
                        <a:t>Python 2.7</a:t>
                      </a:r>
                      <a:endParaRPr lang="en-US" sz="2800" dirty="0"/>
                    </a:p>
                  </a:txBody>
                  <a:tcPr anchor="ctr"/>
                </a:tc>
                <a:tc>
                  <a:txBody>
                    <a:bodyPr/>
                    <a:lstStyle/>
                    <a:p>
                      <a:endParaRPr lang="en-US" sz="2800" dirty="0"/>
                    </a:p>
                  </a:txBody>
                  <a:tcPr anchor="ctr"/>
                </a:tc>
              </a:tr>
              <a:tr h="129912">
                <a:tc>
                  <a:txBody>
                    <a:bodyPr/>
                    <a:lstStyle/>
                    <a:p>
                      <a:r>
                        <a:rPr lang="en-US" sz="2800" kern="1200" dirty="0" err="1" smtClean="0">
                          <a:solidFill>
                            <a:schemeClr val="dk1"/>
                          </a:solidFill>
                          <a:effectLst/>
                          <a:latin typeface="+mn-lt"/>
                          <a:ea typeface="+mn-ea"/>
                          <a:cs typeface="+mn-cs"/>
                        </a:rPr>
                        <a:t>couchdb</a:t>
                      </a:r>
                      <a:endParaRPr lang="en-US" sz="2800" b="0" dirty="0"/>
                    </a:p>
                  </a:txBody>
                  <a:tcPr anchor="ctr"/>
                </a:tc>
                <a:tc>
                  <a:txBody>
                    <a:bodyPr/>
                    <a:lstStyle/>
                    <a:p>
                      <a:endParaRPr lang="en-US" sz="2800" dirty="0"/>
                    </a:p>
                  </a:txBody>
                  <a:tcPr anchor="ctr"/>
                </a:tc>
              </a:tr>
              <a:tr h="331832">
                <a:tc>
                  <a:txBody>
                    <a:bodyPr/>
                    <a:lstStyle/>
                    <a:p>
                      <a:r>
                        <a:rPr lang="en-US" sz="2800" kern="1200" dirty="0" err="1" smtClean="0">
                          <a:solidFill>
                            <a:schemeClr val="dk1"/>
                          </a:solidFill>
                          <a:effectLst/>
                          <a:latin typeface="+mn-lt"/>
                          <a:ea typeface="+mn-ea"/>
                          <a:cs typeface="+mn-cs"/>
                        </a:rPr>
                        <a:t>urllib</a:t>
                      </a:r>
                      <a:endParaRPr lang="en-US" sz="2800" dirty="0"/>
                    </a:p>
                  </a:txBody>
                  <a:tcPr anchor="ctr"/>
                </a:tc>
                <a:tc>
                  <a:txBody>
                    <a:bodyPr/>
                    <a:lstStyle/>
                    <a:p>
                      <a:endParaRPr lang="en-US" sz="2800" dirty="0"/>
                    </a:p>
                  </a:txBody>
                  <a:tcPr anchor="ctr"/>
                </a:tc>
              </a:tr>
              <a:tr h="245720">
                <a:tc>
                  <a:txBody>
                    <a:bodyPr/>
                    <a:lstStyle/>
                    <a:p>
                      <a:r>
                        <a:rPr lang="en-US" sz="2800" kern="1200" dirty="0" smtClean="0">
                          <a:solidFill>
                            <a:schemeClr val="dk1"/>
                          </a:solidFill>
                          <a:effectLst/>
                          <a:latin typeface="+mn-lt"/>
                          <a:ea typeface="+mn-ea"/>
                          <a:cs typeface="+mn-cs"/>
                        </a:rPr>
                        <a:t>bs4</a:t>
                      </a:r>
                      <a:endParaRPr lang="en-US" sz="2800" dirty="0"/>
                    </a:p>
                  </a:txBody>
                  <a:tcPr anchor="ctr"/>
                </a:tc>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US" sz="2800" kern="1200" dirty="0" smtClean="0">
                          <a:solidFill>
                            <a:schemeClr val="dk1"/>
                          </a:solidFill>
                          <a:effectLst/>
                          <a:latin typeface="+mn-lt"/>
                          <a:ea typeface="+mn-ea"/>
                          <a:cs typeface="+mn-cs"/>
                        </a:rPr>
                        <a:t>Beautiful Soup</a:t>
                      </a:r>
                      <a:endParaRPr lang="en-US" sz="2800" dirty="0"/>
                    </a:p>
                  </a:txBody>
                  <a:tcPr anchor="ctr"/>
                </a:tc>
              </a:tr>
              <a:tr h="0">
                <a:tc>
                  <a:txBody>
                    <a:bodyPr/>
                    <a:lstStyle/>
                    <a:p>
                      <a:r>
                        <a:rPr lang="en-US" sz="2800" kern="1200" dirty="0" err="1" smtClean="0">
                          <a:solidFill>
                            <a:schemeClr val="dk1"/>
                          </a:solidFill>
                          <a:effectLst/>
                          <a:latin typeface="+mn-lt"/>
                          <a:ea typeface="+mn-ea"/>
                          <a:cs typeface="+mn-cs"/>
                        </a:rPr>
                        <a:t>nltk</a:t>
                      </a:r>
                      <a:endParaRPr lang="en-US" sz="2800" dirty="0"/>
                    </a:p>
                  </a:txBody>
                  <a:tcPr anchor="ctr"/>
                </a:tc>
                <a:tc>
                  <a:txBody>
                    <a:bodyPr/>
                    <a:lstStyle/>
                    <a:p>
                      <a:pPr marL="0" marR="0" indent="0" algn="l" defTabSz="2952323" rtl="0" eaLnBrk="1" fontAlgn="auto" latinLnBrk="0" hangingPunct="1">
                        <a:lnSpc>
                          <a:spcPct val="100000"/>
                        </a:lnSpc>
                        <a:spcBef>
                          <a:spcPts val="0"/>
                        </a:spcBef>
                        <a:spcAft>
                          <a:spcPts val="0"/>
                        </a:spcAft>
                        <a:buClrTx/>
                        <a:buSzTx/>
                        <a:buFontTx/>
                        <a:buNone/>
                        <a:tabLst/>
                        <a:defRPr/>
                      </a:pPr>
                      <a:r>
                        <a:rPr lang="en-US" sz="2800" kern="1200" dirty="0" err="1" smtClean="0">
                          <a:solidFill>
                            <a:schemeClr val="dk1"/>
                          </a:solidFill>
                          <a:effectLst/>
                          <a:latin typeface="+mn-lt"/>
                          <a:ea typeface="+mn-ea"/>
                          <a:cs typeface="+mn-cs"/>
                        </a:rPr>
                        <a:t>word_tokenize</a:t>
                      </a:r>
                      <a:endParaRPr lang="en-US" sz="2800" dirty="0"/>
                    </a:p>
                  </a:txBody>
                  <a:tcPr anchor="ctr"/>
                </a:tc>
              </a:tr>
              <a:tr h="145504">
                <a:tc>
                  <a:txBody>
                    <a:bodyPr/>
                    <a:lstStyle/>
                    <a:p>
                      <a:r>
                        <a:rPr lang="en-US" sz="2800" kern="1200" dirty="0" err="1" smtClean="0">
                          <a:solidFill>
                            <a:schemeClr val="dk1"/>
                          </a:solidFill>
                          <a:effectLst/>
                          <a:latin typeface="+mn-lt"/>
                          <a:ea typeface="+mn-ea"/>
                          <a:cs typeface="+mn-cs"/>
                        </a:rPr>
                        <a:t>matplotlib</a:t>
                      </a:r>
                      <a:endParaRPr lang="en-US" sz="2800" dirty="0"/>
                    </a:p>
                  </a:txBody>
                  <a:tcPr anchor="ctr"/>
                </a:tc>
                <a:tc>
                  <a:txBody>
                    <a:bodyPr/>
                    <a:lstStyle/>
                    <a:p>
                      <a:r>
                        <a:rPr lang="en-US" sz="2800" kern="1200" dirty="0" err="1" smtClean="0">
                          <a:solidFill>
                            <a:schemeClr val="dk1"/>
                          </a:solidFill>
                          <a:effectLst/>
                          <a:latin typeface="+mn-lt"/>
                          <a:ea typeface="+mn-ea"/>
                          <a:cs typeface="+mn-cs"/>
                        </a:rPr>
                        <a:t>pyplot</a:t>
                      </a:r>
                      <a:endParaRPr lang="en-US" sz="2800" dirty="0"/>
                    </a:p>
                  </a:txBody>
                  <a:tcPr anchor="ctr"/>
                </a:tc>
              </a:tr>
              <a:tr h="131400">
                <a:tc>
                  <a:txBody>
                    <a:bodyPr/>
                    <a:lstStyle/>
                    <a:p>
                      <a:r>
                        <a:rPr lang="en-US" sz="2800" kern="1200" dirty="0" smtClean="0">
                          <a:solidFill>
                            <a:schemeClr val="dk1"/>
                          </a:solidFill>
                          <a:effectLst/>
                          <a:latin typeface="+mn-lt"/>
                          <a:ea typeface="+mn-ea"/>
                          <a:cs typeface="+mn-cs"/>
                        </a:rPr>
                        <a:t>collections</a:t>
                      </a:r>
                      <a:endParaRPr lang="en-US" sz="2800" dirty="0"/>
                    </a:p>
                  </a:txBody>
                  <a:tcPr anchor="ctr"/>
                </a:tc>
                <a:tc>
                  <a:txBody>
                    <a:bodyPr/>
                    <a:lstStyle/>
                    <a:p>
                      <a:r>
                        <a:rPr lang="en-US" sz="2800" kern="1200" dirty="0" smtClean="0">
                          <a:solidFill>
                            <a:schemeClr val="dk1"/>
                          </a:solidFill>
                          <a:effectLst/>
                          <a:latin typeface="+mn-lt"/>
                          <a:ea typeface="+mn-ea"/>
                          <a:cs typeface="+mn-cs"/>
                        </a:rPr>
                        <a:t>Counter, </a:t>
                      </a:r>
                      <a:r>
                        <a:rPr lang="en-US" sz="2800" kern="1200" dirty="0" err="1" smtClean="0">
                          <a:solidFill>
                            <a:schemeClr val="dk1"/>
                          </a:solidFill>
                          <a:effectLst/>
                          <a:latin typeface="+mn-lt"/>
                          <a:ea typeface="+mn-ea"/>
                          <a:cs typeface="+mn-cs"/>
                        </a:rPr>
                        <a:t>defaultdict</a:t>
                      </a:r>
                      <a:endParaRPr lang="en-US" sz="2800" dirty="0"/>
                    </a:p>
                  </a:txBody>
                  <a:tcPr anchor="ctr"/>
                </a:tc>
              </a:tr>
              <a:tr h="117296">
                <a:tc>
                  <a:txBody>
                    <a:bodyPr/>
                    <a:lstStyle/>
                    <a:p>
                      <a:r>
                        <a:rPr lang="en-US" sz="2800" kern="1200" dirty="0" smtClean="0">
                          <a:solidFill>
                            <a:schemeClr val="dk1"/>
                          </a:solidFill>
                          <a:effectLst/>
                          <a:latin typeface="+mn-lt"/>
                          <a:ea typeface="+mn-ea"/>
                          <a:cs typeface="+mn-cs"/>
                        </a:rPr>
                        <a:t>flake8</a:t>
                      </a:r>
                      <a:endParaRPr lang="en-US" sz="2800" dirty="0"/>
                    </a:p>
                  </a:txBody>
                  <a:tcPr anchor="ctr"/>
                </a:tc>
                <a:tc>
                  <a:txBody>
                    <a:bodyPr/>
                    <a:lstStyle/>
                    <a:p>
                      <a:endParaRPr lang="en-US" sz="2800" dirty="0"/>
                    </a:p>
                  </a:txBody>
                  <a:tcPr anchor="ctr"/>
                </a:tc>
              </a:tr>
              <a:tr h="626533">
                <a:tc>
                  <a:txBody>
                    <a:bodyPr/>
                    <a:lstStyle/>
                    <a:p>
                      <a:r>
                        <a:rPr lang="en-US" sz="2800" kern="1200" dirty="0" smtClean="0">
                          <a:solidFill>
                            <a:schemeClr val="dk1"/>
                          </a:solidFill>
                          <a:effectLst/>
                          <a:latin typeface="+mn-lt"/>
                          <a:ea typeface="+mn-ea"/>
                          <a:cs typeface="+mn-cs"/>
                        </a:rPr>
                        <a:t>Sphinx</a:t>
                      </a:r>
                      <a:endParaRPr lang="en-US" sz="2800" dirty="0"/>
                    </a:p>
                  </a:txBody>
                  <a:tcPr anchor="ctr"/>
                </a:tc>
                <a:tc>
                  <a:txBody>
                    <a:bodyPr/>
                    <a:lstStyle/>
                    <a:p>
                      <a:endParaRPr lang="en-US" sz="2800" dirty="0"/>
                    </a:p>
                  </a:txBody>
                  <a:tcPr anchor="ctr"/>
                </a:tc>
              </a:tr>
            </a:tbl>
          </a:graphicData>
        </a:graphic>
      </p:graphicFrame>
      <p:sp>
        <p:nvSpPr>
          <p:cNvPr id="24" name="TextBox 23"/>
          <p:cNvSpPr txBox="1"/>
          <p:nvPr/>
        </p:nvSpPr>
        <p:spPr>
          <a:xfrm>
            <a:off x="24717051" y="365952"/>
            <a:ext cx="5472608" cy="954107"/>
          </a:xfrm>
          <a:prstGeom prst="rect">
            <a:avLst/>
          </a:prstGeom>
          <a:noFill/>
        </p:spPr>
        <p:txBody>
          <a:bodyPr wrap="square" rtlCol="0">
            <a:spAutoFit/>
          </a:bodyPr>
          <a:lstStyle/>
          <a:p>
            <a:r>
              <a:rPr lang="en-US" sz="2800" dirty="0" smtClean="0"/>
              <a:t>02819 Data </a:t>
            </a:r>
            <a:r>
              <a:rPr lang="en-US" sz="2800" dirty="0"/>
              <a:t>Mining using </a:t>
            </a:r>
            <a:r>
              <a:rPr lang="en-US" sz="2800" dirty="0" smtClean="0"/>
              <a:t>Python</a:t>
            </a:r>
          </a:p>
          <a:p>
            <a:r>
              <a:rPr lang="en-US" sz="2800" dirty="0" smtClean="0"/>
              <a:t>10/12/2014</a:t>
            </a:r>
            <a:endParaRPr lang="en-US" sz="2800" dirty="0"/>
          </a:p>
        </p:txBody>
      </p:sp>
      <p:graphicFrame>
        <p:nvGraphicFramePr>
          <p:cNvPr id="25" name="Table 24"/>
          <p:cNvGraphicFramePr>
            <a:graphicFrameLocks noGrp="1"/>
          </p:cNvGraphicFramePr>
          <p:nvPr>
            <p:extLst>
              <p:ext uri="{D42A27DB-BD31-4B8C-83A1-F6EECF244321}">
                <p14:modId xmlns:p14="http://schemas.microsoft.com/office/powerpoint/2010/main" val="1865505845"/>
              </p:ext>
            </p:extLst>
          </p:nvPr>
        </p:nvGraphicFramePr>
        <p:xfrm>
          <a:off x="8011195" y="2772520"/>
          <a:ext cx="14257584" cy="8043272"/>
        </p:xfrm>
        <a:graphic>
          <a:graphicData uri="http://schemas.openxmlformats.org/drawingml/2006/table">
            <a:tbl>
              <a:tblPr firstRow="1" bandRow="1">
                <a:tableStyleId>{5C22544A-7EE6-4342-B048-85BDC9FD1C3A}</a:tableStyleId>
              </a:tblPr>
              <a:tblGrid>
                <a:gridCol w="14257584"/>
              </a:tblGrid>
              <a:tr h="1368152">
                <a:tc>
                  <a:txBody>
                    <a:bodyPr/>
                    <a:lstStyle/>
                    <a:p>
                      <a:pPr algn="ctr"/>
                      <a:r>
                        <a:rPr lang="en-US" sz="3600" dirty="0" smtClean="0"/>
                        <a:t>Architecture</a:t>
                      </a:r>
                      <a:endParaRPr lang="en-US" sz="3600" dirty="0"/>
                    </a:p>
                  </a:txBody>
                  <a:tcPr anchor="ctr"/>
                </a:tc>
              </a:tr>
              <a:tr h="1368152">
                <a:tc>
                  <a:txBody>
                    <a:bodyPr/>
                    <a:lstStyle/>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a:p>
                  </a:txBody>
                  <a:tcPr anchor="ctr"/>
                </a:tc>
              </a:tr>
            </a:tbl>
          </a:graphicData>
        </a:graphic>
      </p:graphicFrame>
      <p:cxnSp>
        <p:nvCxnSpPr>
          <p:cNvPr id="26" name="Straight Arrow Connector 25"/>
          <p:cNvCxnSpPr/>
          <p:nvPr/>
        </p:nvCxnSpPr>
        <p:spPr>
          <a:xfrm>
            <a:off x="12115651" y="6145340"/>
            <a:ext cx="1368152"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16652155" y="6001324"/>
            <a:ext cx="15841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24" name="Straight Arrow Connector 1023"/>
          <p:cNvCxnSpPr/>
          <p:nvPr/>
        </p:nvCxnSpPr>
        <p:spPr>
          <a:xfrm flipH="1">
            <a:off x="16652155" y="6217348"/>
            <a:ext cx="158417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43" name="Straight Arrow Connector 1042"/>
          <p:cNvCxnSpPr/>
          <p:nvPr/>
        </p:nvCxnSpPr>
        <p:spPr>
          <a:xfrm>
            <a:off x="16076091" y="6581784"/>
            <a:ext cx="1008112"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45" name="Straight Arrow Connector 1044"/>
          <p:cNvCxnSpPr/>
          <p:nvPr/>
        </p:nvCxnSpPr>
        <p:spPr>
          <a:xfrm flipH="1" flipV="1">
            <a:off x="15644043" y="6581784"/>
            <a:ext cx="1152128" cy="10872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9" name="Straight Arrow Connector 58"/>
          <p:cNvCxnSpPr/>
          <p:nvPr/>
        </p:nvCxnSpPr>
        <p:spPr>
          <a:xfrm flipH="1">
            <a:off x="12979748" y="6581784"/>
            <a:ext cx="756083"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0" name="Straight Arrow Connector 59"/>
          <p:cNvCxnSpPr/>
          <p:nvPr/>
        </p:nvCxnSpPr>
        <p:spPr>
          <a:xfrm flipV="1">
            <a:off x="13411795" y="6581784"/>
            <a:ext cx="720080" cy="98821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nvGrpSpPr>
          <p:cNvPr id="32" name="Group 31"/>
          <p:cNvGrpSpPr/>
          <p:nvPr/>
        </p:nvGrpSpPr>
        <p:grpSpPr>
          <a:xfrm>
            <a:off x="8623643" y="5059933"/>
            <a:ext cx="3420000" cy="1384995"/>
            <a:chOff x="8623643" y="5059933"/>
            <a:chExt cx="3420000" cy="1384995"/>
          </a:xfrm>
        </p:grpSpPr>
        <p:sp>
          <p:nvSpPr>
            <p:cNvPr id="1046" name="TextBox 1045"/>
            <p:cNvSpPr txBox="1"/>
            <p:nvPr/>
          </p:nvSpPr>
          <p:spPr>
            <a:xfrm>
              <a:off x="8623643" y="5059933"/>
              <a:ext cx="34200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readPage.py</a:t>
              </a:r>
            </a:p>
            <a:p>
              <a:pPr algn="ctr"/>
              <a:r>
                <a:rPr lang="en-US" sz="2800" dirty="0" smtClean="0"/>
                <a:t>fetchTags.py</a:t>
              </a:r>
            </a:p>
            <a:p>
              <a:pPr algn="ctr"/>
              <a:endParaRPr lang="en-US" sz="2800" dirty="0"/>
            </a:p>
          </p:txBody>
        </p:sp>
        <p:pic>
          <p:nvPicPr>
            <p:cNvPr id="1028" name="Picture 4" descr="C:\Git\informationPython\Pictures\PosterPictures\informationD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3643" y="5713292"/>
              <a:ext cx="3420000" cy="5851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5" name="Group 1054"/>
          <p:cNvGrpSpPr/>
          <p:nvPr/>
        </p:nvGrpSpPr>
        <p:grpSpPr>
          <a:xfrm>
            <a:off x="13520187" y="5076776"/>
            <a:ext cx="3420000" cy="1384995"/>
            <a:chOff x="13520187" y="5134144"/>
            <a:chExt cx="3420000" cy="1384995"/>
          </a:xfrm>
        </p:grpSpPr>
        <p:sp>
          <p:nvSpPr>
            <p:cNvPr id="55" name="TextBox 54"/>
            <p:cNvSpPr txBox="1"/>
            <p:nvPr/>
          </p:nvSpPr>
          <p:spPr>
            <a:xfrm>
              <a:off x="13555811" y="5134144"/>
              <a:ext cx="2952328"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main.py</a:t>
              </a:r>
            </a:p>
            <a:p>
              <a:pPr algn="ctr"/>
              <a:endParaRPr lang="en-US" sz="2800" dirty="0"/>
            </a:p>
            <a:p>
              <a:pPr algn="ctr"/>
              <a:endParaRPr lang="en-US" sz="2800" dirty="0"/>
            </a:p>
          </p:txBody>
        </p:sp>
        <p:pic>
          <p:nvPicPr>
            <p:cNvPr id="1026" name="Picture 2" descr="C:\Git\informationPython\Pictures\PosterPictures\pyth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0187" y="5508824"/>
              <a:ext cx="3420000" cy="96703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18306725" y="5076776"/>
            <a:ext cx="3530005" cy="1384995"/>
            <a:chOff x="18306725" y="5076776"/>
            <a:chExt cx="3530005" cy="1384995"/>
          </a:xfrm>
        </p:grpSpPr>
        <p:sp>
          <p:nvSpPr>
            <p:cNvPr id="56" name="TextBox 55"/>
            <p:cNvSpPr txBox="1"/>
            <p:nvPr/>
          </p:nvSpPr>
          <p:spPr>
            <a:xfrm>
              <a:off x="18306725" y="5076776"/>
              <a:ext cx="3530005"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dataToCouchDB.py</a:t>
              </a:r>
            </a:p>
            <a:p>
              <a:pPr algn="ctr"/>
              <a:endParaRPr lang="en-US" sz="2800" dirty="0"/>
            </a:p>
            <a:p>
              <a:pPr algn="ctr"/>
              <a:endParaRPr lang="en-US" sz="2800" dirty="0"/>
            </a:p>
          </p:txBody>
        </p:sp>
        <p:pic>
          <p:nvPicPr>
            <p:cNvPr id="1027" name="Picture 3" descr="C:\Git\informationPython\Pictures\PosterPictures\couchd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44723" y="5508824"/>
              <a:ext cx="3420000" cy="9405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9955411" y="7669064"/>
            <a:ext cx="3580575" cy="1815882"/>
            <a:chOff x="10407284" y="7581374"/>
            <a:chExt cx="3580575" cy="1815882"/>
          </a:xfrm>
        </p:grpSpPr>
        <p:sp>
          <p:nvSpPr>
            <p:cNvPr id="57" name="TextBox 56"/>
            <p:cNvSpPr txBox="1"/>
            <p:nvPr/>
          </p:nvSpPr>
          <p:spPr>
            <a:xfrm>
              <a:off x="10407284" y="7581374"/>
              <a:ext cx="3580575"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plottinByTag.py</a:t>
              </a:r>
              <a:endParaRPr lang="en-US" sz="2800" dirty="0"/>
            </a:p>
            <a:p>
              <a:pPr algn="ctr"/>
              <a:r>
                <a:rPr lang="en-US" sz="2800" dirty="0" smtClean="0"/>
                <a:t>plottinByType.py</a:t>
              </a:r>
            </a:p>
            <a:p>
              <a:pPr algn="ctr"/>
              <a:endParaRPr lang="en-US" sz="2800" dirty="0" smtClean="0"/>
            </a:p>
            <a:p>
              <a:pPr algn="ctr"/>
              <a:endParaRPr lang="en-US" sz="2800" dirty="0"/>
            </a:p>
          </p:txBody>
        </p:sp>
        <p:pic>
          <p:nvPicPr>
            <p:cNvPr id="1029" name="Picture 5" descr="C:\Git\informationPython\Pictures\PosterPictures\matplotlib.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79293" y="8605168"/>
              <a:ext cx="3420000" cy="6272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16287118" y="7741072"/>
            <a:ext cx="4469493" cy="1384995"/>
            <a:chOff x="15920085" y="7369476"/>
            <a:chExt cx="4469493" cy="1384995"/>
          </a:xfrm>
        </p:grpSpPr>
        <p:sp>
          <p:nvSpPr>
            <p:cNvPr id="58" name="TextBox 57"/>
            <p:cNvSpPr txBox="1"/>
            <p:nvPr/>
          </p:nvSpPr>
          <p:spPr>
            <a:xfrm>
              <a:off x="15920085" y="7369476"/>
              <a:ext cx="4469493" cy="13849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800" dirty="0" smtClean="0"/>
                <a:t>basicSentimentAnalysis.py</a:t>
              </a:r>
            </a:p>
            <a:p>
              <a:pPr algn="ctr"/>
              <a:endParaRPr lang="en-US" sz="2800" dirty="0"/>
            </a:p>
            <a:p>
              <a:pPr algn="ctr"/>
              <a:endParaRPr lang="en-US" sz="2800" dirty="0"/>
            </a:p>
          </p:txBody>
        </p:sp>
        <p:pic>
          <p:nvPicPr>
            <p:cNvPr id="1041" name="Picture 6" descr="C:\Git\informationPython\Pictures\PosterPictures\natural-language-processing-with-nltk.jpg"/>
            <p:cNvPicPr>
              <a:picLocks noChangeAspect="1" noChangeArrowheads="1"/>
            </p:cNvPicPr>
            <p:nvPr/>
          </p:nvPicPr>
          <p:blipFill rotWithShape="1">
            <a:blip r:embed="rId8">
              <a:extLst>
                <a:ext uri="{28A0092B-C50C-407E-A947-70E740481C1C}">
                  <a14:useLocalDpi xmlns:a14="http://schemas.microsoft.com/office/drawing/2010/main" val="0"/>
                </a:ext>
              </a:extLst>
            </a:blip>
            <a:srcRect t="30931" b="34535"/>
            <a:stretch/>
          </p:blipFill>
          <p:spPr bwMode="auto">
            <a:xfrm>
              <a:off x="16868179" y="7904885"/>
              <a:ext cx="2700884" cy="70028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6" name="Table 15"/>
          <p:cNvGraphicFramePr>
            <a:graphicFrameLocks noGrp="1"/>
          </p:cNvGraphicFramePr>
          <p:nvPr>
            <p:extLst>
              <p:ext uri="{D42A27DB-BD31-4B8C-83A1-F6EECF244321}">
                <p14:modId xmlns:p14="http://schemas.microsoft.com/office/powerpoint/2010/main" val="2506400638"/>
              </p:ext>
            </p:extLst>
          </p:nvPr>
        </p:nvGraphicFramePr>
        <p:xfrm>
          <a:off x="8011195" y="9829304"/>
          <a:ext cx="14257584" cy="9577064"/>
        </p:xfrm>
        <a:graphic>
          <a:graphicData uri="http://schemas.openxmlformats.org/drawingml/2006/table">
            <a:tbl>
              <a:tblPr firstRow="1" bandRow="1">
                <a:tableStyleId>{5C22544A-7EE6-4342-B048-85BDC9FD1C3A}</a:tableStyleId>
              </a:tblPr>
              <a:tblGrid>
                <a:gridCol w="14257584"/>
              </a:tblGrid>
              <a:tr h="1433489">
                <a:tc>
                  <a:txBody>
                    <a:bodyPr/>
                    <a:lstStyle/>
                    <a:p>
                      <a:pPr algn="ctr"/>
                      <a:r>
                        <a:rPr lang="en-US" sz="3600" dirty="0" smtClean="0"/>
                        <a:t>Data</a:t>
                      </a:r>
                      <a:r>
                        <a:rPr lang="en-US" sz="3600" baseline="0" dirty="0" smtClean="0"/>
                        <a:t> representation</a:t>
                      </a:r>
                      <a:endParaRPr lang="en-US" sz="3600" dirty="0"/>
                    </a:p>
                  </a:txBody>
                  <a:tcPr anchor="ctr"/>
                </a:tc>
              </a:tr>
              <a:tr h="8143575">
                <a:tc>
                  <a:txBody>
                    <a:bodyPr/>
                    <a:lstStyle/>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p>
                      <a:pPr algn="ctr"/>
                      <a:endParaRPr lang="en-US" sz="3600" dirty="0" smtClean="0"/>
                    </a:p>
                  </a:txBody>
                  <a:tcPr anchor="ctr"/>
                </a:tc>
              </a:tr>
            </a:tbl>
          </a:graphicData>
        </a:graphic>
      </p:graphicFrame>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52000" y="11702812"/>
            <a:ext cx="4560000" cy="3420000"/>
          </a:xfrm>
          <a:prstGeom prst="rect">
            <a:avLst/>
          </a:prstGeom>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68000" y="11701512"/>
            <a:ext cx="4560000" cy="3420000"/>
          </a:xfrm>
          <a:prstGeom prst="rect">
            <a:avLst/>
          </a:prstGeom>
        </p:spPr>
      </p:pic>
      <p:pic>
        <p:nvPicPr>
          <p:cNvPr id="20" name="Picture 1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568000" y="15410304"/>
            <a:ext cx="4560001" cy="3420000"/>
          </a:xfrm>
          <a:prstGeom prst="rect">
            <a:avLst/>
          </a:prstGeom>
        </p:spPr>
      </p:pic>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52000" y="15410304"/>
            <a:ext cx="4560000" cy="3420000"/>
          </a:xfrm>
          <a:prstGeom prst="rect">
            <a:avLst/>
          </a:prstGeom>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00000" y="15410304"/>
            <a:ext cx="4560000" cy="3420000"/>
          </a:xfrm>
          <a:prstGeom prst="rect">
            <a:avLst/>
          </a:prstGeom>
        </p:spPr>
      </p:pic>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100000" y="11702812"/>
            <a:ext cx="4560000" cy="3420000"/>
          </a:xfrm>
          <a:prstGeom prst="rect">
            <a:avLst/>
          </a:prstGeom>
        </p:spPr>
      </p:pic>
    </p:spTree>
    <p:extLst>
      <p:ext uri="{BB962C8B-B14F-4D97-AF65-F5344CB8AC3E}">
        <p14:creationId xmlns:p14="http://schemas.microsoft.com/office/powerpoint/2010/main" val="4208943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0</TotalTime>
  <Words>373</Words>
  <Application>Microsoft Office PowerPoint</Application>
  <PresentationFormat>Custom</PresentationFormat>
  <Paragraphs>69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Executive</vt:lpstr>
      <vt:lpstr> Data mining of Information.dk using Python</vt:lpstr>
    </vt:vector>
  </TitlesOfParts>
  <Company>Siemens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Manousakis, Eleftherios (GS IT WP DLD MSP)</dc:creator>
  <cp:lastModifiedBy>Manousakis, Eleftherios (GS IT WP DLD MSP)</cp:lastModifiedBy>
  <cp:revision>13</cp:revision>
  <dcterms:created xsi:type="dcterms:W3CDTF">2014-12-08T18:12:14Z</dcterms:created>
  <dcterms:modified xsi:type="dcterms:W3CDTF">2014-12-08T20:06:42Z</dcterms:modified>
</cp:coreProperties>
</file>