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23100" cy="93091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6583363" indent="-5211763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ey,O" initials="" lastIdx="8" clrIdx="0"/>
  <p:cmAuthor id="2" name="Lemas,Dominick" initials="" lastIdx="2" clrIdx="1"/>
  <p:cmAuthor id="3" name="Unknown User1" initials="Unknown User1" lastIdx="1" clrIdx="2"/>
  <p:cmAuthor id="4" name="Huan Chen" initials="H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E37332"/>
    <a:srgbClr val="115495"/>
    <a:srgbClr val="3E74AA"/>
    <a:srgbClr val="E28035"/>
    <a:srgbClr val="5C95C9"/>
    <a:srgbClr val="2092FF"/>
    <a:srgbClr val="5689B7"/>
    <a:srgbClr val="166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26" d="100"/>
          <a:sy n="26" d="100"/>
        </p:scale>
        <p:origin x="1960" y="3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A10C5-3160-47D9-95AA-6033BB42F2F7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AC88-1EF0-48F1-B3FE-2987EE21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9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9D0B-D713-4FE9-BB9F-023340FE8BE4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A388A-7F16-43DB-8D5C-5E74C209C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9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4480" y="5273040"/>
            <a:ext cx="39502080" cy="112349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240" y="5273040"/>
            <a:ext cx="117774720" cy="112349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C71EE-4CA7-4EEB-ABED-21BE689A9BE2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A950-9DB5-4203-B50B-64407A0AB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02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43CC-A8FB-47F3-AE22-C47CE8958589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6A8F-28A5-46B2-899A-2F396B3E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6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9CF9F-4FA0-4AA5-8604-FAFFF921ACD1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80E5-7DE7-41B5-B767-39B0D45AE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24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4816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C1038-D06C-498F-B7B2-4840432044F0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4B570-7EBB-4B2E-A7DD-A92316EA7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7BB8-7DF3-4E3B-BC38-B56F1D9F617A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9463-B3A2-479A-BB14-08E88D9CD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7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0040-C718-4DE8-8002-96D16FF433D3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57A2-81D1-4D85-8F07-7B57CADF6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DE858-28EF-4792-B842-02508FEC1ADE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6B7C7-EED0-4943-9158-D42DD7812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8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E6DA-5D5C-4BBC-9C67-CDAB852C001B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5868-82DD-4A09-9B17-8DAB34B55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8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1E0C-D510-4739-AE45-DA7336036891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FB99-0121-4421-B666-41BB82A3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BB8B4B-2963-4880-A4D0-9EBCD2926045}" type="datetimeFigureOut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657926-08E2-403B-8EB8-ADB9AE944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115495"/>
            </a:gs>
            <a:gs pos="25000">
              <a:schemeClr val="accent1">
                <a:lumMod val="0"/>
                <a:lumOff val="100000"/>
              </a:schemeClr>
            </a:gs>
            <a:gs pos="0">
              <a:schemeClr val="accent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5612" y="5595096"/>
            <a:ext cx="42849119" cy="26942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8403"/>
            <a:ext cx="43891200" cy="5486400"/>
          </a:xfrm>
          <a:prstGeom prst="rect">
            <a:avLst/>
          </a:prstGeom>
          <a:solidFill>
            <a:srgbClr val="13549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533400" y="429317"/>
            <a:ext cx="30609318" cy="35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US" sz="71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ROUTINELY COLLECTED PERINATAL ELECTRONIC HEALTH DATA WITH LONGITUDINAL CLINICAL RESEARCH DATA FROM THE BREASTFEEDING AND EARLY CHILD (BEACH) STUDY</a:t>
            </a:r>
            <a:endParaRPr lang="en-US" sz="7100" b="1" i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696579" y="4339354"/>
            <a:ext cx="30124940" cy="14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Abigail </a:t>
            </a:r>
            <a:r>
              <a:rPr lang="en-US" altLang="en-US" sz="4400" dirty="0" err="1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Vlasak</a:t>
            </a:r>
            <a: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Nisha </a:t>
            </a:r>
            <a:r>
              <a:rPr lang="en-US" altLang="en-US" sz="4400" dirty="0" err="1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Chachad</a:t>
            </a:r>
            <a: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400" dirty="0" err="1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Xu, Magda Francois, Dominick J. </a:t>
            </a:r>
            <a:r>
              <a:rPr lang="en-US" altLang="en-US" sz="4400" dirty="0" err="1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PhD.</a:t>
            </a:r>
            <a:br>
              <a:rPr lang="en-US" altLang="en-US" sz="4400" dirty="0">
                <a:solidFill>
                  <a:srgbClr val="E9EDF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400" dirty="0">
              <a:solidFill>
                <a:srgbClr val="E9ED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TextBox 40"/>
          <p:cNvSpPr txBox="1">
            <a:spLocks noChangeArrowheads="1"/>
          </p:cNvSpPr>
          <p:nvPr/>
        </p:nvSpPr>
        <p:spPr bwMode="auto">
          <a:xfrm>
            <a:off x="14807818" y="30522974"/>
            <a:ext cx="15398660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are grateful to our funding source, NIDDK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K01DK115632), University Scholars Program,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University of Florida Clinical and Translational Science Institute 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[UL1TR001427]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and our amazing  participants.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Text Box 42"/>
          <p:cNvSpPr txBox="1">
            <a:spLocks noChangeArrowheads="1"/>
          </p:cNvSpPr>
          <p:nvPr/>
        </p:nvSpPr>
        <p:spPr bwMode="auto">
          <a:xfrm>
            <a:off x="725617" y="5915495"/>
            <a:ext cx="13371383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TextBox 57"/>
          <p:cNvSpPr txBox="1">
            <a:spLocks noChangeArrowheads="1"/>
          </p:cNvSpPr>
          <p:nvPr/>
        </p:nvSpPr>
        <p:spPr bwMode="auto">
          <a:xfrm>
            <a:off x="28727401" y="8659812"/>
            <a:ext cx="1395888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14450" indent="-57150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725614" y="7100627"/>
            <a:ext cx="13371384" cy="688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Breastfeeding populations are difficult to recruit. 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BEACH study population involves 4 arms with breastfeeding females.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 data was largely extracted from electronic health records.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health records (EHRs) have created new opportunities for researchers to collect clinical data on research participants using routinely collected EHR data. 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542" y="30771479"/>
            <a:ext cx="6196062" cy="13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42708"/>
          <a:stretch/>
        </p:blipFill>
        <p:spPr>
          <a:xfrm>
            <a:off x="31701409" y="-986904"/>
            <a:ext cx="11251411" cy="647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90000" l="0" r="95000">
                        <a14:foregroundMark x1="65000" y1="33750" x2="65000" y2="3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7790" y="1238790"/>
            <a:ext cx="3561810" cy="356181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899600" y="1447800"/>
            <a:ext cx="118872" cy="2926080"/>
          </a:xfrm>
          <a:prstGeom prst="rect">
            <a:avLst/>
          </a:prstGeom>
          <a:solidFill>
            <a:srgbClr val="E373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280600" y="1371600"/>
            <a:ext cx="9178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Health Outcomes &amp;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Biomedical Informatics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80600" y="3505200"/>
            <a:ext cx="7441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College </a:t>
            </a:r>
            <a:r>
              <a:rPr lang="en-US" sz="4400" i="1" dirty="0"/>
              <a:t>of</a:t>
            </a:r>
            <a:r>
              <a:rPr lang="en-US" sz="4400" dirty="0"/>
              <a:t> Medicine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0517" y="17698879"/>
            <a:ext cx="13371384" cy="1127498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4839417" y="5907461"/>
            <a:ext cx="28191792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9565298" y="17907405"/>
            <a:ext cx="13387522" cy="1218795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4839417" y="29275908"/>
            <a:ext cx="28191792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0"/>
          <p:cNvSpPr txBox="1">
            <a:spLocks noChangeArrowheads="1"/>
          </p:cNvSpPr>
          <p:nvPr/>
        </p:nvSpPr>
        <p:spPr bwMode="auto">
          <a:xfrm>
            <a:off x="778101" y="18826377"/>
            <a:ext cx="13237844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725615" y="13487942"/>
            <a:ext cx="13371383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614" y="14677018"/>
            <a:ext cx="1329033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0" indent="-914400" defTabSz="914400">
              <a:buFont typeface="+mj-lt"/>
              <a:buAutoNum type="arabicPeriod"/>
            </a:pPr>
            <a:r>
              <a:rPr lang="en-US" sz="4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the value of using an electronic health record for streamlined database variable entry. </a:t>
            </a:r>
          </a:p>
          <a:p>
            <a:pPr marL="914400" lvl="0" indent="-914400" defTabSz="914400">
              <a:buFont typeface="+mj-lt"/>
              <a:buAutoNum type="arabicPeriod"/>
            </a:pPr>
            <a:r>
              <a:rPr lang="en-US" sz="4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self-reported BEACH survey BMI with EHR BMI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90" y="30773720"/>
            <a:ext cx="5471744" cy="12236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9681550" y="19354800"/>
            <a:ext cx="13082807" cy="11105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defTabSz="9144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electronic health record can be a useful source of data extraction to allow better analysis of results. </a:t>
            </a:r>
          </a:p>
          <a:p>
            <a:pPr marL="571500" lvl="0" indent="-571500" defTabSz="9144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querying EPIC for the data endpoints that had to be manually entered in a separate database in our study. Direct EHR query may be the most efficient way to collect subject’s metrics and study endpoints in the future. </a:t>
            </a:r>
          </a:p>
          <a:p>
            <a:pPr marL="571500" lvl="0" indent="-571500" defTabSz="9144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other research assistants on the data inventory process</a:t>
            </a:r>
          </a:p>
          <a:p>
            <a:pPr marL="571500" lvl="0" indent="-571500" defTabSz="9144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 of self reported and EPIC inputted data points using data informatic software</a:t>
            </a:r>
          </a:p>
          <a:p>
            <a:pPr marL="685800" lvl="0" indent="-685800" defTabSz="9144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EC8BFE-D121-48CA-B00A-4B136DA1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01628"/>
              </p:ext>
            </p:extLst>
          </p:nvPr>
        </p:nvGraphicFramePr>
        <p:xfrm>
          <a:off x="15580040" y="7255110"/>
          <a:ext cx="13561133" cy="1001162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27516">
                  <a:extLst>
                    <a:ext uri="{9D8B030D-6E8A-4147-A177-3AD203B41FA5}">
                      <a16:colId xmlns:a16="http://schemas.microsoft.com/office/drawing/2014/main" val="1691930822"/>
                    </a:ext>
                  </a:extLst>
                </a:gridCol>
                <a:gridCol w="3395933">
                  <a:extLst>
                    <a:ext uri="{9D8B030D-6E8A-4147-A177-3AD203B41FA5}">
                      <a16:colId xmlns:a16="http://schemas.microsoft.com/office/drawing/2014/main" val="3783354348"/>
                    </a:ext>
                  </a:extLst>
                </a:gridCol>
                <a:gridCol w="3179174">
                  <a:extLst>
                    <a:ext uri="{9D8B030D-6E8A-4147-A177-3AD203B41FA5}">
                      <a16:colId xmlns:a16="http://schemas.microsoft.com/office/drawing/2014/main" val="4265191957"/>
                    </a:ext>
                  </a:extLst>
                </a:gridCol>
                <a:gridCol w="3158510">
                  <a:extLst>
                    <a:ext uri="{9D8B030D-6E8A-4147-A177-3AD203B41FA5}">
                      <a16:colId xmlns:a16="http://schemas.microsoft.com/office/drawing/2014/main" val="4260598423"/>
                    </a:ext>
                  </a:extLst>
                </a:gridCol>
              </a:tblGrid>
              <a:tr h="1374867">
                <a:tc gridSpan="4"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Table 1. Descriptive Characteristics of EHR participants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79466"/>
                  </a:ext>
                </a:extLst>
              </a:tr>
              <a:tr h="1264569">
                <a:tc>
                  <a:txBody>
                    <a:bodyPr/>
                    <a:lstStyle/>
                    <a:p>
                      <a:endParaRPr lang="en-US" sz="4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03750"/>
                  </a:ext>
                </a:extLst>
              </a:tr>
              <a:tr h="1374867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Delivery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39138"/>
                  </a:ext>
                </a:extLst>
              </a:tr>
              <a:tr h="1374867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Mode of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00487"/>
                  </a:ext>
                </a:extLst>
              </a:tr>
              <a:tr h="1374867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Gestational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9943"/>
                  </a:ext>
                </a:extLst>
              </a:tr>
              <a:tr h="1264569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Infant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64549"/>
                  </a:ext>
                </a:extLst>
              </a:tr>
              <a:tr h="1264569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ysClr val="windowText" lastClr="000000"/>
                          </a:solidFill>
                        </a:rPr>
                        <a:t>Infant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827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61F8B518-156D-49CB-B84C-433AAFB5D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0379"/>
              </p:ext>
            </p:extLst>
          </p:nvPr>
        </p:nvGraphicFramePr>
        <p:xfrm>
          <a:off x="15580041" y="17678400"/>
          <a:ext cx="13561135" cy="1071003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27309">
                  <a:extLst>
                    <a:ext uri="{9D8B030D-6E8A-4147-A177-3AD203B41FA5}">
                      <a16:colId xmlns:a16="http://schemas.microsoft.com/office/drawing/2014/main" val="1691930822"/>
                    </a:ext>
                  </a:extLst>
                </a:gridCol>
                <a:gridCol w="3468189">
                  <a:extLst>
                    <a:ext uri="{9D8B030D-6E8A-4147-A177-3AD203B41FA5}">
                      <a16:colId xmlns:a16="http://schemas.microsoft.com/office/drawing/2014/main" val="3783354348"/>
                    </a:ext>
                  </a:extLst>
                </a:gridCol>
                <a:gridCol w="3395935">
                  <a:extLst>
                    <a:ext uri="{9D8B030D-6E8A-4147-A177-3AD203B41FA5}">
                      <a16:colId xmlns:a16="http://schemas.microsoft.com/office/drawing/2014/main" val="4265191957"/>
                    </a:ext>
                  </a:extLst>
                </a:gridCol>
                <a:gridCol w="2869702">
                  <a:extLst>
                    <a:ext uri="{9D8B030D-6E8A-4147-A177-3AD203B41FA5}">
                      <a16:colId xmlns:a16="http://schemas.microsoft.com/office/drawing/2014/main" val="4260598423"/>
                    </a:ext>
                  </a:extLst>
                </a:gridCol>
              </a:tblGrid>
              <a:tr h="1906230">
                <a:tc gridSpan="4"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Table 2. Comparison of maternal BMI in EHR and BEACH study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79466"/>
                  </a:ext>
                </a:extLst>
              </a:tr>
              <a:tr h="1906230">
                <a:tc>
                  <a:txBody>
                    <a:bodyPr/>
                    <a:lstStyle/>
                    <a:p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03750"/>
                  </a:ext>
                </a:extLst>
              </a:tr>
              <a:tr h="2299191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Maternal 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39138"/>
                  </a:ext>
                </a:extLst>
              </a:tr>
              <a:tr h="2299191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UF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00487"/>
                  </a:ext>
                </a:extLst>
              </a:tr>
              <a:tr h="2299191"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tx1"/>
                          </a:solidFill>
                        </a:rPr>
                        <a:t>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994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28244137-04F0-1B46-A311-EC2B5B2B0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630" y="17426560"/>
            <a:ext cx="11884040" cy="13302121"/>
          </a:xfrm>
          <a:prstGeom prst="rect">
            <a:avLst/>
          </a:prstGeom>
        </p:spPr>
      </p:pic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CC7BA316-7CEA-7345-8937-60BE2F646E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112" y="9614692"/>
            <a:ext cx="13351681" cy="7530308"/>
          </a:xfrm>
          <a:prstGeom prst="rect">
            <a:avLst/>
          </a:prstGeom>
        </p:spPr>
      </p:pic>
      <p:sp>
        <p:nvSpPr>
          <p:cNvPr id="33" name="Text Box 42">
            <a:extLst>
              <a:ext uri="{FF2B5EF4-FFF2-40B4-BE49-F238E27FC236}">
                <a16:creationId xmlns:a16="http://schemas.microsoft.com/office/drawing/2014/main" id="{BDA35DF1-4FAE-F543-804C-7EBBC586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3200" y="7239000"/>
            <a:ext cx="13387522" cy="1957459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Summary of UF Health EHR data extraction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17974</TotalTime>
  <Words>303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Samesha R. Barnes</dc:creator>
  <cp:lastModifiedBy>Vlasak,Abigail J</cp:lastModifiedBy>
  <cp:revision>198</cp:revision>
  <cp:lastPrinted>2019-02-04T15:12:25Z</cp:lastPrinted>
  <dcterms:created xsi:type="dcterms:W3CDTF">2011-09-20T13:15:44Z</dcterms:created>
  <dcterms:modified xsi:type="dcterms:W3CDTF">2022-03-17T21:39:57Z</dcterms:modified>
</cp:coreProperties>
</file>