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73" r:id="rId4"/>
    <p:sldId id="274" r:id="rId5"/>
    <p:sldId id="275" r:id="rId6"/>
    <p:sldId id="271"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eden Lewis" initials="BL" lastIdx="11" clrIdx="0">
    <p:extLst>
      <p:ext uri="{19B8F6BF-5375-455C-9EA6-DF929625EA0E}">
        <p15:presenceInfo xmlns:p15="http://schemas.microsoft.com/office/powerpoint/2012/main" userId="b90327fb6299878b" providerId="Windows Live"/>
      </p:ext>
    </p:extLst>
  </p:cmAuthor>
  <p:cmAuthor id="2" name="Du, Xinsong" initials="DX" lastIdx="8" clrIdx="1">
    <p:extLst>
      <p:ext uri="{19B8F6BF-5375-455C-9EA6-DF929625EA0E}">
        <p15:presenceInfo xmlns:p15="http://schemas.microsoft.com/office/powerpoint/2012/main" userId="S::xinsongdu@ufl.edu::c5f23d8e-ab4d-4ed0-8917-4a501fac7afc" providerId="AD"/>
      </p:ext>
    </p:extLst>
  </p:cmAuthor>
  <p:cmAuthor id="3" name="Lewis,Braeden P" initials="LP" lastIdx="1" clrIdx="2">
    <p:extLst>
      <p:ext uri="{19B8F6BF-5375-455C-9EA6-DF929625EA0E}">
        <p15:presenceInfo xmlns:p15="http://schemas.microsoft.com/office/powerpoint/2012/main" userId="S-1-5-21-1308237860-4193317556-336787646-22025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387632-5FD3-4B46-8C42-CF88FC459C59}" v="2" dt="2022-10-18T18:29:42.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ck Lemas" userId="5a87caf6b30614cd" providerId="LiveId" clId="{39387632-5FD3-4B46-8C42-CF88FC459C59}"/>
    <pc:docChg chg="custSel addSld delSld modSld sldOrd">
      <pc:chgData name="Dominick Lemas" userId="5a87caf6b30614cd" providerId="LiveId" clId="{39387632-5FD3-4B46-8C42-CF88FC459C59}" dt="2022-10-18T18:29:59.858" v="182" actId="20577"/>
      <pc:docMkLst>
        <pc:docMk/>
      </pc:docMkLst>
      <pc:sldChg chg="del">
        <pc:chgData name="Dominick Lemas" userId="5a87caf6b30614cd" providerId="LiveId" clId="{39387632-5FD3-4B46-8C42-CF88FC459C59}" dt="2022-10-18T18:27:33.917" v="0" actId="47"/>
        <pc:sldMkLst>
          <pc:docMk/>
          <pc:sldMk cId="3545827726" sldId="256"/>
        </pc:sldMkLst>
      </pc:sldChg>
      <pc:sldChg chg="del">
        <pc:chgData name="Dominick Lemas" userId="5a87caf6b30614cd" providerId="LiveId" clId="{39387632-5FD3-4B46-8C42-CF88FC459C59}" dt="2022-10-18T18:28:32.173" v="109" actId="47"/>
        <pc:sldMkLst>
          <pc:docMk/>
          <pc:sldMk cId="23111271" sldId="257"/>
        </pc:sldMkLst>
      </pc:sldChg>
      <pc:sldChg chg="delSp modSp mod ord">
        <pc:chgData name="Dominick Lemas" userId="5a87caf6b30614cd" providerId="LiveId" clId="{39387632-5FD3-4B46-8C42-CF88FC459C59}" dt="2022-10-18T18:28:27.977" v="108" actId="313"/>
        <pc:sldMkLst>
          <pc:docMk/>
          <pc:sldMk cId="1678234872" sldId="258"/>
        </pc:sldMkLst>
        <pc:spChg chg="mod">
          <ac:chgData name="Dominick Lemas" userId="5a87caf6b30614cd" providerId="LiveId" clId="{39387632-5FD3-4B46-8C42-CF88FC459C59}" dt="2022-10-18T18:28:27.977" v="108" actId="313"/>
          <ac:spMkLst>
            <pc:docMk/>
            <pc:sldMk cId="1678234872" sldId="258"/>
            <ac:spMk id="2" creationId="{00000000-0000-0000-0000-000000000000}"/>
          </ac:spMkLst>
        </pc:spChg>
        <pc:spChg chg="del mod">
          <ac:chgData name="Dominick Lemas" userId="5a87caf6b30614cd" providerId="LiveId" clId="{39387632-5FD3-4B46-8C42-CF88FC459C59}" dt="2022-10-18T18:27:49.278" v="4" actId="478"/>
          <ac:spMkLst>
            <pc:docMk/>
            <pc:sldMk cId="1678234872" sldId="258"/>
            <ac:spMk id="3" creationId="{00000000-0000-0000-0000-000000000000}"/>
          </ac:spMkLst>
        </pc:spChg>
        <pc:spChg chg="mod">
          <ac:chgData name="Dominick Lemas" userId="5a87caf6b30614cd" providerId="LiveId" clId="{39387632-5FD3-4B46-8C42-CF88FC459C59}" dt="2022-10-18T18:28:24.246" v="107" actId="113"/>
          <ac:spMkLst>
            <pc:docMk/>
            <pc:sldMk cId="1678234872" sldId="258"/>
            <ac:spMk id="4" creationId="{00000000-0000-0000-0000-000000000000}"/>
          </ac:spMkLst>
        </pc:spChg>
      </pc:sldChg>
      <pc:sldChg chg="del">
        <pc:chgData name="Dominick Lemas" userId="5a87caf6b30614cd" providerId="LiveId" clId="{39387632-5FD3-4B46-8C42-CF88FC459C59}" dt="2022-10-18T18:28:34.099" v="110" actId="47"/>
        <pc:sldMkLst>
          <pc:docMk/>
          <pc:sldMk cId="567297240" sldId="259"/>
        </pc:sldMkLst>
      </pc:sldChg>
      <pc:sldChg chg="del">
        <pc:chgData name="Dominick Lemas" userId="5a87caf6b30614cd" providerId="LiveId" clId="{39387632-5FD3-4B46-8C42-CF88FC459C59}" dt="2022-10-18T18:28:44.859" v="113" actId="47"/>
        <pc:sldMkLst>
          <pc:docMk/>
          <pc:sldMk cId="1662915728" sldId="260"/>
        </pc:sldMkLst>
      </pc:sldChg>
      <pc:sldChg chg="del">
        <pc:chgData name="Dominick Lemas" userId="5a87caf6b30614cd" providerId="LiveId" clId="{39387632-5FD3-4B46-8C42-CF88FC459C59}" dt="2022-10-18T18:28:46.803" v="115" actId="47"/>
        <pc:sldMkLst>
          <pc:docMk/>
          <pc:sldMk cId="623504654" sldId="261"/>
        </pc:sldMkLst>
      </pc:sldChg>
      <pc:sldChg chg="del">
        <pc:chgData name="Dominick Lemas" userId="5a87caf6b30614cd" providerId="LiveId" clId="{39387632-5FD3-4B46-8C42-CF88FC459C59}" dt="2022-10-18T18:28:47.868" v="116" actId="47"/>
        <pc:sldMkLst>
          <pc:docMk/>
          <pc:sldMk cId="713676988" sldId="262"/>
        </pc:sldMkLst>
      </pc:sldChg>
      <pc:sldChg chg="del">
        <pc:chgData name="Dominick Lemas" userId="5a87caf6b30614cd" providerId="LiveId" clId="{39387632-5FD3-4B46-8C42-CF88FC459C59}" dt="2022-10-18T18:28:45.874" v="114" actId="47"/>
        <pc:sldMkLst>
          <pc:docMk/>
          <pc:sldMk cId="990441693" sldId="263"/>
        </pc:sldMkLst>
      </pc:sldChg>
      <pc:sldChg chg="addSp delSp modSp mod">
        <pc:chgData name="Dominick Lemas" userId="5a87caf6b30614cd" providerId="LiveId" clId="{39387632-5FD3-4B46-8C42-CF88FC459C59}" dt="2022-10-18T18:28:42.715" v="112" actId="478"/>
        <pc:sldMkLst>
          <pc:docMk/>
          <pc:sldMk cId="1040544742" sldId="272"/>
        </pc:sldMkLst>
        <pc:spChg chg="del">
          <ac:chgData name="Dominick Lemas" userId="5a87caf6b30614cd" providerId="LiveId" clId="{39387632-5FD3-4B46-8C42-CF88FC459C59}" dt="2022-10-18T18:28:40.879" v="111" actId="478"/>
          <ac:spMkLst>
            <pc:docMk/>
            <pc:sldMk cId="1040544742" sldId="272"/>
            <ac:spMk id="3" creationId="{FE227CEA-B667-44D0-97D6-9060E82E9914}"/>
          </ac:spMkLst>
        </pc:spChg>
        <pc:spChg chg="add del mod">
          <ac:chgData name="Dominick Lemas" userId="5a87caf6b30614cd" providerId="LiveId" clId="{39387632-5FD3-4B46-8C42-CF88FC459C59}" dt="2022-10-18T18:28:42.715" v="112" actId="478"/>
          <ac:spMkLst>
            <pc:docMk/>
            <pc:sldMk cId="1040544742" sldId="272"/>
            <ac:spMk id="6" creationId="{D1585C8B-2F02-E4BE-EB38-22259E0DAE5F}"/>
          </ac:spMkLst>
        </pc:spChg>
      </pc:sldChg>
      <pc:sldChg chg="modSp mod">
        <pc:chgData name="Dominick Lemas" userId="5a87caf6b30614cd" providerId="LiveId" clId="{39387632-5FD3-4B46-8C42-CF88FC459C59}" dt="2022-10-18T18:29:21.650" v="129" actId="20577"/>
        <pc:sldMkLst>
          <pc:docMk/>
          <pc:sldMk cId="1157776440" sldId="273"/>
        </pc:sldMkLst>
        <pc:spChg chg="mod">
          <ac:chgData name="Dominick Lemas" userId="5a87caf6b30614cd" providerId="LiveId" clId="{39387632-5FD3-4B46-8C42-CF88FC459C59}" dt="2022-10-18T18:29:21.650" v="129" actId="20577"/>
          <ac:spMkLst>
            <pc:docMk/>
            <pc:sldMk cId="1157776440" sldId="273"/>
            <ac:spMk id="2" creationId="{00000000-0000-0000-0000-000000000000}"/>
          </ac:spMkLst>
        </pc:spChg>
      </pc:sldChg>
      <pc:sldChg chg="addSp delSp modSp new mod">
        <pc:chgData name="Dominick Lemas" userId="5a87caf6b30614cd" providerId="LiveId" clId="{39387632-5FD3-4B46-8C42-CF88FC459C59}" dt="2022-10-18T18:29:36.101" v="141" actId="20577"/>
        <pc:sldMkLst>
          <pc:docMk/>
          <pc:sldMk cId="91610244" sldId="274"/>
        </pc:sldMkLst>
        <pc:spChg chg="del">
          <ac:chgData name="Dominick Lemas" userId="5a87caf6b30614cd" providerId="LiveId" clId="{39387632-5FD3-4B46-8C42-CF88FC459C59}" dt="2022-10-18T18:29:13.612" v="119" actId="478"/>
          <ac:spMkLst>
            <pc:docMk/>
            <pc:sldMk cId="91610244" sldId="274"/>
            <ac:spMk id="2" creationId="{A5BE3606-38BB-51E6-C166-66609D36C1D4}"/>
          </ac:spMkLst>
        </pc:spChg>
        <pc:spChg chg="del">
          <ac:chgData name="Dominick Lemas" userId="5a87caf6b30614cd" providerId="LiveId" clId="{39387632-5FD3-4B46-8C42-CF88FC459C59}" dt="2022-10-18T18:29:15.002" v="120" actId="478"/>
          <ac:spMkLst>
            <pc:docMk/>
            <pc:sldMk cId="91610244" sldId="274"/>
            <ac:spMk id="3" creationId="{87ED2701-CA7C-2A6E-5650-5B30D35A8D2A}"/>
          </ac:spMkLst>
        </pc:spChg>
        <pc:spChg chg="add mod">
          <ac:chgData name="Dominick Lemas" userId="5a87caf6b30614cd" providerId="LiveId" clId="{39387632-5FD3-4B46-8C42-CF88FC459C59}" dt="2022-10-18T18:29:36.101" v="141" actId="20577"/>
          <ac:spMkLst>
            <pc:docMk/>
            <pc:sldMk cId="91610244" sldId="274"/>
            <ac:spMk id="4" creationId="{1C0D414B-F80F-A899-4D38-B4D2CFD1EB5E}"/>
          </ac:spMkLst>
        </pc:spChg>
      </pc:sldChg>
      <pc:sldChg chg="modSp add mod">
        <pc:chgData name="Dominick Lemas" userId="5a87caf6b30614cd" providerId="LiveId" clId="{39387632-5FD3-4B46-8C42-CF88FC459C59}" dt="2022-10-18T18:29:59.858" v="182" actId="20577"/>
        <pc:sldMkLst>
          <pc:docMk/>
          <pc:sldMk cId="2440374943" sldId="275"/>
        </pc:sldMkLst>
        <pc:spChg chg="mod">
          <ac:chgData name="Dominick Lemas" userId="5a87caf6b30614cd" providerId="LiveId" clId="{39387632-5FD3-4B46-8C42-CF88FC459C59}" dt="2022-10-18T18:29:59.858" v="182" actId="20577"/>
          <ac:spMkLst>
            <pc:docMk/>
            <pc:sldMk cId="2440374943" sldId="275"/>
            <ac:spMk id="4" creationId="{1C0D414B-F80F-A899-4D38-B4D2CFD1EB5E}"/>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30T16:24:08.384" idx="8">
    <p:pos x="1978" y="3552"/>
    <p:text>I'm thinking I separate the schematic into sections like these</p:text>
    <p:extLst>
      <p:ext uri="{C676402C-5697-4E1C-873F-D02D1690AC5C}">
        <p15:threadingInfo xmlns:p15="http://schemas.microsoft.com/office/powerpoint/2012/main" timeZoneBias="240"/>
      </p:ext>
    </p:extLst>
  </p:cm>
  <p:cm authorId="2" dt="2020-06-30T22:23:13.830" idx="3">
    <p:pos x="1978" y="3648"/>
    <p:text>I would change "Reduce files by keyword" to "Reduce corpus with named entity boundary detection". Using keyword is one way to do "named entity boundary detection", machine learning can also do that as the proposal said. Using keyword can be considered a rule-based model.</p:text>
    <p:extLst>
      <p:ext uri="{C676402C-5697-4E1C-873F-D02D1690AC5C}">
        <p15:threadingInfo xmlns:p15="http://schemas.microsoft.com/office/powerpoint/2012/main" timeZoneBias="240">
          <p15:parentCm authorId="1" idx="8"/>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30T16:08:24.239" idx="6">
    <p:pos x="10" y="10"/>
    <p:text>Most of the text in this slide will be replaced by what the text describes when I am able to run my program again on HiPerGator</p:text>
    <p:extLst>
      <p:ext uri="{C676402C-5697-4E1C-873F-D02D1690AC5C}">
        <p15:threadingInfo xmlns:p15="http://schemas.microsoft.com/office/powerpoint/2012/main" timeZoneBias="240"/>
      </p:ext>
    </p:extLst>
  </p:cm>
  <p:cm authorId="1" dt="2020-06-30T16:20:16.707" idx="7">
    <p:pos x="10" y="106"/>
    <p:text>I need to make these plots during run time (I think?). I have the max, min, mean, median, and standard deviation, but I'm finding that most methods (like with pandas or matplotlib) take the data itself as an input to generate the plots</p:text>
    <p:extLst>
      <p:ext uri="{C676402C-5697-4E1C-873F-D02D1690AC5C}">
        <p15:threadingInfo xmlns:p15="http://schemas.microsoft.com/office/powerpoint/2012/main" timeZoneBias="240">
          <p15:parentCm authorId="1" idx="6"/>
        </p15:threadingInfo>
      </p:ext>
    </p:extLst>
  </p:cm>
  <p:cm authorId="1" dt="2020-07-01T17:58:43.104" idx="10">
    <p:pos x="10" y="202"/>
    <p:text>*Still needs to be done*</p:text>
    <p:extLst>
      <p:ext uri="{C676402C-5697-4E1C-873F-D02D1690AC5C}">
        <p15:threadingInfo xmlns:p15="http://schemas.microsoft.com/office/powerpoint/2012/main" timeZoneBias="240">
          <p15:parentCm authorId="1" idx="6"/>
        </p15:threadingInfo>
      </p:ext>
    </p:extLst>
  </p:cm>
  <p:cm authorId="2" dt="2020-06-30T17:45:49.726" idx="1">
    <p:pos x="7384" y="230"/>
    <p:text>If you currently have those unfilled numbers, please fill those numbers on confluence, and take a screenshot, then replace this picture.</p:text>
    <p:extLst>
      <p:ext uri="{C676402C-5697-4E1C-873F-D02D1690AC5C}">
        <p15:threadingInfo xmlns:p15="http://schemas.microsoft.com/office/powerpoint/2012/main" timeZoneBias="240"/>
      </p:ext>
    </p:extLst>
  </p:cm>
  <p:cm authorId="1" dt="2020-07-01T17:58:53.866" idx="11">
    <p:pos x="7384" y="326"/>
    <p:text>*Still needs to be done*</p:text>
    <p:extLst>
      <p:ext uri="{C676402C-5697-4E1C-873F-D02D1690AC5C}">
        <p15:threadingInfo xmlns:p15="http://schemas.microsoft.com/office/powerpoint/2012/main" timeZoneBias="240">
          <p15:parentCm authorId="2"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C265EF0-502A-4E0B-8E98-AD01A0E011A7}"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43907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265EF0-502A-4E0B-8E98-AD01A0E011A7}"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39115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265EF0-502A-4E0B-8E98-AD01A0E011A7}"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51938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265EF0-502A-4E0B-8E98-AD01A0E011A7}"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53842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265EF0-502A-4E0B-8E98-AD01A0E011A7}"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414490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265EF0-502A-4E0B-8E98-AD01A0E011A7}"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426283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265EF0-502A-4E0B-8E98-AD01A0E011A7}"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6454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265EF0-502A-4E0B-8E98-AD01A0E011A7}"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238839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65EF0-502A-4E0B-8E98-AD01A0E011A7}"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70883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265EF0-502A-4E0B-8E98-AD01A0E011A7}"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79679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265EF0-502A-4E0B-8E98-AD01A0E011A7}"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66174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65EF0-502A-4E0B-8E98-AD01A0E011A7}" type="datetimeFigureOut">
              <a:rPr lang="en-US" smtClean="0"/>
              <a:t>10/18/2022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61EC9-7C6D-4E0B-AA07-565BFF94F5A4}" type="slidenum">
              <a:rPr lang="en-US" smtClean="0"/>
              <a:t>‹#›</a:t>
            </a:fld>
            <a:endParaRPr lang="en-US"/>
          </a:p>
        </p:txBody>
      </p:sp>
    </p:spTree>
    <p:extLst>
      <p:ext uri="{BB962C8B-B14F-4D97-AF65-F5344CB8AC3E}">
        <p14:creationId xmlns:p14="http://schemas.microsoft.com/office/powerpoint/2010/main" val="97100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Deck Objective</a:t>
            </a:r>
          </a:p>
        </p:txBody>
      </p:sp>
      <p:sp>
        <p:nvSpPr>
          <p:cNvPr id="4" name="Rectangle 3"/>
          <p:cNvSpPr/>
          <p:nvPr/>
        </p:nvSpPr>
        <p:spPr>
          <a:xfrm>
            <a:off x="781050" y="1550253"/>
            <a:ext cx="10515600" cy="734368"/>
          </a:xfrm>
          <a:prstGeom prst="rect">
            <a:avLst/>
          </a:prstGeom>
        </p:spPr>
        <p:txBody>
          <a:bodyPr wrap="square">
            <a:spAutoFit/>
          </a:bodyPr>
          <a:lstStyle/>
          <a:p>
            <a:pPr algn="just">
              <a:lnSpc>
                <a:spcPct val="107000"/>
              </a:lnSpc>
            </a:pPr>
            <a:r>
              <a:rPr lang="en-US" sz="2000" dirty="0">
                <a:latin typeface="Arial" panose="020B0604020202020204" pitchFamily="34" charset="0"/>
                <a:ea typeface="Calibri" panose="020F0502020204030204" pitchFamily="34" charset="0"/>
                <a:cs typeface="Times New Roman" panose="02020603050405020304" pitchFamily="18" charset="0"/>
              </a:rPr>
              <a:t>This slide deck is used for creating workflows that are embedded in r-markdown files.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823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217345"/>
            <a:ext cx="10515600" cy="743238"/>
          </a:xfrm>
        </p:spPr>
        <p:txBody>
          <a:bodyPr>
            <a:normAutofit/>
          </a:bodyPr>
          <a:lstStyle/>
          <a:p>
            <a:r>
              <a:rPr lang="en-US" sz="3200" dirty="0"/>
              <a:t>Annotation Workflow</a:t>
            </a:r>
          </a:p>
        </p:txBody>
      </p:sp>
      <p:pic>
        <p:nvPicPr>
          <p:cNvPr id="1026" name="Picture 2" descr="https://slack-imgs.com/?c=1&amp;o1=ro&amp;url=https%3A%2F%2Fars.els-cdn.com%2Fcontent%2Fimage%2F1-s2.0-S1532046421001088-ga1.jpg"/>
          <p:cNvPicPr>
            <a:picLocks noChangeAspect="1" noChangeArrowheads="1"/>
          </p:cNvPicPr>
          <p:nvPr/>
        </p:nvPicPr>
        <p:blipFill rotWithShape="1">
          <a:blip r:embed="rId2">
            <a:extLst>
              <a:ext uri="{28A0092B-C50C-407E-A947-70E740481C1C}">
                <a14:useLocalDpi xmlns:a14="http://schemas.microsoft.com/office/drawing/2010/main" val="0"/>
              </a:ext>
            </a:extLst>
          </a:blip>
          <a:srcRect t="17452" r="62896" b="18977"/>
          <a:stretch/>
        </p:blipFill>
        <p:spPr bwMode="auto">
          <a:xfrm>
            <a:off x="319570" y="1608667"/>
            <a:ext cx="2246413" cy="20150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8308" y="1796939"/>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3775" y="1940872"/>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9242" y="2084805"/>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463" y="2228738"/>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0549" y="2372671"/>
            <a:ext cx="1410759" cy="141076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2699069" y="2292560"/>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290414" y="2349918"/>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ow the Auth0 Data Team Uses R and Pyth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6268" b="27974"/>
          <a:stretch/>
        </p:blipFill>
        <p:spPr bwMode="auto">
          <a:xfrm>
            <a:off x="6339100" y="2130733"/>
            <a:ext cx="2199037" cy="10213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chine Learning Icons - Download Free Vector Icons | Noun Pro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9015" y="1754607"/>
            <a:ext cx="1597025" cy="1597025"/>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a:off x="8701476" y="2292559"/>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31400" y="3639498"/>
            <a:ext cx="1109133" cy="646331"/>
          </a:xfrm>
          <a:prstGeom prst="rect">
            <a:avLst/>
          </a:prstGeom>
          <a:noFill/>
        </p:spPr>
        <p:txBody>
          <a:bodyPr wrap="square" rtlCol="0">
            <a:spAutoFit/>
          </a:bodyPr>
          <a:lstStyle/>
          <a:p>
            <a:r>
              <a:rPr lang="en-US" dirty="0"/>
              <a:t>Machine Learning</a:t>
            </a:r>
          </a:p>
        </p:txBody>
      </p:sp>
      <p:sp>
        <p:nvSpPr>
          <p:cNvPr id="18" name="TextBox 17"/>
          <p:cNvSpPr txBox="1"/>
          <p:nvPr/>
        </p:nvSpPr>
        <p:spPr>
          <a:xfrm>
            <a:off x="6339100" y="3351632"/>
            <a:ext cx="2199037" cy="369332"/>
          </a:xfrm>
          <a:prstGeom prst="rect">
            <a:avLst/>
          </a:prstGeom>
          <a:noFill/>
        </p:spPr>
        <p:txBody>
          <a:bodyPr wrap="square" rtlCol="0">
            <a:spAutoFit/>
          </a:bodyPr>
          <a:lstStyle/>
          <a:p>
            <a:pPr algn="ctr"/>
            <a:r>
              <a:rPr lang="en-US" dirty="0"/>
              <a:t>Post-Processing </a:t>
            </a:r>
          </a:p>
        </p:txBody>
      </p:sp>
      <p:sp>
        <p:nvSpPr>
          <p:cNvPr id="19" name="TextBox 18"/>
          <p:cNvSpPr txBox="1"/>
          <p:nvPr/>
        </p:nvSpPr>
        <p:spPr>
          <a:xfrm>
            <a:off x="339437" y="3639498"/>
            <a:ext cx="2199037" cy="369332"/>
          </a:xfrm>
          <a:prstGeom prst="rect">
            <a:avLst/>
          </a:prstGeom>
          <a:noFill/>
        </p:spPr>
        <p:txBody>
          <a:bodyPr wrap="square" rtlCol="0">
            <a:spAutoFit/>
          </a:bodyPr>
          <a:lstStyle/>
          <a:p>
            <a:pPr algn="ctr"/>
            <a:r>
              <a:rPr lang="en-US" dirty="0" err="1"/>
              <a:t>Teamtat</a:t>
            </a:r>
            <a:endParaRPr lang="en-US" dirty="0"/>
          </a:p>
        </p:txBody>
      </p:sp>
    </p:spTree>
    <p:extLst>
      <p:ext uri="{BB962C8B-B14F-4D97-AF65-F5344CB8AC3E}">
        <p14:creationId xmlns:p14="http://schemas.microsoft.com/office/powerpoint/2010/main" val="321456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274567"/>
            <a:ext cx="10515600" cy="743238"/>
          </a:xfrm>
        </p:spPr>
        <p:txBody>
          <a:bodyPr>
            <a:normAutofit/>
          </a:bodyPr>
          <a:lstStyle/>
          <a:p>
            <a:r>
              <a:rPr lang="en-US" sz="3200" dirty="0" err="1"/>
              <a:t>Get_RedCapData</a:t>
            </a:r>
            <a:r>
              <a:rPr lang="en-US" sz="3200" dirty="0"/>
              <a:t> Workflow</a:t>
            </a:r>
          </a:p>
        </p:txBody>
      </p:sp>
      <p:sp>
        <p:nvSpPr>
          <p:cNvPr id="6" name="Right Arrow 5"/>
          <p:cNvSpPr/>
          <p:nvPr/>
        </p:nvSpPr>
        <p:spPr>
          <a:xfrm>
            <a:off x="2957557" y="2189052"/>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597237" y="2189051"/>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ow the Auth0 Data Team Uses R and Pyth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6268" r="47074" b="27974"/>
          <a:stretch/>
        </p:blipFill>
        <p:spPr bwMode="auto">
          <a:xfrm>
            <a:off x="6383596" y="1588192"/>
            <a:ext cx="2199036" cy="1929848"/>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a:off x="8701476" y="2292559"/>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87534" y="3463112"/>
            <a:ext cx="1653875" cy="369332"/>
          </a:xfrm>
          <a:prstGeom prst="rect">
            <a:avLst/>
          </a:prstGeom>
          <a:noFill/>
        </p:spPr>
        <p:txBody>
          <a:bodyPr wrap="square" rtlCol="0">
            <a:spAutoFit/>
          </a:bodyPr>
          <a:lstStyle/>
          <a:p>
            <a:pPr algn="ctr"/>
            <a:r>
              <a:rPr lang="en-US" dirty="0"/>
              <a:t>Build Report</a:t>
            </a:r>
          </a:p>
        </p:txBody>
      </p:sp>
      <p:sp>
        <p:nvSpPr>
          <p:cNvPr id="18" name="TextBox 17"/>
          <p:cNvSpPr txBox="1"/>
          <p:nvPr/>
        </p:nvSpPr>
        <p:spPr>
          <a:xfrm>
            <a:off x="6456963" y="3532071"/>
            <a:ext cx="2199037" cy="369332"/>
          </a:xfrm>
          <a:prstGeom prst="rect">
            <a:avLst/>
          </a:prstGeom>
          <a:noFill/>
        </p:spPr>
        <p:txBody>
          <a:bodyPr wrap="square" rtlCol="0">
            <a:spAutoFit/>
          </a:bodyPr>
          <a:lstStyle/>
          <a:p>
            <a:pPr algn="ctr"/>
            <a:r>
              <a:rPr lang="en-US" dirty="0"/>
              <a:t>Format Data</a:t>
            </a:r>
          </a:p>
        </p:txBody>
      </p:sp>
      <p:sp>
        <p:nvSpPr>
          <p:cNvPr id="19" name="TextBox 18"/>
          <p:cNvSpPr txBox="1"/>
          <p:nvPr/>
        </p:nvSpPr>
        <p:spPr>
          <a:xfrm>
            <a:off x="339437" y="3639498"/>
            <a:ext cx="2199037" cy="369332"/>
          </a:xfrm>
          <a:prstGeom prst="rect">
            <a:avLst/>
          </a:prstGeom>
          <a:noFill/>
        </p:spPr>
        <p:txBody>
          <a:bodyPr wrap="square" rtlCol="0">
            <a:spAutoFit/>
          </a:bodyPr>
          <a:lstStyle/>
          <a:p>
            <a:pPr algn="ctr"/>
            <a:r>
              <a:rPr lang="en-US" dirty="0" err="1"/>
              <a:t>Teamtat</a:t>
            </a:r>
            <a:endParaRPr lang="en-US" dirty="0"/>
          </a:p>
        </p:txBody>
      </p:sp>
      <p:pic>
        <p:nvPicPr>
          <p:cNvPr id="1028" name="Picture 4" descr="REDCap - Services - UTH BIG - The University of Texas Health Science Center  at Houston (UTHealth) School of Biomedical Informatics"/>
          <p:cNvPicPr>
            <a:picLocks noChangeAspect="1" noChangeArrowheads="1"/>
          </p:cNvPicPr>
          <p:nvPr/>
        </p:nvPicPr>
        <p:blipFill rotWithShape="1">
          <a:blip r:embed="rId3">
            <a:extLst>
              <a:ext uri="{28A0092B-C50C-407E-A947-70E740481C1C}">
                <a14:useLocalDpi xmlns:a14="http://schemas.microsoft.com/office/drawing/2010/main" val="0"/>
              </a:ext>
            </a:extLst>
          </a:blip>
          <a:srcRect l="9438" t="16281" r="7423" b="19225"/>
          <a:stretch/>
        </p:blipFill>
        <p:spPr bwMode="auto">
          <a:xfrm>
            <a:off x="408637" y="2333324"/>
            <a:ext cx="2249223" cy="7140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Overall Branding Guidelines » Clinical and Translational Science Institute  » University of Florid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363" y="1625969"/>
            <a:ext cx="2070706" cy="458836"/>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30061" y="1399576"/>
            <a:ext cx="2415396" cy="220548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699420" y="1865923"/>
            <a:ext cx="1524646" cy="13743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925851" y="2029916"/>
            <a:ext cx="1154150" cy="830997"/>
          </a:xfrm>
          <a:prstGeom prst="rect">
            <a:avLst/>
          </a:prstGeom>
          <a:noFill/>
        </p:spPr>
        <p:txBody>
          <a:bodyPr wrap="square" rtlCol="0">
            <a:spAutoFit/>
          </a:bodyPr>
          <a:lstStyle/>
          <a:p>
            <a:pPr algn="ctr"/>
            <a:r>
              <a:rPr lang="en-US" sz="2400" dirty="0"/>
              <a:t>API System</a:t>
            </a:r>
          </a:p>
        </p:txBody>
      </p:sp>
      <p:sp>
        <p:nvSpPr>
          <p:cNvPr id="23" name="TextBox 22"/>
          <p:cNvSpPr txBox="1"/>
          <p:nvPr/>
        </p:nvSpPr>
        <p:spPr>
          <a:xfrm>
            <a:off x="3398200" y="3278446"/>
            <a:ext cx="2199037" cy="369332"/>
          </a:xfrm>
          <a:prstGeom prst="rect">
            <a:avLst/>
          </a:prstGeom>
          <a:noFill/>
        </p:spPr>
        <p:txBody>
          <a:bodyPr wrap="square" rtlCol="0">
            <a:spAutoFit/>
          </a:bodyPr>
          <a:lstStyle/>
          <a:p>
            <a:pPr algn="ctr"/>
            <a:r>
              <a:rPr lang="en-US" dirty="0"/>
              <a:t>Extract Data</a:t>
            </a:r>
          </a:p>
        </p:txBody>
      </p:sp>
      <p:pic>
        <p:nvPicPr>
          <p:cNvPr id="17" name="Picture 10" descr="Computer Icons Analytics Data analysis, symbol, text, logo png | PNGEg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7194" t="7067" r="18085"/>
          <a:stretch/>
        </p:blipFill>
        <p:spPr bwMode="auto">
          <a:xfrm>
            <a:off x="9690442" y="1625969"/>
            <a:ext cx="2248061" cy="183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77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0D414B-F80F-A899-4D38-B4D2CFD1EB5E}"/>
              </a:ext>
            </a:extLst>
          </p:cNvPr>
          <p:cNvSpPr txBox="1">
            <a:spLocks/>
          </p:cNvSpPr>
          <p:nvPr/>
        </p:nvSpPr>
        <p:spPr>
          <a:xfrm>
            <a:off x="339437" y="274567"/>
            <a:ext cx="10515600" cy="743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Format_RedCapData</a:t>
            </a:r>
            <a:r>
              <a:rPr lang="en-US" sz="3200" dirty="0"/>
              <a:t> Workflow</a:t>
            </a:r>
          </a:p>
        </p:txBody>
      </p:sp>
    </p:spTree>
    <p:extLst>
      <p:ext uri="{BB962C8B-B14F-4D97-AF65-F5344CB8AC3E}">
        <p14:creationId xmlns:p14="http://schemas.microsoft.com/office/powerpoint/2010/main" val="9161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0D414B-F80F-A899-4D38-B4D2CFD1EB5E}"/>
              </a:ext>
            </a:extLst>
          </p:cNvPr>
          <p:cNvSpPr txBox="1">
            <a:spLocks/>
          </p:cNvSpPr>
          <p:nvPr/>
        </p:nvSpPr>
        <p:spPr>
          <a:xfrm>
            <a:off x="339437" y="274567"/>
            <a:ext cx="10515600" cy="743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report Workflow</a:t>
            </a:r>
            <a:endParaRPr lang="en-US" sz="3200" dirty="0"/>
          </a:p>
        </p:txBody>
      </p:sp>
    </p:spTree>
    <p:extLst>
      <p:ext uri="{BB962C8B-B14F-4D97-AF65-F5344CB8AC3E}">
        <p14:creationId xmlns:p14="http://schemas.microsoft.com/office/powerpoint/2010/main" val="244037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532B-6F8F-D948-A53D-3B615280AFBB}"/>
              </a:ext>
            </a:extLst>
          </p:cNvPr>
          <p:cNvSpPr txBox="1"/>
          <p:nvPr/>
        </p:nvSpPr>
        <p:spPr>
          <a:xfrm>
            <a:off x="665818" y="447932"/>
            <a:ext cx="2818151" cy="1569660"/>
          </a:xfrm>
          <a:prstGeom prst="rect">
            <a:avLst/>
          </a:prstGeom>
          <a:noFill/>
        </p:spPr>
        <p:txBody>
          <a:bodyPr wrap="square" rtlCol="0">
            <a:spAutoFit/>
          </a:bodyPr>
          <a:lstStyle/>
          <a:p>
            <a:r>
              <a:rPr lang="en-US" sz="4800" dirty="0"/>
              <a:t>Workflow Overview</a:t>
            </a:r>
          </a:p>
        </p:txBody>
      </p:sp>
      <p:pic>
        <p:nvPicPr>
          <p:cNvPr id="1028" name="Picture 4">
            <a:extLst>
              <a:ext uri="{FF2B5EF4-FFF2-40B4-BE49-F238E27FC236}">
                <a16:creationId xmlns:a16="http://schemas.microsoft.com/office/drawing/2014/main" id="{CC80914C-4B6E-4AD9-91C0-999A47D32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279" y="0"/>
            <a:ext cx="80406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57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EC4C-6DDF-482E-8EED-85C7D405DE6E}"/>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A95A1956-0640-684C-8771-A1B2ACAE7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728" y="365125"/>
            <a:ext cx="6007100" cy="5842000"/>
          </a:xfrm>
          <a:prstGeom prst="rect">
            <a:avLst/>
          </a:prstGeom>
        </p:spPr>
      </p:pic>
    </p:spTree>
    <p:extLst>
      <p:ext uri="{BB962C8B-B14F-4D97-AF65-F5344CB8AC3E}">
        <p14:creationId xmlns:p14="http://schemas.microsoft.com/office/powerpoint/2010/main" val="1040544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47</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Slide Deck Objective</vt:lpstr>
      <vt:lpstr>Annotation Workflow</vt:lpstr>
      <vt:lpstr>Get_RedCapData Workflow</vt:lpstr>
      <vt:lpstr>PowerPoint Presentation</vt:lpstr>
      <vt:lpstr>PowerPoint Presentation</vt:lpstr>
      <vt:lpstr>PowerPoint Presentation</vt:lpstr>
      <vt:lpstr>Results</vt:lpstr>
    </vt:vector>
  </TitlesOfParts>
  <Company>University of Florida Academic Health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patterns of geographic variation and the social determinants of health that impact breastfeeding outcomes using natural language processing and  electronic health records</dc:title>
  <dc:creator>Lemas,Dominick</dc:creator>
  <cp:lastModifiedBy>Lemas,Dominick</cp:lastModifiedBy>
  <cp:revision>18</cp:revision>
  <dcterms:created xsi:type="dcterms:W3CDTF">2020-06-17T16:20:42Z</dcterms:created>
  <dcterms:modified xsi:type="dcterms:W3CDTF">2022-10-18T18:30:00Z</dcterms:modified>
</cp:coreProperties>
</file>