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701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PEDIATRIC DEMO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-RACE</a:t>
            </a:r>
          </a:p>
          <a:p>
            <a:r>
              <a:rPr lang="en-US" sz="1100" dirty="0" smtClean="0"/>
              <a:t>-ETHNICITY</a:t>
            </a:r>
          </a:p>
          <a:p>
            <a:r>
              <a:rPr lang="en-US" sz="1100" dirty="0" smtClean="0"/>
              <a:t>-DOB</a:t>
            </a:r>
          </a:p>
          <a:p>
            <a:r>
              <a:rPr lang="en-US" sz="1100" dirty="0" smtClean="0"/>
              <a:t>-GENDER</a:t>
            </a:r>
          </a:p>
          <a:p>
            <a:r>
              <a:rPr lang="en-US" sz="1100" dirty="0" smtClean="0"/>
              <a:t>-ZIP5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ZIP9</a:t>
            </a:r>
          </a:p>
          <a:p>
            <a:r>
              <a:rPr lang="en-US" sz="1100" dirty="0" smtClean="0"/>
              <a:t>-CONSENT2SHARE</a:t>
            </a:r>
            <a:endParaRPr lang="en-US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33768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MATERNAL DEMO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</a:t>
            </a:r>
            <a:r>
              <a:rPr lang="en-US" sz="1100" dirty="0" smtClean="0"/>
              <a:t>RACE</a:t>
            </a:r>
          </a:p>
          <a:p>
            <a:r>
              <a:rPr lang="en-US" sz="1100" dirty="0" smtClean="0"/>
              <a:t>-ETHNICITY</a:t>
            </a:r>
          </a:p>
          <a:p>
            <a:r>
              <a:rPr lang="en-US" sz="1100" dirty="0" smtClean="0"/>
              <a:t>-AGE</a:t>
            </a:r>
          </a:p>
          <a:p>
            <a:r>
              <a:rPr lang="en-US" sz="1100" dirty="0" smtClean="0"/>
              <a:t>-GENDER</a:t>
            </a:r>
          </a:p>
          <a:p>
            <a:r>
              <a:rPr lang="en-US" sz="1100" dirty="0" smtClean="0"/>
              <a:t>-ZIP5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ZIP9</a:t>
            </a:r>
          </a:p>
          <a:p>
            <a:r>
              <a:rPr lang="en-US" sz="1100" dirty="0" smtClean="0"/>
              <a:t>-CONSENT2SHARE*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01361" y="499329"/>
            <a:ext cx="142009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LINK</a:t>
            </a:r>
          </a:p>
          <a:p>
            <a:r>
              <a:rPr lang="en-US" sz="1100" dirty="0" smtClean="0"/>
              <a:t>-ID (MOM)</a:t>
            </a:r>
          </a:p>
          <a:p>
            <a:r>
              <a:rPr lang="en-US" sz="1100" dirty="0" smtClean="0"/>
              <a:t>-ID (BABY)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95" y="2262491"/>
            <a:ext cx="2358732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DELIVERY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-BIRTH_WEIGHT</a:t>
            </a:r>
          </a:p>
          <a:p>
            <a:r>
              <a:rPr lang="en-US" sz="1100" dirty="0" smtClean="0"/>
              <a:t>-MODE OF DELIVERY</a:t>
            </a:r>
          </a:p>
          <a:p>
            <a:r>
              <a:rPr lang="en-US" sz="1100" dirty="0" smtClean="0"/>
              <a:t>-ADMIT DATE</a:t>
            </a:r>
          </a:p>
          <a:p>
            <a:r>
              <a:rPr lang="en-US" sz="1100" dirty="0" smtClean="0"/>
              <a:t>-GESTATIONAL AGE</a:t>
            </a:r>
          </a:p>
          <a:p>
            <a:r>
              <a:rPr lang="en-US" sz="1100" dirty="0" smtClean="0"/>
              <a:t>-NICU LENGTH OF STAY</a:t>
            </a:r>
          </a:p>
          <a:p>
            <a:r>
              <a:rPr lang="en-US" sz="1100" dirty="0" smtClean="0"/>
              <a:t>-INSURANCE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-HEAD CIRCUMFERENCE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2612" y="2272949"/>
            <a:ext cx="1767444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CLINICAL NOTES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-NOTE</a:t>
            </a:r>
          </a:p>
          <a:p>
            <a:r>
              <a:rPr lang="en-US" sz="1100" dirty="0" smtClean="0"/>
              <a:t>-SOURCE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77" y="499329"/>
            <a:ext cx="1401762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(routine)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-SYSTOLIC BP*</a:t>
            </a:r>
          </a:p>
          <a:p>
            <a:r>
              <a:rPr lang="en-US" sz="1100" dirty="0" smtClean="0"/>
              <a:t>-DYSOSTOLIC BP*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ENCOUNTER</a:t>
            </a:r>
          </a:p>
          <a:p>
            <a:r>
              <a:rPr lang="en-US" sz="1100" dirty="0" smtClean="0"/>
              <a:t>-BMI*</a:t>
            </a:r>
          </a:p>
          <a:p>
            <a:r>
              <a:rPr lang="en-US" sz="1100" dirty="0" smtClean="0"/>
              <a:t>-GEST-AGE*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457391" y="583967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(baby)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-HEAD </a:t>
            </a:r>
            <a:r>
              <a:rPr lang="en-US" sz="1100" dirty="0" smtClean="0"/>
              <a:t>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</a:t>
            </a:r>
            <a:r>
              <a:rPr lang="en-US" sz="1100" dirty="0" smtClean="0"/>
              <a:t>*</a:t>
            </a:r>
            <a:endParaRPr lang="en-US" sz="1100" dirty="0" smtClean="0"/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647" y="-57390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POSTNATAL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9050" y="-36133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DELIVERY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09595" y="-68961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PRENATAL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8553" y="2566044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LABS*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7391" y="2424642"/>
            <a:ext cx="1074792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LABS*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6203" y="2424642"/>
            <a:ext cx="1042024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97" y="2560335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9524" y="4243931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ABX-MEDICATION-IP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  <a:endParaRPr lang="en-US" sz="1100" dirty="0" smtClean="0"/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44446" y="3795363"/>
            <a:ext cx="1584752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ABX-MEDICATION-OP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ORDER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54795" y="4252557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MEDICATION-IP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  <a:endParaRPr lang="en-US" sz="1100" dirty="0" smtClean="0"/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0117517" y="3795363"/>
            <a:ext cx="1528143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MEDICATION-OP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  <a:endParaRPr lang="en-US" sz="1100" dirty="0" smtClean="0"/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43354" y="499329"/>
            <a:ext cx="1385673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(initial)*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-SYSTOLIC BP*</a:t>
            </a:r>
          </a:p>
          <a:p>
            <a:r>
              <a:rPr lang="en-US" sz="1100" dirty="0" smtClean="0"/>
              <a:t>-DYSOSTOLIC BP*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ENCOUNTER</a:t>
            </a:r>
          </a:p>
          <a:p>
            <a:r>
              <a:rPr lang="en-US" sz="1100" dirty="0" smtClean="0"/>
              <a:t>-PREPREG BMI*</a:t>
            </a:r>
          </a:p>
          <a:p>
            <a:r>
              <a:rPr lang="en-US" sz="1100" dirty="0" smtClean="0"/>
              <a:t>-GEST-AGE*</a:t>
            </a:r>
            <a:endParaRPr lang="en-US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43355" y="3918002"/>
            <a:ext cx="1369728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ABX-MEDICATION-OP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ORDER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642790" y="3938399"/>
            <a:ext cx="1321631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MEDICATION-OP</a:t>
            </a:r>
            <a:endParaRPr lang="en-US" sz="1100" b="1" dirty="0" smtClean="0"/>
          </a:p>
          <a:p>
            <a:r>
              <a:rPr lang="en-US" sz="1100" dirty="0" smtClean="0"/>
              <a:t>-</a:t>
            </a:r>
            <a:r>
              <a:rPr lang="en-US" sz="1100" dirty="0" smtClean="0"/>
              <a:t>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  <a:endParaRPr lang="en-US" sz="1100" dirty="0" smtClean="0"/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  <a:endParaRPr lang="en-US" sz="1100" dirty="0" smtClean="0"/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  <a:endParaRPr lang="en-US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195576" y="592814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(mom)</a:t>
            </a:r>
            <a:endParaRPr lang="en-US" sz="1100" b="1" dirty="0" smtClean="0"/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-HEAD </a:t>
            </a:r>
            <a:r>
              <a:rPr lang="en-US" sz="1100" dirty="0" smtClean="0"/>
              <a:t>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</a:t>
            </a:r>
            <a:r>
              <a:rPr lang="en-US" sz="1100" dirty="0" smtClean="0"/>
              <a:t>*</a:t>
            </a:r>
            <a:endParaRPr lang="en-US" sz="1100" dirty="0" smtClean="0"/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81555" y="0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40449" y="-11494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4"/>
            <a:ext cx="10515600" cy="4351338"/>
          </a:xfrm>
        </p:spPr>
        <p:txBody>
          <a:bodyPr/>
          <a:lstStyle/>
          <a:p>
            <a:r>
              <a:rPr lang="en-US" dirty="0" smtClean="0"/>
              <a:t>Maternal Mortality</a:t>
            </a:r>
          </a:p>
          <a:p>
            <a:pPr lvl="1"/>
            <a:r>
              <a:rPr lang="en-US" dirty="0" smtClean="0"/>
              <a:t>Pregnancy with abortive outcomes (O00-O08)</a:t>
            </a:r>
          </a:p>
          <a:p>
            <a:pPr lvl="1"/>
            <a:r>
              <a:rPr lang="en-US" dirty="0" smtClean="0"/>
              <a:t>Edema, proteinuria and hypertensive disorders (O10-O16)</a:t>
            </a:r>
          </a:p>
          <a:p>
            <a:pPr lvl="1"/>
            <a:r>
              <a:rPr lang="en-US" dirty="0" smtClean="0"/>
              <a:t>Other maternal disorders (O20-O29)</a:t>
            </a:r>
          </a:p>
          <a:p>
            <a:pPr lvl="1"/>
            <a:r>
              <a:rPr lang="en-US" dirty="0" smtClean="0"/>
              <a:t>Fetus, Amniotic cavity and possible delivery problems (O30-O48)</a:t>
            </a:r>
          </a:p>
          <a:p>
            <a:pPr lvl="1"/>
            <a:r>
              <a:rPr lang="en-US" dirty="0" smtClean="0"/>
              <a:t>Complications of L&amp;D (O60-O75)</a:t>
            </a:r>
          </a:p>
          <a:p>
            <a:pPr lvl="1"/>
            <a:r>
              <a:rPr lang="en-US" dirty="0" smtClean="0"/>
              <a:t>Complications related to puerperium (O85-O92)</a:t>
            </a:r>
          </a:p>
          <a:p>
            <a:pPr lvl="1"/>
            <a:r>
              <a:rPr lang="en-US" dirty="0" smtClean="0"/>
              <a:t>Other obstetric complications (O95-O99)</a:t>
            </a:r>
          </a:p>
          <a:p>
            <a:r>
              <a:rPr lang="en-US" dirty="0" smtClean="0"/>
              <a:t>Reproductive Cancer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6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85946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Pediatric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0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477</Words>
  <Application>Microsoft Office PowerPoint</Application>
  <PresentationFormat>Widescreen</PresentationFormat>
  <Paragraphs>178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Maternal Codes</vt:lpstr>
      <vt:lpstr>Pediatric Codes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15</cp:revision>
  <dcterms:created xsi:type="dcterms:W3CDTF">2021-04-06T18:41:17Z</dcterms:created>
  <dcterms:modified xsi:type="dcterms:W3CDTF">2021-05-11T17:15:25Z</dcterms:modified>
</cp:coreProperties>
</file>