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95"/>
    <p:restoredTop sz="94624"/>
  </p:normalViewPr>
  <p:slideViewPr>
    <p:cSldViewPr snapToGrid="0" snapToObjects="1">
      <p:cViewPr varScale="1">
        <p:scale>
          <a:sx n="68" d="100"/>
          <a:sy n="68" d="100"/>
        </p:scale>
        <p:origin x="232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1C833-87AA-7846-867D-332AB0C09B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09919F-8926-F84D-BA36-AE59486731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15397-6CED-6948-9CF6-BFE2AF961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7093-2B2A-5D4F-8583-653466400062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E901F-3E50-D146-8060-9A19F4967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F9771-A329-AC4D-9A7C-2AD153AB0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F174-E5B2-5449-A018-0C729038B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885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9A012-5AEF-9846-9D81-EA7476331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5E6D90-BEA5-344B-9132-D7356A7C8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3F417-6767-2B46-A093-5741952EF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7093-2B2A-5D4F-8583-653466400062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C58BF-B642-6D4D-87F9-F338D82EF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8AF54-C2F4-DF47-B79E-058EB0230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F174-E5B2-5449-A018-0C729038B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5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F7E46F-D888-994F-B428-4B9D33010C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6A8592-8669-5249-A5B5-93C7BB24E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78699-4992-914E-8B10-B3B640C6E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7093-2B2A-5D4F-8583-653466400062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9CB57-0FBD-5249-AB35-78089CBC5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4BF40-FAF1-2F46-821A-5DD86744B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F174-E5B2-5449-A018-0C729038B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46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23181-6F91-D040-BA1D-1F2318083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CE58B-4879-1F4F-B42B-71AF6CC21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90A79-2E32-134F-A940-17E619897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7093-2B2A-5D4F-8583-653466400062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CC829-3B11-294F-A2F2-7F57F5E0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476B5-9794-EC41-A0F6-FA0ED6137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F174-E5B2-5449-A018-0C729038B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58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2A09-E117-434D-83CA-510560CD4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4C172-4E55-CF4A-944E-FC10EDA61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67DC7-4959-8B4E-9B59-CD7BCA58B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7093-2B2A-5D4F-8583-653466400062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3B302-62ED-8140-9EC3-213CE3597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1372C-6881-E841-B29A-C3EF1ABF9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F174-E5B2-5449-A018-0C729038B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2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7A331-EECC-AA4F-BEA2-8083CF01F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0437B-150D-8C44-A040-3F98C216D9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96775-B6B5-7748-A55A-86106EED2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4B96A-9AD3-314B-87DA-DF739F76D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7093-2B2A-5D4F-8583-653466400062}" type="datetimeFigureOut">
              <a:rPr lang="en-US" smtClean="0"/>
              <a:t>6/2/21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CC1-9309-554A-A0F8-C52E32B32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37E31-ED65-0249-8F61-A4650F5AE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F174-E5B2-5449-A018-0C729038B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87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97246-7A1A-964F-95C9-0E7AAFFB5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D2E98-74C4-F14C-8BC6-E24634162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3D93D-484F-7948-9524-6564CB5E0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F86F2A-D5D5-B042-8B20-13464575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551D75-D17D-A248-9265-18C660A12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4E83B7-721F-BC43-A1D1-0D7739466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7093-2B2A-5D4F-8583-653466400062}" type="datetimeFigureOut">
              <a:rPr lang="en-US" smtClean="0"/>
              <a:t>6/2/21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71777F-447B-A44B-91EA-8842DB06E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B6DF61-1A2D-E842-A232-AAD7D4B91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F174-E5B2-5449-A018-0C729038B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07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3DE0A-8172-7B4B-B584-095B673DF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0991BD-5457-6344-83EA-F76574194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7093-2B2A-5D4F-8583-653466400062}" type="datetimeFigureOut">
              <a:rPr lang="en-US" smtClean="0"/>
              <a:t>6/2/21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55E8F3-BF38-E549-9A4F-D82BF0CA2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130C7-1C87-4C48-BF6D-0E1EFB18A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F174-E5B2-5449-A018-0C729038B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96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9C037D-2A0E-4240-8C49-E73EBFF4B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7093-2B2A-5D4F-8583-653466400062}" type="datetimeFigureOut">
              <a:rPr lang="en-US" smtClean="0"/>
              <a:t>6/2/21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90F677-DD8A-C947-A4E7-1B065290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17F94-1EC5-E243-A08B-F7249A1C1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F174-E5B2-5449-A018-0C729038B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0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E778C-9434-A44E-9A69-06EF35B2B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9F0C4-000F-DC47-A39D-F531FCAE4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E7526-904E-EE45-B91A-BE58EA13F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E5F31-ECCC-8E4E-BAD0-9A7439B80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7093-2B2A-5D4F-8583-653466400062}" type="datetimeFigureOut">
              <a:rPr lang="en-US" smtClean="0"/>
              <a:t>6/2/21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F6D54-9E9F-664D-946D-A99DF7247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3860D-1A34-2146-B902-D2607B7BB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F174-E5B2-5449-A018-0C729038B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19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84B6C-8A72-AB4B-AF12-46575F9A4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8928CA-FE13-E043-8F25-9EE8F56312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1B41F-2B6C-A548-9580-71DBDF640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27973-88E2-0844-9406-9B561897D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7093-2B2A-5D4F-8583-653466400062}" type="datetimeFigureOut">
              <a:rPr lang="en-US" smtClean="0"/>
              <a:t>6/2/21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9B334C-0391-4442-988D-1FB21BF59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70A31-C3BF-1A47-BF9E-CE754BB95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F174-E5B2-5449-A018-0C729038B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25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596A54-FFB5-ED49-99F1-FD8E78D98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B401A-4288-5445-861C-50FA2E834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A5435-199F-A444-92EA-12A042080F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57093-2B2A-5D4F-8583-653466400062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358CD-DB9B-634D-A070-915F64E446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8EBB3-07A2-B047-8416-E186E06134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7F174-E5B2-5449-A018-0C729038B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6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13" y="235729"/>
            <a:ext cx="10515600" cy="437132"/>
          </a:xfrm>
        </p:spPr>
        <p:txBody>
          <a:bodyPr>
            <a:normAutofit fontScale="90000"/>
          </a:bodyPr>
          <a:lstStyle/>
          <a:p>
            <a:r>
              <a:rPr lang="en-US" dirty="0"/>
              <a:t>Maternal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747" y="842213"/>
            <a:ext cx="11392824" cy="5780057"/>
          </a:xfrm>
        </p:spPr>
        <p:txBody>
          <a:bodyPr/>
          <a:lstStyle/>
          <a:p>
            <a:r>
              <a:rPr lang="en-US" dirty="0"/>
              <a:t>Maternal Morbidity</a:t>
            </a:r>
          </a:p>
          <a:p>
            <a:pPr lvl="1"/>
            <a:r>
              <a:rPr lang="en-US" dirty="0"/>
              <a:t>Acute myocardial infarction (I21.9)</a:t>
            </a:r>
          </a:p>
          <a:p>
            <a:pPr lvl="1"/>
            <a:r>
              <a:rPr lang="en-US" dirty="0"/>
              <a:t>Acute renal failure (N17.x, O90.4)</a:t>
            </a:r>
          </a:p>
          <a:p>
            <a:pPr lvl="1"/>
            <a:r>
              <a:rPr lang="en-US" dirty="0"/>
              <a:t>Adult respiratory distress syndrome (J95.3, J96.0x, J96.2, R09.2)</a:t>
            </a:r>
          </a:p>
          <a:p>
            <a:pPr lvl="1"/>
            <a:r>
              <a:rPr lang="en-US" dirty="0"/>
              <a:t>Amniotic fluid embolism (O88.13)</a:t>
            </a:r>
          </a:p>
          <a:p>
            <a:pPr lvl="1"/>
            <a:r>
              <a:rPr lang="en-US" dirty="0"/>
              <a:t>Aneurysm (I71.x)</a:t>
            </a:r>
          </a:p>
          <a:p>
            <a:pPr lvl="1"/>
            <a:r>
              <a:rPr lang="en-US" dirty="0"/>
              <a:t>Cardiac arrest/ventricular fibrillation (I49.01, I49.02, I46.x)</a:t>
            </a:r>
          </a:p>
          <a:p>
            <a:pPr lvl="1"/>
            <a:r>
              <a:rPr lang="en-US" dirty="0"/>
              <a:t>Disseminated intravascular coagulation (D65, D68.9, O72.3)</a:t>
            </a:r>
          </a:p>
          <a:p>
            <a:pPr lvl="1"/>
            <a:r>
              <a:rPr lang="en-US" dirty="0"/>
              <a:t>Eclampsia (O15.0x, O15.2)</a:t>
            </a:r>
          </a:p>
          <a:p>
            <a:pPr lvl="1"/>
            <a:r>
              <a:rPr lang="en-US" dirty="0"/>
              <a:t>Heart failure during procedure or surgery (O75.4)</a:t>
            </a:r>
          </a:p>
          <a:p>
            <a:pPr lvl="1"/>
            <a:r>
              <a:rPr lang="en-US" dirty="0"/>
              <a:t>Internal injuries of thorax, abdomen, pelvis (S26, S27.x, S36x – S37x, T14)</a:t>
            </a:r>
          </a:p>
          <a:p>
            <a:pPr lvl="1"/>
            <a:r>
              <a:rPr lang="en-US" dirty="0"/>
              <a:t>Intracranial injuries (S02.0x – S02.1x, S02.8x, S06.3x)</a:t>
            </a:r>
          </a:p>
          <a:p>
            <a:pPr lvl="1"/>
            <a:r>
              <a:rPr lang="en-US" dirty="0"/>
              <a:t>Puerperal cerebrovascular disorders (I60.x – I67.x)</a:t>
            </a:r>
          </a:p>
          <a:p>
            <a:pPr lvl="1"/>
            <a:r>
              <a:rPr lang="en-US" dirty="0"/>
              <a:t>Pulmonary edema (I50.1, J81.0)</a:t>
            </a:r>
          </a:p>
        </p:txBody>
      </p:sp>
    </p:spTree>
    <p:extLst>
      <p:ext uri="{BB962C8B-B14F-4D97-AF65-F5344CB8AC3E}">
        <p14:creationId xmlns:p14="http://schemas.microsoft.com/office/powerpoint/2010/main" val="4179660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13" y="235729"/>
            <a:ext cx="10515600" cy="437132"/>
          </a:xfrm>
        </p:spPr>
        <p:txBody>
          <a:bodyPr>
            <a:normAutofit fontScale="90000"/>
          </a:bodyPr>
          <a:lstStyle/>
          <a:p>
            <a:r>
              <a:rPr lang="en-US" dirty="0"/>
              <a:t>Maternal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747" y="842213"/>
            <a:ext cx="11392824" cy="5780057"/>
          </a:xfrm>
        </p:spPr>
        <p:txBody>
          <a:bodyPr/>
          <a:lstStyle/>
          <a:p>
            <a:r>
              <a:rPr lang="en-US" dirty="0"/>
              <a:t>Maternal Morbidity, cont.</a:t>
            </a:r>
          </a:p>
          <a:p>
            <a:pPr lvl="1"/>
            <a:r>
              <a:rPr lang="en-US" dirty="0"/>
              <a:t>Severe anesthesia complications (O74.1 – O74.3)</a:t>
            </a:r>
          </a:p>
          <a:p>
            <a:pPr lvl="1"/>
            <a:r>
              <a:rPr lang="en-US" dirty="0"/>
              <a:t>Sepsis (A41.xx, R65.2x, O85)</a:t>
            </a:r>
          </a:p>
          <a:p>
            <a:pPr lvl="1"/>
            <a:r>
              <a:rPr lang="en-US" dirty="0"/>
              <a:t>Shock (O75.1, T78.2x, T81.10x, T88.2x)</a:t>
            </a:r>
          </a:p>
          <a:p>
            <a:pPr lvl="1"/>
            <a:r>
              <a:rPr lang="en-US" dirty="0"/>
              <a:t>Sickle cell anemia with crisis (D57.0x, D57.21x, D57.81x)</a:t>
            </a:r>
          </a:p>
          <a:p>
            <a:pPr lvl="1"/>
            <a:r>
              <a:rPr lang="en-US" dirty="0"/>
              <a:t>Thrombotic embolism (I26.x, O88.03, O88.2x, O88.11x)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232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13" y="235729"/>
            <a:ext cx="10515600" cy="437132"/>
          </a:xfrm>
        </p:spPr>
        <p:txBody>
          <a:bodyPr>
            <a:normAutofit fontScale="90000"/>
          </a:bodyPr>
          <a:lstStyle/>
          <a:p>
            <a:r>
              <a:rPr lang="en-US" dirty="0"/>
              <a:t>Maternal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747" y="842213"/>
            <a:ext cx="11392824" cy="5780057"/>
          </a:xfrm>
        </p:spPr>
        <p:txBody>
          <a:bodyPr/>
          <a:lstStyle/>
          <a:p>
            <a:r>
              <a:rPr lang="en-US" dirty="0"/>
              <a:t>Maternal Morbidity – Procedural Codes (ICD10-PCS)</a:t>
            </a:r>
          </a:p>
          <a:p>
            <a:pPr lvl="1"/>
            <a:r>
              <a:rPr lang="en-US" dirty="0"/>
              <a:t>Transfusion of blood (302x)</a:t>
            </a:r>
          </a:p>
          <a:p>
            <a:pPr lvl="1"/>
            <a:r>
              <a:rPr lang="en-US" dirty="0"/>
              <a:t>Venous monitoring (4A14x)</a:t>
            </a:r>
          </a:p>
          <a:p>
            <a:pPr lvl="1"/>
            <a:r>
              <a:rPr lang="en-US" dirty="0"/>
              <a:t>Restoration of cardiac rhythm, single (5A2204Z)</a:t>
            </a:r>
          </a:p>
          <a:p>
            <a:pPr lvl="1"/>
            <a:r>
              <a:rPr lang="en-US" dirty="0"/>
              <a:t>Excision of uterus (0UB9x)</a:t>
            </a:r>
          </a:p>
          <a:p>
            <a:pPr lvl="1"/>
            <a:r>
              <a:rPr lang="en-US" dirty="0"/>
              <a:t>Medical and surgical procedure on heart and great vessels (02x)</a:t>
            </a:r>
          </a:p>
          <a:p>
            <a:pPr lvl="1"/>
            <a:r>
              <a:rPr lang="en-US" dirty="0"/>
              <a:t>Trachea bypass/tracheostomy (0B11x)</a:t>
            </a:r>
          </a:p>
          <a:p>
            <a:pPr lvl="1"/>
            <a:r>
              <a:rPr lang="en-US" dirty="0"/>
              <a:t>Insertion of airway into nasopharynx (09HN7BZ)</a:t>
            </a:r>
          </a:p>
          <a:p>
            <a:pPr lvl="1"/>
            <a:r>
              <a:rPr lang="en-US" dirty="0"/>
              <a:t>Insertion of airway into mouth/throat (0CHY7BZ)</a:t>
            </a:r>
          </a:p>
          <a:p>
            <a:pPr lvl="1"/>
            <a:r>
              <a:rPr lang="en-US" dirty="0"/>
              <a:t>Insertion of endotracheal airway into trachea (0BH13Ex)</a:t>
            </a:r>
          </a:p>
        </p:txBody>
      </p:sp>
    </p:spTree>
    <p:extLst>
      <p:ext uri="{BB962C8B-B14F-4D97-AF65-F5344CB8AC3E}">
        <p14:creationId xmlns:p14="http://schemas.microsoft.com/office/powerpoint/2010/main" val="3868149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277</Words>
  <Application>Microsoft Macintosh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Maternal Codes</vt:lpstr>
      <vt:lpstr>Maternal Codes</vt:lpstr>
      <vt:lpstr>Maternal Codes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Maternal Codes</dc:title>
  <dc:creator>Marmol,Hannah Marie</dc:creator>
  <cp:lastModifiedBy>Marmol,Hannah Marie</cp:lastModifiedBy>
  <cp:revision>3</cp:revision>
  <dcterms:created xsi:type="dcterms:W3CDTF">2021-06-02T14:57:22Z</dcterms:created>
  <dcterms:modified xsi:type="dcterms:W3CDTF">2021-06-02T22:00:27Z</dcterms:modified>
</cp:coreProperties>
</file>