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den Lewis" initials="BL" lastIdx="11" clrIdx="0">
    <p:extLst>
      <p:ext uri="{19B8F6BF-5375-455C-9EA6-DF929625EA0E}">
        <p15:presenceInfo xmlns:p15="http://schemas.microsoft.com/office/powerpoint/2012/main" userId="b90327fb6299878b" providerId="Windows Live"/>
      </p:ext>
    </p:extLst>
  </p:cmAuthor>
  <p:cmAuthor id="2" name="Du, Xinsong" initials="DX" lastIdx="8" clrIdx="1">
    <p:extLst>
      <p:ext uri="{19B8F6BF-5375-455C-9EA6-DF929625EA0E}">
        <p15:presenceInfo xmlns:p15="http://schemas.microsoft.com/office/powerpoint/2012/main" userId="S::xinsongdu@ufl.edu::c5f23d8e-ab4d-4ed0-8917-4a501fac7afc" providerId="AD"/>
      </p:ext>
    </p:extLst>
  </p:cmAuthor>
  <p:cmAuthor id="3" name="Lewis,Braeden P" initials="LP" lastIdx="1" clrIdx="2">
    <p:extLst>
      <p:ext uri="{19B8F6BF-5375-455C-9EA6-DF929625EA0E}">
        <p15:presenceInfo xmlns:p15="http://schemas.microsoft.com/office/powerpoint/2012/main" userId="S-1-5-21-1308237860-4193317556-336787646-2202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5EF0-502A-4E0B-8E98-AD01A0E011A7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1EC9-7C6D-4E0B-AA07-565BFF94F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217345"/>
            <a:ext cx="10515600" cy="7432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Annotation Workflow</a:t>
            </a:r>
            <a:endParaRPr lang="en-US" sz="3200" dirty="0"/>
          </a:p>
        </p:txBody>
      </p:sp>
      <p:pic>
        <p:nvPicPr>
          <p:cNvPr id="1026" name="Picture 2" descr="https://slack-imgs.com/?c=1&amp;o1=ro&amp;url=https%3A%2F%2Fars.els-cdn.com%2Fcontent%2Fimage%2F1-s2.0-S1532046421001088-ga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2" r="62896" b="18977"/>
          <a:stretch/>
        </p:blipFill>
        <p:spPr bwMode="auto">
          <a:xfrm>
            <a:off x="319570" y="1608667"/>
            <a:ext cx="2246413" cy="20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Xml File Icon of Colored Outline style - Available in SVG, PNG, EPS,  AI &amp;amp; Icon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08" y="1796939"/>
            <a:ext cx="1410759" cy="14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Xml File Icon of Colored Outline style - Available in SVG, PNG, EPS,  AI &amp;amp; Icon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940872"/>
            <a:ext cx="1410759" cy="14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ree Xml File Icon of Colored Outline style - Available in SVG, PNG, EPS,  AI &amp;amp; Icon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42" y="2084805"/>
            <a:ext cx="1410759" cy="14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ree Xml File Icon of Colored Outline style - Available in SVG, PNG, EPS,  AI &amp;amp; Icon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228738"/>
            <a:ext cx="1410759" cy="14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ree Xml File Icon of Colored Outline style - Available in SVG, PNG, EPS,  AI &amp;amp; Icon fo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49" y="2372671"/>
            <a:ext cx="1410759" cy="14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699069" y="2292560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290414" y="2349918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ow the Auth0 Data Team Uses R and Pyth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27974"/>
          <a:stretch/>
        </p:blipFill>
        <p:spPr bwMode="auto">
          <a:xfrm>
            <a:off x="6339100" y="2130733"/>
            <a:ext cx="2199037" cy="10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chine Learning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015" y="1754607"/>
            <a:ext cx="1597025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8701476" y="2292559"/>
            <a:ext cx="677333" cy="72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31400" y="3639498"/>
            <a:ext cx="110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9100" y="3351632"/>
            <a:ext cx="219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Post-Processing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9437" y="3639498"/>
            <a:ext cx="219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Teamtat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6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42"/>
            <a:ext cx="10515600" cy="16680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Leverage </a:t>
            </a:r>
            <a:r>
              <a:rPr lang="en-US" dirty="0"/>
              <a:t>mom-baby linked EHR and biomedical informatics to estimate geospatial patterns in breastfeeding and characterize the </a:t>
            </a:r>
            <a:r>
              <a:rPr lang="en-US" dirty="0" err="1"/>
              <a:t>SDoH</a:t>
            </a:r>
            <a:r>
              <a:rPr lang="en-US" dirty="0"/>
              <a:t> that impact breastfeeding outcomes in vulnerable and hard-to-reach populations.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03545"/>
            <a:ext cx="10515600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Aim 1: Design and evaluate a natural language processing tool that will extract structured breastfeeding outcomes from mom-baby linked electronic health records.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Aim 2: Determine geographic variation in breastfeeding outcomes using maternal residential location and mom-baby linked electronic health records.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59"/>
            <a:ext cx="10515600" cy="810794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12"/>
            <a:ext cx="10515600" cy="5386058"/>
          </a:xfrm>
        </p:spPr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structured computable breastfeeding outcomes using </a:t>
            </a:r>
            <a:r>
              <a:rPr lang="en-US" dirty="0" smtClean="0"/>
              <a:t>EHR.</a:t>
            </a:r>
          </a:p>
          <a:p>
            <a:r>
              <a:rPr lang="en-US" dirty="0" smtClean="0"/>
              <a:t>Demonstrate feasibility </a:t>
            </a:r>
            <a:r>
              <a:rPr lang="en-US" dirty="0"/>
              <a:t>of using mom-baby linked EHR to characterize longitudinal breastfeeding </a:t>
            </a:r>
            <a:r>
              <a:rPr lang="en-US" dirty="0" smtClean="0"/>
              <a:t>outcomes. </a:t>
            </a:r>
          </a:p>
          <a:p>
            <a:r>
              <a:rPr lang="en-US" dirty="0" smtClean="0"/>
              <a:t>Identify </a:t>
            </a:r>
            <a:r>
              <a:rPr lang="en-US" dirty="0"/>
              <a:t>geospatial clustering of breastfeeding </a:t>
            </a:r>
            <a:r>
              <a:rPr lang="en-US" dirty="0" smtClean="0"/>
              <a:t>disparities.</a:t>
            </a:r>
          </a:p>
          <a:p>
            <a:r>
              <a:rPr lang="en-US" dirty="0" smtClean="0"/>
              <a:t>Organize community stakeholder group related to breastfeeding.</a:t>
            </a:r>
          </a:p>
          <a:p>
            <a:r>
              <a:rPr lang="en-US" dirty="0" smtClean="0"/>
              <a:t>Make informatics </a:t>
            </a:r>
            <a:r>
              <a:rPr lang="en-US" dirty="0"/>
              <a:t>tools </a:t>
            </a:r>
            <a:r>
              <a:rPr lang="en-US" dirty="0" smtClean="0"/>
              <a:t>will </a:t>
            </a:r>
            <a:r>
              <a:rPr lang="en-US" dirty="0"/>
              <a:t>be publicly available in accordance with the CTSI data sharing </a:t>
            </a:r>
            <a:r>
              <a:rPr lang="en-US" dirty="0" smtClean="0"/>
              <a:t>policies.</a:t>
            </a:r>
          </a:p>
          <a:p>
            <a:r>
              <a:rPr lang="en-US" dirty="0" smtClean="0"/>
              <a:t>Integrate underlying </a:t>
            </a:r>
            <a:r>
              <a:rPr lang="en-US" dirty="0"/>
              <a:t>data, code, and publications </a:t>
            </a:r>
            <a:r>
              <a:rPr lang="en-US" dirty="0" smtClean="0"/>
              <a:t>with </a:t>
            </a:r>
            <a:r>
              <a:rPr lang="en-US" dirty="0"/>
              <a:t>relevant UF Precision Health </a:t>
            </a:r>
            <a:r>
              <a:rPr lang="en-US" dirty="0" smtClean="0"/>
              <a:t>tools.</a:t>
            </a:r>
          </a:p>
          <a:p>
            <a:r>
              <a:rPr lang="en-US" dirty="0" smtClean="0"/>
              <a:t>Submit a state-wide breastfeeding grant that leverages </a:t>
            </a:r>
            <a:r>
              <a:rPr lang="en-US" dirty="0" err="1" smtClean="0"/>
              <a:t>OneFlorida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85" y="81532"/>
            <a:ext cx="10515600" cy="1325563"/>
          </a:xfrm>
        </p:spPr>
        <p:txBody>
          <a:bodyPr/>
          <a:lstStyle/>
          <a:p>
            <a:r>
              <a:rPr lang="en-US" dirty="0" smtClean="0"/>
              <a:t>Mom-Baby EHR Data Collection, 2011-2017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38200" y="2398901"/>
            <a:ext cx="10515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53486" y="1510381"/>
            <a:ext cx="0" cy="888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8649" y="1141049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52096"/>
              </p:ext>
            </p:extLst>
          </p:nvPr>
        </p:nvGraphicFramePr>
        <p:xfrm>
          <a:off x="838200" y="2828375"/>
          <a:ext cx="10515600" cy="234810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483634">
                  <a:extLst>
                    <a:ext uri="{9D8B030D-6E8A-4147-A177-3AD203B41FA5}">
                      <a16:colId xmlns:a16="http://schemas.microsoft.com/office/drawing/2014/main" val="2477950732"/>
                    </a:ext>
                  </a:extLst>
                </a:gridCol>
                <a:gridCol w="2993366">
                  <a:extLst>
                    <a:ext uri="{9D8B030D-6E8A-4147-A177-3AD203B41FA5}">
                      <a16:colId xmlns:a16="http://schemas.microsoft.com/office/drawing/2014/main" val="333823998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857455000"/>
                    </a:ext>
                  </a:extLst>
                </a:gridCol>
              </a:tblGrid>
              <a:tr h="153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Prenatal Wellness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(Maternal)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Delivery</a:t>
                      </a:r>
                      <a:endParaRPr lang="en-US" sz="3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(Maternal/Infant)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Postnatal Wellness</a:t>
                      </a:r>
                      <a:endParaRPr lang="en-US" sz="3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(Infant)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821429"/>
                  </a:ext>
                </a:extLst>
              </a:tr>
              <a:tr h="596265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Demographics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Height/weight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Medications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Vaccines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2400" dirty="0">
                          <a:effectLst/>
                        </a:rPr>
                        <a:t>ICD9/10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6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782"/>
            <a:ext cx="10515600" cy="905684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149"/>
            <a:ext cx="10515600" cy="5377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IRB Approval </a:t>
            </a:r>
          </a:p>
          <a:p>
            <a:pPr marL="0" indent="0">
              <a:buNone/>
            </a:pPr>
            <a:r>
              <a:rPr lang="en-US" b="1" dirty="0" smtClean="0"/>
              <a:t>Data Extraction (16K infants): </a:t>
            </a:r>
          </a:p>
          <a:p>
            <a:pPr lvl="1"/>
            <a:r>
              <a:rPr lang="en-US" dirty="0" smtClean="0"/>
              <a:t>2011-April 2017 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 at delivery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otes at delivery (600K+)</a:t>
            </a:r>
          </a:p>
          <a:p>
            <a:pPr marL="0" indent="0">
              <a:buNone/>
            </a:pPr>
            <a:r>
              <a:rPr lang="en-US" b="1" dirty="0" smtClean="0"/>
              <a:t>Data Storage:</a:t>
            </a:r>
          </a:p>
          <a:p>
            <a:pPr lvl="1"/>
            <a:r>
              <a:rPr lang="en-US" dirty="0" smtClean="0"/>
              <a:t>UFRC for clinical notes</a:t>
            </a:r>
          </a:p>
          <a:p>
            <a:pPr lvl="1"/>
            <a:r>
              <a:rPr lang="en-US" dirty="0" smtClean="0"/>
              <a:t>Redcap for mom-baby link EHR</a:t>
            </a:r>
          </a:p>
          <a:p>
            <a:pPr marL="0" indent="0">
              <a:buNone/>
            </a:pPr>
            <a:r>
              <a:rPr lang="en-US" b="1" dirty="0" smtClean="0"/>
              <a:t>Publication(s):</a:t>
            </a:r>
          </a:p>
          <a:p>
            <a:pPr lvl="1"/>
            <a:r>
              <a:rPr lang="en-US" dirty="0" smtClean="0"/>
              <a:t>Pediatric </a:t>
            </a:r>
            <a:r>
              <a:rPr lang="en-US" dirty="0"/>
              <a:t>antibiotic episodes are not associated with mode of delivery (n=4,024, p=0.08) in </a:t>
            </a:r>
            <a:r>
              <a:rPr lang="en-US" dirty="0" err="1"/>
              <a:t>UFHealth</a:t>
            </a:r>
            <a:r>
              <a:rPr lang="en-US" dirty="0"/>
              <a:t> EHR. </a:t>
            </a:r>
            <a:r>
              <a:rPr lang="en-US" i="1" dirty="0"/>
              <a:t>Lemas et al. 2020. 15(3):e0229861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Students:</a:t>
            </a:r>
          </a:p>
          <a:p>
            <a:pPr lvl="1"/>
            <a:r>
              <a:rPr lang="en-US" dirty="0" smtClean="0"/>
              <a:t>BMI Masters student working on NLP classifier.</a:t>
            </a:r>
          </a:p>
          <a:p>
            <a:pPr lvl="1"/>
            <a:r>
              <a:rPr lang="en-US" dirty="0" smtClean="0"/>
              <a:t>BMI PhD students that can help with data management/analysis.</a:t>
            </a:r>
          </a:p>
          <a:p>
            <a:pPr lvl="1"/>
            <a:r>
              <a:rPr lang="en-US" dirty="0" smtClean="0"/>
              <a:t>Grad students from other labs.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19" y="0"/>
            <a:ext cx="10515600" cy="1325563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18759"/>
              </p:ext>
            </p:extLst>
          </p:nvPr>
        </p:nvGraphicFramePr>
        <p:xfrm>
          <a:off x="760052" y="1246679"/>
          <a:ext cx="9565765" cy="5087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5936">
                  <a:extLst>
                    <a:ext uri="{9D8B030D-6E8A-4147-A177-3AD203B41FA5}">
                      <a16:colId xmlns:a16="http://schemas.microsoft.com/office/drawing/2014/main" val="2614237237"/>
                    </a:ext>
                  </a:extLst>
                </a:gridCol>
                <a:gridCol w="3399829">
                  <a:extLst>
                    <a:ext uri="{9D8B030D-6E8A-4147-A177-3AD203B41FA5}">
                      <a16:colId xmlns:a16="http://schemas.microsoft.com/office/drawing/2014/main" val="257601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Task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 of Completion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183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IRB-Approval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11/03/2016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482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IDR Data Extraction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09/2020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323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1: 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Natural Language Processing (NLP) 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12/2020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76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1: 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NLP Manuscript Submission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02/2021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992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Specific Aim 2:</a:t>
                      </a:r>
                      <a:endParaRPr lang="en-US" sz="3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Social Determinants of Health (</a:t>
                      </a:r>
                      <a:r>
                        <a:rPr lang="en-US" sz="2400" dirty="0" err="1">
                          <a:effectLst/>
                        </a:rPr>
                        <a:t>SDoH</a:t>
                      </a:r>
                      <a:r>
                        <a:rPr lang="en-US" sz="2400" dirty="0">
                          <a:effectLst/>
                        </a:rPr>
                        <a:t>) 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04/2021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57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Specific Aim 2:</a:t>
                      </a:r>
                      <a:endParaRPr lang="en-US" sz="3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SDoH  Manuscript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07/2021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71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NIH R21 1</a:t>
                      </a:r>
                      <a:r>
                        <a:rPr lang="en-US" sz="2400" baseline="30000">
                          <a:effectLst/>
                        </a:rPr>
                        <a:t>st</a:t>
                      </a:r>
                      <a:r>
                        <a:rPr lang="en-US" sz="2400">
                          <a:effectLst/>
                        </a:rPr>
                        <a:t>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05/2021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2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NIH R01 1</a:t>
                      </a:r>
                      <a:r>
                        <a:rPr lang="en-US" sz="2400" baseline="30000">
                          <a:effectLst/>
                        </a:rPr>
                        <a:t>st</a:t>
                      </a:r>
                      <a:r>
                        <a:rPr lang="en-US" sz="2400">
                          <a:effectLst/>
                        </a:rPr>
                        <a:t> Submission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09/2021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8852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753"/>
            <a:ext cx="10515600" cy="52135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Monthly Meeting with subsequent workgroups, as needed. </a:t>
            </a:r>
          </a:p>
          <a:p>
            <a:r>
              <a:rPr lang="en-US" dirty="0" smtClean="0"/>
              <a:t>Adding all team members to IRB in June.</a:t>
            </a:r>
          </a:p>
          <a:p>
            <a:pPr lvl="1"/>
            <a:r>
              <a:rPr lang="en-US" dirty="0" smtClean="0"/>
              <a:t>Magda will be in touch.</a:t>
            </a:r>
          </a:p>
          <a:p>
            <a:r>
              <a:rPr lang="en-US" dirty="0" smtClean="0"/>
              <a:t>Updating IRB with new data collection Summer 2020 </a:t>
            </a:r>
          </a:p>
          <a:p>
            <a:pPr lvl="1"/>
            <a:r>
              <a:rPr lang="en-US" dirty="0" smtClean="0"/>
              <a:t>linked EHR 2011-2020</a:t>
            </a:r>
          </a:p>
          <a:p>
            <a:pPr lvl="1"/>
            <a:r>
              <a:rPr lang="en-US" dirty="0" smtClean="0"/>
              <a:t>Clinical notes at all visits</a:t>
            </a:r>
          </a:p>
          <a:p>
            <a:pPr lvl="1"/>
            <a:r>
              <a:rPr lang="en-US" dirty="0" smtClean="0"/>
              <a:t>ICD9/10 codes</a:t>
            </a:r>
          </a:p>
          <a:p>
            <a:pPr lvl="1"/>
            <a:r>
              <a:rPr lang="en-US" dirty="0" smtClean="0"/>
              <a:t>Other data</a:t>
            </a:r>
          </a:p>
          <a:p>
            <a:r>
              <a:rPr lang="en-US" dirty="0" smtClean="0"/>
              <a:t>Start Analysis Fall 2020</a:t>
            </a:r>
          </a:p>
          <a:p>
            <a:r>
              <a:rPr lang="en-US" dirty="0" smtClean="0"/>
              <a:t>Stakeholder group meeting August 2020- </a:t>
            </a:r>
          </a:p>
          <a:p>
            <a:pPr lvl="1"/>
            <a:r>
              <a:rPr lang="en-US" dirty="0" smtClean="0"/>
              <a:t>breastfeeding month</a:t>
            </a:r>
          </a:p>
          <a:p>
            <a:pPr lvl="1"/>
            <a:r>
              <a:rPr lang="en-US" dirty="0" smtClean="0"/>
              <a:t>Need to develop contact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being part of the team!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Annotation Workflow</vt:lpstr>
      <vt:lpstr>Project Objective</vt:lpstr>
      <vt:lpstr>Project Goals</vt:lpstr>
      <vt:lpstr>Mom-Baby EHR Data Collection, 2011-2017</vt:lpstr>
      <vt:lpstr>Milestones</vt:lpstr>
      <vt:lpstr>Project Timeline</vt:lpstr>
      <vt:lpstr>Next Steps</vt:lpstr>
      <vt:lpstr>Comments and questions?</vt:lpstr>
    </vt:vector>
  </TitlesOfParts>
  <Company>University of Florida Academic Health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patterns of geographic variation and the social determinants of health that impact breastfeeding outcomes using natural language processing and  electronic health records</dc:title>
  <dc:creator>Lemas,Dominick</dc:creator>
  <cp:lastModifiedBy>Lemas,Dominick</cp:lastModifiedBy>
  <cp:revision>16</cp:revision>
  <dcterms:created xsi:type="dcterms:W3CDTF">2020-06-17T16:20:42Z</dcterms:created>
  <dcterms:modified xsi:type="dcterms:W3CDTF">2021-08-13T20:37:16Z</dcterms:modified>
</cp:coreProperties>
</file>