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8" r:id="rId5"/>
    <p:sldId id="257" r:id="rId6"/>
    <p:sldId id="259" r:id="rId7"/>
    <p:sldId id="272" r:id="rId8"/>
    <p:sldId id="260" r:id="rId9"/>
    <p:sldId id="263"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eden Lewis" initials="BL" lastIdx="11" clrIdx="0">
    <p:extLst>
      <p:ext uri="{19B8F6BF-5375-455C-9EA6-DF929625EA0E}">
        <p15:presenceInfo xmlns:p15="http://schemas.microsoft.com/office/powerpoint/2012/main" userId="b90327fb6299878b" providerId="Windows Live"/>
      </p:ext>
    </p:extLst>
  </p:cmAuthor>
  <p:cmAuthor id="2" name="Du, Xinsong" initials="DX" lastIdx="8" clrIdx="1">
    <p:extLst>
      <p:ext uri="{19B8F6BF-5375-455C-9EA6-DF929625EA0E}">
        <p15:presenceInfo xmlns:p15="http://schemas.microsoft.com/office/powerpoint/2012/main" userId="S::xinsongdu@ufl.edu::c5f23d8e-ab4d-4ed0-8917-4a501fac7afc" providerId="AD"/>
      </p:ext>
    </p:extLst>
  </p:cmAuthor>
  <p:cmAuthor id="3" name="Lewis,Braeden P" initials="LP" lastIdx="1" clrIdx="2">
    <p:extLst>
      <p:ext uri="{19B8F6BF-5375-455C-9EA6-DF929625EA0E}">
        <p15:presenceInfo xmlns:p15="http://schemas.microsoft.com/office/powerpoint/2012/main" userId="S-1-5-21-1308237860-4193317556-336787646-2202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30T16:24:08.384" idx="8">
    <p:pos x="1978" y="3552"/>
    <p:text>I'm thinking I separate the schematic into sections like these</p:text>
    <p:extLst>
      <p:ext uri="{C676402C-5697-4E1C-873F-D02D1690AC5C}">
        <p15:threadingInfo xmlns:p15="http://schemas.microsoft.com/office/powerpoint/2012/main" timeZoneBias="240"/>
      </p:ext>
    </p:extLst>
  </p:cm>
  <p:cm authorId="2" dt="2020-06-30T22:23:13.830" idx="3">
    <p:pos x="1978" y="3648"/>
    <p:text>I would change "Reduce files by keyword" to "Reduce corpus with named entity boundary detection". Using keyword is one way to do "named entity boundary detection", machine learning can also do that as the proposal said. Using keyword can be considered a rule-based model.</p:text>
    <p:extLst>
      <p:ext uri="{C676402C-5697-4E1C-873F-D02D1690AC5C}">
        <p15:threadingInfo xmlns:p15="http://schemas.microsoft.com/office/powerpoint/2012/main" timeZoneBias="24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30T16:08:24.239" idx="6">
    <p:pos x="10" y="10"/>
    <p:text>Most of the text in this slide will be replaced by what the text describes when I am able to run my program again on HiPerGator</p:text>
    <p:extLst>
      <p:ext uri="{C676402C-5697-4E1C-873F-D02D1690AC5C}">
        <p15:threadingInfo xmlns:p15="http://schemas.microsoft.com/office/powerpoint/2012/main" timeZoneBias="240"/>
      </p:ext>
    </p:extLst>
  </p:cm>
  <p:cm authorId="1" dt="2020-06-30T16:20:16.707" idx="7">
    <p:pos x="10" y="106"/>
    <p:text>I need to make these plots during run time (I think?). I have the max, min, mean, median, and standard deviation, but I'm finding that most methods (like with pandas or matplotlib) take the data itself as an input to generate the plots</p:text>
    <p:extLst>
      <p:ext uri="{C676402C-5697-4E1C-873F-D02D1690AC5C}">
        <p15:threadingInfo xmlns:p15="http://schemas.microsoft.com/office/powerpoint/2012/main" timeZoneBias="240">
          <p15:parentCm authorId="1" idx="6"/>
        </p15:threadingInfo>
      </p:ext>
    </p:extLst>
  </p:cm>
  <p:cm authorId="1" dt="2020-07-01T17:58:43.104" idx="10">
    <p:pos x="10" y="202"/>
    <p:text>*Still needs to be done*</p:text>
    <p:extLst>
      <p:ext uri="{C676402C-5697-4E1C-873F-D02D1690AC5C}">
        <p15:threadingInfo xmlns:p15="http://schemas.microsoft.com/office/powerpoint/2012/main" timeZoneBias="240">
          <p15:parentCm authorId="1" idx="6"/>
        </p15:threadingInfo>
      </p:ext>
    </p:extLst>
  </p:cm>
  <p:cm authorId="2" dt="2020-06-30T17:45:49.726" idx="1">
    <p:pos x="7384" y="230"/>
    <p:text>If you currently have those unfilled numbers, please fill those numbers on confluence, and take a screenshot, then replace this picture.</p:text>
    <p:extLst>
      <p:ext uri="{C676402C-5697-4E1C-873F-D02D1690AC5C}">
        <p15:threadingInfo xmlns:p15="http://schemas.microsoft.com/office/powerpoint/2012/main" timeZoneBias="240"/>
      </p:ext>
    </p:extLst>
  </p:cm>
  <p:cm authorId="1" dt="2020-07-01T17:58:53.866" idx="11">
    <p:pos x="7384" y="326"/>
    <p:text>*Still needs to be done*</p:text>
    <p:extLst>
      <p:ext uri="{C676402C-5697-4E1C-873F-D02D1690AC5C}">
        <p15:threadingInfo xmlns:p15="http://schemas.microsoft.com/office/powerpoint/2012/main" timeZoneBias="240">
          <p15:parentCm authorId="2"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43907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39115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519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5384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14490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26283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65EF0-502A-4E0B-8E98-AD01A0E011A7}"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454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65EF0-502A-4E0B-8E98-AD01A0E011A7}"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238839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65EF0-502A-4E0B-8E98-AD01A0E011A7}"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7088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79679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6174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65EF0-502A-4E0B-8E98-AD01A0E011A7}"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1EC9-7C6D-4E0B-AA07-565BFF94F5A4}" type="slidenum">
              <a:rPr lang="en-US" smtClean="0"/>
              <a:t>‹#›</a:t>
            </a:fld>
            <a:endParaRPr lang="en-US"/>
          </a:p>
        </p:txBody>
      </p:sp>
    </p:spTree>
    <p:extLst>
      <p:ext uri="{BB962C8B-B14F-4D97-AF65-F5344CB8AC3E}">
        <p14:creationId xmlns:p14="http://schemas.microsoft.com/office/powerpoint/2010/main" val="97100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13" y="1122363"/>
            <a:ext cx="10800271" cy="2387600"/>
          </a:xfrm>
        </p:spPr>
        <p:txBody>
          <a:bodyPr>
            <a:noAutofit/>
          </a:bodyPr>
          <a:lstStyle/>
          <a:p>
            <a:r>
              <a:rPr lang="en-US" sz="3200" dirty="0"/>
              <a:t/>
            </a:r>
            <a:br>
              <a:rPr lang="en-US" sz="3200" dirty="0"/>
            </a:br>
            <a:r>
              <a:rPr lang="en-US" sz="3200" dirty="0"/>
              <a:t> </a:t>
            </a:r>
            <a:r>
              <a:rPr lang="en-US" sz="3200" b="1" dirty="0"/>
              <a:t>Estimating patterns of geographic variation and the social determinants of health that impact breastfeeding outcomes using natural language processing and </a:t>
            </a:r>
            <a:r>
              <a:rPr lang="en-US" sz="3200" dirty="0"/>
              <a:t/>
            </a:r>
            <a:br>
              <a:rPr lang="en-US" sz="3200" dirty="0"/>
            </a:br>
            <a:r>
              <a:rPr lang="en-US" sz="3200" b="1" dirty="0"/>
              <a:t>electronic health records </a:t>
            </a:r>
            <a:endParaRPr lang="en-US" sz="3200" dirty="0"/>
          </a:p>
        </p:txBody>
      </p:sp>
    </p:spTree>
    <p:extLst>
      <p:ext uri="{BB962C8B-B14F-4D97-AF65-F5344CB8AC3E}">
        <p14:creationId xmlns:p14="http://schemas.microsoft.com/office/powerpoint/2010/main" val="3545827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Next Steps</a:t>
            </a:r>
            <a:endParaRPr lang="en-US" dirty="0"/>
          </a:p>
        </p:txBody>
      </p:sp>
      <p:sp>
        <p:nvSpPr>
          <p:cNvPr id="3" name="Content Placeholder 2"/>
          <p:cNvSpPr>
            <a:spLocks noGrp="1"/>
          </p:cNvSpPr>
          <p:nvPr>
            <p:ph idx="1"/>
          </p:nvPr>
        </p:nvSpPr>
        <p:spPr>
          <a:xfrm>
            <a:off x="838200" y="1083753"/>
            <a:ext cx="10515600" cy="5213530"/>
          </a:xfrm>
        </p:spPr>
        <p:txBody>
          <a:bodyPr>
            <a:normAutofit lnSpcReduction="10000"/>
          </a:bodyPr>
          <a:lstStyle/>
          <a:p>
            <a:r>
              <a:rPr lang="en-US" dirty="0" smtClean="0"/>
              <a:t>Monthly Meeting with subsequent workgroups, as needed. </a:t>
            </a:r>
          </a:p>
          <a:p>
            <a:r>
              <a:rPr lang="en-US" dirty="0" smtClean="0"/>
              <a:t>Adding all team members to IRB in June.</a:t>
            </a:r>
          </a:p>
          <a:p>
            <a:pPr lvl="1"/>
            <a:r>
              <a:rPr lang="en-US" dirty="0" smtClean="0"/>
              <a:t>Magda will be in touch.</a:t>
            </a:r>
          </a:p>
          <a:p>
            <a:r>
              <a:rPr lang="en-US" dirty="0" smtClean="0"/>
              <a:t>Updating IRB with new data collection Summer 2020 </a:t>
            </a:r>
          </a:p>
          <a:p>
            <a:pPr lvl="1"/>
            <a:r>
              <a:rPr lang="en-US" dirty="0" smtClean="0"/>
              <a:t>linked EHR 2011-2020</a:t>
            </a:r>
          </a:p>
          <a:p>
            <a:pPr lvl="1"/>
            <a:r>
              <a:rPr lang="en-US" dirty="0" smtClean="0"/>
              <a:t>Clinical notes at all visits</a:t>
            </a:r>
          </a:p>
          <a:p>
            <a:pPr lvl="1"/>
            <a:r>
              <a:rPr lang="en-US" dirty="0" smtClean="0"/>
              <a:t>ICD9/10 codes</a:t>
            </a:r>
          </a:p>
          <a:p>
            <a:pPr lvl="1"/>
            <a:r>
              <a:rPr lang="en-US" dirty="0" smtClean="0"/>
              <a:t>Other data</a:t>
            </a:r>
          </a:p>
          <a:p>
            <a:r>
              <a:rPr lang="en-US" dirty="0" smtClean="0"/>
              <a:t>Start Analysis Fall 2020</a:t>
            </a:r>
          </a:p>
          <a:p>
            <a:r>
              <a:rPr lang="en-US" dirty="0" smtClean="0"/>
              <a:t>Stakeholder group meeting August 2020- </a:t>
            </a:r>
          </a:p>
          <a:p>
            <a:pPr lvl="1"/>
            <a:r>
              <a:rPr lang="en-US" dirty="0" smtClean="0"/>
              <a:t>breastfeeding month</a:t>
            </a:r>
          </a:p>
          <a:p>
            <a:pPr lvl="1"/>
            <a:r>
              <a:rPr lang="en-US" dirty="0" smtClean="0"/>
              <a:t>Need to develop contact list</a:t>
            </a:r>
          </a:p>
          <a:p>
            <a:endParaRPr lang="en-US" dirty="0"/>
          </a:p>
        </p:txBody>
      </p:sp>
    </p:spTree>
    <p:extLst>
      <p:ext uri="{BB962C8B-B14F-4D97-AF65-F5344CB8AC3E}">
        <p14:creationId xmlns:p14="http://schemas.microsoft.com/office/powerpoint/2010/main" val="623504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and questions?</a:t>
            </a:r>
            <a:endParaRPr lang="en-US" dirty="0"/>
          </a:p>
        </p:txBody>
      </p:sp>
      <p:sp>
        <p:nvSpPr>
          <p:cNvPr id="3" name="Content Placeholder 2"/>
          <p:cNvSpPr>
            <a:spLocks noGrp="1"/>
          </p:cNvSpPr>
          <p:nvPr>
            <p:ph idx="1"/>
          </p:nvPr>
        </p:nvSpPr>
        <p:spPr/>
        <p:txBody>
          <a:bodyPr/>
          <a:lstStyle/>
          <a:p>
            <a:r>
              <a:rPr lang="en-US" dirty="0" smtClean="0"/>
              <a:t>Thanks for being part of the team!</a:t>
            </a:r>
            <a:endParaRPr lang="en-US" dirty="0"/>
          </a:p>
        </p:txBody>
      </p:sp>
    </p:spTree>
    <p:extLst>
      <p:ext uri="{BB962C8B-B14F-4D97-AF65-F5344CB8AC3E}">
        <p14:creationId xmlns:p14="http://schemas.microsoft.com/office/powerpoint/2010/main" val="713676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17345"/>
            <a:ext cx="10515600" cy="743238"/>
          </a:xfrm>
        </p:spPr>
        <p:txBody>
          <a:bodyPr>
            <a:normAutofit/>
          </a:bodyPr>
          <a:lstStyle/>
          <a:p>
            <a:r>
              <a:rPr lang="en-US" sz="3200" dirty="0" smtClean="0"/>
              <a:t>Annotation Workflow</a:t>
            </a:r>
            <a:endParaRPr lang="en-US" sz="3200" dirty="0"/>
          </a:p>
        </p:txBody>
      </p:sp>
      <p:pic>
        <p:nvPicPr>
          <p:cNvPr id="1026" name="Picture 2" descr="https://slack-imgs.com/?c=1&amp;o1=ro&amp;url=https%3A%2F%2Fars.els-cdn.com%2Fcontent%2Fimage%2F1-s2.0-S1532046421001088-ga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52" r="62896" b="18977"/>
          <a:stretch/>
        </p:blipFill>
        <p:spPr bwMode="auto">
          <a:xfrm>
            <a:off x="319570" y="1608667"/>
            <a:ext cx="2246413" cy="2015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308" y="1796939"/>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5" y="1940872"/>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242" y="2084805"/>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463" y="2228738"/>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549" y="2372671"/>
            <a:ext cx="1410759" cy="141076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699069" y="2292560"/>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90414" y="2349918"/>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6268" b="27974"/>
          <a:stretch/>
        </p:blipFill>
        <p:spPr bwMode="auto">
          <a:xfrm>
            <a:off x="6339100" y="2130733"/>
            <a:ext cx="2199037" cy="10213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Icons - Download Free Vector Icons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015" y="1754607"/>
            <a:ext cx="1597025" cy="159702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31400" y="3639498"/>
            <a:ext cx="1109133" cy="646331"/>
          </a:xfrm>
          <a:prstGeom prst="rect">
            <a:avLst/>
          </a:prstGeom>
          <a:noFill/>
        </p:spPr>
        <p:txBody>
          <a:bodyPr wrap="square" rtlCol="0">
            <a:spAutoFit/>
          </a:bodyPr>
          <a:lstStyle/>
          <a:p>
            <a:r>
              <a:rPr lang="en-US" dirty="0" smtClean="0"/>
              <a:t>Machine Learning</a:t>
            </a:r>
            <a:endParaRPr lang="en-US" dirty="0"/>
          </a:p>
        </p:txBody>
      </p:sp>
      <p:sp>
        <p:nvSpPr>
          <p:cNvPr id="18" name="TextBox 17"/>
          <p:cNvSpPr txBox="1"/>
          <p:nvPr/>
        </p:nvSpPr>
        <p:spPr>
          <a:xfrm>
            <a:off x="6339100" y="3351632"/>
            <a:ext cx="2199037" cy="369332"/>
          </a:xfrm>
          <a:prstGeom prst="rect">
            <a:avLst/>
          </a:prstGeom>
          <a:noFill/>
        </p:spPr>
        <p:txBody>
          <a:bodyPr wrap="square" rtlCol="0">
            <a:spAutoFit/>
          </a:bodyPr>
          <a:lstStyle/>
          <a:p>
            <a:pPr algn="ctr"/>
            <a:r>
              <a:rPr lang="en-US" dirty="0" smtClean="0"/>
              <a:t>Post-Processing </a:t>
            </a:r>
            <a:endParaRPr lang="en-US" dirty="0"/>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smtClean="0"/>
              <a:t>Teamtat</a:t>
            </a:r>
            <a:endParaRPr lang="en-US" dirty="0"/>
          </a:p>
        </p:txBody>
      </p:sp>
    </p:spTree>
    <p:extLst>
      <p:ext uri="{BB962C8B-B14F-4D97-AF65-F5344CB8AC3E}">
        <p14:creationId xmlns:p14="http://schemas.microsoft.com/office/powerpoint/2010/main" val="32145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532B-6F8F-D948-A53D-3B615280AFBB}"/>
              </a:ext>
            </a:extLst>
          </p:cNvPr>
          <p:cNvSpPr txBox="1"/>
          <p:nvPr/>
        </p:nvSpPr>
        <p:spPr>
          <a:xfrm>
            <a:off x="665818" y="447932"/>
            <a:ext cx="2818151" cy="1569660"/>
          </a:xfrm>
          <a:prstGeom prst="rect">
            <a:avLst/>
          </a:prstGeom>
          <a:noFill/>
        </p:spPr>
        <p:txBody>
          <a:bodyPr wrap="square" rtlCol="0">
            <a:spAutoFit/>
          </a:bodyPr>
          <a:lstStyle/>
          <a:p>
            <a:r>
              <a:rPr lang="en-US" sz="4800" dirty="0"/>
              <a:t>Workflow Overview</a:t>
            </a:r>
          </a:p>
        </p:txBody>
      </p:sp>
      <p:pic>
        <p:nvPicPr>
          <p:cNvPr id="1028" name="Picture 4">
            <a:extLst>
              <a:ext uri="{FF2B5EF4-FFF2-40B4-BE49-F238E27FC236}">
                <a16:creationId xmlns:a16="http://schemas.microsoft.com/office/drawing/2014/main" id="{CC80914C-4B6E-4AD9-91C0-999A47D32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279" y="0"/>
            <a:ext cx="8040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7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838200" y="1471942"/>
            <a:ext cx="10515600" cy="1668073"/>
          </a:xfrm>
        </p:spPr>
        <p:txBody>
          <a:bodyPr/>
          <a:lstStyle/>
          <a:p>
            <a:pPr marL="0" indent="0" algn="just">
              <a:buNone/>
            </a:pPr>
            <a:r>
              <a:rPr lang="en-US" dirty="0" smtClean="0"/>
              <a:t>Leverage </a:t>
            </a:r>
            <a:r>
              <a:rPr lang="en-US" dirty="0"/>
              <a:t>mom-baby linked EHR and biomedical informatics to estimate geospatial patterns in breastfeeding and characterize the </a:t>
            </a:r>
            <a:r>
              <a:rPr lang="en-US" dirty="0" err="1"/>
              <a:t>SDoH</a:t>
            </a:r>
            <a:r>
              <a:rPr lang="en-US" dirty="0"/>
              <a:t> that impact breastfeeding outcomes in vulnerable and hard-to-reach populations. </a:t>
            </a:r>
          </a:p>
        </p:txBody>
      </p:sp>
      <p:sp>
        <p:nvSpPr>
          <p:cNvPr id="4" name="Rectangle 3"/>
          <p:cNvSpPr/>
          <p:nvPr/>
        </p:nvSpPr>
        <p:spPr>
          <a:xfrm>
            <a:off x="838200" y="3403545"/>
            <a:ext cx="10515600" cy="2068259"/>
          </a:xfrm>
          <a:prstGeom prst="rect">
            <a:avLst/>
          </a:prstGeom>
        </p:spPr>
        <p:txBody>
          <a:bodyPr wrap="square">
            <a:spAutoFit/>
          </a:bodyPr>
          <a:lstStyle/>
          <a:p>
            <a:pPr algn="just">
              <a:lnSpc>
                <a:spcPct val="107000"/>
              </a:lnSpc>
            </a:pPr>
            <a:r>
              <a:rPr lang="en-US" sz="2000" b="1" dirty="0">
                <a:latin typeface="Arial" panose="020B0604020202020204" pitchFamily="34" charset="0"/>
                <a:ea typeface="Calibri" panose="020F0502020204030204" pitchFamily="34" charset="0"/>
                <a:cs typeface="Times New Roman" panose="02020603050405020304" pitchFamily="18" charset="0"/>
              </a:rPr>
              <a:t>Specific Aim 1: Design and evaluate a natural language processing tool that will extract structured breastfeeding outcomes from mom-baby linked electronic health records.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b="1" dirty="0">
                <a:latin typeface="Arial" panose="020B0604020202020204" pitchFamily="34" charset="0"/>
                <a:ea typeface="Calibri" panose="020F0502020204030204" pitchFamily="34" charset="0"/>
                <a:cs typeface="Times New Roman" panose="02020603050405020304" pitchFamily="18" charset="0"/>
              </a:rPr>
              <a:t>Specific Aim 2: Determine geographic variation in breastfeeding outcomes using maternal residential location and mom-baby linked electronic health records.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23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659"/>
            <a:ext cx="10515600" cy="810794"/>
          </a:xfrm>
        </p:spPr>
        <p:txBody>
          <a:bodyPr/>
          <a:lstStyle/>
          <a:p>
            <a:r>
              <a:rPr lang="en-US" dirty="0" smtClean="0"/>
              <a:t>Project Goals</a:t>
            </a:r>
            <a:endParaRPr lang="en-US" dirty="0"/>
          </a:p>
        </p:txBody>
      </p:sp>
      <p:sp>
        <p:nvSpPr>
          <p:cNvPr id="3" name="Content Placeholder 2"/>
          <p:cNvSpPr>
            <a:spLocks noGrp="1"/>
          </p:cNvSpPr>
          <p:nvPr>
            <p:ph idx="1"/>
          </p:nvPr>
        </p:nvSpPr>
        <p:spPr>
          <a:xfrm>
            <a:off x="838200" y="1135512"/>
            <a:ext cx="10515600" cy="5386058"/>
          </a:xfrm>
        </p:spPr>
        <p:txBody>
          <a:bodyPr>
            <a:normAutofit/>
          </a:bodyPr>
          <a:lstStyle/>
          <a:p>
            <a:r>
              <a:rPr lang="en-US" dirty="0" smtClean="0"/>
              <a:t>Create </a:t>
            </a:r>
            <a:r>
              <a:rPr lang="en-US" dirty="0"/>
              <a:t>structured computable breastfeeding outcomes using </a:t>
            </a:r>
            <a:r>
              <a:rPr lang="en-US" dirty="0" smtClean="0"/>
              <a:t>EHR.</a:t>
            </a:r>
          </a:p>
          <a:p>
            <a:r>
              <a:rPr lang="en-US" dirty="0" smtClean="0"/>
              <a:t>Demonstrate feasibility </a:t>
            </a:r>
            <a:r>
              <a:rPr lang="en-US" dirty="0"/>
              <a:t>of using mom-baby linked EHR to characterize longitudinal breastfeeding </a:t>
            </a:r>
            <a:r>
              <a:rPr lang="en-US" dirty="0" smtClean="0"/>
              <a:t>outcomes. </a:t>
            </a:r>
          </a:p>
          <a:p>
            <a:r>
              <a:rPr lang="en-US" dirty="0" smtClean="0"/>
              <a:t>Identify </a:t>
            </a:r>
            <a:r>
              <a:rPr lang="en-US" dirty="0"/>
              <a:t>geospatial clustering of breastfeeding </a:t>
            </a:r>
            <a:r>
              <a:rPr lang="en-US" dirty="0" smtClean="0"/>
              <a:t>disparities.</a:t>
            </a:r>
          </a:p>
          <a:p>
            <a:r>
              <a:rPr lang="en-US" dirty="0" smtClean="0"/>
              <a:t>Organize community stakeholder group related to breastfeeding.</a:t>
            </a:r>
          </a:p>
          <a:p>
            <a:r>
              <a:rPr lang="en-US" dirty="0" smtClean="0"/>
              <a:t>Make informatics </a:t>
            </a:r>
            <a:r>
              <a:rPr lang="en-US" dirty="0"/>
              <a:t>tools </a:t>
            </a:r>
            <a:r>
              <a:rPr lang="en-US" dirty="0" smtClean="0"/>
              <a:t>will </a:t>
            </a:r>
            <a:r>
              <a:rPr lang="en-US" dirty="0"/>
              <a:t>be publicly available in accordance with the CTSI data sharing </a:t>
            </a:r>
            <a:r>
              <a:rPr lang="en-US" dirty="0" smtClean="0"/>
              <a:t>policies.</a:t>
            </a:r>
          </a:p>
          <a:p>
            <a:r>
              <a:rPr lang="en-US" dirty="0" smtClean="0"/>
              <a:t>Integrate underlying </a:t>
            </a:r>
            <a:r>
              <a:rPr lang="en-US" dirty="0"/>
              <a:t>data, code, and publications </a:t>
            </a:r>
            <a:r>
              <a:rPr lang="en-US" dirty="0" smtClean="0"/>
              <a:t>with </a:t>
            </a:r>
            <a:r>
              <a:rPr lang="en-US" dirty="0"/>
              <a:t>relevant UF Precision Health </a:t>
            </a:r>
            <a:r>
              <a:rPr lang="en-US" dirty="0" smtClean="0"/>
              <a:t>tools.</a:t>
            </a:r>
          </a:p>
          <a:p>
            <a:r>
              <a:rPr lang="en-US" dirty="0" smtClean="0"/>
              <a:t>Submit a state-wide breastfeeding grant that leverages </a:t>
            </a:r>
            <a:r>
              <a:rPr lang="en-US" dirty="0" err="1" smtClean="0"/>
              <a:t>OneFlorida</a:t>
            </a:r>
            <a:r>
              <a:rPr lang="en-US" dirty="0" smtClean="0"/>
              <a:t> data.</a:t>
            </a:r>
            <a:endParaRPr lang="en-US" dirty="0"/>
          </a:p>
        </p:txBody>
      </p:sp>
    </p:spTree>
    <p:extLst>
      <p:ext uri="{BB962C8B-B14F-4D97-AF65-F5344CB8AC3E}">
        <p14:creationId xmlns:p14="http://schemas.microsoft.com/office/powerpoint/2010/main" val="2311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85" y="81532"/>
            <a:ext cx="10515600" cy="1325563"/>
          </a:xfrm>
        </p:spPr>
        <p:txBody>
          <a:bodyPr/>
          <a:lstStyle/>
          <a:p>
            <a:r>
              <a:rPr lang="en-US" dirty="0" smtClean="0"/>
              <a:t>Mom-Baby EHR Data Collection, 2011-2017</a:t>
            </a:r>
            <a:endParaRPr lang="en-US" dirty="0"/>
          </a:p>
        </p:txBody>
      </p:sp>
      <p:cxnSp>
        <p:nvCxnSpPr>
          <p:cNvPr id="5" name="Straight Arrow Connector 4"/>
          <p:cNvCxnSpPr/>
          <p:nvPr/>
        </p:nvCxnSpPr>
        <p:spPr>
          <a:xfrm>
            <a:off x="838200" y="2398901"/>
            <a:ext cx="10515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53486" y="1510381"/>
            <a:ext cx="0" cy="888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8649" y="1141049"/>
            <a:ext cx="1285336" cy="369332"/>
          </a:xfrm>
          <a:prstGeom prst="rect">
            <a:avLst/>
          </a:prstGeom>
          <a:noFill/>
        </p:spPr>
        <p:txBody>
          <a:bodyPr wrap="square" rtlCol="0">
            <a:spAutoFit/>
          </a:bodyPr>
          <a:lstStyle/>
          <a:p>
            <a:r>
              <a:rPr lang="en-US" dirty="0" smtClean="0"/>
              <a:t>Delivery</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561652096"/>
              </p:ext>
            </p:extLst>
          </p:nvPr>
        </p:nvGraphicFramePr>
        <p:xfrm>
          <a:off x="838200" y="2828375"/>
          <a:ext cx="10515600" cy="2348103"/>
        </p:xfrm>
        <a:graphic>
          <a:graphicData uri="http://schemas.openxmlformats.org/drawingml/2006/table">
            <a:tbl>
              <a:tblPr firstRow="1" firstCol="1" bandRow="1">
                <a:tableStyleId>{B301B821-A1FF-4177-AEE7-76D212191A09}</a:tableStyleId>
              </a:tblPr>
              <a:tblGrid>
                <a:gridCol w="3483634">
                  <a:extLst>
                    <a:ext uri="{9D8B030D-6E8A-4147-A177-3AD203B41FA5}">
                      <a16:colId xmlns:a16="http://schemas.microsoft.com/office/drawing/2014/main" val="2477950732"/>
                    </a:ext>
                  </a:extLst>
                </a:gridCol>
                <a:gridCol w="2993366">
                  <a:extLst>
                    <a:ext uri="{9D8B030D-6E8A-4147-A177-3AD203B41FA5}">
                      <a16:colId xmlns:a16="http://schemas.microsoft.com/office/drawing/2014/main" val="3338239987"/>
                    </a:ext>
                  </a:extLst>
                </a:gridCol>
                <a:gridCol w="4038600">
                  <a:extLst>
                    <a:ext uri="{9D8B030D-6E8A-4147-A177-3AD203B41FA5}">
                      <a16:colId xmlns:a16="http://schemas.microsoft.com/office/drawing/2014/main" val="857455000"/>
                    </a:ext>
                  </a:extLst>
                </a:gridCol>
              </a:tblGrid>
              <a:tr h="153670">
                <a:tc>
                  <a:txBody>
                    <a:bodyPr/>
                    <a:lstStyle/>
                    <a:p>
                      <a:pPr marL="0" marR="0" algn="ctr">
                        <a:lnSpc>
                          <a:spcPct val="107000"/>
                        </a:lnSpc>
                        <a:spcBef>
                          <a:spcPts val="0"/>
                        </a:spcBef>
                        <a:spcAft>
                          <a:spcPts val="0"/>
                        </a:spcAft>
                      </a:pPr>
                      <a:r>
                        <a:rPr lang="en-US" sz="2400" dirty="0">
                          <a:effectLst/>
                        </a:rPr>
                        <a:t>Prenatal Wellness</a:t>
                      </a:r>
                      <a:endParaRPr lang="en-US" sz="3200" dirty="0">
                        <a:effectLst/>
                      </a:endParaRPr>
                    </a:p>
                    <a:p>
                      <a:pPr marL="0" marR="0" algn="ctr">
                        <a:lnSpc>
                          <a:spcPct val="107000"/>
                        </a:lnSpc>
                        <a:spcBef>
                          <a:spcPts val="0"/>
                        </a:spcBef>
                        <a:spcAft>
                          <a:spcPts val="0"/>
                        </a:spcAft>
                      </a:pPr>
                      <a:r>
                        <a:rPr lang="en-US" sz="2400" dirty="0">
                          <a:effectLst/>
                        </a:rPr>
                        <a:t>(Maternal)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Delivery</a:t>
                      </a:r>
                      <a:endParaRPr lang="en-US" sz="3200">
                        <a:effectLst/>
                      </a:endParaRPr>
                    </a:p>
                    <a:p>
                      <a:pPr marL="0" marR="0" algn="ctr">
                        <a:lnSpc>
                          <a:spcPct val="107000"/>
                        </a:lnSpc>
                        <a:spcBef>
                          <a:spcPts val="0"/>
                        </a:spcBef>
                        <a:spcAft>
                          <a:spcPts val="0"/>
                        </a:spcAft>
                      </a:pPr>
                      <a:r>
                        <a:rPr lang="en-US" sz="2400">
                          <a:effectLst/>
                        </a:rPr>
                        <a:t>(Maternal/Infant)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Postnatal Wellness</a:t>
                      </a:r>
                      <a:endParaRPr lang="en-US" sz="3200">
                        <a:effectLst/>
                      </a:endParaRPr>
                    </a:p>
                    <a:p>
                      <a:pPr marL="0" marR="0" algn="ctr">
                        <a:lnSpc>
                          <a:spcPct val="107000"/>
                        </a:lnSpc>
                        <a:spcBef>
                          <a:spcPts val="0"/>
                        </a:spcBef>
                        <a:spcAft>
                          <a:spcPts val="0"/>
                        </a:spcAft>
                      </a:pPr>
                      <a:r>
                        <a:rPr lang="en-US" sz="2400">
                          <a:effectLst/>
                        </a:rPr>
                        <a:t>(Infant)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821429"/>
                  </a:ext>
                </a:extLst>
              </a:tr>
              <a:tr h="596265">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Demographics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ICD9/10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67142"/>
                  </a:ext>
                </a:extLst>
              </a:tr>
            </a:tbl>
          </a:graphicData>
        </a:graphic>
      </p:graphicFrame>
    </p:spTree>
    <p:extLst>
      <p:ext uri="{BB962C8B-B14F-4D97-AF65-F5344CB8AC3E}">
        <p14:creationId xmlns:p14="http://schemas.microsoft.com/office/powerpoint/2010/main" val="56729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EC4C-6DDF-482E-8EED-85C7D405DE6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E227CEA-B667-44D0-97D6-9060E82E9914}"/>
              </a:ext>
            </a:extLst>
          </p:cNvPr>
          <p:cNvSpPr>
            <a:spLocks noGrp="1"/>
          </p:cNvSpPr>
          <p:nvPr>
            <p:ph idx="1"/>
          </p:nvPr>
        </p:nvSpPr>
        <p:spPr>
          <a:xfrm>
            <a:off x="838200" y="1825625"/>
            <a:ext cx="4877528" cy="4351338"/>
          </a:xfrm>
        </p:spPr>
        <p:txBody>
          <a:bodyPr>
            <a:normAutofit fontScale="92500" lnSpcReduction="10000"/>
          </a:bodyPr>
          <a:lstStyle/>
          <a:p>
            <a:r>
              <a:rPr lang="en-US" dirty="0"/>
              <a:t>Information from run</a:t>
            </a:r>
          </a:p>
          <a:p>
            <a:pPr lvl="1"/>
            <a:r>
              <a:rPr lang="en-US" dirty="0"/>
              <a:t> Boxplot</a:t>
            </a:r>
          </a:p>
          <a:p>
            <a:pPr lvl="2"/>
            <a:r>
              <a:rPr lang="en-US" dirty="0"/>
              <a:t>This box plot will represent the values on slide 2</a:t>
            </a:r>
          </a:p>
          <a:p>
            <a:pPr lvl="1"/>
            <a:r>
              <a:rPr lang="en-US" dirty="0"/>
              <a:t>Line Graph</a:t>
            </a:r>
          </a:p>
          <a:p>
            <a:pPr lvl="2"/>
            <a:r>
              <a:rPr lang="en-US" dirty="0"/>
              <a:t>y-axis is frequency (generic integer values)</a:t>
            </a:r>
          </a:p>
          <a:p>
            <a:pPr lvl="2"/>
            <a:r>
              <a:rPr lang="en-US" dirty="0"/>
              <a:t>x-axis is the reduction steps (start, step1, step2)</a:t>
            </a:r>
          </a:p>
          <a:p>
            <a:pPr lvl="2"/>
            <a:r>
              <a:rPr lang="en-US" dirty="0"/>
              <a:t>One line to represent the file count</a:t>
            </a:r>
          </a:p>
          <a:p>
            <a:pPr lvl="2"/>
            <a:r>
              <a:rPr lang="en-US" dirty="0"/>
              <a:t>A second line to represent the number of unique patients</a:t>
            </a:r>
          </a:p>
          <a:p>
            <a:pPr lvl="1"/>
            <a:r>
              <a:rPr lang="en-US" dirty="0"/>
              <a:t>consort diagram</a:t>
            </a:r>
          </a:p>
          <a:p>
            <a:pPr lvl="2"/>
            <a:r>
              <a:rPr lang="en-US" dirty="0"/>
              <a:t>fill out on confluence and put here</a:t>
            </a:r>
          </a:p>
        </p:txBody>
      </p:sp>
      <p:pic>
        <p:nvPicPr>
          <p:cNvPr id="5" name="Picture 4">
            <a:extLst>
              <a:ext uri="{FF2B5EF4-FFF2-40B4-BE49-F238E27FC236}">
                <a16:creationId xmlns:a16="http://schemas.microsoft.com/office/drawing/2014/main" id="{A95A1956-0640-684C-8771-A1B2ACAE7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28" y="365125"/>
            <a:ext cx="6007100" cy="5842000"/>
          </a:xfrm>
          <a:prstGeom prst="rect">
            <a:avLst/>
          </a:prstGeom>
        </p:spPr>
      </p:pic>
    </p:spTree>
    <p:extLst>
      <p:ext uri="{BB962C8B-B14F-4D97-AF65-F5344CB8AC3E}">
        <p14:creationId xmlns:p14="http://schemas.microsoft.com/office/powerpoint/2010/main" val="104054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782"/>
            <a:ext cx="10515600" cy="905684"/>
          </a:xfrm>
        </p:spPr>
        <p:txBody>
          <a:bodyPr/>
          <a:lstStyle/>
          <a:p>
            <a:r>
              <a:rPr lang="en-US" dirty="0" smtClean="0"/>
              <a:t>Milestones</a:t>
            </a:r>
            <a:endParaRPr lang="en-US" dirty="0"/>
          </a:p>
        </p:txBody>
      </p:sp>
      <p:sp>
        <p:nvSpPr>
          <p:cNvPr id="3" name="Content Placeholder 2"/>
          <p:cNvSpPr>
            <a:spLocks noGrp="1"/>
          </p:cNvSpPr>
          <p:nvPr>
            <p:ph idx="1"/>
          </p:nvPr>
        </p:nvSpPr>
        <p:spPr>
          <a:xfrm>
            <a:off x="838200" y="1213149"/>
            <a:ext cx="10515600" cy="5377431"/>
          </a:xfrm>
        </p:spPr>
        <p:txBody>
          <a:bodyPr>
            <a:normAutofit fontScale="92500" lnSpcReduction="20000"/>
          </a:bodyPr>
          <a:lstStyle/>
          <a:p>
            <a:pPr marL="0" indent="0">
              <a:buNone/>
            </a:pPr>
            <a:r>
              <a:rPr lang="en-US" b="1" dirty="0" smtClean="0"/>
              <a:t>IRB Approval </a:t>
            </a:r>
          </a:p>
          <a:p>
            <a:pPr marL="0" indent="0">
              <a:buNone/>
            </a:pPr>
            <a:r>
              <a:rPr lang="en-US" b="1" dirty="0" smtClean="0"/>
              <a:t>Data Extraction (16K infants): </a:t>
            </a:r>
          </a:p>
          <a:p>
            <a:pPr lvl="1"/>
            <a:r>
              <a:rPr lang="en-US" dirty="0" smtClean="0"/>
              <a:t>2011-April 2017 </a:t>
            </a:r>
          </a:p>
          <a:p>
            <a:pPr lvl="1"/>
            <a:r>
              <a:rPr lang="en-US" dirty="0" err="1" smtClean="0"/>
              <a:t>Zipcode</a:t>
            </a:r>
            <a:r>
              <a:rPr lang="en-US" dirty="0" smtClean="0"/>
              <a:t> at delivery </a:t>
            </a:r>
          </a:p>
          <a:p>
            <a:pPr lvl="1"/>
            <a:r>
              <a:rPr lang="en-US" dirty="0"/>
              <a:t>N</a:t>
            </a:r>
            <a:r>
              <a:rPr lang="en-US" dirty="0" smtClean="0"/>
              <a:t>otes at delivery (600K+)</a:t>
            </a:r>
          </a:p>
          <a:p>
            <a:pPr marL="0" indent="0">
              <a:buNone/>
            </a:pPr>
            <a:r>
              <a:rPr lang="en-US" b="1" dirty="0" smtClean="0"/>
              <a:t>Data Storage:</a:t>
            </a:r>
          </a:p>
          <a:p>
            <a:pPr lvl="1"/>
            <a:r>
              <a:rPr lang="en-US" dirty="0" smtClean="0"/>
              <a:t>UFRC for clinical notes</a:t>
            </a:r>
          </a:p>
          <a:p>
            <a:pPr lvl="1"/>
            <a:r>
              <a:rPr lang="en-US" dirty="0" smtClean="0"/>
              <a:t>Redcap for mom-baby link EHR</a:t>
            </a:r>
          </a:p>
          <a:p>
            <a:pPr marL="0" indent="0">
              <a:buNone/>
            </a:pPr>
            <a:r>
              <a:rPr lang="en-US" b="1" dirty="0" smtClean="0"/>
              <a:t>Publication(s):</a:t>
            </a:r>
          </a:p>
          <a:p>
            <a:pPr lvl="1"/>
            <a:r>
              <a:rPr lang="en-US" dirty="0" smtClean="0"/>
              <a:t>Pediatric </a:t>
            </a:r>
            <a:r>
              <a:rPr lang="en-US" dirty="0"/>
              <a:t>antibiotic episodes are not associated with mode of delivery (n=4,024, p=0.08) in </a:t>
            </a:r>
            <a:r>
              <a:rPr lang="en-US" dirty="0" err="1"/>
              <a:t>UFHealth</a:t>
            </a:r>
            <a:r>
              <a:rPr lang="en-US" dirty="0"/>
              <a:t> EHR. </a:t>
            </a:r>
            <a:r>
              <a:rPr lang="en-US" i="1" dirty="0"/>
              <a:t>Lemas et al. 2020. 15(3):e0229861</a:t>
            </a:r>
            <a:endParaRPr lang="en-US" dirty="0"/>
          </a:p>
          <a:p>
            <a:pPr marL="0" indent="0">
              <a:buNone/>
            </a:pPr>
            <a:r>
              <a:rPr lang="en-US" b="1" dirty="0" smtClean="0"/>
              <a:t>Students:</a:t>
            </a:r>
          </a:p>
          <a:p>
            <a:pPr lvl="1"/>
            <a:r>
              <a:rPr lang="en-US" dirty="0" smtClean="0"/>
              <a:t>BMI Masters student working on NLP classifier.</a:t>
            </a:r>
          </a:p>
          <a:p>
            <a:pPr lvl="1"/>
            <a:r>
              <a:rPr lang="en-US" dirty="0" smtClean="0"/>
              <a:t>BMI PhD students that can help with data management/analysis.</a:t>
            </a:r>
          </a:p>
          <a:p>
            <a:pPr lvl="1"/>
            <a:r>
              <a:rPr lang="en-US" dirty="0" smtClean="0"/>
              <a:t>Grad students from other labs.</a:t>
            </a:r>
          </a:p>
          <a:p>
            <a:pPr lvl="1"/>
            <a:endParaRPr lang="en-US" dirty="0"/>
          </a:p>
        </p:txBody>
      </p:sp>
    </p:spTree>
    <p:extLst>
      <p:ext uri="{BB962C8B-B14F-4D97-AF65-F5344CB8AC3E}">
        <p14:creationId xmlns:p14="http://schemas.microsoft.com/office/powerpoint/2010/main" val="1662915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419" y="0"/>
            <a:ext cx="10515600" cy="1325563"/>
          </a:xfrm>
        </p:spPr>
        <p:txBody>
          <a:bodyPr/>
          <a:lstStyle/>
          <a:p>
            <a:r>
              <a:rPr lang="en-US" dirty="0" smtClean="0"/>
              <a:t>Project Timeline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3318759"/>
              </p:ext>
            </p:extLst>
          </p:nvPr>
        </p:nvGraphicFramePr>
        <p:xfrm>
          <a:off x="760052" y="1246679"/>
          <a:ext cx="9565765" cy="5087559"/>
        </p:xfrm>
        <a:graphic>
          <a:graphicData uri="http://schemas.openxmlformats.org/drawingml/2006/table">
            <a:tbl>
              <a:tblPr firstRow="1" firstCol="1" bandRow="1">
                <a:tableStyleId>{5C22544A-7EE6-4342-B048-85BDC9FD1C3A}</a:tableStyleId>
              </a:tblPr>
              <a:tblGrid>
                <a:gridCol w="6165936">
                  <a:extLst>
                    <a:ext uri="{9D8B030D-6E8A-4147-A177-3AD203B41FA5}">
                      <a16:colId xmlns:a16="http://schemas.microsoft.com/office/drawing/2014/main" val="2614237237"/>
                    </a:ext>
                  </a:extLst>
                </a:gridCol>
                <a:gridCol w="3399829">
                  <a:extLst>
                    <a:ext uri="{9D8B030D-6E8A-4147-A177-3AD203B41FA5}">
                      <a16:colId xmlns:a16="http://schemas.microsoft.com/office/drawing/2014/main" val="2576015793"/>
                    </a:ext>
                  </a:extLst>
                </a:gridCol>
              </a:tblGrid>
              <a:tr h="0">
                <a:tc>
                  <a:txBody>
                    <a:bodyPr/>
                    <a:lstStyle/>
                    <a:p>
                      <a:pPr marL="0" marR="0" algn="l">
                        <a:lnSpc>
                          <a:spcPct val="107000"/>
                        </a:lnSpc>
                        <a:spcBef>
                          <a:spcPts val="0"/>
                        </a:spcBef>
                        <a:spcAft>
                          <a:spcPts val="0"/>
                        </a:spcAft>
                      </a:pPr>
                      <a:r>
                        <a:rPr lang="en-US" sz="2400" dirty="0">
                          <a:effectLst/>
                        </a:rPr>
                        <a:t>Task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Date of Completion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183120"/>
                  </a:ext>
                </a:extLst>
              </a:tr>
              <a:tr h="0">
                <a:tc>
                  <a:txBody>
                    <a:bodyPr/>
                    <a:lstStyle/>
                    <a:p>
                      <a:pPr marL="0" marR="0" algn="l">
                        <a:lnSpc>
                          <a:spcPct val="107000"/>
                        </a:lnSpc>
                        <a:spcBef>
                          <a:spcPts val="0"/>
                        </a:spcBef>
                        <a:spcAft>
                          <a:spcPts val="0"/>
                        </a:spcAft>
                      </a:pPr>
                      <a:r>
                        <a:rPr lang="en-US" sz="2400" dirty="0">
                          <a:effectLst/>
                        </a:rPr>
                        <a:t>IRB-Approval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11/03/2016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4821198"/>
                  </a:ext>
                </a:extLst>
              </a:tr>
              <a:tr h="0">
                <a:tc>
                  <a:txBody>
                    <a:bodyPr/>
                    <a:lstStyle/>
                    <a:p>
                      <a:pPr marL="0" marR="0" algn="l">
                        <a:lnSpc>
                          <a:spcPct val="107000"/>
                        </a:lnSpc>
                        <a:spcBef>
                          <a:spcPts val="0"/>
                        </a:spcBef>
                        <a:spcAft>
                          <a:spcPts val="0"/>
                        </a:spcAft>
                      </a:pPr>
                      <a:r>
                        <a:rPr lang="en-US" sz="2400" dirty="0">
                          <a:effectLst/>
                        </a:rPr>
                        <a:t>IDR Data Extraction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09/2020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3235382"/>
                  </a:ext>
                </a:extLst>
              </a:tr>
              <a:tr h="0">
                <a:tc>
                  <a:txBody>
                    <a:bodyPr/>
                    <a:lstStyle/>
                    <a:p>
                      <a:pPr marL="0" marR="0" algn="l">
                        <a:lnSpc>
                          <a:spcPct val="107000"/>
                        </a:lnSpc>
                        <a:spcBef>
                          <a:spcPts val="0"/>
                        </a:spcBef>
                        <a:spcAft>
                          <a:spcPts val="0"/>
                        </a:spcAft>
                      </a:pPr>
                      <a:r>
                        <a:rPr lang="en-US" sz="2400" dirty="0">
                          <a:effectLst/>
                        </a:rPr>
                        <a:t>Specific Aim 1: </a:t>
                      </a:r>
                      <a:endParaRPr lang="en-US" sz="3200" dirty="0">
                        <a:effectLst/>
                      </a:endParaRPr>
                    </a:p>
                    <a:p>
                      <a:pPr marL="0" marR="0" algn="l">
                        <a:lnSpc>
                          <a:spcPct val="107000"/>
                        </a:lnSpc>
                        <a:spcBef>
                          <a:spcPts val="0"/>
                        </a:spcBef>
                        <a:spcAft>
                          <a:spcPts val="0"/>
                        </a:spcAft>
                      </a:pPr>
                      <a:r>
                        <a:rPr lang="en-US" sz="2400" dirty="0">
                          <a:effectLst/>
                        </a:rPr>
                        <a:t>Natural Language Processing (NLP)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12/2020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3761380"/>
                  </a:ext>
                </a:extLst>
              </a:tr>
              <a:tr h="0">
                <a:tc>
                  <a:txBody>
                    <a:bodyPr/>
                    <a:lstStyle/>
                    <a:p>
                      <a:pPr marL="0" marR="0" algn="l">
                        <a:lnSpc>
                          <a:spcPct val="107000"/>
                        </a:lnSpc>
                        <a:spcBef>
                          <a:spcPts val="0"/>
                        </a:spcBef>
                        <a:spcAft>
                          <a:spcPts val="0"/>
                        </a:spcAft>
                      </a:pPr>
                      <a:r>
                        <a:rPr lang="en-US" sz="2400" dirty="0">
                          <a:effectLst/>
                        </a:rPr>
                        <a:t>Specific Aim 1: </a:t>
                      </a:r>
                      <a:endParaRPr lang="en-US" sz="3200" dirty="0">
                        <a:effectLst/>
                      </a:endParaRPr>
                    </a:p>
                    <a:p>
                      <a:pPr marL="0" marR="0" algn="l">
                        <a:lnSpc>
                          <a:spcPct val="107000"/>
                        </a:lnSpc>
                        <a:spcBef>
                          <a:spcPts val="0"/>
                        </a:spcBef>
                        <a:spcAft>
                          <a:spcPts val="0"/>
                        </a:spcAft>
                      </a:pPr>
                      <a:r>
                        <a:rPr lang="en-US" sz="2400" dirty="0">
                          <a:effectLst/>
                        </a:rPr>
                        <a:t>NLP Manuscript Submission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02/2021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9927338"/>
                  </a:ext>
                </a:extLst>
              </a:tr>
              <a:tr h="0">
                <a:tc>
                  <a:txBody>
                    <a:bodyPr/>
                    <a:lstStyle/>
                    <a:p>
                      <a:pPr marL="0" marR="0" algn="l">
                        <a:lnSpc>
                          <a:spcPct val="107000"/>
                        </a:lnSpc>
                        <a:spcBef>
                          <a:spcPts val="0"/>
                        </a:spcBef>
                        <a:spcAft>
                          <a:spcPts val="0"/>
                        </a:spcAft>
                      </a:pPr>
                      <a:r>
                        <a:rPr lang="en-US" sz="2400" dirty="0">
                          <a:effectLst/>
                        </a:rPr>
                        <a:t>Specific Aim 2:</a:t>
                      </a:r>
                      <a:endParaRPr lang="en-US" sz="3200" dirty="0">
                        <a:effectLst/>
                      </a:endParaRPr>
                    </a:p>
                    <a:p>
                      <a:pPr marL="0" marR="0" algn="l">
                        <a:lnSpc>
                          <a:spcPct val="107000"/>
                        </a:lnSpc>
                        <a:spcBef>
                          <a:spcPts val="0"/>
                        </a:spcBef>
                        <a:spcAft>
                          <a:spcPts val="0"/>
                        </a:spcAft>
                      </a:pPr>
                      <a:r>
                        <a:rPr lang="en-US" sz="2400" dirty="0">
                          <a:effectLst/>
                        </a:rPr>
                        <a:t>Social Determinants of Health (</a:t>
                      </a:r>
                      <a:r>
                        <a:rPr lang="en-US" sz="2400" dirty="0" err="1">
                          <a:effectLst/>
                        </a:rPr>
                        <a:t>SDoH</a:t>
                      </a:r>
                      <a:r>
                        <a:rPr lang="en-US" sz="24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04/2021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574225"/>
                  </a:ext>
                </a:extLst>
              </a:tr>
              <a:tr h="0">
                <a:tc>
                  <a:txBody>
                    <a:bodyPr/>
                    <a:lstStyle/>
                    <a:p>
                      <a:pPr marL="0" marR="0" algn="l">
                        <a:lnSpc>
                          <a:spcPct val="107000"/>
                        </a:lnSpc>
                        <a:spcBef>
                          <a:spcPts val="0"/>
                        </a:spcBef>
                        <a:spcAft>
                          <a:spcPts val="0"/>
                        </a:spcAft>
                      </a:pPr>
                      <a:r>
                        <a:rPr lang="en-US" sz="2400">
                          <a:effectLst/>
                        </a:rPr>
                        <a:t>Specific Aim 2:</a:t>
                      </a:r>
                      <a:endParaRPr lang="en-US" sz="3200">
                        <a:effectLst/>
                      </a:endParaRPr>
                    </a:p>
                    <a:p>
                      <a:pPr marL="0" marR="0" algn="l">
                        <a:lnSpc>
                          <a:spcPct val="107000"/>
                        </a:lnSpc>
                        <a:spcBef>
                          <a:spcPts val="0"/>
                        </a:spcBef>
                        <a:spcAft>
                          <a:spcPts val="0"/>
                        </a:spcAft>
                      </a:pPr>
                      <a:r>
                        <a:rPr lang="en-US" sz="2400">
                          <a:effectLst/>
                        </a:rPr>
                        <a:t>SDoH  Manuscript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07/2021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6712752"/>
                  </a:ext>
                </a:extLst>
              </a:tr>
              <a:tr h="0">
                <a:tc>
                  <a:txBody>
                    <a:bodyPr/>
                    <a:lstStyle/>
                    <a:p>
                      <a:pPr marL="0" marR="0" algn="l">
                        <a:lnSpc>
                          <a:spcPct val="107000"/>
                        </a:lnSpc>
                        <a:spcBef>
                          <a:spcPts val="0"/>
                        </a:spcBef>
                        <a:spcAft>
                          <a:spcPts val="0"/>
                        </a:spcAft>
                      </a:pPr>
                      <a:r>
                        <a:rPr lang="en-US" sz="2400">
                          <a:effectLst/>
                        </a:rPr>
                        <a:t>NIH R21 1</a:t>
                      </a:r>
                      <a:r>
                        <a:rPr lang="en-US" sz="2400" baseline="30000">
                          <a:effectLst/>
                        </a:rPr>
                        <a:t>st</a:t>
                      </a:r>
                      <a:r>
                        <a:rPr lang="en-US" sz="2400">
                          <a:effectLst/>
                        </a:rPr>
                        <a: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05/2021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8624083"/>
                  </a:ext>
                </a:extLst>
              </a:tr>
              <a:tr h="0">
                <a:tc>
                  <a:txBody>
                    <a:bodyPr/>
                    <a:lstStyle/>
                    <a:p>
                      <a:pPr marL="0" marR="0" algn="l">
                        <a:lnSpc>
                          <a:spcPct val="107000"/>
                        </a:lnSpc>
                        <a:spcBef>
                          <a:spcPts val="0"/>
                        </a:spcBef>
                        <a:spcAft>
                          <a:spcPts val="0"/>
                        </a:spcAft>
                      </a:pPr>
                      <a:r>
                        <a:rPr lang="en-US" sz="2400">
                          <a:effectLst/>
                        </a:rPr>
                        <a:t>NIH R01 1</a:t>
                      </a:r>
                      <a:r>
                        <a:rPr lang="en-US" sz="2400" baseline="30000">
                          <a:effectLst/>
                        </a:rPr>
                        <a:t>st</a:t>
                      </a:r>
                      <a:r>
                        <a:rPr lang="en-US" sz="2400">
                          <a:effectLst/>
                        </a:rPr>
                        <a: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09/2021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8852599"/>
                  </a:ext>
                </a:extLst>
              </a:tr>
            </a:tbl>
          </a:graphicData>
        </a:graphic>
      </p:graphicFrame>
    </p:spTree>
    <p:extLst>
      <p:ext uri="{BB962C8B-B14F-4D97-AF65-F5344CB8AC3E}">
        <p14:creationId xmlns:p14="http://schemas.microsoft.com/office/powerpoint/2010/main" val="990441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508</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  Estimating patterns of geographic variation and the social determinants of health that impact breastfeeding outcomes using natural language processing and  electronic health records </vt:lpstr>
      <vt:lpstr>Annotation Workflow</vt:lpstr>
      <vt:lpstr>PowerPoint Presentation</vt:lpstr>
      <vt:lpstr>Project Objective</vt:lpstr>
      <vt:lpstr>Project Goals</vt:lpstr>
      <vt:lpstr>Mom-Baby EHR Data Collection, 2011-2017</vt:lpstr>
      <vt:lpstr>Results</vt:lpstr>
      <vt:lpstr>Milestones</vt:lpstr>
      <vt:lpstr>Project Timeline</vt:lpstr>
      <vt:lpstr>Next Steps</vt:lpstr>
      <vt:lpstr>Comments and questions?</vt:lpstr>
    </vt:vector>
  </TitlesOfParts>
  <Company>University of Florida Academic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patterns of geographic variation and the social determinants of health that impact breastfeeding outcomes using natural language processing and  electronic health records</dc:title>
  <dc:creator>Lemas,Dominick</dc:creator>
  <cp:lastModifiedBy>Lemas,Dominick</cp:lastModifiedBy>
  <cp:revision>16</cp:revision>
  <dcterms:created xsi:type="dcterms:W3CDTF">2020-06-17T16:20:42Z</dcterms:created>
  <dcterms:modified xsi:type="dcterms:W3CDTF">2022-09-13T16:19:54Z</dcterms:modified>
</cp:coreProperties>
</file>