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43891200" cy="32918400"/>
  <p:notesSz cx="7023100" cy="9309100"/>
  <p:defaultTextStyle>
    <a:defPPr>
      <a:defRPr lang="en-US"/>
    </a:defPPr>
    <a:lvl1pPr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2193925" indent="-1736725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4387850" indent="-3473450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6583363" indent="-5211763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8777288" indent="-6948488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ney,O" initials="" lastIdx="8" clrIdx="0"/>
  <p:cmAuthor id="2" name="Lemas,Dominick" initials="" lastIdx="2" clrIdx="1"/>
  <p:cmAuthor id="3" name="Unknown User1" initials="Unknown User1" lastIdx="1" clrIdx="2"/>
  <p:cmAuthor id="4" name="Huan Chen" initials="HC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332"/>
    <a:srgbClr val="115495"/>
    <a:srgbClr val="3E74AA"/>
    <a:srgbClr val="E28035"/>
    <a:srgbClr val="5C95C9"/>
    <a:srgbClr val="2092FF"/>
    <a:srgbClr val="5689B7"/>
    <a:srgbClr val="166FC4"/>
    <a:srgbClr val="135495"/>
    <a:srgbClr val="005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>
      <p:cViewPr varScale="1">
        <p:scale>
          <a:sx n="27" d="100"/>
          <a:sy n="27" d="100"/>
        </p:scale>
        <p:origin x="1230" y="22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A10C5-3160-47D9-95AA-6033BB42F2F7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CAC88-1EF0-48F1-B3FE-2987EE21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09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9D0B-D713-4FE9-BB9F-023340FE8BE4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A388A-7F16-43DB-8D5C-5E74C209C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9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4480" y="5273040"/>
            <a:ext cx="39502080" cy="1123492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8240" y="5273040"/>
            <a:ext cx="117774720" cy="112349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C71EE-4CA7-4EEB-ABED-21BE689A9BE2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2A950-9DB5-4203-B50B-64407A0AB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02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943CC-A8FB-47F3-AE22-C47CE8958589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6A8F-28A5-46B2-899A-2F396B3E5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62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9CF9F-4FA0-4AA5-8604-FAFFF921ACD1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80E5-7DE7-41B5-B767-39B0D45AE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8240" y="30723840"/>
            <a:ext cx="78638400" cy="86898480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48160" y="30723840"/>
            <a:ext cx="78638400" cy="86898480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C1038-D06C-498F-B7B2-4840432044F0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4B570-7EBB-4B2E-A7DD-A92316EA7E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5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57BB8-7DF3-4E3B-BC38-B56F1D9F617A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A9463-B3A2-479A-BB14-08E88D9CD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7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10040-C718-4DE8-8002-96D16FF433D3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857A2-81D1-4D85-8F07-7B57CADF6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4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DE858-28EF-4792-B842-02508FEC1ADE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6B7C7-EED0-4943-9158-D42DD7812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87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E6DA-5D5C-4BBC-9C67-CDAB852C001B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5868-82DD-4A09-9B17-8DAB34B55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8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61E0C-D510-4739-AE45-DA7336036891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FB99-0121-4421-B666-41BB82A3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4389120" eaLnBrk="1" fontAlgn="auto" hangingPunct="1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BB8B4B-2963-4880-A4D0-9EBCD2926045}" type="datetimeFigureOut">
              <a:rPr lang="en-US"/>
              <a:pPr>
                <a:defRPr/>
              </a:pPr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4389120" eaLnBrk="1" fontAlgn="auto" hangingPunct="1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8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657926-08E2-403B-8EB8-ADB9AE944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tiff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115495"/>
            </a:gs>
            <a:gs pos="25000">
              <a:schemeClr val="accent1">
                <a:lumMod val="0"/>
                <a:lumOff val="100000"/>
              </a:schemeClr>
            </a:gs>
            <a:gs pos="0">
              <a:schemeClr val="accent1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4846320"/>
            <a:ext cx="43891200" cy="1645920"/>
          </a:xfrm>
          <a:prstGeom prst="rect">
            <a:avLst/>
          </a:prstGeom>
          <a:solidFill>
            <a:srgbClr val="3E74AA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8403"/>
            <a:ext cx="43891200" cy="5852160"/>
          </a:xfrm>
          <a:prstGeom prst="rect">
            <a:avLst/>
          </a:prstGeom>
          <a:solidFill>
            <a:srgbClr val="135495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609600" y="762167"/>
            <a:ext cx="28997275" cy="146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The Breastfeeding and </a:t>
            </a:r>
            <a:r>
              <a:rPr lang="en-US" altLang="en-US" sz="8800" i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EArly</a:t>
            </a:r>
            <a:r>
              <a:rPr lang="en-US" altLang="en-US" sz="880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Child Health Study</a:t>
            </a:r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493710" y="2424904"/>
            <a:ext cx="31511875" cy="146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Dominick Lemas, PhD, Lauren Wright, Magda Francois, Lynn Chen, Austen Hentschel, </a:t>
            </a:r>
            <a:r>
              <a:rPr lang="en-US" altLang="en-US" sz="4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Huan</a:t>
            </a: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Chen, PhD,                    Elizabeth Flood-Grady, PhD,</a:t>
            </a: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Josef Neu, MD, Elizabeth Shenkman, PhD, Janice Krieger, PhD</a:t>
            </a:r>
            <a:endParaRPr lang="en-US" altLang="en-US" sz="4400" dirty="0"/>
          </a:p>
        </p:txBody>
      </p:sp>
      <p:sp>
        <p:nvSpPr>
          <p:cNvPr id="2058" name="TextBox 40"/>
          <p:cNvSpPr txBox="1">
            <a:spLocks noChangeArrowheads="1"/>
          </p:cNvSpPr>
          <p:nvPr/>
        </p:nvSpPr>
        <p:spPr bwMode="auto">
          <a:xfrm>
            <a:off x="15219056" y="30682454"/>
            <a:ext cx="13048710" cy="23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are grateful to our funding source, NIDDK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K01DK115632), University Scholars Program, 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CTSI STEM Translational Communication Center and our amazing  participants. 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9" name="Text Box 42"/>
          <p:cNvSpPr txBox="1">
            <a:spLocks noChangeArrowheads="1"/>
          </p:cNvSpPr>
          <p:nvPr/>
        </p:nvSpPr>
        <p:spPr bwMode="auto">
          <a:xfrm>
            <a:off x="445865" y="7093465"/>
            <a:ext cx="14013080" cy="1127125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2" name="TextBox 57"/>
          <p:cNvSpPr txBox="1">
            <a:spLocks noChangeArrowheads="1"/>
          </p:cNvSpPr>
          <p:nvPr/>
        </p:nvSpPr>
        <p:spPr bwMode="auto">
          <a:xfrm>
            <a:off x="28727401" y="8659812"/>
            <a:ext cx="1395888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314450" indent="-57150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defRPr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560756" y="8382000"/>
            <a:ext cx="13466761" cy="823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Breastfeeding is associated with positive health outcomes in mom and baby. </a:t>
            </a: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Recent data suggests the health benefits of breastfeeding may, in part, mediated through interactions with the mother-infant microbiome. </a:t>
            </a: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Despite these observations, effective recruitment and retention of pregnant and breastfeeding mothers in longitudinal clinical research trails remains a significant challenge. </a:t>
            </a:r>
          </a:p>
        </p:txBody>
      </p:sp>
      <p:pic>
        <p:nvPicPr>
          <p:cNvPr id="207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179" y="30920498"/>
            <a:ext cx="6196062" cy="13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42708"/>
          <a:stretch/>
        </p:blipFill>
        <p:spPr>
          <a:xfrm>
            <a:off x="31701409" y="-685800"/>
            <a:ext cx="11251411" cy="6474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90000" l="0" r="95000">
                        <a14:foregroundMark x1="65000" y1="33750" x2="65000" y2="3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7790" y="1238790"/>
            <a:ext cx="3561810" cy="356181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899600" y="1447800"/>
            <a:ext cx="118872" cy="2926080"/>
          </a:xfrm>
          <a:prstGeom prst="rect">
            <a:avLst/>
          </a:prstGeom>
          <a:solidFill>
            <a:srgbClr val="E373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280600" y="1371600"/>
            <a:ext cx="9178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Health Outcomes &amp; </a:t>
            </a:r>
          </a:p>
          <a:p>
            <a:r>
              <a:rPr lang="en-US" sz="6600" dirty="0">
                <a:solidFill>
                  <a:schemeClr val="bg1"/>
                </a:solidFill>
              </a:rPr>
              <a:t>Biomedical Informatics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280600" y="3505200"/>
            <a:ext cx="7441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College </a:t>
            </a:r>
            <a:r>
              <a:rPr lang="en-US" sz="4400" i="1" dirty="0"/>
              <a:t>of</a:t>
            </a:r>
            <a:r>
              <a:rPr lang="en-US" sz="4400" dirty="0"/>
              <a:t> Medicine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455613" y="20574000"/>
            <a:ext cx="14003329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4839417" y="7065323"/>
            <a:ext cx="14072400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29235671" y="7113902"/>
            <a:ext cx="14022386" cy="1218795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15035583" y="29353538"/>
            <a:ext cx="27917237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40"/>
          <p:cNvSpPr txBox="1">
            <a:spLocks noChangeArrowheads="1"/>
          </p:cNvSpPr>
          <p:nvPr/>
        </p:nvSpPr>
        <p:spPr bwMode="auto">
          <a:xfrm>
            <a:off x="609600" y="21945600"/>
            <a:ext cx="13533120" cy="897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Recruitment: </a:t>
            </a:r>
            <a:r>
              <a:rPr lang="en-US" sz="4800" dirty="0">
                <a:latin typeface="Arial" charset="0"/>
                <a:ea typeface="SimSun" charset="-122"/>
              </a:rPr>
              <a:t>Recruitment included fliers posted at </a:t>
            </a:r>
            <a:r>
              <a:rPr lang="en-US" sz="4800" dirty="0" err="1">
                <a:latin typeface="Arial" charset="0"/>
                <a:ea typeface="SimSun" charset="-122"/>
              </a:rPr>
              <a:t>UFHealth</a:t>
            </a:r>
            <a:r>
              <a:rPr lang="en-US" sz="4800" dirty="0">
                <a:latin typeface="Arial" charset="0"/>
                <a:ea typeface="SimSun" charset="-122"/>
              </a:rPr>
              <a:t> and social media ads run through CTSI Recruitment Services.</a:t>
            </a: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endParaRPr lang="en-US" sz="4800" b="1" dirty="0">
              <a:latin typeface="Arial" charset="0"/>
              <a:ea typeface="SimSun" charset="-122"/>
            </a:endParaRP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sz="4800" b="1" dirty="0">
                <a:latin typeface="Arial" charset="0"/>
                <a:ea typeface="SimSun" charset="-122"/>
              </a:rPr>
              <a:t>Data Collection</a:t>
            </a:r>
            <a:r>
              <a:rPr lang="en-US" sz="4800" dirty="0">
                <a:latin typeface="Arial" charset="0"/>
                <a:ea typeface="SimSun" charset="-122"/>
              </a:rPr>
              <a:t>: Participants s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elf administered biological sample kit (stool, urine, saliva, swabs) and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questionnaires related to mom-baby health. </a:t>
            </a: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Interview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: Participants also completed a  </a:t>
            </a:r>
            <a:r>
              <a:rPr lang="en-US" sz="4800" dirty="0">
                <a:latin typeface="Arial" charset="0"/>
                <a:ea typeface="SimSun" charset="-122"/>
              </a:rPr>
              <a:t>1-hour </a:t>
            </a:r>
            <a:r>
              <a:rPr lang="en-US" sz="4800" dirty="0">
                <a:latin typeface="Arial" charset="0"/>
                <a:ea typeface="Arial" charset="0"/>
                <a:cs typeface="Arial" charset="0"/>
              </a:rPr>
              <a:t>in-depth semi-structured interview focused on understanding, attitudes and motivations related to research participation.</a:t>
            </a: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493710" y="16628138"/>
            <a:ext cx="13944600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525" y="17960876"/>
            <a:ext cx="13519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characterize maternal perspectives on longitudinal clinical microbiome research studies. 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29385149" y="23383539"/>
            <a:ext cx="13919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0" y="31008961"/>
            <a:ext cx="5471744" cy="12236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76470F9-7BE3-3CBB-D4A2-3BA92FAA82F5}"/>
              </a:ext>
            </a:extLst>
          </p:cNvPr>
          <p:cNvGrpSpPr/>
          <p:nvPr/>
        </p:nvGrpSpPr>
        <p:grpSpPr>
          <a:xfrm>
            <a:off x="31187958" y="9866569"/>
            <a:ext cx="8185283" cy="6234800"/>
            <a:chOff x="838200" y="1739798"/>
            <a:chExt cx="4591929" cy="3876304"/>
          </a:xfrm>
        </p:grpSpPr>
        <p:pic>
          <p:nvPicPr>
            <p:cNvPr id="3" name="Picture 2" descr="figure1">
              <a:extLst>
                <a:ext uri="{FF2B5EF4-FFF2-40B4-BE49-F238E27FC236}">
                  <a16:creationId xmlns:a16="http://schemas.microsoft.com/office/drawing/2014/main" id="{85B7AC9B-B4E2-B732-F0EF-4E265A6CCB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171"/>
            <a:stretch/>
          </p:blipFill>
          <p:spPr bwMode="auto">
            <a:xfrm>
              <a:off x="838200" y="1739798"/>
              <a:ext cx="4591929" cy="387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DE09F0-9569-39F1-E9C5-2C6F1A4DA55D}"/>
                </a:ext>
              </a:extLst>
            </p:cNvPr>
            <p:cNvSpPr/>
            <p:nvPr/>
          </p:nvSpPr>
          <p:spPr>
            <a:xfrm>
              <a:off x="914400" y="1777898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98C4F988-9E9F-2068-C034-98E7FD407B68}"/>
              </a:ext>
            </a:extLst>
          </p:cNvPr>
          <p:cNvPicPr/>
          <p:nvPr/>
        </p:nvPicPr>
        <p:blipFill rotWithShape="1">
          <a:blip r:embed="rId8"/>
          <a:srcRect l="1810" r="-1395"/>
          <a:stretch/>
        </p:blipFill>
        <p:spPr>
          <a:xfrm>
            <a:off x="15598450" y="8888486"/>
            <a:ext cx="11452549" cy="7739652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B843179C-D4BF-B400-9ED6-B71D38583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39322"/>
              </p:ext>
            </p:extLst>
          </p:nvPr>
        </p:nvGraphicFramePr>
        <p:xfrm>
          <a:off x="15209045" y="17634307"/>
          <a:ext cx="11841955" cy="5657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391">
                  <a:extLst>
                    <a:ext uri="{9D8B030D-6E8A-4147-A177-3AD203B41FA5}">
                      <a16:colId xmlns:a16="http://schemas.microsoft.com/office/drawing/2014/main" val="4108403870"/>
                    </a:ext>
                  </a:extLst>
                </a:gridCol>
                <a:gridCol w="2368391">
                  <a:extLst>
                    <a:ext uri="{9D8B030D-6E8A-4147-A177-3AD203B41FA5}">
                      <a16:colId xmlns:a16="http://schemas.microsoft.com/office/drawing/2014/main" val="665199728"/>
                    </a:ext>
                  </a:extLst>
                </a:gridCol>
                <a:gridCol w="2368391">
                  <a:extLst>
                    <a:ext uri="{9D8B030D-6E8A-4147-A177-3AD203B41FA5}">
                      <a16:colId xmlns:a16="http://schemas.microsoft.com/office/drawing/2014/main" val="1207649905"/>
                    </a:ext>
                  </a:extLst>
                </a:gridCol>
                <a:gridCol w="2368391">
                  <a:extLst>
                    <a:ext uri="{9D8B030D-6E8A-4147-A177-3AD203B41FA5}">
                      <a16:colId xmlns:a16="http://schemas.microsoft.com/office/drawing/2014/main" val="3787409852"/>
                    </a:ext>
                  </a:extLst>
                </a:gridCol>
                <a:gridCol w="2368391">
                  <a:extLst>
                    <a:ext uri="{9D8B030D-6E8A-4147-A177-3AD203B41FA5}">
                      <a16:colId xmlns:a16="http://schemas.microsoft.com/office/drawing/2014/main" val="699617202"/>
                    </a:ext>
                  </a:extLst>
                </a:gridCol>
              </a:tblGrid>
              <a:tr h="1451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3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349925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96391-ADC7-CE82-F443-8F7DA6E2C505}"/>
              </a:ext>
            </a:extLst>
          </p:cNvPr>
          <p:cNvSpPr/>
          <p:nvPr/>
        </p:nvSpPr>
        <p:spPr>
          <a:xfrm>
            <a:off x="29606875" y="17754600"/>
            <a:ext cx="13115136" cy="10317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6F8740-CF12-E699-322F-061C9795C1F9}"/>
              </a:ext>
            </a:extLst>
          </p:cNvPr>
          <p:cNvSpPr/>
          <p:nvPr/>
        </p:nvSpPr>
        <p:spPr>
          <a:xfrm>
            <a:off x="9829800" y="3962400"/>
            <a:ext cx="59436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D71472-D452-9510-6D99-DC2B3DFA9AA3}"/>
              </a:ext>
            </a:extLst>
          </p:cNvPr>
          <p:cNvSpPr/>
          <p:nvPr/>
        </p:nvSpPr>
        <p:spPr>
          <a:xfrm>
            <a:off x="32461200" y="4495800"/>
            <a:ext cx="5943600" cy="571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B044A09-D713-2C1D-8299-DAA69AB9FBA2}"/>
              </a:ext>
            </a:extLst>
          </p:cNvPr>
          <p:cNvSpPr/>
          <p:nvPr/>
        </p:nvSpPr>
        <p:spPr>
          <a:xfrm>
            <a:off x="18249900" y="1676400"/>
            <a:ext cx="8763000" cy="8534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93F1D6AC-2C98-0115-BF04-40994C7D174F}"/>
              </a:ext>
            </a:extLst>
          </p:cNvPr>
          <p:cNvSpPr/>
          <p:nvPr/>
        </p:nvSpPr>
        <p:spPr>
          <a:xfrm>
            <a:off x="990600" y="13325856"/>
            <a:ext cx="11506200" cy="77724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17241</TotalTime>
  <Words>228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>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Samesha R. Barnes</dc:creator>
  <cp:lastModifiedBy>Lemas,Dominick</cp:lastModifiedBy>
  <cp:revision>178</cp:revision>
  <cp:lastPrinted>2019-02-04T15:12:25Z</cp:lastPrinted>
  <dcterms:created xsi:type="dcterms:W3CDTF">2011-09-20T13:15:44Z</dcterms:created>
  <dcterms:modified xsi:type="dcterms:W3CDTF">2023-01-10T20:48:53Z</dcterms:modified>
</cp:coreProperties>
</file>