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23100" cy="9309100"/>
  <p:defaultTextStyle>
    <a:defPPr>
      <a:defRPr lang="en-US"/>
    </a:defPPr>
    <a:lvl1pPr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2193925" indent="-1736725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4387850" indent="-3473450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6583363" indent="-5211763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8777288" indent="-6948488" algn="l" defTabSz="4387850" rtl="0" eaLnBrk="0" fontAlgn="base" hangingPunct="0">
      <a:spcBef>
        <a:spcPct val="0"/>
      </a:spcBef>
      <a:spcAft>
        <a:spcPct val="0"/>
      </a:spcAft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rgbClr val="FFFFFF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ney,O" initials="" lastIdx="8" clrIdx="0"/>
  <p:cmAuthor id="2" name="Lemas,Dominick" initials="" lastIdx="2" clrIdx="1"/>
  <p:cmAuthor id="3" name="Unknown User1" initials="Unknown User1" lastIdx="1" clrIdx="2"/>
  <p:cmAuthor id="4" name="Huan Chen" initials="HC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332"/>
    <a:srgbClr val="115495"/>
    <a:srgbClr val="3E74AA"/>
    <a:srgbClr val="E28035"/>
    <a:srgbClr val="5C95C9"/>
    <a:srgbClr val="2092FF"/>
    <a:srgbClr val="5689B7"/>
    <a:srgbClr val="166FC4"/>
    <a:srgbClr val="135495"/>
    <a:srgbClr val="005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>
      <p:cViewPr varScale="1">
        <p:scale>
          <a:sx n="24" d="100"/>
          <a:sy n="24" d="100"/>
        </p:scale>
        <p:origin x="1518" y="12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A10C5-3160-47D9-95AA-6033BB42F2F7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CAC88-1EF0-48F1-B3FE-2987EE21F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09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9D0B-D713-4FE9-BB9F-023340FE8BE4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A388A-7F16-43DB-8D5C-5E74C209C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94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84480" y="5273040"/>
            <a:ext cx="39502080" cy="1123492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8240" y="5273040"/>
            <a:ext cx="117774720" cy="112349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C71EE-4CA7-4EEB-ABED-21BE689A9BE2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2A950-9DB5-4203-B50B-64407A0AB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02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943CC-A8FB-47F3-AE22-C47CE8958589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6A8F-28A5-46B2-899A-2F396B3E5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562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9CF9F-4FA0-4AA5-8604-FAFFF921ACD1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80E5-7DE7-41B5-B767-39B0D45AE2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2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8240" y="30723840"/>
            <a:ext cx="78638400" cy="86898480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48160" y="30723840"/>
            <a:ext cx="78638400" cy="86898480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C1038-D06C-498F-B7B2-4840432044F0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4B570-7EBB-4B2E-A7DD-A92316EA7E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5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57BB8-7DF3-4E3B-BC38-B56F1D9F617A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A9463-B3A2-479A-BB14-08E88D9CD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71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10040-C718-4DE8-8002-96D16FF433D3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857A2-81D1-4D85-8F07-7B57CADF6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47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DE858-28EF-4792-B842-02508FEC1ADE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6B7C7-EED0-4943-9158-D42DD7812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87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0E6DA-5D5C-4BBC-9C67-CDAB852C001B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5868-82DD-4A09-9B17-8DAB34B55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82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61E0C-D510-4739-AE45-DA7336036891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FB99-0121-4421-B666-41BB82A3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3925" y="30510163"/>
            <a:ext cx="102425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4389120" eaLnBrk="1" fontAlgn="auto" hangingPunct="1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0BB8B4B-2963-4880-A4D0-9EBCD2926045}" type="datetimeFigureOut">
              <a:rPr lang="en-US"/>
              <a:pPr>
                <a:defRPr/>
              </a:pPr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5525" y="30510163"/>
            <a:ext cx="1390015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4389120" eaLnBrk="1" fontAlgn="auto" hangingPunct="1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4725" y="30510163"/>
            <a:ext cx="10242550" cy="1752600"/>
          </a:xfrm>
          <a:prstGeom prst="rect">
            <a:avLst/>
          </a:prstGeom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8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E657926-08E2-403B-8EB8-ADB9AE944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7850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2pPr>
      <a:lvl3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3pPr>
      <a:lvl4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4pPr>
      <a:lvl5pPr algn="ctr" defTabSz="4387850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387850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644650" indent="-164465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325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4250" indent="-1096963" algn="l" defTabSz="43878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5.wdp"/><Relationship Id="rId3" Type="http://schemas.openxmlformats.org/officeDocument/2006/relationships/image" Target="../media/image2.tiff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rgbClr val="115495"/>
            </a:gs>
            <a:gs pos="25000">
              <a:schemeClr val="accent1">
                <a:lumMod val="0"/>
                <a:lumOff val="100000"/>
              </a:schemeClr>
            </a:gs>
            <a:gs pos="0">
              <a:schemeClr val="accent1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4846320"/>
            <a:ext cx="43891200" cy="1645920"/>
          </a:xfrm>
          <a:prstGeom prst="rect">
            <a:avLst/>
          </a:prstGeom>
          <a:solidFill>
            <a:srgbClr val="3E74AA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-8403"/>
            <a:ext cx="43891200" cy="5852160"/>
          </a:xfrm>
          <a:prstGeom prst="rect">
            <a:avLst/>
          </a:prstGeom>
          <a:solidFill>
            <a:srgbClr val="135495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53" name="TextBox 3"/>
          <p:cNvSpPr txBox="1">
            <a:spLocks noChangeArrowheads="1"/>
          </p:cNvSpPr>
          <p:nvPr/>
        </p:nvSpPr>
        <p:spPr bwMode="auto">
          <a:xfrm>
            <a:off x="609600" y="762167"/>
            <a:ext cx="28997275" cy="28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8800" i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Recruitment and retention of pregnant and breastfeeding mothers for longitudinal clinical microbiome studies</a:t>
            </a:r>
          </a:p>
        </p:txBody>
      </p:sp>
      <p:sp>
        <p:nvSpPr>
          <p:cNvPr id="2056" name="AutoShape 4"/>
          <p:cNvSpPr>
            <a:spLocks noChangeArrowheads="1"/>
          </p:cNvSpPr>
          <p:nvPr/>
        </p:nvSpPr>
        <p:spPr bwMode="auto">
          <a:xfrm rot="10800000">
            <a:off x="29333145" y="8399036"/>
            <a:ext cx="13971587" cy="23894255"/>
          </a:xfrm>
          <a:prstGeom prst="round2Same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109728" tIns="54864" rIns="109728" bIns="5486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8600">
              <a:cs typeface="Arial" panose="020B0604020202020204" pitchFamily="34" charset="0"/>
            </a:endParaRPr>
          </a:p>
        </p:txBody>
      </p:sp>
      <p:sp>
        <p:nvSpPr>
          <p:cNvPr id="2055" name="TextBox 11"/>
          <p:cNvSpPr txBox="1">
            <a:spLocks noChangeArrowheads="1"/>
          </p:cNvSpPr>
          <p:nvPr/>
        </p:nvSpPr>
        <p:spPr bwMode="auto">
          <a:xfrm>
            <a:off x="644525" y="3778984"/>
            <a:ext cx="31511875" cy="146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en-US" sz="4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Dominick </a:t>
            </a: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Lemas, </a:t>
            </a:r>
            <a:r>
              <a:rPr lang="en-US" altLang="en-US" sz="4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PhD, Lauren </a:t>
            </a: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Wright, Magda Francois, Lynn Chen, Austen Hentschel, </a:t>
            </a:r>
            <a:r>
              <a:rPr lang="en-US" altLang="en-US" sz="44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Huan</a:t>
            </a:r>
            <a:r>
              <a:rPr lang="en-US" altLang="en-US" sz="4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Chen, PhD, </a:t>
            </a:r>
            <a:r>
              <a:rPr lang="en-US" altLang="en-US" sz="4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              Elizabeth </a:t>
            </a: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Flood-Grady, PhD,</a:t>
            </a: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Josef Neu, MD</a:t>
            </a:r>
            <a:r>
              <a:rPr lang="en-US" altLang="en-US" sz="4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Elizabeth Shenkman, </a:t>
            </a:r>
            <a:r>
              <a:rPr lang="en-US" altLang="en-US" sz="44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PhD, </a:t>
            </a:r>
            <a:r>
              <a:rPr lang="en-US" altLang="en-US" sz="4400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Janice Krieger, PhD</a:t>
            </a:r>
            <a:endParaRPr lang="en-US" altLang="en-US" sz="4400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 rot="10800000">
            <a:off x="483961" y="7108343"/>
            <a:ext cx="13916252" cy="25184948"/>
          </a:xfrm>
          <a:prstGeom prst="round2Same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109728" tIns="54864" rIns="109728" bIns="5486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8600">
              <a:cs typeface="Arial" panose="020B0604020202020204" pitchFamily="34" charset="0"/>
            </a:endParaRPr>
          </a:p>
        </p:txBody>
      </p:sp>
      <p:sp>
        <p:nvSpPr>
          <p:cNvPr id="2057" name="AutoShape 4"/>
          <p:cNvSpPr>
            <a:spLocks noChangeArrowheads="1"/>
          </p:cNvSpPr>
          <p:nvPr/>
        </p:nvSpPr>
        <p:spPr bwMode="auto">
          <a:xfrm rot="10800000">
            <a:off x="14880274" y="7285356"/>
            <a:ext cx="14129017" cy="24830922"/>
          </a:xfrm>
          <a:prstGeom prst="round2Same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109728" tIns="54864" rIns="109728" bIns="54864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8600" dirty="0">
              <a:cs typeface="Arial" panose="020B0604020202020204" pitchFamily="34" charset="0"/>
            </a:endParaRPr>
          </a:p>
        </p:txBody>
      </p:sp>
      <p:sp>
        <p:nvSpPr>
          <p:cNvPr id="2058" name="TextBox 40"/>
          <p:cNvSpPr txBox="1">
            <a:spLocks noChangeArrowheads="1"/>
          </p:cNvSpPr>
          <p:nvPr/>
        </p:nvSpPr>
        <p:spPr bwMode="auto">
          <a:xfrm>
            <a:off x="29893899" y="28472654"/>
            <a:ext cx="13282612" cy="23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are grateful to our funding source, NIDDK 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K01DK115632), University Scholars Program, 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CTSI STEM Translational Communication Center and our amazing  participants. </a:t>
            </a:r>
          </a:p>
          <a:p>
            <a:pPr marL="0" indent="0" algn="just" eaLnBrk="1" hangingPunct="1">
              <a:spcBef>
                <a:spcPct val="0"/>
              </a:spcBef>
              <a:buNone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9" name="Text Box 42"/>
          <p:cNvSpPr txBox="1">
            <a:spLocks noChangeArrowheads="1"/>
          </p:cNvSpPr>
          <p:nvPr/>
        </p:nvSpPr>
        <p:spPr bwMode="auto">
          <a:xfrm>
            <a:off x="445865" y="7093465"/>
            <a:ext cx="14013080" cy="1127125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2" name="TextBox 57"/>
          <p:cNvSpPr txBox="1">
            <a:spLocks noChangeArrowheads="1"/>
          </p:cNvSpPr>
          <p:nvPr/>
        </p:nvSpPr>
        <p:spPr bwMode="auto">
          <a:xfrm>
            <a:off x="28727401" y="8659812"/>
            <a:ext cx="13958888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314450" indent="-57150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 eaLnBrk="1" hangingPunct="1">
              <a:spcBef>
                <a:spcPct val="0"/>
              </a:spcBef>
              <a:defRPr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560756" y="8964799"/>
            <a:ext cx="13466761" cy="688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Breastfeeding is associated with positive health outcomes in mom and baby. </a:t>
            </a: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Recent data suggests the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health benefits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of breastfeeding may,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 part, mediated 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 interactions with the mother-infant microbiome. </a:t>
            </a: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Despite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these observations, effective recruitment and retention of pregnant and breastfeeding mothers in longitudinal clinical research trails remains a significant challenge. </a:t>
            </a:r>
          </a:p>
        </p:txBody>
      </p:sp>
      <p:pic>
        <p:nvPicPr>
          <p:cNvPr id="207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767" y="30586428"/>
            <a:ext cx="6196062" cy="13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42708"/>
          <a:stretch/>
        </p:blipFill>
        <p:spPr>
          <a:xfrm>
            <a:off x="31701409" y="-685800"/>
            <a:ext cx="11251411" cy="6474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90000" l="0" r="95000">
                        <a14:foregroundMark x1="65000" y1="33750" x2="65000" y2="337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7790" y="1238790"/>
            <a:ext cx="3561810" cy="356181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899600" y="1447800"/>
            <a:ext cx="118872" cy="2926080"/>
          </a:xfrm>
          <a:prstGeom prst="rect">
            <a:avLst/>
          </a:prstGeom>
          <a:solidFill>
            <a:srgbClr val="E373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280600" y="1371600"/>
            <a:ext cx="91789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Health Outcomes &amp; </a:t>
            </a:r>
          </a:p>
          <a:p>
            <a:r>
              <a:rPr lang="en-US" sz="6600" dirty="0">
                <a:solidFill>
                  <a:schemeClr val="bg1"/>
                </a:solidFill>
              </a:rPr>
              <a:t>Biomedical Informatics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280600" y="3505200"/>
            <a:ext cx="7441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College </a:t>
            </a:r>
            <a:r>
              <a:rPr lang="en-US" sz="4400" i="1" dirty="0"/>
              <a:t>of</a:t>
            </a:r>
            <a:r>
              <a:rPr lang="en-US" sz="4400" dirty="0"/>
              <a:t> Medicine</a:t>
            </a: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455613" y="21276338"/>
            <a:ext cx="14003329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14839417" y="7065323"/>
            <a:ext cx="14072400" cy="1125159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Overview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29235671" y="7113902"/>
            <a:ext cx="14022386" cy="1218795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7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29337000" y="22190738"/>
            <a:ext cx="14022386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altLang="en-US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29337000" y="26822400"/>
            <a:ext cx="14022386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40"/>
          <p:cNvSpPr txBox="1">
            <a:spLocks noChangeArrowheads="1"/>
          </p:cNvSpPr>
          <p:nvPr/>
        </p:nvSpPr>
        <p:spPr bwMode="auto">
          <a:xfrm>
            <a:off x="609600" y="23134963"/>
            <a:ext cx="13533120" cy="74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28" tIns="54864" rIns="109728" bIns="54864">
            <a:spAutoFit/>
          </a:bodyPr>
          <a:lstStyle>
            <a:lvl1pPr marL="571500" indent="-571500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Recruitment: </a:t>
            </a:r>
            <a:r>
              <a:rPr lang="en-US" sz="4000" dirty="0" smtClean="0">
                <a:latin typeface="Arial" charset="0"/>
                <a:ea typeface="SimSun" charset="-122"/>
              </a:rPr>
              <a:t>40 mothers completed the interviews and questionnaires. Recruitment included fliers posted at </a:t>
            </a:r>
            <a:r>
              <a:rPr lang="en-US" sz="4000" dirty="0" err="1" smtClean="0">
                <a:latin typeface="Arial" charset="0"/>
                <a:ea typeface="SimSun" charset="-122"/>
              </a:rPr>
              <a:t>UFHealth</a:t>
            </a:r>
            <a:r>
              <a:rPr lang="en-US" sz="4000" dirty="0" smtClean="0">
                <a:latin typeface="Arial" charset="0"/>
                <a:ea typeface="SimSun" charset="-122"/>
              </a:rPr>
              <a:t> and social media ads run through CTSI Recruitment Services.</a:t>
            </a: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endParaRPr lang="en-US" sz="4000" b="1" dirty="0">
              <a:latin typeface="Arial" charset="0"/>
              <a:ea typeface="SimSun" charset="-122"/>
            </a:endParaRP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sz="4000" b="1" dirty="0" smtClean="0">
                <a:latin typeface="Arial" charset="0"/>
                <a:ea typeface="SimSun" charset="-122"/>
              </a:rPr>
              <a:t>Self-reported data</a:t>
            </a:r>
            <a:r>
              <a:rPr lang="en-US" sz="4000" dirty="0" smtClean="0">
                <a:latin typeface="Arial" charset="0"/>
                <a:ea typeface="SimSun" charset="-122"/>
              </a:rPr>
              <a:t>: Participants s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elf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administered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biological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sample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kit (stool, urine, saliva, swabs) and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questionnaires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related to mom-baby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health. </a:t>
            </a: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  <a:defRPr/>
            </a:pP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Interview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: Participants also completed a  </a:t>
            </a:r>
            <a:r>
              <a:rPr lang="en-US" sz="4000" dirty="0" smtClean="0">
                <a:latin typeface="Arial" charset="0"/>
                <a:ea typeface="SimSun" charset="-122"/>
              </a:rPr>
              <a:t>1-hour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in-depth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semi-structured interview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focused on understanding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, attitudes and motivations 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related to research </a:t>
            </a:r>
            <a:r>
              <a:rPr lang="en-US" sz="4000" dirty="0">
                <a:latin typeface="Arial" charset="0"/>
                <a:ea typeface="Arial" charset="0"/>
                <a:cs typeface="Arial" charset="0"/>
              </a:rPr>
              <a:t>participation</a:t>
            </a:r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493710" y="16932938"/>
            <a:ext cx="13944600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4525" y="18406408"/>
            <a:ext cx="13519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characterize maternal perspectives on longitudinal clinical microbiome 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en-US" altLang="en-US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studies.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61932" y="21129899"/>
            <a:ext cx="13465469" cy="2187301"/>
            <a:chOff x="15068258" y="8516498"/>
            <a:chExt cx="13465469" cy="2187301"/>
          </a:xfrm>
        </p:grpSpPr>
        <p:pic>
          <p:nvPicPr>
            <p:cNvPr id="2049" name="Picture 204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32" b="93289" l="5731" r="89685">
                          <a14:foregroundMark x1="81089" y1="31544" x2="81089" y2="31544"/>
                          <a14:foregroundMark x1="72493" y1="28523" x2="72493" y2="28523"/>
                          <a14:foregroundMark x1="60745" y1="23826" x2="60745" y2="23826"/>
                          <a14:foregroundMark x1="26648" y1="19799" x2="26648" y2="19799"/>
                          <a14:foregroundMark x1="30372" y1="29195" x2="30372" y2="29195"/>
                          <a14:foregroundMark x1="37536" y1="40268" x2="37536" y2="40268"/>
                          <a14:foregroundMark x1="13181" y1="41611" x2="13181" y2="41611"/>
                          <a14:foregroundMark x1="48997" y1="54027" x2="48997" y2="54027"/>
                          <a14:foregroundMark x1="48997" y1="65772" x2="48997" y2="65772"/>
                          <a14:foregroundMark x1="45845" y1="73490" x2="45845" y2="73490"/>
                          <a14:foregroundMark x1="39255" y1="73490" x2="39255" y2="73490"/>
                          <a14:foregroundMark x1="33524" y1="73490" x2="33524" y2="73490"/>
                          <a14:foregroundMark x1="52722" y1="73826" x2="52722" y2="73826"/>
                          <a14:foregroundMark x1="59026" y1="73826" x2="59026" y2="73826"/>
                          <a14:foregroundMark x1="65043" y1="73490" x2="65043" y2="73490"/>
                          <a14:foregroundMark x1="69054" y1="78523" x2="69054" y2="78523"/>
                          <a14:foregroundMark x1="71060" y1="81544" x2="71060" y2="81544"/>
                          <a14:foregroundMark x1="27221" y1="77852" x2="27221" y2="77852"/>
                          <a14:foregroundMark x1="26361" y1="81544" x2="26361" y2="81544"/>
                          <a14:foregroundMark x1="66476" y1="45638" x2="66476" y2="4563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68258" y="8750374"/>
              <a:ext cx="1955660" cy="1669876"/>
            </a:xfrm>
            <a:prstGeom prst="rect">
              <a:avLst/>
            </a:prstGeom>
          </p:spPr>
        </p:pic>
        <p:sp>
          <p:nvSpPr>
            <p:cNvPr id="2073" name="TextBox 2072"/>
            <p:cNvSpPr txBox="1"/>
            <p:nvPr/>
          </p:nvSpPr>
          <p:spPr>
            <a:xfrm>
              <a:off x="17195821" y="8749213"/>
              <a:ext cx="10280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9829374" y="8740914"/>
              <a:ext cx="6120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7014393" y="8516498"/>
              <a:ext cx="11519334" cy="2187301"/>
              <a:chOff x="16903266" y="13539644"/>
              <a:chExt cx="11519334" cy="2187301"/>
            </a:xfrm>
          </p:grpSpPr>
          <p:pic>
            <p:nvPicPr>
              <p:cNvPr id="2054" name="Picture 20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51370" y1="42442" x2="51370" y2="42442"/>
                            <a14:foregroundMark x1="55479" y1="37500" x2="55479" y2="37500"/>
                            <a14:foregroundMark x1="56507" y1="31977" x2="56507" y2="31977"/>
                            <a14:foregroundMark x1="57192" y1="25872" x2="57192" y2="25872"/>
                            <a14:foregroundMark x1="56849" y1="48547" x2="56849" y2="48547"/>
                            <a14:foregroundMark x1="56507" y1="54651" x2="56507" y2="54651"/>
                            <a14:foregroundMark x1="56507" y1="59012" x2="56507" y2="59012"/>
                            <a14:foregroundMark x1="46918" y1="65698" x2="46918" y2="656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69937" y="13539644"/>
                <a:ext cx="1856663" cy="2187301"/>
              </a:xfrm>
              <a:prstGeom prst="rect">
                <a:avLst/>
              </a:prstGeom>
            </p:spPr>
          </p:pic>
          <p:pic>
            <p:nvPicPr>
              <p:cNvPr id="2060" name="Picture 205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748" b="89937" l="9809" r="94823">
                            <a14:foregroundMark x1="59673" y1="34591" x2="59673" y2="34591"/>
                            <a14:foregroundMark x1="60490" y1="28302" x2="60490" y2="28302"/>
                            <a14:foregroundMark x1="57766" y1="44654" x2="57766" y2="44654"/>
                            <a14:foregroundMark x1="41962" y1="57233" x2="41962" y2="57233"/>
                            <a14:foregroundMark x1="25886" y1="60377" x2="25886" y2="60377"/>
                            <a14:foregroundMark x1="25886" y1="47484" x2="25886" y2="47484"/>
                            <a14:foregroundMark x1="25886" y1="36792" x2="25886" y2="36792"/>
                            <a14:foregroundMark x1="26431" y1="24214" x2="26431" y2="242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04826" y="13787387"/>
                <a:ext cx="2245974" cy="1860171"/>
              </a:xfrm>
              <a:prstGeom prst="rect">
                <a:avLst/>
              </a:prstGeom>
            </p:spPr>
          </p:pic>
          <p:pic>
            <p:nvPicPr>
              <p:cNvPr id="2065" name="Picture 2064"/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5380" b="95886" l="0" r="95870">
                            <a14:foregroundMark x1="74631" y1="50633" x2="74631" y2="50633"/>
                            <a14:foregroundMark x1="79941" y1="52215" x2="79941" y2="52215"/>
                            <a14:foregroundMark x1="61357" y1="50949" x2="61357" y2="50949"/>
                            <a14:foregroundMark x1="45133" y1="41772" x2="45133" y2="4177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29431" y="13835110"/>
                <a:ext cx="1893169" cy="1764724"/>
              </a:xfrm>
              <a:prstGeom prst="rect">
                <a:avLst/>
              </a:prstGeom>
            </p:spPr>
          </p:pic>
          <p:sp>
            <p:nvSpPr>
              <p:cNvPr id="2071" name="Notched Right Arrow 2070"/>
              <p:cNvSpPr/>
              <p:nvPr/>
            </p:nvSpPr>
            <p:spPr>
              <a:xfrm>
                <a:off x="16903266" y="14334770"/>
                <a:ext cx="1079934" cy="597050"/>
              </a:xfrm>
              <a:prstGeom prst="notchedRightArrow">
                <a:avLst/>
              </a:prstGeom>
              <a:solidFill>
                <a:srgbClr val="11549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2" name="Picture 2051"/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9859" b="95775" l="9894" r="89753">
                            <a14:foregroundMark x1="49117" y1="59437" x2="49117" y2="59437"/>
                            <a14:foregroundMark x1="60071" y1="47324" x2="60071" y2="47324"/>
                            <a14:foregroundMark x1="63958" y1="37183" x2="63958" y2="37183"/>
                            <a14:foregroundMark x1="65724" y1="24789" x2="65724" y2="2478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03672" y="13652931"/>
                <a:ext cx="1427328" cy="1790465"/>
              </a:xfrm>
              <a:prstGeom prst="rect">
                <a:avLst/>
              </a:prstGeom>
            </p:spPr>
          </p:pic>
          <p:sp>
            <p:nvSpPr>
              <p:cNvPr id="70" name="Notched Right Arrow 69"/>
              <p:cNvSpPr/>
              <p:nvPr/>
            </p:nvSpPr>
            <p:spPr>
              <a:xfrm>
                <a:off x="19494066" y="14375854"/>
                <a:ext cx="1079934" cy="597050"/>
              </a:xfrm>
              <a:prstGeom prst="notchedRightArrow">
                <a:avLst/>
              </a:prstGeom>
              <a:solidFill>
                <a:srgbClr val="11549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Notched Right Arrow 70"/>
              <p:cNvSpPr/>
              <p:nvPr/>
            </p:nvSpPr>
            <p:spPr>
              <a:xfrm>
                <a:off x="22161066" y="14373367"/>
                <a:ext cx="1079934" cy="597050"/>
              </a:xfrm>
              <a:prstGeom prst="notchedRightArrow">
                <a:avLst/>
              </a:prstGeom>
              <a:solidFill>
                <a:srgbClr val="11549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Notched Right Arrow 71"/>
              <p:cNvSpPr/>
              <p:nvPr/>
            </p:nvSpPr>
            <p:spPr>
              <a:xfrm>
                <a:off x="25437666" y="14359771"/>
                <a:ext cx="1079934" cy="597050"/>
              </a:xfrm>
              <a:prstGeom prst="notchedRightArrow">
                <a:avLst/>
              </a:prstGeom>
              <a:solidFill>
                <a:srgbClr val="11549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2476502" y="13787387"/>
                <a:ext cx="6120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5676902" y="13770114"/>
                <a:ext cx="61209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4</a:t>
                </a:r>
              </a:p>
            </p:txBody>
          </p:sp>
        </p:grpSp>
      </p:grpSp>
      <p:sp>
        <p:nvSpPr>
          <p:cNvPr id="2075" name="TextBox 2074"/>
          <p:cNvSpPr txBox="1"/>
          <p:nvPr/>
        </p:nvSpPr>
        <p:spPr>
          <a:xfrm>
            <a:off x="15380944" y="23280990"/>
            <a:ext cx="1341748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40 interview audio recordings of sent to a 3</a:t>
            </a:r>
            <a:r>
              <a:rPr lang="en-US" sz="4000" baseline="30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rd</a:t>
            </a: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party transcriber and transcribed into documents.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Transcribed interview answers were separated into 6 thematic categories: </a:t>
            </a:r>
          </a:p>
          <a:p>
            <a:pPr marL="3051175" lvl="1" indent="-857250" algn="just">
              <a:buFont typeface="+mj-lt"/>
              <a:buAutoNum type="romanU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Participant background</a:t>
            </a:r>
          </a:p>
          <a:p>
            <a:pPr marL="3051175" lvl="1" indent="-857250" algn="just">
              <a:buFont typeface="+mj-lt"/>
              <a:buAutoNum type="romanU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Adjustment to pregnancy/newborn</a:t>
            </a:r>
          </a:p>
          <a:p>
            <a:pPr marL="3051175" lvl="1" indent="-857250" algn="just">
              <a:buFont typeface="+mj-lt"/>
              <a:buAutoNum type="romanU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Prior exposure to clinical research </a:t>
            </a:r>
          </a:p>
          <a:p>
            <a:pPr marL="3051175" lvl="1" indent="-857250" algn="just">
              <a:buFont typeface="+mj-lt"/>
              <a:buAutoNum type="romanU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Participating in clinical research</a:t>
            </a:r>
          </a:p>
          <a:p>
            <a:pPr marL="3051175" lvl="1" indent="-857250" algn="just">
              <a:buFont typeface="+mj-lt"/>
              <a:buAutoNum type="romanU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Biological samples &amp; sample kit</a:t>
            </a:r>
          </a:p>
          <a:p>
            <a:pPr marL="3051175" lvl="1" indent="-857250" algn="just">
              <a:buFont typeface="+mj-lt"/>
              <a:buAutoNum type="romanU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Electronic Health Records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Using Nvivo qualitative analysis software, transcriptions were coded based on groups.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Qualitative analysis performed using Nvivo software. </a:t>
            </a:r>
          </a:p>
          <a:p>
            <a:pPr marL="3051175" lvl="1" indent="-857250" algn="just">
              <a:buFont typeface="+mj-lt"/>
              <a:buAutoNum type="romanUcPeriod"/>
            </a:pPr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14782798" y="19909647"/>
            <a:ext cx="14173202" cy="1126462"/>
          </a:xfrm>
          <a:prstGeom prst="rect">
            <a:avLst/>
          </a:prstGeom>
          <a:solidFill>
            <a:srgbClr val="E37332"/>
          </a:solidFill>
          <a:ln w="9525">
            <a:noFill/>
            <a:miter lim="800000"/>
            <a:headEnd/>
            <a:tailEnd/>
          </a:ln>
        </p:spPr>
        <p:txBody>
          <a:bodyPr wrap="square" lIns="109728" tIns="54864" rIns="109728" bIns="54864">
            <a:spAutoFit/>
          </a:bodyPr>
          <a:lstStyle>
            <a:lvl1pPr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5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13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5267325">
              <a:spcBef>
                <a:spcPct val="20000"/>
              </a:spcBef>
              <a:buFont typeface="Arial" panose="020B0604020202020204" pitchFamily="34" charset="0"/>
              <a:buChar char="•"/>
              <a:defRPr sz="1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5267325">
              <a:spcBef>
                <a:spcPct val="20000"/>
              </a:spcBef>
              <a:buFont typeface="Arial" panose="020B0604020202020204" pitchFamily="34" charset="0"/>
              <a:buChar char="–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5267325">
              <a:spcBef>
                <a:spcPct val="20000"/>
              </a:spcBef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526732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 and Analysis </a:t>
            </a:r>
            <a:endParaRPr lang="en-US" altLang="en-US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702077" y="10447046"/>
            <a:ext cx="9490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“Well, in terms of new moms, I mean it's hard with </a:t>
            </a: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--leaving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house is like hard.”</a:t>
            </a:r>
          </a:p>
          <a:p>
            <a:pPr algn="ctr"/>
            <a:endParaRPr lang="en-US" sz="28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9428550" y="14315198"/>
            <a:ext cx="12712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“I'm a real breastfeeding advocate </a:t>
            </a: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I'm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interested in the microbiome because I </a:t>
            </a: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 that's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a brand-new science right now.”</a:t>
            </a:r>
          </a:p>
          <a:p>
            <a:endParaRPr lang="en-US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30267852" y="18406408"/>
            <a:ext cx="9501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“UF and Shands both have mom's groups.  I know </a:t>
            </a:r>
            <a:r>
              <a:rPr lang="en-US" sz="2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Shands</a:t>
            </a:r>
            <a:r>
              <a:rPr lang="en-US" sz="2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Florida both have mom's groups.”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385149" y="23383539"/>
            <a:ext cx="139195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Test </a:t>
            </a: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for sub-group differences in </a:t>
            </a:r>
            <a:r>
              <a:rPr lang="en-US" sz="4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themes (education, study group, previous children).</a:t>
            </a:r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Incorporate results </a:t>
            </a:r>
            <a:r>
              <a:rPr lang="en-US" sz="4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into longitudinal NIH K01 study. </a:t>
            </a:r>
            <a:endParaRPr lang="en-US" sz="4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US" sz="4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isseminate research findings with participants.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Publish manuscript. </a:t>
            </a:r>
          </a:p>
          <a:p>
            <a:pPr marL="342900" indent="-342900">
              <a:buFont typeface="Arial" charset="0"/>
              <a:buChar char="•"/>
            </a:pPr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190" y="30462850"/>
            <a:ext cx="5471744" cy="12236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806032" y="8816162"/>
            <a:ext cx="13355121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Barriers </a:t>
            </a:r>
            <a:r>
              <a:rPr lang="en-US" sz="4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for participating in research:</a:t>
            </a:r>
          </a:p>
          <a:p>
            <a:pPr marL="914400" lvl="1" indent="-7429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Convenience, confidentiality, and child </a:t>
            </a:r>
            <a:r>
              <a:rPr lang="en-US" sz="4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care.</a:t>
            </a:r>
          </a:p>
          <a:p>
            <a:pPr marL="2091055" lvl="1" indent="0"/>
            <a:endParaRPr lang="en-US" sz="4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091055" lvl="1" indent="0"/>
            <a:endParaRPr lang="en-US" sz="4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091055" lvl="1" indent="0"/>
            <a:endParaRPr lang="en-US" sz="4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64008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Factors </a:t>
            </a:r>
            <a:r>
              <a:rPr lang="en-US" sz="4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motivating participation in research:</a:t>
            </a:r>
          </a:p>
          <a:p>
            <a:pPr marL="914400" lvl="1" indent="-74295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Breastfeeding advocacy, flexible schedule</a:t>
            </a: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and perceived research relevance. 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Participant recruitment:</a:t>
            </a:r>
          </a:p>
          <a:p>
            <a:pPr marL="914400" lvl="1" indent="-74295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Social media, Breastfeeding groups, Pediatrician, Obstetric office</a:t>
            </a:r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lvl="1" indent="0"/>
            <a:endParaRPr lang="en-US" sz="4000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lvl="1" indent="0"/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936875" lvl="1" indent="-742950">
              <a:buFont typeface="Arial" charset="0"/>
              <a:buChar char="•"/>
            </a:pPr>
            <a:endParaRPr lang="en-US" sz="4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936875" lvl="1" indent="-742950">
              <a:buFont typeface="Arial" charset="0"/>
              <a:buChar char="•"/>
            </a:pPr>
            <a:endParaRPr lang="en-US" sz="16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Biological sample collection:</a:t>
            </a:r>
          </a:p>
          <a:p>
            <a:pPr marL="914400" lvl="1" indent="-742950">
              <a:buFont typeface="Arial" charset="0"/>
              <a:buChar char="•"/>
            </a:pPr>
            <a:r>
              <a:rPr lang="en-US" sz="40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Instructions, extra kit materials for stool, </a:t>
            </a:r>
            <a:r>
              <a:rPr lang="en-US" sz="4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and drop-off convenience </a:t>
            </a:r>
          </a:p>
          <a:p>
            <a:pPr marL="914400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07214"/>
              </p:ext>
            </p:extLst>
          </p:nvPr>
        </p:nvGraphicFramePr>
        <p:xfrm>
          <a:off x="15380944" y="15379861"/>
          <a:ext cx="13407936" cy="385952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260251">
                  <a:extLst>
                    <a:ext uri="{9D8B030D-6E8A-4147-A177-3AD203B41FA5}">
                      <a16:colId xmlns:a16="http://schemas.microsoft.com/office/drawing/2014/main" val="4225823425"/>
                    </a:ext>
                  </a:extLst>
                </a:gridCol>
                <a:gridCol w="2842139">
                  <a:extLst>
                    <a:ext uri="{9D8B030D-6E8A-4147-A177-3AD203B41FA5}">
                      <a16:colId xmlns:a16="http://schemas.microsoft.com/office/drawing/2014/main" val="2531473179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955013116"/>
                    </a:ext>
                  </a:extLst>
                </a:gridCol>
                <a:gridCol w="3028946">
                  <a:extLst>
                    <a:ext uri="{9D8B030D-6E8A-4147-A177-3AD203B41FA5}">
                      <a16:colId xmlns:a16="http://schemas.microsoft.com/office/drawing/2014/main" val="3001039672"/>
                    </a:ext>
                  </a:extLst>
                </a:gridCol>
              </a:tblGrid>
              <a:tr h="322177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1. Demographics of </a:t>
                      </a:r>
                      <a:r>
                        <a:rPr lang="en-US" sz="4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Interviewed participants</a:t>
                      </a:r>
                      <a:endParaRPr lang="en-US" sz="4400" b="1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22685"/>
                  </a:ext>
                </a:extLst>
              </a:tr>
              <a:tr h="676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Pregnant</a:t>
                      </a:r>
                      <a:endParaRPr lang="en-US" sz="44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Breastfeeding</a:t>
                      </a:r>
                      <a:endParaRPr lang="en-US" sz="44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US" sz="44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638607"/>
                  </a:ext>
                </a:extLst>
              </a:tr>
              <a:tr h="676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31.4 (4.9)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30.5 (4.5)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675570"/>
                  </a:ext>
                </a:extLst>
              </a:tr>
              <a:tr h="6477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Pre-pregnant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BMI </a:t>
                      </a:r>
                      <a:r>
                        <a:rPr lang="en-US" sz="4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(kg/m</a:t>
                      </a:r>
                      <a:r>
                        <a:rPr lang="en-US" sz="40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4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26.8 (7.5)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24.2 (5.5) 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0356514"/>
                  </a:ext>
                </a:extLst>
              </a:tr>
              <a:tr h="6769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Interview (min</a:t>
                      </a:r>
                      <a:r>
                        <a:rPr lang="en-US" sz="4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46.0 (10.6)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47.2 (14.3)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US" sz="44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91425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970375" y="8309203"/>
            <a:ext cx="11011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1. Recruitment Flow chart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51" name="Group 2050"/>
          <p:cNvGrpSpPr/>
          <p:nvPr/>
        </p:nvGrpSpPr>
        <p:grpSpPr>
          <a:xfrm>
            <a:off x="15392585" y="9107604"/>
            <a:ext cx="12912799" cy="5522796"/>
            <a:chOff x="914399" y="26163693"/>
            <a:chExt cx="12912799" cy="5522796"/>
          </a:xfrm>
        </p:grpSpPr>
        <p:grpSp>
          <p:nvGrpSpPr>
            <p:cNvPr id="10" name="Group 9"/>
            <p:cNvGrpSpPr/>
            <p:nvPr/>
          </p:nvGrpSpPr>
          <p:grpSpPr>
            <a:xfrm>
              <a:off x="1396321" y="26517600"/>
              <a:ext cx="5004479" cy="2029772"/>
              <a:chOff x="960396" y="25527000"/>
              <a:chExt cx="5004479" cy="1914178"/>
            </a:xfrm>
          </p:grpSpPr>
          <p:sp>
            <p:nvSpPr>
              <p:cNvPr id="63" name="Rectangle 1"/>
              <p:cNvSpPr>
                <a:spLocks noChangeArrowheads="1"/>
              </p:cNvSpPr>
              <p:nvPr/>
            </p:nvSpPr>
            <p:spPr bwMode="auto">
              <a:xfrm>
                <a:off x="960995" y="25527000"/>
                <a:ext cx="5003879" cy="110724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Total encounters</a:t>
                </a:r>
                <a:endParaRPr kumimoji="0" lang="en-US" alt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(n=103)</a:t>
                </a:r>
                <a:endParaRPr kumimoji="0" lang="en-US" alt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5"/>
              <p:cNvSpPr>
                <a:spLocks noChangeArrowheads="1"/>
              </p:cNvSpPr>
              <p:nvPr/>
            </p:nvSpPr>
            <p:spPr bwMode="auto">
              <a:xfrm>
                <a:off x="2205509" y="26634241"/>
                <a:ext cx="1239251" cy="80693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Phone 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(n=15)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"/>
              <p:cNvSpPr>
                <a:spLocks noChangeArrowheads="1"/>
              </p:cNvSpPr>
              <p:nvPr/>
            </p:nvSpPr>
            <p:spPr bwMode="auto">
              <a:xfrm>
                <a:off x="3440198" y="26642487"/>
                <a:ext cx="1249675" cy="798691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Email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(n=74)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"/>
              <p:cNvSpPr>
                <a:spLocks noChangeArrowheads="1"/>
              </p:cNvSpPr>
              <p:nvPr/>
            </p:nvSpPr>
            <p:spPr bwMode="auto">
              <a:xfrm>
                <a:off x="960396" y="26634241"/>
                <a:ext cx="1239250" cy="80693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Other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(n=2)</a:t>
                </a:r>
                <a:endParaRPr kumimoji="0" lang="en-US" altLang="en-US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4"/>
              <p:cNvSpPr>
                <a:spLocks noChangeArrowheads="1"/>
              </p:cNvSpPr>
              <p:nvPr/>
            </p:nvSpPr>
            <p:spPr bwMode="auto">
              <a:xfrm>
                <a:off x="4689872" y="26634241"/>
                <a:ext cx="1275003" cy="806937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Missing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(n=12)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447800" y="28876831"/>
              <a:ext cx="4450028" cy="2179835"/>
              <a:chOff x="1447800" y="28876831"/>
              <a:chExt cx="4450028" cy="2179835"/>
            </a:xfrm>
          </p:grpSpPr>
          <p:sp>
            <p:nvSpPr>
              <p:cNvPr id="68" name="Rectangle 7"/>
              <p:cNvSpPr>
                <a:spLocks noChangeArrowheads="1"/>
              </p:cNvSpPr>
              <p:nvPr/>
            </p:nvSpPr>
            <p:spPr bwMode="auto">
              <a:xfrm>
                <a:off x="1447800" y="28876831"/>
                <a:ext cx="4450028" cy="121622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4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Phone screen (n=76)</a:t>
                </a:r>
                <a:endParaRPr kumimoji="0" lang="en-US" alt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17"/>
              <p:cNvSpPr>
                <a:spLocks noChangeArrowheads="1"/>
              </p:cNvSpPr>
              <p:nvPr/>
            </p:nvSpPr>
            <p:spPr bwMode="auto">
              <a:xfrm>
                <a:off x="1447800" y="30099000"/>
                <a:ext cx="1465417" cy="95766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Fail</a:t>
                </a:r>
                <a:endParaRPr kumimoji="0" lang="en-US" altLang="en-US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(n=14)</a:t>
                </a:r>
                <a:endParaRPr kumimoji="0" lang="en-US" altLang="en-US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10"/>
              <p:cNvSpPr>
                <a:spLocks noChangeArrowheads="1"/>
              </p:cNvSpPr>
              <p:nvPr/>
            </p:nvSpPr>
            <p:spPr bwMode="auto">
              <a:xfrm>
                <a:off x="2895600" y="30099000"/>
                <a:ext cx="1674806" cy="95766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Pass</a:t>
                </a:r>
                <a:endParaRPr kumimoji="0" lang="en-US" altLang="en-US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(n=62)</a:t>
                </a:r>
                <a:endParaRPr kumimoji="0" lang="en-US" altLang="en-US" sz="3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7238709" y="26516663"/>
              <a:ext cx="6207199" cy="92643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Consented (n=47)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14"/>
            <p:cNvSpPr>
              <a:spLocks noChangeArrowheads="1"/>
            </p:cNvSpPr>
            <p:nvPr/>
          </p:nvSpPr>
          <p:spPr bwMode="auto">
            <a:xfrm>
              <a:off x="7277259" y="27853761"/>
              <a:ext cx="5333545" cy="77150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Interviewed (n=40)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7277259" y="28957694"/>
              <a:ext cx="3411030" cy="257436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Interviewed and</a:t>
              </a:r>
              <a:r>
                <a:rPr kumimoji="0" lang="en-US" altLang="en-US" sz="40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d</a:t>
              </a:r>
              <a:r>
                <a:rPr kumimoji="0" lang="en-US" altLang="en-US" sz="4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onated ALL samples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4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(n=23)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14399" y="26163693"/>
              <a:ext cx="12912799" cy="552279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3505200" y="28547372"/>
              <a:ext cx="762000" cy="33242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Down Arrow 87"/>
            <p:cNvSpPr/>
            <p:nvPr/>
          </p:nvSpPr>
          <p:spPr>
            <a:xfrm>
              <a:off x="9732998" y="27469721"/>
              <a:ext cx="762000" cy="33242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own Arrow 88"/>
            <p:cNvSpPr/>
            <p:nvPr/>
          </p:nvSpPr>
          <p:spPr>
            <a:xfrm>
              <a:off x="8737453" y="28625266"/>
              <a:ext cx="762000" cy="332428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73" idx="3"/>
            </p:cNvCxnSpPr>
            <p:nvPr/>
          </p:nvCxnSpPr>
          <p:spPr>
            <a:xfrm>
              <a:off x="4570406" y="30577833"/>
              <a:ext cx="2287594" cy="85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6818584" y="27104652"/>
              <a:ext cx="9484" cy="348249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781800" y="27104652"/>
              <a:ext cx="45690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17196</TotalTime>
  <Words>582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SimSun</vt:lpstr>
      <vt:lpstr>Arial</vt:lpstr>
      <vt:lpstr>Calibri</vt:lpstr>
      <vt:lpstr>Times New Roman</vt:lpstr>
      <vt:lpstr>Office Theme</vt:lpstr>
      <vt:lpstr>PowerPoint Presentation</vt:lpstr>
    </vt:vector>
  </TitlesOfParts>
  <Company>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Samesha R. Barnes</dc:creator>
  <cp:lastModifiedBy>Lemas,Dominick</cp:lastModifiedBy>
  <cp:revision>168</cp:revision>
  <cp:lastPrinted>2019-02-04T15:12:25Z</cp:lastPrinted>
  <dcterms:created xsi:type="dcterms:W3CDTF">2011-09-20T13:15:44Z</dcterms:created>
  <dcterms:modified xsi:type="dcterms:W3CDTF">2019-05-28T16:14:04Z</dcterms:modified>
</cp:coreProperties>
</file>