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92"/>
    <p:restoredTop sz="94649"/>
  </p:normalViewPr>
  <p:slideViewPr>
    <p:cSldViewPr snapToGrid="0">
      <p:cViewPr>
        <p:scale>
          <a:sx n="60" d="100"/>
          <a:sy n="60" d="100"/>
        </p:scale>
        <p:origin x="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D5D-90A2-FE4F-BC00-DBE4FC8C352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E5D-C4BA-1A42-B1CD-E75861BF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26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D5D-90A2-FE4F-BC00-DBE4FC8C352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E5D-C4BA-1A42-B1CD-E75861BF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0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D5D-90A2-FE4F-BC00-DBE4FC8C352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E5D-C4BA-1A42-B1CD-E75861BF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4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D5D-90A2-FE4F-BC00-DBE4FC8C352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E5D-C4BA-1A42-B1CD-E75861BF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62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D5D-90A2-FE4F-BC00-DBE4FC8C352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E5D-C4BA-1A42-B1CD-E75861BF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18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D5D-90A2-FE4F-BC00-DBE4FC8C352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E5D-C4BA-1A42-B1CD-E75861BF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7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D5D-90A2-FE4F-BC00-DBE4FC8C352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E5D-C4BA-1A42-B1CD-E75861BF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1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D5D-90A2-FE4F-BC00-DBE4FC8C352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E5D-C4BA-1A42-B1CD-E75861BF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9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D5D-90A2-FE4F-BC00-DBE4FC8C352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E5D-C4BA-1A42-B1CD-E75861BF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60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D5D-90A2-FE4F-BC00-DBE4FC8C352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E5D-C4BA-1A42-B1CD-E75861BF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3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AFD5D-90A2-FE4F-BC00-DBE4FC8C352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E5D-C4BA-1A42-B1CD-E75861BF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19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AFD5D-90A2-FE4F-BC00-DBE4FC8C3525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E5D-C4BA-1A42-B1CD-E75861BF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74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" name="Group 1126">
            <a:extLst>
              <a:ext uri="{FF2B5EF4-FFF2-40B4-BE49-F238E27FC236}">
                <a16:creationId xmlns:a16="http://schemas.microsoft.com/office/drawing/2014/main" id="{0E7915DE-57C2-620E-7A77-C628735E5C66}"/>
              </a:ext>
            </a:extLst>
          </p:cNvPr>
          <p:cNvGrpSpPr/>
          <p:nvPr/>
        </p:nvGrpSpPr>
        <p:grpSpPr>
          <a:xfrm>
            <a:off x="2250219" y="3329061"/>
            <a:ext cx="3535430" cy="2924137"/>
            <a:chOff x="2177227" y="2902286"/>
            <a:chExt cx="3651998" cy="2890770"/>
          </a:xfrm>
        </p:grpSpPr>
        <p:pic>
          <p:nvPicPr>
            <p:cNvPr id="1100" name="Picture 1099">
              <a:extLst>
                <a:ext uri="{FF2B5EF4-FFF2-40B4-BE49-F238E27FC236}">
                  <a16:creationId xmlns:a16="http://schemas.microsoft.com/office/drawing/2014/main" id="{631FCD10-5F19-156A-65C2-F97C4D6C7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7227" y="2902286"/>
              <a:ext cx="3651998" cy="2258544"/>
            </a:xfrm>
            <a:prstGeom prst="rect">
              <a:avLst/>
            </a:prstGeom>
          </p:spPr>
        </p:pic>
        <p:sp>
          <p:nvSpPr>
            <p:cNvPr id="1126" name="TextBox 1125">
              <a:extLst>
                <a:ext uri="{FF2B5EF4-FFF2-40B4-BE49-F238E27FC236}">
                  <a16:creationId xmlns:a16="http://schemas.microsoft.com/office/drawing/2014/main" id="{753A8F1C-E7E5-83B9-1E51-B398C36DDDBF}"/>
                </a:ext>
              </a:extLst>
            </p:cNvPr>
            <p:cNvSpPr txBox="1"/>
            <p:nvPr/>
          </p:nvSpPr>
          <p:spPr>
            <a:xfrm>
              <a:off x="2177227" y="5154100"/>
              <a:ext cx="3651998" cy="63895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Figure </a:t>
              </a:r>
              <a:r>
                <a:rPr 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2: Donut plot with chemical taxonomy of the maternal </a:t>
              </a:r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plasma </a:t>
              </a:r>
              <a:r>
                <a:rPr 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samples at 3</a:t>
              </a:r>
              <a:r>
                <a:rPr lang="en-US" sz="900" b="1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  <a:r>
                <a:rPr 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trimester. </a:t>
              </a:r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Blue star </a:t>
              </a: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indicates </a:t>
              </a:r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obesity is associated with changes in tryptophan metabolism, </a:t>
              </a: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3-hydroxyphenylacetate </a:t>
              </a:r>
              <a:r>
                <a:rPr lang="en-US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(3-HPAA). 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C65011F-2655-1C38-F77D-1A28ABCDBB87}"/>
              </a:ext>
            </a:extLst>
          </p:cNvPr>
          <p:cNvGrpSpPr/>
          <p:nvPr/>
        </p:nvGrpSpPr>
        <p:grpSpPr>
          <a:xfrm>
            <a:off x="-3111" y="963262"/>
            <a:ext cx="2253330" cy="1569659"/>
            <a:chOff x="148023" y="846715"/>
            <a:chExt cx="2930386" cy="30968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D1B4F4-A120-0B7E-C213-77005693A8F2}"/>
                </a:ext>
              </a:extLst>
            </p:cNvPr>
            <p:cNvSpPr txBox="1"/>
            <p:nvPr/>
          </p:nvSpPr>
          <p:spPr>
            <a:xfrm>
              <a:off x="148023" y="846715"/>
              <a:ext cx="2930386" cy="30968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"/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Obesity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during pregnancy is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associated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with birth complications, including delivering a large-for-gestational-age (LGA) newborn. </a:t>
              </a:r>
              <a:endParaRPr lang="en-US" sz="8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"/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Although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the positive association of maternal pre-gestational BMI (</a:t>
              </a: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pgBMI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) with birthweight and infant growth is well known, the underlying mechanisms are not completely understood.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33AFB98-0B82-DAC6-8E09-96F167509FCB}"/>
                </a:ext>
              </a:extLst>
            </p:cNvPr>
            <p:cNvSpPr txBox="1"/>
            <p:nvPr/>
          </p:nvSpPr>
          <p:spPr>
            <a:xfrm>
              <a:off x="148023" y="846715"/>
              <a:ext cx="2930386" cy="5465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Background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0FD61F-DFCD-926A-8A1E-2E1415AF3F93}"/>
              </a:ext>
            </a:extLst>
          </p:cNvPr>
          <p:cNvGrpSpPr/>
          <p:nvPr/>
        </p:nvGrpSpPr>
        <p:grpSpPr>
          <a:xfrm>
            <a:off x="-3111" y="2588174"/>
            <a:ext cx="2253330" cy="1321028"/>
            <a:chOff x="175771" y="3356687"/>
            <a:chExt cx="2788894" cy="59816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8F147C-B675-0AD4-F530-880A5DC26A75}"/>
                </a:ext>
              </a:extLst>
            </p:cNvPr>
            <p:cNvSpPr txBox="1"/>
            <p:nvPr/>
          </p:nvSpPr>
          <p:spPr>
            <a:xfrm>
              <a:off x="182023" y="3418308"/>
              <a:ext cx="2782642" cy="53654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1. Examine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the associations between </a:t>
              </a:r>
              <a:r>
                <a:rPr lang="en-US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pgBMI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and plasma metabolites during 3rd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trimester.</a:t>
              </a:r>
            </a:p>
            <a:p>
              <a:pPr marL="45720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45720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2. Identify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plasma metabolites associated with birthweight and infant weight during the first year of life in a cohort of breastfed infants.</a:t>
              </a:r>
              <a:endParaRPr lang="en-US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01C3CFD-3287-3004-CD4C-EF54E2A2E928}"/>
                </a:ext>
              </a:extLst>
            </p:cNvPr>
            <p:cNvSpPr txBox="1"/>
            <p:nvPr/>
          </p:nvSpPr>
          <p:spPr>
            <a:xfrm>
              <a:off x="175771" y="3356687"/>
              <a:ext cx="2788894" cy="975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Objective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02D0661-85A0-EB6A-ABC5-68336FF1B711}"/>
              </a:ext>
            </a:extLst>
          </p:cNvPr>
          <p:cNvGrpSpPr/>
          <p:nvPr/>
        </p:nvGrpSpPr>
        <p:grpSpPr>
          <a:xfrm>
            <a:off x="0" y="3982520"/>
            <a:ext cx="2250219" cy="2322438"/>
            <a:chOff x="148023" y="4618702"/>
            <a:chExt cx="2782643" cy="114935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642A90-5963-0831-58D6-DBF228746A20}"/>
                </a:ext>
              </a:extLst>
            </p:cNvPr>
            <p:cNvSpPr txBox="1"/>
            <p:nvPr/>
          </p:nvSpPr>
          <p:spPr>
            <a:xfrm>
              <a:off x="148023" y="4656150"/>
              <a:ext cx="2782643" cy="111190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endParaRPr lang="en-US" sz="1200" b="1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Experimental </a:t>
              </a:r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Design (n=83 dyads)</a:t>
              </a:r>
            </a:p>
            <a:p>
              <a:pPr marL="45720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-NW (n=46), </a:t>
              </a:r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ppBMI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&lt;25.0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kg/m2</a:t>
              </a:r>
            </a:p>
            <a:p>
              <a:pPr marL="45720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-OW/Ob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(n=37) </a:t>
              </a:r>
              <a:r>
                <a:rPr lang="en-US" sz="8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ppBMI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&gt;25.0 kg/m2 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-3</a:t>
              </a:r>
              <a:r>
                <a:rPr lang="en-US" sz="800" baseline="30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rd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Trimester plasma samples</a:t>
              </a:r>
            </a:p>
            <a:p>
              <a:pPr marL="45720"/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-Birth weight at delivery</a:t>
              </a:r>
              <a:endParaRPr 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"/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45720"/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Analytical 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Procedures</a:t>
              </a:r>
            </a:p>
            <a:p>
              <a:pPr marL="45720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Plasma untargeted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metabolites using High Resolution Mass Spectrometry (HRMS)</a:t>
              </a:r>
            </a:p>
            <a:p>
              <a:endParaRPr lang="en-US" sz="8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Statistical 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Analysis</a:t>
              </a:r>
            </a:p>
            <a:p>
              <a:pPr marL="45720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 R-statistical programming language</a:t>
              </a:r>
            </a:p>
            <a:p>
              <a:pPr marL="45720">
                <a:buFont typeface="Arial" panose="020B0604020202020204" pitchFamily="34" charset="0"/>
                <a:buChar char="•"/>
              </a:pP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  T- test for between groups </a:t>
              </a: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comparisons.</a:t>
              </a:r>
            </a:p>
            <a:p>
              <a:pPr marL="45720">
                <a:buFont typeface="Arial" panose="020B0604020202020204" pitchFamily="34" charset="0"/>
                <a:buChar char="•"/>
              </a:pPr>
              <a:r>
                <a:rPr lang="en-US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Linear </a:t>
              </a: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regression models were used to test associations of birth weight with metabolite intensity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5BCBFBE-AF6A-029A-DC02-14A8776AE4E5}"/>
                </a:ext>
              </a:extLst>
            </p:cNvPr>
            <p:cNvSpPr txBox="1"/>
            <p:nvPr/>
          </p:nvSpPr>
          <p:spPr>
            <a:xfrm>
              <a:off x="148023" y="4618702"/>
              <a:ext cx="2782643" cy="15139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Methods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59F3BC3-E280-D005-535B-7665B83078A4}"/>
              </a:ext>
            </a:extLst>
          </p:cNvPr>
          <p:cNvGrpSpPr/>
          <p:nvPr/>
        </p:nvGrpSpPr>
        <p:grpSpPr>
          <a:xfrm>
            <a:off x="7214025" y="2561029"/>
            <a:ext cx="1806909" cy="2258127"/>
            <a:chOff x="5578490" y="2674993"/>
            <a:chExt cx="2213947" cy="3741129"/>
          </a:xfrm>
        </p:grpSpPr>
        <p:grpSp>
          <p:nvGrpSpPr>
            <p:cNvPr id="1043" name="Group 1042">
              <a:extLst>
                <a:ext uri="{FF2B5EF4-FFF2-40B4-BE49-F238E27FC236}">
                  <a16:creationId xmlns:a16="http://schemas.microsoft.com/office/drawing/2014/main" id="{DD641FE7-6D32-A51D-5AD2-853E0B9E6BBD}"/>
                </a:ext>
              </a:extLst>
            </p:cNvPr>
            <p:cNvGrpSpPr/>
            <p:nvPr/>
          </p:nvGrpSpPr>
          <p:grpSpPr>
            <a:xfrm>
              <a:off x="5664337" y="2674993"/>
              <a:ext cx="2128100" cy="3741129"/>
              <a:chOff x="5753104" y="2808821"/>
              <a:chExt cx="2013566" cy="3741129"/>
            </a:xfrm>
          </p:grpSpPr>
          <p:grpSp>
            <p:nvGrpSpPr>
              <p:cNvPr id="1036" name="Group 1035">
                <a:extLst>
                  <a:ext uri="{FF2B5EF4-FFF2-40B4-BE49-F238E27FC236}">
                    <a16:creationId xmlns:a16="http://schemas.microsoft.com/office/drawing/2014/main" id="{EB4C9C19-3373-B773-4000-EFFF2CA11567}"/>
                  </a:ext>
                </a:extLst>
              </p:cNvPr>
              <p:cNvGrpSpPr/>
              <p:nvPr/>
            </p:nvGrpSpPr>
            <p:grpSpPr>
              <a:xfrm>
                <a:off x="5753104" y="2808821"/>
                <a:ext cx="2013566" cy="2976270"/>
                <a:chOff x="3322027" y="4255699"/>
                <a:chExt cx="2593714" cy="3947068"/>
              </a:xfrm>
            </p:grpSpPr>
            <p:pic>
              <p:nvPicPr>
                <p:cNvPr id="1025" name="Picture 1024">
                  <a:extLst>
                    <a:ext uri="{FF2B5EF4-FFF2-40B4-BE49-F238E27FC236}">
                      <a16:creationId xmlns:a16="http://schemas.microsoft.com/office/drawing/2014/main" id="{E941B9DF-8AE0-2B49-645C-725BF1A7539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22027" y="4255699"/>
                  <a:ext cx="2593712" cy="1973533"/>
                </a:xfrm>
                <a:prstGeom prst="rect">
                  <a:avLst/>
                </a:prstGeom>
              </p:spPr>
            </p:pic>
            <p:pic>
              <p:nvPicPr>
                <p:cNvPr id="1027" name="Picture 1026">
                  <a:extLst>
                    <a:ext uri="{FF2B5EF4-FFF2-40B4-BE49-F238E27FC236}">
                      <a16:creationId xmlns:a16="http://schemas.microsoft.com/office/drawing/2014/main" id="{B5114876-8EDE-4F38-90DE-8109B33EB4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22029" y="6229232"/>
                  <a:ext cx="2593712" cy="1973535"/>
                </a:xfrm>
                <a:prstGeom prst="rect">
                  <a:avLst/>
                </a:prstGeom>
              </p:spPr>
            </p:pic>
          </p:grpSp>
          <p:sp>
            <p:nvSpPr>
              <p:cNvPr id="1041" name="TextBox 1040">
                <a:extLst>
                  <a:ext uri="{FF2B5EF4-FFF2-40B4-BE49-F238E27FC236}">
                    <a16:creationId xmlns:a16="http://schemas.microsoft.com/office/drawing/2014/main" id="{5699A1E7-4559-94B0-777D-E580D851DC77}"/>
                  </a:ext>
                </a:extLst>
              </p:cNvPr>
              <p:cNvSpPr txBox="1"/>
              <p:nvPr/>
            </p:nvSpPr>
            <p:spPr>
              <a:xfrm>
                <a:off x="5753104" y="5785091"/>
                <a:ext cx="2013565" cy="76485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Figure </a:t>
                </a:r>
                <a:r>
                  <a:rPr lang="en-US" sz="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4: 3-HPAA is positively associated with infant growth at delivery (A) and two-week (B). </a:t>
                </a:r>
                <a:endParaRPr 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42" name="TextBox 1041">
              <a:extLst>
                <a:ext uri="{FF2B5EF4-FFF2-40B4-BE49-F238E27FC236}">
                  <a16:creationId xmlns:a16="http://schemas.microsoft.com/office/drawing/2014/main" id="{64F28328-EA57-C93D-6FEF-577C431E8951}"/>
                </a:ext>
              </a:extLst>
            </p:cNvPr>
            <p:cNvSpPr txBox="1"/>
            <p:nvPr/>
          </p:nvSpPr>
          <p:spPr>
            <a:xfrm>
              <a:off x="5619949" y="3848856"/>
              <a:ext cx="585853" cy="331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A)</a:t>
              </a:r>
            </a:p>
          </p:txBody>
        </p:sp>
        <p:sp>
          <p:nvSpPr>
            <p:cNvPr id="1044" name="TextBox 1043">
              <a:extLst>
                <a:ext uri="{FF2B5EF4-FFF2-40B4-BE49-F238E27FC236}">
                  <a16:creationId xmlns:a16="http://schemas.microsoft.com/office/drawing/2014/main" id="{C37CBA15-84C8-8406-0DBC-8AD0ABAC3115}"/>
                </a:ext>
              </a:extLst>
            </p:cNvPr>
            <p:cNvSpPr txBox="1"/>
            <p:nvPr/>
          </p:nvSpPr>
          <p:spPr>
            <a:xfrm>
              <a:off x="5578490" y="5368024"/>
              <a:ext cx="388216" cy="331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B)</a:t>
              </a:r>
            </a:p>
          </p:txBody>
        </p:sp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D3104050-508F-AEB1-4E8D-5B9713EB4041}"/>
              </a:ext>
            </a:extLst>
          </p:cNvPr>
          <p:cNvGrpSpPr/>
          <p:nvPr/>
        </p:nvGrpSpPr>
        <p:grpSpPr>
          <a:xfrm>
            <a:off x="5711274" y="2653802"/>
            <a:ext cx="1603926" cy="1880124"/>
            <a:chOff x="5401668" y="1331410"/>
            <a:chExt cx="2583642" cy="239883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C2B9B86-705F-2F01-885B-A39F305DADB6}"/>
                </a:ext>
              </a:extLst>
            </p:cNvPr>
            <p:cNvSpPr txBox="1"/>
            <p:nvPr/>
          </p:nvSpPr>
          <p:spPr>
            <a:xfrm>
              <a:off x="5401668" y="3141209"/>
              <a:ext cx="2583642" cy="58903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Figure </a:t>
              </a:r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3: Maternal obesity is associated with lower 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levels </a:t>
              </a:r>
              <a:r>
                <a:rPr lang="en-US" sz="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of 3-HPAA (p&lt;0.01).</a:t>
              </a:r>
              <a:endParaRPr lang="en-US" sz="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29" name="Picture 1028" descr="A graph of different points&#10;&#10;Description automatically generated with medium confidence">
              <a:extLst>
                <a:ext uri="{FF2B5EF4-FFF2-40B4-BE49-F238E27FC236}">
                  <a16:creationId xmlns:a16="http://schemas.microsoft.com/office/drawing/2014/main" id="{3E6D06C2-0553-3FF7-E1E5-F4D6567EB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01668" y="1331410"/>
              <a:ext cx="2420667" cy="1835273"/>
            </a:xfrm>
            <a:prstGeom prst="rect">
              <a:avLst/>
            </a:prstGeom>
          </p:spPr>
        </p:pic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E76B004-A95F-214D-B7E5-357FFBD4F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800816"/>
              </p:ext>
            </p:extLst>
          </p:nvPr>
        </p:nvGraphicFramePr>
        <p:xfrm>
          <a:off x="5524500" y="954930"/>
          <a:ext cx="3496434" cy="1510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050">
                  <a:extLst>
                    <a:ext uri="{9D8B030D-6E8A-4147-A177-3AD203B41FA5}">
                      <a16:colId xmlns:a16="http://schemas.microsoft.com/office/drawing/2014/main" val="294303162"/>
                    </a:ext>
                  </a:extLst>
                </a:gridCol>
                <a:gridCol w="633500">
                  <a:extLst>
                    <a:ext uri="{9D8B030D-6E8A-4147-A177-3AD203B41FA5}">
                      <a16:colId xmlns:a16="http://schemas.microsoft.com/office/drawing/2014/main" val="3296679499"/>
                    </a:ext>
                  </a:extLst>
                </a:gridCol>
                <a:gridCol w="752570">
                  <a:extLst>
                    <a:ext uri="{9D8B030D-6E8A-4147-A177-3AD203B41FA5}">
                      <a16:colId xmlns:a16="http://schemas.microsoft.com/office/drawing/2014/main" val="90240054"/>
                    </a:ext>
                  </a:extLst>
                </a:gridCol>
                <a:gridCol w="695314">
                  <a:extLst>
                    <a:ext uri="{9D8B030D-6E8A-4147-A177-3AD203B41FA5}">
                      <a16:colId xmlns:a16="http://schemas.microsoft.com/office/drawing/2014/main" val="1949736215"/>
                    </a:ext>
                  </a:extLst>
                </a:gridCol>
              </a:tblGrid>
              <a:tr h="184737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Table 1: </a:t>
                      </a:r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Clinical Characteristics </a:t>
                      </a:r>
                      <a:r>
                        <a:rPr lang="en-US" sz="9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 </a:t>
                      </a:r>
                      <a:r>
                        <a:rPr lang="en-US" sz="9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BEACH cohort</a:t>
                      </a:r>
                      <a:endParaRPr lang="en-US" sz="9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5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5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050" dirty="0">
                        <a:effectLst/>
                        <a:latin typeface="Cambria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26926492"/>
                  </a:ext>
                </a:extLst>
              </a:tr>
              <a:tr h="3054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Characteristic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NW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b="1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OW/Ob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</a:t>
                      </a:r>
                      <a:endParaRPr lang="en-US" sz="9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352700"/>
                  </a:ext>
                </a:extLst>
              </a:tr>
              <a:tr h="1227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n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46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 smtClean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37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endParaRPr lang="en-US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94010627"/>
                  </a:ext>
                </a:extLst>
              </a:tr>
              <a:tr h="1227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BMI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&lt;0.001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22897245"/>
                  </a:ext>
                </a:extLst>
              </a:tr>
              <a:tr h="1763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Gestational Age (weeks)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38.7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39.3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0.024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27121645"/>
                  </a:ext>
                </a:extLst>
              </a:tr>
              <a:tr h="1763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Maternal Age (years)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32.0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30.1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34122054"/>
                  </a:ext>
                </a:extLst>
              </a:tr>
              <a:tr h="2039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Breast-feeding Months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10.6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9.7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05522069"/>
                  </a:ext>
                </a:extLst>
              </a:tr>
              <a:tr h="18901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Infant Birth Weight (kg)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en-US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0.027*</a:t>
                      </a:r>
                      <a:endParaRPr lang="en-US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57043938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B6B9B196-FF3F-D08F-5A83-096CAAF770B4}"/>
              </a:ext>
            </a:extLst>
          </p:cNvPr>
          <p:cNvGrpSpPr/>
          <p:nvPr/>
        </p:nvGrpSpPr>
        <p:grpSpPr>
          <a:xfrm>
            <a:off x="2317404" y="985497"/>
            <a:ext cx="3137246" cy="2170747"/>
            <a:chOff x="3008161" y="755008"/>
            <a:chExt cx="3338310" cy="2624493"/>
          </a:xfrm>
        </p:grpSpPr>
        <p:pic>
          <p:nvPicPr>
            <p:cNvPr id="3" name="Picture 2" descr="A chart of a baby's health record&#10;&#10;Description automatically generated">
              <a:extLst>
                <a:ext uri="{FF2B5EF4-FFF2-40B4-BE49-F238E27FC236}">
                  <a16:creationId xmlns:a16="http://schemas.microsoft.com/office/drawing/2014/main" id="{87AC9C1E-DAF0-7B0A-7ED4-A435764E0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08161" y="755008"/>
              <a:ext cx="3338310" cy="220022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23CBC0-2E10-D18D-BEE9-4A269479B366}"/>
                </a:ext>
              </a:extLst>
            </p:cNvPr>
            <p:cNvSpPr txBox="1"/>
            <p:nvPr/>
          </p:nvSpPr>
          <p:spPr>
            <a:xfrm>
              <a:off x="3008161" y="2932969"/>
              <a:ext cx="3338310" cy="4465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Figure 1: </a:t>
              </a: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Overview of the Breastfeeding and Early Child Health (BEACH) Study. </a:t>
              </a:r>
            </a:p>
          </p:txBody>
        </p:sp>
      </p:grpSp>
      <p:pic>
        <p:nvPicPr>
          <p:cNvPr id="1120" name="Picture 1119">
            <a:extLst>
              <a:ext uri="{FF2B5EF4-FFF2-40B4-BE49-F238E27FC236}">
                <a16:creationId xmlns:a16="http://schemas.microsoft.com/office/drawing/2014/main" id="{BBFB8D61-81DC-8DAE-E6A1-C0D636E0F5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40218485" y="4340431"/>
            <a:ext cx="2520189" cy="385723"/>
          </a:xfrm>
          <a:prstGeom prst="rect">
            <a:avLst/>
          </a:prstGeom>
        </p:spPr>
      </p:pic>
      <p:sp>
        <p:nvSpPr>
          <p:cNvPr id="1128" name="5-Point Star 1127">
            <a:extLst>
              <a:ext uri="{FF2B5EF4-FFF2-40B4-BE49-F238E27FC236}">
                <a16:creationId xmlns:a16="http://schemas.microsoft.com/office/drawing/2014/main" id="{C39498AA-B794-1308-0D78-2FAE35085600}"/>
              </a:ext>
            </a:extLst>
          </p:cNvPr>
          <p:cNvSpPr/>
          <p:nvPr/>
        </p:nvSpPr>
        <p:spPr>
          <a:xfrm>
            <a:off x="5079568" y="3694740"/>
            <a:ext cx="124445" cy="109566"/>
          </a:xfrm>
          <a:prstGeom prst="star5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3111" y="7647"/>
            <a:ext cx="9142816" cy="84755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591D16-964D-1731-4DEF-5BCA67481EA9}"/>
              </a:ext>
            </a:extLst>
          </p:cNvPr>
          <p:cNvSpPr txBox="1"/>
          <p:nvPr/>
        </p:nvSpPr>
        <p:spPr>
          <a:xfrm>
            <a:off x="621795" y="16427"/>
            <a:ext cx="8517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Impact of the 3rd Trimester Untargeted Plasma Metabolome on Infant Growth During the First Year of Life 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pic>
        <p:nvPicPr>
          <p:cNvPr id="1116" name="Picture 1115">
            <a:extLst>
              <a:ext uri="{FF2B5EF4-FFF2-40B4-BE49-F238E27FC236}">
                <a16:creationId xmlns:a16="http://schemas.microsoft.com/office/drawing/2014/main" id="{89052BE9-EDDA-B8E9-6483-7FF3DD3381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39" y="55767"/>
            <a:ext cx="611587" cy="612634"/>
          </a:xfrm>
          <a:prstGeom prst="rect">
            <a:avLst/>
          </a:prstGeom>
        </p:spPr>
      </p:pic>
      <p:cxnSp>
        <p:nvCxnSpPr>
          <p:cNvPr id="1124" name="Straight Connector 1123">
            <a:extLst>
              <a:ext uri="{FF2B5EF4-FFF2-40B4-BE49-F238E27FC236}">
                <a16:creationId xmlns:a16="http://schemas.microsoft.com/office/drawing/2014/main" id="{F0A13D6D-81EC-EC6E-BEE6-1BEC1AA8A797}"/>
              </a:ext>
            </a:extLst>
          </p:cNvPr>
          <p:cNvCxnSpPr>
            <a:cxnSpLocks/>
          </p:cNvCxnSpPr>
          <p:nvPr/>
        </p:nvCxnSpPr>
        <p:spPr>
          <a:xfrm>
            <a:off x="653219" y="40003"/>
            <a:ext cx="0" cy="54303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939" y="584203"/>
            <a:ext cx="9119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DJ Lemas, A </a:t>
            </a:r>
            <a:r>
              <a:rPr lang="en-US" sz="11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Dobrowolski</a:t>
            </a:r>
            <a:r>
              <a:rPr lang="en-US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 </a:t>
            </a:r>
            <a:r>
              <a:rPr lang="en-US" sz="11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Pugol</a:t>
            </a:r>
            <a:r>
              <a:rPr lang="en-US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 Francois, M </a:t>
            </a:r>
            <a:r>
              <a:rPr lang="en-US" sz="11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Himadi</a:t>
            </a:r>
            <a:r>
              <a:rPr lang="en-US" sz="1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 Louis-Jacques, TJ Garrett, LA Thompson, MS Loop, H Jones</a:t>
            </a:r>
            <a:endParaRPr 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921" y="4799502"/>
            <a:ext cx="2832917" cy="14223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06904" y="6237946"/>
            <a:ext cx="29429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5. Hypothesized mechanism of action. </a:t>
            </a:r>
            <a:r>
              <a:rPr lang="en-US" sz="900" dirty="0" smtClean="0">
                <a:latin typeface="Arial" panose="020B0604020202020204" pitchFamily="34" charset="0"/>
                <a:cs typeface="Arial" panose="020B0604020202020204" pitchFamily="34" charset="0"/>
              </a:rPr>
              <a:t>3-HPAA impacts infant growth through interactions with placenta. 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" name="Picture 10" descr="A picture containing text, bottle&#10;&#10;Description automatically generated">
            <a:extLst>
              <a:ext uri="{FF2B5EF4-FFF2-40B4-BE49-F238E27FC236}">
                <a16:creationId xmlns:a16="http://schemas.microsoft.com/office/drawing/2014/main" id="{DED47E0A-1DC3-4562-A8A6-2AD4DED0A3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3111" y="6378182"/>
            <a:ext cx="2052425" cy="415946"/>
          </a:xfrm>
          <a:prstGeom prst="rect">
            <a:avLst/>
          </a:prstGeom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1336A657-60CC-4847-9DDD-151FF0F69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404" y="6298815"/>
            <a:ext cx="548888" cy="54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NCATS (@ncats_nih_gov) / Twitter">
            <a:extLst>
              <a:ext uri="{FF2B5EF4-FFF2-40B4-BE49-F238E27FC236}">
                <a16:creationId xmlns:a16="http://schemas.microsoft.com/office/drawing/2014/main" id="{A1BE9335-59FC-4E4B-8F6D-AD443A1F8F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2376" r="10097" b="16848"/>
          <a:stretch/>
        </p:blipFill>
        <p:spPr bwMode="auto">
          <a:xfrm>
            <a:off x="5366871" y="6287336"/>
            <a:ext cx="688806" cy="57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DE5FF40-2D2D-4128-89F0-1FC13D8D1EFF}"/>
              </a:ext>
            </a:extLst>
          </p:cNvPr>
          <p:cNvSpPr txBox="1"/>
          <p:nvPr/>
        </p:nvSpPr>
        <p:spPr>
          <a:xfrm>
            <a:off x="2845749" y="6298815"/>
            <a:ext cx="260890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was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supported by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NIDDK (K01DK115632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NCATS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under University of Florida Clinical and Translational Science Awards UL1 TR000064 and UL1TR001427. 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049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10515</TotalTime>
  <Words>391</Words>
  <Application>Microsoft Office PowerPoint</Application>
  <PresentationFormat>On-screen Show (4:3)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Pujol, Caroline E.</dc:creator>
  <cp:lastModifiedBy>Lemas,Dominick</cp:lastModifiedBy>
  <cp:revision>82</cp:revision>
  <cp:lastPrinted>2024-01-22T03:10:46Z</cp:lastPrinted>
  <dcterms:created xsi:type="dcterms:W3CDTF">2024-01-08T19:21:04Z</dcterms:created>
  <dcterms:modified xsi:type="dcterms:W3CDTF">2024-02-05T19:54:52Z</dcterms:modified>
</cp:coreProperties>
</file>