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9180513" cy="6894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102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ence-kominsky" initials="t" lastIdx="3" clrIdx="0"/>
  <p:cmAuthor id="1" name="Ballard,Hailey K" initials="BK" lastIdx="4" clrIdx="1">
    <p:extLst>
      <p:ext uri="{19B8F6BF-5375-455C-9EA6-DF929625EA0E}">
        <p15:presenceInfo xmlns:p15="http://schemas.microsoft.com/office/powerpoint/2012/main" userId="Ballard,Hailey K" providerId="None"/>
      </p:ext>
    </p:extLst>
  </p:cmAuthor>
  <p:cmAuthor id="2" name="Guest User" initials="GU" lastIdx="26" clrIdx="2">
    <p:extLst>
      <p:ext uri="{19B8F6BF-5375-455C-9EA6-DF929625EA0E}">
        <p15:presenceInfo xmlns:p15="http://schemas.microsoft.com/office/powerpoint/2012/main" userId="S::urn:spo:anon#562a41e4db7999dfe72fbb445a93a003abbbcd5d7c685eb123e0b00eca090fae::" providerId="AD"/>
      </p:ext>
    </p:extLst>
  </p:cmAuthor>
  <p:cmAuthor id="3" name="Hall,Jaclyn M" initials="HM" lastIdx="1" clrIdx="3">
    <p:extLst>
      <p:ext uri="{19B8F6BF-5375-455C-9EA6-DF929625EA0E}">
        <p15:presenceInfo xmlns:p15="http://schemas.microsoft.com/office/powerpoint/2012/main" userId="S-1-5-21-1308237860-4193317556-336787646-767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91"/>
    <a:srgbClr val="5488B8"/>
    <a:srgbClr val="005596"/>
    <a:srgbClr val="6D9AC3"/>
    <a:srgbClr val="0066FF"/>
    <a:srgbClr val="000099"/>
    <a:srgbClr val="FF6600"/>
    <a:srgbClr val="F36F21"/>
    <a:srgbClr val="0000C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08" y="546"/>
      </p:cViewPr>
      <p:guideLst>
        <p:guide orient="horz" pos="10368"/>
        <p:guide pos="13824"/>
        <p:guide orient="horz" pos="1027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00166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824A6E73-D5B5-284E-A368-1D68D70AD08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8591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00166" y="6548591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2FB357F-54EF-D94C-9EDC-3388E37F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00698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5DB8BBCB-7EDB-B44A-8066-E6CDD222823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8613" y="517525"/>
            <a:ext cx="3443287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8052" y="3274894"/>
            <a:ext cx="7344410" cy="3102531"/>
          </a:xfrm>
          <a:prstGeom prst="rect">
            <a:avLst/>
          </a:prstGeom>
        </p:spPr>
        <p:txBody>
          <a:bodyPr vert="horz" lIns="91851" tIns="45926" rIns="91851" bIns="459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8192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00698" y="6548192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E37C2FE-0F63-D349-9A4F-E5398EFF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7025" y="517525"/>
            <a:ext cx="3446463" cy="2584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C2FE-0F63-D349-9A4F-E5398EFF3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9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71" y="10225711"/>
            <a:ext cx="37308064" cy="7056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7" y="18654095"/>
            <a:ext cx="30724929" cy="841181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1D010-FAA8-5343-9AE1-71DD799C0B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4D016-BFDE-8E46-8C05-6EB967ED9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299" y="2925420"/>
            <a:ext cx="9326336" cy="26335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568" y="2925420"/>
            <a:ext cx="27851100" cy="263353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553AB-808B-C34B-8079-BEF48D700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AF886-CB66-9047-B761-DB1F14EA53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785"/>
            <a:ext cx="37308064" cy="6536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886"/>
            <a:ext cx="37308064" cy="720089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1F593-A7BC-A944-9D93-8C38B9FEC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571" y="9510093"/>
            <a:ext cx="18588717" cy="19750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4" y="9510093"/>
            <a:ext cx="18588718" cy="19750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8778B-1745-C44B-A256-AEE845A151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5" y="1318592"/>
            <a:ext cx="39501536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7368211"/>
            <a:ext cx="19392900" cy="30711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0439400"/>
            <a:ext cx="19392900" cy="18965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4" y="7368211"/>
            <a:ext cx="19399704" cy="30711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4" y="10439400"/>
            <a:ext cx="19399704" cy="18965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FEEEE-C04E-A54B-87FE-5A856588E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F3B95-9F66-D843-8FED-CB8C7A801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16A87-B19E-284A-B9F6-D8DDD9BEA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310309"/>
            <a:ext cx="14439900" cy="55775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0310"/>
            <a:ext cx="24536400" cy="28094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3" y="6887818"/>
            <a:ext cx="14439900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9B0E-9600-4E45-880E-636578A6F0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7" y="23042219"/>
            <a:ext cx="26335264" cy="27216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7" y="2941984"/>
            <a:ext cx="26335264" cy="19750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7" y="25763885"/>
            <a:ext cx="26335264" cy="3863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FAF9B-02D4-0147-AB44-A9B8A4F4D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571" y="2925417"/>
            <a:ext cx="3730806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2873" tIns="236436" rIns="472873" bIns="2364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571" y="9510093"/>
            <a:ext cx="37308064" cy="1975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568" y="29992984"/>
            <a:ext cx="9144000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defTabSz="4729163">
              <a:defRPr sz="7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35" y="29992984"/>
            <a:ext cx="13898336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ctr" defTabSz="4729163">
              <a:defRPr sz="7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33" y="29992984"/>
            <a:ext cx="9144000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r" defTabSz="4729163">
              <a:defRPr sz="7200"/>
            </a:lvl1pPr>
          </a:lstStyle>
          <a:p>
            <a:fld id="{F1CDB92E-EDD7-DA4A-B090-1A20E43696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6pPr>
      <a:lvl7pPr marL="9144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7pPr>
      <a:lvl8pPr marL="13716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8pPr>
      <a:lvl9pPr marL="18288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9pPr>
    </p:titleStyle>
    <p:bodyStyle>
      <a:lvl1pPr marL="1773238" indent="-1773238" algn="l" defTabSz="47291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841750" indent="-1477963" algn="l" defTabSz="4729163" rtl="0" eaLnBrk="0" fontAlgn="base" hangingPunct="0">
        <a:spcBef>
          <a:spcPct val="20000"/>
        </a:spcBef>
        <a:spcAft>
          <a:spcPct val="0"/>
        </a:spcAft>
        <a:buChar char="–"/>
        <a:defRPr sz="14500">
          <a:solidFill>
            <a:schemeClr val="tx1"/>
          </a:solidFill>
          <a:latin typeface="+mn-lt"/>
          <a:ea typeface="ＭＳ Ｐゴシック" charset="0"/>
        </a:defRPr>
      </a:lvl2pPr>
      <a:lvl3pPr marL="5910263" indent="-1181100" algn="l" defTabSz="47291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  <a:ea typeface="ＭＳ Ｐゴシック" charset="0"/>
        </a:defRPr>
      </a:lvl3pPr>
      <a:lvl4pPr marL="8275638" indent="-1182688" algn="l" defTabSz="47291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  <a:ea typeface="ＭＳ Ｐゴシック" charset="0"/>
        </a:defRPr>
      </a:lvl4pPr>
      <a:lvl5pPr marL="10639425" indent="-1182688" algn="l" defTabSz="47291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  <a:ea typeface="ＭＳ Ｐゴシック" charset="0"/>
        </a:defRPr>
      </a:lvl5pPr>
      <a:lvl6pPr marL="110966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5538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20110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682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Map&#10;&#10;Description automatically generated with low confidence">
            <a:extLst>
              <a:ext uri="{FF2B5EF4-FFF2-40B4-BE49-F238E27FC236}">
                <a16:creationId xmlns:a16="http://schemas.microsoft.com/office/drawing/2014/main" id="{B11BEB9E-5F76-4DA7-A808-82FAB8D85C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18" y="7621255"/>
            <a:ext cx="10144853" cy="619963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E8058CF-CE39-4FA8-A497-3CD5FC705D3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48" y="15573568"/>
            <a:ext cx="10058420" cy="502921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7A9387A-80A8-4B67-85AA-8DE2A663CA7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701" y="22643890"/>
            <a:ext cx="10058420" cy="5029210"/>
          </a:xfrm>
          <a:prstGeom prst="rect">
            <a:avLst/>
          </a:prstGeom>
        </p:spPr>
      </p:pic>
      <p:pic>
        <p:nvPicPr>
          <p:cNvPr id="47" name="Picture 46" descr="Chart&#10;&#10;Description automatically generated">
            <a:extLst>
              <a:ext uri="{FF2B5EF4-FFF2-40B4-BE49-F238E27FC236}">
                <a16:creationId xmlns:a16="http://schemas.microsoft.com/office/drawing/2014/main" id="{665B2012-E48F-4747-BB69-1AB358C6B58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609" y="22729846"/>
            <a:ext cx="10058420" cy="5029210"/>
          </a:xfrm>
          <a:prstGeom prst="rect">
            <a:avLst/>
          </a:prstGeom>
        </p:spPr>
      </p:pic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3EE00981-ED6B-49E7-83F8-5FD8B0F1BD5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804" y="15552904"/>
            <a:ext cx="10058420" cy="502921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0AFB267-55C8-4959-A1F0-62971342C589}"/>
              </a:ext>
            </a:extLst>
          </p:cNvPr>
          <p:cNvSpPr txBox="1"/>
          <p:nvPr/>
        </p:nvSpPr>
        <p:spPr>
          <a:xfrm>
            <a:off x="199103" y="95303"/>
            <a:ext cx="43546624" cy="5708412"/>
          </a:xfrm>
          <a:prstGeom prst="rect">
            <a:avLst/>
          </a:prstGeom>
          <a:solidFill>
            <a:srgbClr val="135495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5" name="Rounded Rectangle 86">
            <a:extLst>
              <a:ext uri="{FF2B5EF4-FFF2-40B4-BE49-F238E27FC236}">
                <a16:creationId xmlns:a16="http://schemas.microsoft.com/office/drawing/2014/main" id="{B9ED84AF-069F-4FDB-AD50-E63F4DAE4545}"/>
              </a:ext>
            </a:extLst>
          </p:cNvPr>
          <p:cNvSpPr/>
          <p:nvPr/>
        </p:nvSpPr>
        <p:spPr>
          <a:xfrm>
            <a:off x="32997230" y="25322973"/>
            <a:ext cx="10744200" cy="4239057"/>
          </a:xfrm>
          <a:prstGeom prst="roundRect">
            <a:avLst>
              <a:gd name="adj" fmla="val 4649"/>
            </a:avLst>
          </a:prstGeom>
          <a:solidFill>
            <a:srgbClr val="6D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352801" y="152400"/>
            <a:ext cx="37338001" cy="556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70258" tIns="235129" rIns="470258" bIns="235129"/>
          <a:lstStyle/>
          <a:p>
            <a:pPr algn="ctr"/>
            <a:endParaRPr lang="en-US" sz="4400" baseline="3000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7750" y="7484017"/>
            <a:ext cx="10972800" cy="7713795"/>
          </a:xfrm>
          <a:prstGeom prst="roundRect">
            <a:avLst>
              <a:gd name="adj" fmla="val 2997"/>
            </a:avLst>
          </a:prstGeom>
          <a:solidFill>
            <a:srgbClr val="6D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78253" y="22086102"/>
            <a:ext cx="10972800" cy="7460816"/>
          </a:xfrm>
          <a:prstGeom prst="roundRect">
            <a:avLst>
              <a:gd name="adj" fmla="val 2858"/>
            </a:avLst>
          </a:prstGeom>
          <a:solidFill>
            <a:srgbClr val="6D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33002589" y="16915685"/>
            <a:ext cx="10744200" cy="6707964"/>
          </a:xfrm>
          <a:prstGeom prst="roundRect">
            <a:avLst>
              <a:gd name="adj" fmla="val 2840"/>
            </a:avLst>
          </a:prstGeom>
          <a:solidFill>
            <a:srgbClr val="6D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78257" y="5837521"/>
            <a:ext cx="10972800" cy="1600200"/>
            <a:chOff x="-1371600" y="7086601"/>
            <a:chExt cx="14173200" cy="1438364"/>
          </a:xfrm>
        </p:grpSpPr>
        <p:sp>
          <p:nvSpPr>
            <p:cNvPr id="66" name="Rounded Rectangle 65"/>
            <p:cNvSpPr/>
            <p:nvPr/>
          </p:nvSpPr>
          <p:spPr>
            <a:xfrm>
              <a:off x="-1371600" y="7086601"/>
              <a:ext cx="14173200" cy="1438364"/>
            </a:xfrm>
            <a:prstGeom prst="roundRect">
              <a:avLst/>
            </a:prstGeom>
            <a:solidFill>
              <a:srgbClr val="F36F2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362060" y="7232958"/>
              <a:ext cx="12268200" cy="1200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Background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6920" y="20428723"/>
            <a:ext cx="10972800" cy="1603712"/>
            <a:chOff x="-1426834" y="14496862"/>
            <a:chExt cx="14173200" cy="1438364"/>
          </a:xfrm>
        </p:grpSpPr>
        <p:sp>
          <p:nvSpPr>
            <p:cNvPr id="46" name="Rounded Rectangle 45"/>
            <p:cNvSpPr/>
            <p:nvPr/>
          </p:nvSpPr>
          <p:spPr>
            <a:xfrm>
              <a:off x="-1426834" y="14496862"/>
              <a:ext cx="14173200" cy="1438364"/>
            </a:xfrm>
            <a:prstGeom prst="roundRect">
              <a:avLst/>
            </a:prstGeom>
            <a:solidFill>
              <a:srgbClr val="F36F2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535525" y="14654474"/>
              <a:ext cx="12268201" cy="107657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2943296" y="15253654"/>
            <a:ext cx="10852069" cy="1600200"/>
            <a:chOff x="31089600" y="7086600"/>
            <a:chExt cx="14173200" cy="1383515"/>
          </a:xfrm>
        </p:grpSpPr>
        <p:sp>
          <p:nvSpPr>
            <p:cNvPr id="81" name="Rounded Rectangle 80"/>
            <p:cNvSpPr/>
            <p:nvPr/>
          </p:nvSpPr>
          <p:spPr>
            <a:xfrm>
              <a:off x="31089600" y="7086600"/>
              <a:ext cx="14173200" cy="1383515"/>
            </a:xfrm>
            <a:prstGeom prst="roundRect">
              <a:avLst/>
            </a:prstGeom>
            <a:solidFill>
              <a:srgbClr val="F36F2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004000" y="7201078"/>
              <a:ext cx="12268200" cy="1200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Arial"/>
                  <a:ea typeface="ＭＳ Ｐゴシック"/>
                  <a:cs typeface="Arial"/>
                </a:rPr>
                <a:t>Summary</a:t>
              </a:r>
              <a:endParaRPr lang="en-US" dirty="0">
                <a:solidFill>
                  <a:schemeClr val="bg1"/>
                </a:solidFill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2551877" y="19268813"/>
            <a:ext cx="10501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163" indent="-411163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6127" y="22247717"/>
            <a:ext cx="10223041" cy="82227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ts val="5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lt1"/>
                </a:solidFill>
                <a:latin typeface="+mn-lt"/>
                <a:ea typeface="+mn-ea"/>
              </a:rPr>
              <a:t>We included 16,566 mom-baby linked records  that were extracted from UF Health between 2011-2017.</a:t>
            </a:r>
            <a:endParaRPr lang="en-US" sz="3500" dirty="0">
              <a:solidFill>
                <a:schemeClr val="lt1"/>
              </a:solidFill>
              <a:latin typeface="+mn-lt"/>
              <a:ea typeface="+mn-ea"/>
              <a:cs typeface="Times New Roman"/>
            </a:endParaRPr>
          </a:p>
          <a:p>
            <a:pPr marL="342900" indent="-342900">
              <a:lnSpc>
                <a:spcPts val="5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lt1"/>
                </a:solidFill>
                <a:latin typeface="+mn-lt"/>
                <a:ea typeface="+mn-ea"/>
                <a:cs typeface="Times New Roman"/>
              </a:rPr>
              <a:t>Residential address at the time of delivery was geocoded to define the county of residence.</a:t>
            </a:r>
          </a:p>
          <a:p>
            <a:pPr marL="342900" indent="-342900">
              <a:lnSpc>
                <a:spcPts val="5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lt1"/>
                </a:solidFill>
                <a:latin typeface="+mn-lt"/>
                <a:ea typeface="+mn-ea"/>
              </a:rPr>
              <a:t>Counties where &gt; 5% of all babies were delivered at UF Health were included in the catchment.</a:t>
            </a:r>
            <a:endParaRPr lang="en-US" sz="3500" dirty="0">
              <a:solidFill>
                <a:schemeClr val="lt1"/>
              </a:solidFill>
              <a:latin typeface="+mn-lt"/>
              <a:ea typeface="+mn-ea"/>
              <a:cs typeface="Times New Roman"/>
            </a:endParaRPr>
          </a:p>
          <a:p>
            <a:pPr marL="342900" indent="-342900">
              <a:lnSpc>
                <a:spcPts val="5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lt1"/>
                </a:solidFill>
                <a:latin typeface="+mn-lt"/>
                <a:ea typeface="+mn-ea"/>
              </a:rPr>
              <a:t>County-level outcomes were obtained from the Floridahealthcharts.com to further identify the perinatal health burden within the catchment area.</a:t>
            </a:r>
            <a:endParaRPr lang="en-US" sz="3500" dirty="0">
              <a:solidFill>
                <a:schemeClr val="lt1"/>
              </a:solidFill>
              <a:latin typeface="+mn-lt"/>
              <a:ea typeface="+mn-ea"/>
              <a:cs typeface="Times New Roman"/>
            </a:endParaRPr>
          </a:p>
          <a:p>
            <a:pPr marL="342900" indent="-342900">
              <a:lnSpc>
                <a:spcPts val="5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County Health Rankings data was from 2015-2017.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lt1"/>
              </a:solidFill>
              <a:latin typeface="+mn-lt"/>
              <a:ea typeface="+mn-ea"/>
              <a:cs typeface="Times New Roman"/>
            </a:endParaRPr>
          </a:p>
          <a:p>
            <a:endParaRPr lang="en-US" sz="3500" dirty="0">
              <a:solidFill>
                <a:schemeClr val="lt1"/>
              </a:solidFill>
              <a:latin typeface="+mn-lt"/>
              <a:ea typeface="+mn-ea"/>
              <a:cs typeface="Times New Roman"/>
            </a:endParaRPr>
          </a:p>
        </p:txBody>
      </p:sp>
      <p:sp>
        <p:nvSpPr>
          <p:cNvPr id="5" name="AutoShape 4" descr="data:image/jpeg;base64,/9j/4AAQSkZJRgABAQAAAQABAAD/2wCEAAkGBxMSEBITEhIQEhIUFRQUEBYVFBAUEhUQFBIWFhQUFBQYHCggGBolHBYUITEhJSkrLi4uFx8zODMsNygtLisBCgoKDg0OGhAQGiwkHCQsLCwsLCwsLCwsLCwsLCwsLCwsLCwsLCwsLCwsLCwsLCwsLCwsLCwsLCwsLCwsLCwsLP/AABEIAKgBLAMBEQACEQEDEQH/xAAbAAEAAwEBAQEAAAAAAAAAAAAAAwQFAgEGB//EADoQAAIBAgMGAwcCBgEFAQAAAAABAgMRBCExBRJBUWFxIoGRBhMyQqGx0VLBFGKCkuHwciQzQ1PxFf/EABsBAQADAQEBAQAAAAAAAAAAAAABAgMEBQYH/8QALhEBAQACAQQBAgUDBAMAAAAAAAECEQMEEiExQQUiE1FxgZEyQmEjodHwFLHB/9oADAMBAAIRAxEAPwD9xAAAAAAAAAAAAAAAAAAAAB43YDD2pjbuy0R5vVc/xHpdNw6m6xK1U8Pl5NvRxxZ2Kq5nFlk3xipCLbyeuvQ5eTPc8tNJlhONzH8RHc9qxuRjdJROk+RrjnAhSle+hfLkx1qC7QyN+n4vG6yzsrSw73reR6vBxeY5c/D7CnouyPp8fTwcvbq5KC4HoAAAAAAAAAAAAAAAAAAAAAAAAAAAMvamMst1eZydTzTGajr6fh3e6vn69U+f5+bb1sMFGuzzOTm06MYzq7zMO/bWRzhJZtvyKck8aTZ4XHWXUx7arpE5JltWJWKcbIpapaPNm3Bx92R6iSKPa4sWNrY2NQvJdNT2Ok4t1w9TyaxfTbx67yDeJHqZA6QHoAAAAAAAAAAAAAAAAAAAAAAAAAqY/Fbi6sy5eSYRtw8Xff8AD5rE1rs8Dqefb2OPCRRqSPH5uV04xXqzyPOtuV3WuMVZR3skXl0vLp3RwvMrlyfki5/k8xFJpXT8icMpbqol2jwUJN3kmlwNObtk1KWrkpPkc8m6roTPW6fh7YplU1I9PjwY5V9LsyG5Dq9T3eDDsxePz59+S57032w06VQnaNJYTJQliwh2AAAAAAAAAAAAAAAAAAAAAAAARYisoxuyuWUxm6thhcrqPm8diXJtnidV1G69fh4pjNM2pM8Tn5XZjFeozyss7lWuKtU0Eaww61JzRUrbKeEajmM3ezJs8I0nbKKuYnV0/H3Xab6eyjfM9jix0xyqfZ9nNX0WZ6nS8cuXly9RlZj4b0ayPXleVYkUyyEkGFVmkSrVqJKHYAAAAAAAAAAAAAAAAAAAAAACLEYiMIuUmoxWrZTPkxwx7srqLYYZZ3txm6+S2n7SQk8r20WiPC6r6phl4xe70/03PGeWBWxk6s7K8Y8XmvS+rPE5+e5x6ePDjxY791enUXM4uXPuc+ONRVJ5GMi8iLfT4ltWLasT04IpapaTkJCRXz3k+Bp41pKffK44W3SPTpHrcPHJNMsq8qVLI78JpRUo4h3Oviy0x5ZtsYGbZ6HHla4eSRsUWdErmsW6RdSrdIlWrMSVXQAAAAAAAAAAAAAAAAAAAAAHM3ZPK/TmRSPzfbW1p4ipuq75QXy9+T6s+K6zreXnyuXJ9uM9T/vuvrej6TDp8O6/z+aPDbHlrKSj/wAVd/3M8vPqsfibX5Osx+Jv9VyOyYcZVP7rfYx/8rL4k/hheqz/ACn8PKmyl8s6q/qTX1QnUW/1SGPVX+7GfwrYnAVN2z3akeKtuy+mRphzYb3PFa4dRx73Ny/zGZ/DP/xyz/RJ/ZnV3z+6fvHZOWWfdPH5xZwONs3Gd1Lk+Bly8X92PpnzcO/ux8xe31e11mYdt1tzaunbZWKxxZPU9DpuOzyjKvEranqYRlVHaFf5Vx17G+MT6j3B02zfCObkr6LA0rI9DjjhzrUpRN4wq3SReKVcpIspU8SyroAAAAAAAAAAAAAAAAAAAAAD5f2r2y1bD0XarP45f+unz7s8f6p9QnBhccb93/p6/wBN6OZf6/LPtnqfnf8Ahj4DCRpqy83xb5tnw3Ny5cl3Xo83LlyXdXonO5q9IHDmTpPa8cidJ0hr+63XFpO+eSzvzvzNMLyb3KY5Z43crCxtNPW9l8E/mj0l0O/jy16/h6XT82/Xv5n5/o5wsZJNz1WS6rmWyuO52r8+WP8AavYXea8XlzsZ3DG5/a5andM9LhjLJXxNVRi29EdmMRGTSrbzu+JvMFM8m1s+Fzq4sHJyZN3DxO3GOPKrtNGsZVboovFKuU0WitTxJVegAAAAAAAAAAAAAAAAAAAAobbxbpUZyVt7JRvwbdr+Wpx9f1F4ODLknuev1ro6TinLyzG+nwOzE5OdWbvObu304HwfV8lyvmvqOo1jJx4+o1oI4K4alRSqDYEUaTd+CL3KRe5SOK1J2dmrlscpvymZRm18XBOzlFSWqbV0dOPFlZuTwnShiNrUYp+JS6LxfRHRh03Jfgl1dyq2zcap5NOyfgvrbXdf7G3LxXDzP3d8s5ce6e/n/luQkTw8Wo5rXc55Hdhjpn7rC2piLvcXn+Dr48U3xHuCpXZ0YxzZ5PpsDRsjs48XFnWpSidEc9W6US8Uq5SRZWrUC0UqVEoegAAAAAAAAAAAAAAAAAAAA+e9uJNYXL9cU/NM8r6x56b949T6RN9R+1fObJXh8lb0PhOo9vW6n+poqJzbcu3RCEc2WkWj3fGto0r4itaS7G/4N0RytnU6snKUIN8XbMvheWTtxvhNz7ZpPW2dS3VHcgktMkbTj5Pfdds8c7ti7Wp04092C3ZN7y/5R0HBc+/7vXp2dPydue769X9EGC2hG0U7ptZZZdj0uLU8V08/T5buU9LGMr7sW/8AbnbjN1yRh0k5O71Z1Yxnnk3dm0Dp48XJyZPocNA6sY5Mqv04mkZ1ZpxLqVZpotFKsxLRWu0Sh6AAAAAAAAAAAAADxsDzfXMDl1lzA9VRcwPd9AdXAyvafDe8wtVLNpby/pd/ycP1Hj7+mzn7/wAOz6fyfh9Rjf2/l8nsn4F6H531H9T3Op/raCOdyvJMmJkQzZeNIilPM0wnlNnhn42r4m+Cy9D08da0zkR7B2rv1asL5ppx6xsk/qdGHFJrfytzcVxxmTVxWKNbxSOaMXHSU04vjo+UuBzcmExvfP3dPF4YuHbtBvVNp9+Jf1lXvY+cf2XMdV3mo8Fr3PS4p4jx+S+amwVC9jpxjlzyfSYGhZHZhHHnWrRgbxhVqmi8UqxTRaKVapourU8UWUdAAAAAAAAAAAABDUrpAVcRjrLVXIt0M2pjpsp3VbTh1ZPiyN0dxv1CE0E+pKVqOItqkW7kaeUsUyJknSxHEX1zJ2afIe59ziKtO1oSfvKT4bsvij5Ph2Pg/rfSfhc3dJ4r6Ccn43DhyfM8X9vn91g8WY3K6iiysA7Zu3Q93i+hctx3ndf4YXqcZ6VcTg5LTMy5fpPLx+Z5bcfUYW+VjB4JbqbV3x6M6Om+nbxmWTPl57vU9JamEjbOK9EdV6HTKcrGxWx6SmpwgoTXGOV+aa0ZlePLHxt049RlZ227jFxm0oqpOm/ii7P0uaZZeGuHT24zL4UK9e2bdjktud8OrDiQ4eSb7yv6r/JNlelJrjn6Jqcbyfc9jjnibeJyXy3tnYfodXHi4+TJuUKZ14xyZVdpxNIzq1TiWitWKcS0UqxTRaK1Miyr0AAAAAAAAAA8bAoY7GbuS1Iyy0nTJqVHJ3ZlbtL1UrjQlhRJ0jaeFJci2ohNGmuX1AlhTQHssOn/AJIS4VGw0nZKkSlHVw8Zq0l25p80c/U9Nh1HHcM54rTj5csLuMbCR/6iUHrTzl1b+H6XZ8v9O+mXi6yzk/s/3/KvT5cv9CZz+7/tbE4H1Vxjy+5RxCMOTCVpjkpTxTppy4LOXbmccn4eX+G+u7w08JvTipO1nplqdHZ3emVvbXVehCKcpWstWRelxvsnJX5d7YYVe+danHdjJ2aXB8H5nmcuMxz7dePh9D9O5u7DsyvmMqnO+cndrQ5rNenoTD4jWwOFb3eb+l3/APC2GOM+6/Dn6rqLN4Y+vT7DZuzYQV7Jvmzfps8uTzXjc2evTVhY9jjxcGeSSMkdMjHu8rdKBWJtWEkjSRna8dWxZXazTd1ckSxZZV0AAAAAAAAAAQYudovpmPgYck5Nsx9rJIUydISWA7hEnSE8aZbQkUV0GhJFdhodbpGhyNJEwl5J28whm1cKniN5NqTilPrGLbXnmzly45+Nv/Hl148t/B7fje5/9WquIhDJyS6av0N9OfajXxNOWSav1uvuZ5Y1fGq1GMJSdOdrON3vWtKN7NLn179Tn7JldVruyd0XsRtKEco+J9Ml6nVJIxu2Piq0qjvJ9lwXZE2EYW3NyFN7/wA2SXNnk/UMJMd/Pw9X6dM8+Sdvx7YGyMB76ba+COvNvgjxuTPsnn3X0XPy/g4/5r67BbNTaitXx/ctw93NnOOfLxeXkmM7q+jobOtG0p37Kx7/AE/0/wDDnnLf7PJ5Op7r4intCaotLxNPS1vRnVl/pqY/epT9/Vi1SptJp+Ju1/Nle/LKfbE9uON81s7KhVjThGrHxKKTaaedszTjmUnmKZ2X0s1cZTjk5RT63RruRlqqM8dFu0L1Jcop29SO+HbWlg5yUVvJ3zv6l4ircJFlUqYHoAAAAAAAACCvEDKXHuZfKXaRKEsKfFlpBIuhI7UCUOlEDtIJdIgGgOGitTHFeolG7A+cxG0Wqm8sm8r8l0Off32ttfbonXXD/JrtTStNtjYwvaKdSPupwU5yhOzUU5Pcks1ZdkcHVblmWPt6303DHk7+POybnjfjzGlQxa3VKXgVvm8P3NsOSa3XLnw3u7Z5/Qw+0fezdPDx99NLOztCPWUtF9xefd1xzdaf+FlhO/m+3H/e/pElX2InWe9iMQ7/AKacUoxXJOWvoYZdFlyXuzy8urj+q4cGPbw8f72+au4P2Tp0U1TnK71ckm33sc/L9ImfnvrPk+q58l3nFzAYOUJvetpk1ox0HQ58HNlc/wAvDDqOox5MJ2rlavY9uPOrP2hXi4pytaLu+yzf2K5yZTVWwtl8NrC1lKKas01lbSwxLXtSRZVUrwjU8MldP6dVyIsliZdJtmYaFOmlGzuruS+bqRhjJE5ZbqxKRdVXqVrBC5hau9G/EshYAAAAAAAAAQ4n4QKc6aea1IuIjjEqJ7aFhJFEj0lD1AGQPURpLpsCtXxUYavPlxK3x7TGRisS55cDPLLa8mmXjIq65mNv3aayfbspxyL7V02dl7MTipyzvouHd8y+OO/KlrT3UtEkW7UbVcXRhNNTjGS5SSa9GVuEs8xfHO43eN0q7FwtDDuVKmlCVRuoo80rRdui5dSnFxYce5j8tOfn5ObVzu9eGrJm+nPtBOQ0bZWPxNbfpKlTnOO8/etJ2s4tKzetnYzyvnw0k8eXu0FLcT3ZXvmkm3p0J2q+exeK3oTX8svsUyzml8cfKf2fxk4QUVJ6aar0K8eV0nONWptWpyg/J/k071OxXr42pKLu1FW0WRXLOpmMXdkVZRpQSzsrW10yJwvhGXtqRc2s4W/qt+xpLVdKmLhW+WEO+9d+jSJ8o8O9m1ZRjaV73d76kxFa9GpcshKAAAAAAABHXV4sDNlkQPViOaGx3GvHqh4Eirx5okd/xEeaCHrxUecR4ShqY2PNMjcNK9XaaWibfoiLnEzFQr7Tk+nb8lLmtMVVTcmU2tpYjDIgZtXCSqScl5GWXHcrtrjnMZpbwuxq/GUYrqm39C+PHkpcsW7goOEFGT3rcbW4m2PiM75rzF4uMI70rpLV2bt3J7pPaO2ucLNVY76vuvRtWv2Q3v0nWvaGtsWlKoqk1KU4pqL3pKydrpJWXArcN3ae7U0V8I7WhVqQ5Z7y9GNX4puPdk4KUU5VJOc7u122klpbuMZfkys+GhIvpXaCpMlDH2ps6NadOKe7KTe+1a/u0r373y8zHl4+7w148+3y1sJs6lSSUILLi85Pu2XxwmM1Fcs7fNSzS5ItpXbOx+z4VIuK8DfGP2a5FcsJYmZWOtj4B0fDKV4vOHTnYrhhcVrltptmrNXrVLEisql3br9SBq0I2RZCcAAAAAAADxgZ+Ip2f2IFaaAimiBHJf75gcNshLiTZCXOZXaXv8HUfyvzaRGqncRywU1rH9ytlTuJKVOwHkm5+GKbXF/sR7GjgKG61ddu5rIpa0JF0IakhoU8VWUYycvhs1bndWsVutLRPsnExqUKUofC4RsuXhWQw1cZpGXip5yLIQTd+xAqfw+I/iN6Mowo7ii4yu3KSbd93hrzKXfd49LzWvLRd7Z7t/NI02qxdpYmvG9oRUf1LxffT0K3KpkjJweJmsTB3bdpXbzzytcy39y+vD6WO0o/Mmn0zRtKz05qbSp/qf8AaxuGqYWbq33bxitZO1+0URvfpOte2hOCaV87aE6RtzOZKGNtbETgrxUXHS+d0+quRamKOExUpTi5PjlwSEpX0uErXLqr6YHoAAAAAAAHFSmmrMDPrYaS6oqKsv8AfQCORA5a/wB8gkUCtGlh6SiuvFl5CpJSJQq1pkWJiOnglOV5PwrWPOXXysZ9m6ttfUUlZJJdDTSu3E5EaNqW0MbKFOUlbw21V003Yi2yLSbrGntirLTdXaKv9Sn4lW7IrYuo3GUpyeju2yuV8JiX2crJ0rQbW42stUuCI4748Gc8tGrXq/qfoi/dVdRLstv3t5tvJ2vwYxtt8ps8eGzJmrNDUZIrVKiWcvh435ciB8thcDWcnUSyT8KfGN/wc/blbtrua00514r4rwf82nroX2rr8kMqkP1w/uj+RbDVamx8THddneLbz6onCwyabkaKK1Wb4XAyts1mqNRKznJJJa2zWbIvpMUNjbOqyalPLoVxl+U2x9bhMPY1UXUB6AAAAAAAAAAR1KMXqkxoV57Og9N5dn+SNCJ7M/mfoiO0cvZj/W/7UR23807RTrODs87epYV620o8pfT8jZpQr7Rb+FW6vN+hS1Oj2cx8r11K7XvE15wV/sRhfaco25YuH6ku90aKoKmMhdLeu3ooptkWw0mq4CM42nfd1cU7Z9WiLjv2mXTlbNorSnH6leyJ7qobQ2LTqWvvJLgn4X3RF45UzLSXA7Bp05b6bXZ2T78xOORHfa1LJaJGmldoZvsNG1DHYqdOO9GWStdNXtfLIrlbjNrTVWcBGpOKlNxinmko5289BLaWSJa+BhL4rvvKVvTQnSNudxR0ZKEioQms0mNSm0X/AODRfy+hW8WK3fSrg401aCsv3HbJ6Ru1n1k1o2uwFGtWnxlL1Y2lFRqLfS4sQrewMGXijYpxJEgAAAAAAAAAAAAAAADN2lhW84q75EVL5fG4hxdnSq+UV+Slq0ii69WeVOjLvL8IpbfiLST5aGyMJVpNupFtS1twfYYSz2ZWX0u1ZxejXqXUc4KtCNWHije+Sur6Mj5T8Pod65oqjmwIJp62b6LVkUebPqVXvKpDcV7xzTerydvIjG35TZPhamWQp1p+XfIjYwttY29KUKac27Xtdqyadl6GPJl41GmGPny+ow9S8VwySa5ZGuPpS+ypKxZCjWqkCXZtZXkm+XrmTBpxmWQ8q01JEWDIxey5P4JtdHZr6lO2rbZdTYVeT/7sUuiX4I7ck90Xdm+zypu8pOUuLZaYaRbtu0aCRZVOAAAAAAAAAAAAAAAAAAOXBPVIAqaXBAeTgmBQxOyaU/iiitwlTMrFen7P0YNSivEs13K/hyeU99cVU1o7E2kRU1OUlFzkk9exXdtT4bEYqKstC+lXMpDQrzqAZOG2Op4io5NunFqyu/ikr27Iy7d5f4X7vDehTjFWikl0SRpJFNuJyLChtCrLdbha6V7NXuiKMKOOnPV27ZFdraaGz6qzSERWzhZM0iq02V2lHJgQSqW0JFnD1N5Ey7QsxA9AAAAAD//Z"/>
          <p:cNvSpPr>
            <a:spLocks noChangeAspect="1" noChangeArrowheads="1"/>
          </p:cNvSpPr>
          <p:nvPr/>
        </p:nvSpPr>
        <p:spPr bwMode="auto">
          <a:xfrm>
            <a:off x="155575" y="-1562099"/>
            <a:ext cx="5810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>
            <a:spLocks noChangeAspect="1"/>
          </p:cNvSpPr>
          <p:nvPr/>
        </p:nvSpPr>
        <p:spPr>
          <a:xfrm>
            <a:off x="631381" y="651518"/>
            <a:ext cx="30886351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/>
                <a:ea typeface="ＭＳ Ｐゴシック"/>
                <a:cs typeface="Times New Roman"/>
              </a:rPr>
              <a:t>County-Level Analysis of Health Indicators within the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9600" b="1" dirty="0">
                <a:solidFill>
                  <a:schemeClr val="bg1"/>
                </a:solidFill>
                <a:latin typeface="Times New Roman"/>
                <a:ea typeface="ＭＳ Ｐゴシック"/>
                <a:cs typeface="Times New Roman"/>
              </a:rPr>
              <a:t>UF Health Perinatal Catchment Area</a:t>
            </a:r>
            <a:endParaRPr lang="en-US" dirty="0">
              <a:solidFill>
                <a:schemeClr val="bg1"/>
              </a:solidFill>
            </a:endParaRPr>
          </a:p>
          <a:p>
            <a:endParaRPr lang="en-US" sz="3800" dirty="0">
              <a:solidFill>
                <a:schemeClr val="bg1"/>
              </a:solidFill>
              <a:latin typeface="Times New Roman"/>
              <a:ea typeface="ＭＳ Ｐゴシック"/>
              <a:cs typeface="Times New Roman"/>
            </a:endParaRPr>
          </a:p>
          <a:p>
            <a:br>
              <a:rPr lang="en-US" sz="3600" dirty="0">
                <a:cs typeface="Times New Roman"/>
              </a:rPr>
            </a:br>
            <a:endParaRPr lang="en-US" sz="3600" dirty="0">
              <a:solidFill>
                <a:schemeClr val="bg1"/>
              </a:solidFill>
              <a:cs typeface="Times New Roman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2950190" y="23662752"/>
            <a:ext cx="10838280" cy="1600200"/>
            <a:chOff x="30835075" y="4670470"/>
            <a:chExt cx="14173200" cy="1383515"/>
          </a:xfrm>
        </p:grpSpPr>
        <p:sp>
          <p:nvSpPr>
            <p:cNvPr id="89" name="Rounded Rectangle 88"/>
            <p:cNvSpPr/>
            <p:nvPr/>
          </p:nvSpPr>
          <p:spPr>
            <a:xfrm>
              <a:off x="30835075" y="4670470"/>
              <a:ext cx="14173200" cy="1383515"/>
            </a:xfrm>
            <a:prstGeom prst="roundRect">
              <a:avLst/>
            </a:prstGeom>
            <a:solidFill>
              <a:srgbClr val="F36F2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004000" y="4840570"/>
              <a:ext cx="12268199" cy="1200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Arial"/>
                  <a:ea typeface="ＭＳ Ｐゴシック"/>
                  <a:cs typeface="Arial"/>
                </a:rPr>
                <a:t>Future Directions</a:t>
              </a:r>
              <a:endParaRPr lang="en-US" dirty="0">
                <a:solidFill>
                  <a:schemeClr val="bg1"/>
                </a:solidFill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5285E39-B0EA-40BC-AFE0-28B23B8184EA}"/>
              </a:ext>
            </a:extLst>
          </p:cNvPr>
          <p:cNvSpPr txBox="1"/>
          <p:nvPr/>
        </p:nvSpPr>
        <p:spPr>
          <a:xfrm>
            <a:off x="11374575" y="20755001"/>
            <a:ext cx="1012228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  <a:cs typeface="Times New Roman"/>
              </a:rPr>
              <a:t>Figure 3: (A) Mothers who did not smoke during pregnancy (SDP), (B) SDP in the thirteen catchment counties ordered by rate. </a:t>
            </a:r>
            <a:r>
              <a:rPr lang="en-US" b="1" dirty="0">
                <a:latin typeface="Times New Roman"/>
                <a:ea typeface="ＭＳ Ｐゴシック"/>
                <a:cs typeface="Times New Roman"/>
              </a:rPr>
              <a:t>All thirteen catchment counties had maternal non-smoking rates below the statewide rate (93.8), indicating higher levels of health burden within the catchment.</a:t>
            </a:r>
            <a:endParaRPr lang="en-US" b="1" dirty="0">
              <a:ea typeface="ＭＳ Ｐゴシック"/>
              <a:cs typeface="Times New Roman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A6C478-F6D2-4318-9E34-56417D904C58}"/>
              </a:ext>
            </a:extLst>
          </p:cNvPr>
          <p:cNvSpPr txBox="1"/>
          <p:nvPr/>
        </p:nvSpPr>
        <p:spPr>
          <a:xfrm>
            <a:off x="21945600" y="20699417"/>
            <a:ext cx="101504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  <a:cs typeface="Times New Roman"/>
              </a:rPr>
              <a:t>Figure 4: A) Breastfeeding initiation rates, B) Breastfeeding initiation rates in the thirteen catchment counties ordered by rate. </a:t>
            </a:r>
            <a:r>
              <a:rPr lang="en-US" b="1" dirty="0">
                <a:latin typeface="Times New Roman"/>
                <a:ea typeface="ＭＳ Ｐゴシック"/>
                <a:cs typeface="Times New Roman"/>
              </a:rPr>
              <a:t>All catchment counties, except Alachua, had breastfeeding initiation rates below the statewide rate (82.9), indicating higher levels of health burden within the catchment.</a:t>
            </a: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273A0A-F442-42E1-B88A-CE5FF9782543}"/>
              </a:ext>
            </a:extLst>
          </p:cNvPr>
          <p:cNvSpPr txBox="1"/>
          <p:nvPr/>
        </p:nvSpPr>
        <p:spPr>
          <a:xfrm>
            <a:off x="11415577" y="27867854"/>
            <a:ext cx="102181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  <a:cs typeface="Times New Roman"/>
              </a:rPr>
              <a:t>Figure 5: A) Children under the age of five living above the poverty rate (APR), B) APR in the thirteen catchment counties ordered by rate. </a:t>
            </a:r>
            <a:r>
              <a:rPr lang="en-US" b="1" dirty="0">
                <a:latin typeface="Times New Roman"/>
                <a:ea typeface="ＭＳ Ｐゴシック"/>
                <a:cs typeface="Times New Roman"/>
              </a:rPr>
              <a:t>All thirteen catchment counties had APR rates below the statewide rate (81.5), indicating higher levels of health burden within the catchment.</a:t>
            </a:r>
            <a:endParaRPr lang="en-US" b="1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7C125D-2C0C-4677-8719-7D74D9D60512}"/>
              </a:ext>
            </a:extLst>
          </p:cNvPr>
          <p:cNvSpPr txBox="1"/>
          <p:nvPr/>
        </p:nvSpPr>
        <p:spPr>
          <a:xfrm>
            <a:off x="21939309" y="27852609"/>
            <a:ext cx="105485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  <a:cs typeface="Times New Roman"/>
              </a:rPr>
              <a:t>Figure 6: A) Households with computing device access, B) Computing device access in the thirteen catchment counties ordered by rate.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ＭＳ Ｐゴシック"/>
                <a:cs typeface="Times New Roman"/>
              </a:rPr>
              <a:t>All catchment</a:t>
            </a:r>
            <a:r>
              <a:rPr lang="en-US" b="1" dirty="0">
                <a:latin typeface="Times New Roman"/>
                <a:ea typeface="ＭＳ Ｐゴシック"/>
                <a:cs typeface="Times New Roman"/>
              </a:rPr>
              <a:t> counties, except Alachua, had device access rates below the statewide rate (87.9), indicating higher levels of health burden within the catchment.</a:t>
            </a:r>
            <a:endParaRPr lang="en-US" b="1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FBD03-4A86-4B75-AE6C-7656BF9091ED}"/>
              </a:ext>
            </a:extLst>
          </p:cNvPr>
          <p:cNvSpPr txBox="1"/>
          <p:nvPr/>
        </p:nvSpPr>
        <p:spPr>
          <a:xfrm>
            <a:off x="488116" y="7510616"/>
            <a:ext cx="10316712" cy="79534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5000"/>
              </a:lnSpc>
              <a:spcBef>
                <a:spcPts val="1500"/>
              </a:spcBef>
              <a:buSzPct val="125000"/>
              <a:buFont typeface="Arial,Sans-Serif" panose="020B0604020202020204" pitchFamily="34" charset="0"/>
              <a:buChar char="•"/>
            </a:pPr>
            <a:r>
              <a:rPr lang="en-US" sz="3500" dirty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Perinatal health outcomes are influenced by a variety of complex factors including income, education, race, ethnicity, employment status, socioeconomic status, and geographic location. 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ts val="5000"/>
              </a:lnSpc>
              <a:spcBef>
                <a:spcPts val="15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Rurality has been associated with perinatal outcomes including higher rates of delayed prenatal care initiation, increased pregnancy-related hospitalizations, low birth weight, preterm births, and infant mortality.</a:t>
            </a:r>
            <a:r>
              <a:rPr lang="en-US" sz="3500" baseline="30000" dirty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1</a:t>
            </a:r>
          </a:p>
          <a:p>
            <a:pPr marL="457200" indent="-457200">
              <a:lnSpc>
                <a:spcPts val="5000"/>
              </a:lnSpc>
              <a:spcBef>
                <a:spcPts val="15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bg1"/>
                </a:solidFill>
                <a:latin typeface="Times New Roman"/>
                <a:ea typeface="Arial"/>
                <a:cs typeface="Arial"/>
              </a:rPr>
              <a:t>In 2014, less than half of all rural counties in the United States had hospital-based obstetric care.</a:t>
            </a:r>
            <a:r>
              <a:rPr lang="en-US" sz="3500" baseline="30000" dirty="0">
                <a:solidFill>
                  <a:schemeClr val="bg1"/>
                </a:solidFill>
                <a:latin typeface="Times New Roman"/>
                <a:ea typeface="Arial"/>
                <a:cs typeface="Arial"/>
              </a:rPr>
              <a:t>2</a:t>
            </a:r>
            <a:endParaRPr lang="en-US" sz="3500" baseline="30000" dirty="0">
              <a:solidFill>
                <a:schemeClr val="bg1"/>
              </a:solidFill>
              <a:cs typeface="Arial"/>
            </a:endParaRPr>
          </a:p>
          <a:p>
            <a:pPr>
              <a:spcBef>
                <a:spcPts val="500"/>
              </a:spcBef>
            </a:pPr>
            <a:endParaRPr lang="en-US" sz="3500" baseline="3000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F9B86BE-BA5C-4EA3-A351-50D2395E9300}"/>
              </a:ext>
            </a:extLst>
          </p:cNvPr>
          <p:cNvGrpSpPr/>
          <p:nvPr/>
        </p:nvGrpSpPr>
        <p:grpSpPr>
          <a:xfrm>
            <a:off x="199103" y="15324627"/>
            <a:ext cx="10972800" cy="1603712"/>
            <a:chOff x="-1371600" y="14844209"/>
            <a:chExt cx="14173200" cy="1438364"/>
          </a:xfrm>
        </p:grpSpPr>
        <p:sp>
          <p:nvSpPr>
            <p:cNvPr id="74" name="Rounded Rectangle 45">
              <a:extLst>
                <a:ext uri="{FF2B5EF4-FFF2-40B4-BE49-F238E27FC236}">
                  <a16:creationId xmlns:a16="http://schemas.microsoft.com/office/drawing/2014/main" id="{4D17496D-1467-441F-86EA-AD5695227D76}"/>
                </a:ext>
              </a:extLst>
            </p:cNvPr>
            <p:cNvSpPr/>
            <p:nvPr/>
          </p:nvSpPr>
          <p:spPr>
            <a:xfrm>
              <a:off x="-1371600" y="14844209"/>
              <a:ext cx="14173200" cy="1438364"/>
            </a:xfrm>
            <a:prstGeom prst="roundRect">
              <a:avLst/>
            </a:prstGeom>
            <a:solidFill>
              <a:srgbClr val="F36F2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242695-AE5E-4760-A64D-25A3EC78DA4C}"/>
                </a:ext>
              </a:extLst>
            </p:cNvPr>
            <p:cNvSpPr txBox="1"/>
            <p:nvPr/>
          </p:nvSpPr>
          <p:spPr>
            <a:xfrm>
              <a:off x="-369652" y="15019510"/>
              <a:ext cx="12268200" cy="107657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Arial"/>
                  <a:ea typeface="ＭＳ Ｐゴシック"/>
                  <a:cs typeface="Arial"/>
                </a:rPr>
                <a:t>Objective</a:t>
              </a:r>
              <a:endParaRPr lang="en-US" dirty="0"/>
            </a:p>
          </p:txBody>
        </p:sp>
      </p:grpSp>
      <p:sp>
        <p:nvSpPr>
          <p:cNvPr id="76" name="Rounded Rectangle 11">
            <a:extLst>
              <a:ext uri="{FF2B5EF4-FFF2-40B4-BE49-F238E27FC236}">
                <a16:creationId xmlns:a16="http://schemas.microsoft.com/office/drawing/2014/main" id="{E9BB3768-293F-40A0-AFCE-162D6594F016}"/>
              </a:ext>
            </a:extLst>
          </p:cNvPr>
          <p:cNvSpPr/>
          <p:nvPr/>
        </p:nvSpPr>
        <p:spPr>
          <a:xfrm>
            <a:off x="184023" y="17021622"/>
            <a:ext cx="10972800" cy="3284475"/>
          </a:xfrm>
          <a:prstGeom prst="roundRect">
            <a:avLst>
              <a:gd name="adj" fmla="val 8406"/>
            </a:avLst>
          </a:prstGeom>
          <a:solidFill>
            <a:srgbClr val="6D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360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7FC5E8-4CA1-4312-842C-EE6BC7767BF5}"/>
              </a:ext>
            </a:extLst>
          </p:cNvPr>
          <p:cNvSpPr txBox="1"/>
          <p:nvPr/>
        </p:nvSpPr>
        <p:spPr>
          <a:xfrm>
            <a:off x="631381" y="17182296"/>
            <a:ext cx="10119855" cy="34009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5000"/>
              </a:lnSpc>
              <a:spcBef>
                <a:spcPts val="800"/>
              </a:spcBef>
            </a:pPr>
            <a:r>
              <a:rPr lang="en-US" sz="3500" dirty="0">
                <a:solidFill>
                  <a:schemeClr val="bg1"/>
                </a:solidFill>
                <a:latin typeface="+mn-lt"/>
                <a:ea typeface="+mn-ea"/>
              </a:rPr>
              <a:t>The objective of this study was to:</a:t>
            </a:r>
            <a:endParaRPr lang="en-US" sz="3500" dirty="0">
              <a:solidFill>
                <a:schemeClr val="bg1"/>
              </a:solidFill>
              <a:cs typeface="Times New Roman" charset="0"/>
            </a:endParaRPr>
          </a:p>
          <a:p>
            <a:pPr>
              <a:lnSpc>
                <a:spcPts val="5000"/>
              </a:lnSpc>
              <a:spcBef>
                <a:spcPts val="800"/>
              </a:spcBef>
            </a:pPr>
            <a:r>
              <a:rPr lang="en-US" sz="3500" dirty="0">
                <a:solidFill>
                  <a:schemeClr val="bg1"/>
                </a:solidFill>
                <a:latin typeface="+mn-lt"/>
                <a:ea typeface="+mn-ea"/>
              </a:rPr>
              <a:t>1) define to the UF Health Perinatal Catchment Area </a:t>
            </a:r>
            <a:endParaRPr lang="en-US" sz="3500" dirty="0">
              <a:solidFill>
                <a:schemeClr val="bg1"/>
              </a:solidFill>
              <a:ea typeface="+mn-ea"/>
              <a:cs typeface="Times New Roman" charset="0"/>
            </a:endParaRPr>
          </a:p>
          <a:p>
            <a:pPr>
              <a:lnSpc>
                <a:spcPts val="5000"/>
              </a:lnSpc>
              <a:spcBef>
                <a:spcPts val="800"/>
              </a:spcBef>
            </a:pPr>
            <a:r>
              <a:rPr lang="en-US" sz="3500" dirty="0">
                <a:solidFill>
                  <a:schemeClr val="bg1"/>
                </a:solidFill>
                <a:latin typeface="+mn-lt"/>
                <a:ea typeface="+mn-ea"/>
              </a:rPr>
              <a:t>2) evaluate the  perinatal health burden among mothers and babies residing within the catchment area.</a:t>
            </a:r>
            <a:endParaRPr lang="en-US" sz="3500" dirty="0">
              <a:solidFill>
                <a:schemeClr val="bg1"/>
              </a:solidFill>
              <a:ea typeface="+mn-ea"/>
              <a:cs typeface="Times New Roman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lt1"/>
              </a:solidFill>
              <a:latin typeface="+mn-lt"/>
              <a:ea typeface="+mn-ea"/>
              <a:cs typeface="Times New Roman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353F2F-3618-4BE5-9AA3-C8A1902B0457}"/>
              </a:ext>
            </a:extLst>
          </p:cNvPr>
          <p:cNvSpPr txBox="1"/>
          <p:nvPr/>
        </p:nvSpPr>
        <p:spPr>
          <a:xfrm>
            <a:off x="33357172" y="17213062"/>
            <a:ext cx="10147408" cy="59395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ts val="4500"/>
              </a:lnSpc>
              <a:spcBef>
                <a:spcPts val="300"/>
              </a:spcBef>
              <a:buSzPct val="125000"/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+mn-lt"/>
                <a:ea typeface="+mn-ea"/>
                <a:cs typeface="Times New Roman"/>
              </a:rPr>
              <a:t>The UF Health Perinatal Catchment Area (PCA) is defined by 13 counties served by UF Health Shands. </a:t>
            </a:r>
            <a:endParaRPr lang="en-US" sz="3400" dirty="0">
              <a:solidFill>
                <a:srgbClr val="FFFFFF"/>
              </a:solidFill>
              <a:latin typeface="+mn-lt"/>
              <a:ea typeface="+mn-ea"/>
              <a:cs typeface="Times New Roman"/>
            </a:endParaRPr>
          </a:p>
          <a:p>
            <a:pPr marL="457200" indent="-457200">
              <a:lnSpc>
                <a:spcPts val="4500"/>
              </a:lnSpc>
              <a:spcBef>
                <a:spcPts val="300"/>
              </a:spcBef>
              <a:buSzPct val="125000"/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+mn-lt"/>
                <a:ea typeface="+mn-ea"/>
                <a:cs typeface="Times New Roman"/>
              </a:rPr>
              <a:t>Our analysis revealed the PCA has poor perinatal health outcomes that include low breastfeeding initiation and high smoking during pregnancy.</a:t>
            </a:r>
          </a:p>
          <a:p>
            <a:pPr marL="457200" indent="-457200">
              <a:lnSpc>
                <a:spcPts val="4500"/>
              </a:lnSpc>
              <a:spcBef>
                <a:spcPts val="300"/>
              </a:spcBef>
              <a:buSzPct val="125000"/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+mn-lt"/>
                <a:ea typeface="+mn-ea"/>
                <a:cs typeface="Times New Roman"/>
              </a:rPr>
              <a:t>The PCA includes rural and non-rural counties with low broadband connectivity, which exacerbates disparities in other social determinants of health.</a:t>
            </a:r>
            <a:r>
              <a:rPr lang="en-US" sz="3500" baseline="30000" dirty="0">
                <a:solidFill>
                  <a:srgbClr val="FFFFFF"/>
                </a:solidFill>
                <a:latin typeface="+mn-lt"/>
                <a:ea typeface="+mn-ea"/>
                <a:cs typeface="Times New Roman"/>
              </a:rPr>
              <a:t>3</a:t>
            </a:r>
          </a:p>
          <a:p>
            <a:pPr marL="457200" indent="-457200">
              <a:lnSpc>
                <a:spcPts val="4500"/>
              </a:lnSpc>
              <a:spcBef>
                <a:spcPts val="300"/>
              </a:spcBef>
              <a:buSzPct val="125000"/>
              <a:buFont typeface="Arial"/>
              <a:buChar char="•"/>
            </a:pPr>
            <a:r>
              <a:rPr lang="en-US" sz="3500" dirty="0">
                <a:solidFill>
                  <a:srgbClr val="FFFFFF"/>
                </a:solidFill>
                <a:latin typeface="+mn-lt"/>
                <a:ea typeface="+mn-ea"/>
                <a:cs typeface="Times New Roman"/>
              </a:rPr>
              <a:t>Alachua county is the only county with perinatal health outcomes above the state median. 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DEF191-7FA5-48B5-8015-C9EBD4C916FE}"/>
              </a:ext>
            </a:extLst>
          </p:cNvPr>
          <p:cNvSpPr txBox="1"/>
          <p:nvPr/>
        </p:nvSpPr>
        <p:spPr>
          <a:xfrm>
            <a:off x="11508724" y="14005659"/>
            <a:ext cx="10133664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Times New Roman"/>
                <a:ea typeface="ＭＳ Ｐゴシック"/>
                <a:cs typeface="Times New Roman"/>
              </a:rPr>
              <a:t>Figure 1. (A) Rurality of sixty-seven Florida counties. (B) County Health Rankings Health Outcomes z-scores (right), where positive z-scores represent greater health burden compared to the average of counties in Florida. </a:t>
            </a:r>
            <a:endParaRPr lang="en-US" sz="2500" dirty="0">
              <a:solidFill>
                <a:srgbClr val="000000"/>
              </a:solidFill>
              <a:ea typeface="ＭＳ Ｐゴシック"/>
              <a:cs typeface="Times New Roman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38910B-D702-4C07-BCF8-F38F2D68B074}"/>
              </a:ext>
            </a:extLst>
          </p:cNvPr>
          <p:cNvSpPr txBox="1"/>
          <p:nvPr/>
        </p:nvSpPr>
        <p:spPr>
          <a:xfrm>
            <a:off x="33675617" y="13898469"/>
            <a:ext cx="979440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imes New Roman"/>
                <a:ea typeface="ＭＳ Ｐゴシック"/>
                <a:cs typeface="Times New Roman"/>
              </a:rPr>
              <a:t>Figure 2: UF Health Perinatal Catchment Domains. A sampling of four variables are displayed in Figures 3-6, which represent the data domains of Perinatal Data and Socioeconomic Vulnerability.</a:t>
            </a:r>
            <a:endParaRPr lang="en-US" sz="2600" dirty="0">
              <a:solidFill>
                <a:srgbClr val="000000"/>
              </a:solidFill>
              <a:ea typeface="ＭＳ Ｐゴシック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44CE84-9322-4086-88E4-FAD23B38D40E}"/>
              </a:ext>
            </a:extLst>
          </p:cNvPr>
          <p:cNvSpPr txBox="1"/>
          <p:nvPr/>
        </p:nvSpPr>
        <p:spPr>
          <a:xfrm>
            <a:off x="33293561" y="25468019"/>
            <a:ext cx="10113432" cy="38844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ts val="5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bg1"/>
                </a:solidFill>
                <a:latin typeface="+mj-lt"/>
                <a:ea typeface="+mn-ea"/>
                <a:cs typeface="Times New Roman"/>
              </a:rPr>
              <a:t>Updating PCA to include recent data (2017-present).</a:t>
            </a:r>
          </a:p>
          <a:p>
            <a:pPr marL="342900" indent="-342900">
              <a:lnSpc>
                <a:spcPts val="5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bg1"/>
                </a:solidFill>
                <a:latin typeface="+mj-lt"/>
                <a:ea typeface="+mn-ea"/>
                <a:cs typeface="Times New Roman"/>
              </a:rPr>
              <a:t>Evaluate health outcomes using mom-baby linked EHR within PCA. </a:t>
            </a:r>
          </a:p>
          <a:p>
            <a:pPr marL="342900" indent="-342900">
              <a:lnSpc>
                <a:spcPts val="5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bg1"/>
                </a:solidFill>
                <a:latin typeface="+mj-lt"/>
                <a:ea typeface="+mn-ea"/>
                <a:cs typeface="Times New Roman"/>
              </a:rPr>
              <a:t>Examine Social Determinants of Health (SDoH) and impact on perinatal health outcomes at census tract and census block levels.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BCF166-F0D9-45C2-BC08-1150B01B0296}"/>
              </a:ext>
            </a:extLst>
          </p:cNvPr>
          <p:cNvSpPr txBox="1"/>
          <p:nvPr/>
        </p:nvSpPr>
        <p:spPr>
          <a:xfrm>
            <a:off x="21809661" y="7441321"/>
            <a:ext cx="1098032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Times New Roman"/>
                <a:ea typeface="ＭＳ Ｐゴシック"/>
                <a:cs typeface="Times New Roman"/>
              </a:rPr>
              <a:t>Table 1: Demographic of UF Health Perinatal Catchment Area. Rurality defined by</a:t>
            </a:r>
            <a:r>
              <a:rPr lang="en-US" sz="2600" baseline="30000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Florida Statute§288.0656 </a:t>
            </a:r>
          </a:p>
          <a:p>
            <a:r>
              <a:rPr lang="en-US" sz="2600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US" sz="2600" dirty="0"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FF5FD4-259E-4A62-8147-1944D5FA93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06142" y="-724852"/>
            <a:ext cx="11254191" cy="64745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44E97E-C1D3-4AFF-862F-3BD75B7C90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46215" y="1420878"/>
            <a:ext cx="3560373" cy="3566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B7B83D-0F11-4F0E-BC03-99C1CAB56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99723" y="1269785"/>
            <a:ext cx="146317" cy="29507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C5F520-D4DB-4A03-B421-406F676A28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6588" y="1085328"/>
            <a:ext cx="9595936" cy="27800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CABCA3-4AF4-4699-B40F-47E458E350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50953" y="3163802"/>
            <a:ext cx="7687722" cy="117663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91662" y="29708533"/>
            <a:ext cx="43555787" cy="3009158"/>
          </a:xfrm>
          <a:prstGeom prst="rect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67" tIns="39983" rIns="79967" bIns="39983" anchor="ctr"/>
          <a:lstStyle/>
          <a:p>
            <a:pPr algn="ctr"/>
            <a:endParaRPr lang="en-US" sz="3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AA26C-FB3B-44BF-AE78-623732C2F46A}"/>
              </a:ext>
            </a:extLst>
          </p:cNvPr>
          <p:cNvSpPr txBox="1"/>
          <p:nvPr/>
        </p:nvSpPr>
        <p:spPr>
          <a:xfrm>
            <a:off x="752666" y="30567120"/>
            <a:ext cx="23708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65138" indent="-465138"/>
            <a:r>
              <a:rPr lang="en-US" sz="2000" baseline="30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1 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Liu, L.,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Oza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, S., Hogan, D., S., Mathers, C., &amp; Black, R. E. (2015). Global, regional, and national causes of child mortality in 2000-13, with projections to inform post-2015 priorities: an updated systematic analysis. </a:t>
            </a:r>
            <a:r>
              <a:rPr lang="en-US" sz="2000" i="1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Lancet (London, England)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, </a:t>
            </a:r>
            <a:r>
              <a:rPr lang="en-US" sz="2000" i="1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385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(9966), 430–440. https://doi.org/10.1016/S0140-6736(14)61698-6</a:t>
            </a:r>
            <a:endParaRPr lang="en-US" sz="2000" dirty="0">
              <a:solidFill>
                <a:schemeClr val="bg1"/>
              </a:solidFill>
              <a:cs typeface="Times New Roman" charset="0"/>
            </a:endParaRPr>
          </a:p>
          <a:p>
            <a:pPr marL="465138" indent="-465138"/>
            <a:r>
              <a:rPr lang="en-US" sz="2000" baseline="30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2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Kozhimannil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 KB, Hung P, Henning-Smith C, Casey MM, Prasad S. Association Between Loss of Hospital-Based Obstetric Services and Birth Outcomes in Rural Counties in the United States. JAMA. 2018;319(12):1239–1247. doi:10.1001/jama.2018.1830</a:t>
            </a:r>
          </a:p>
          <a:p>
            <a:pPr marL="465138" indent="-465138"/>
            <a:r>
              <a:rPr lang="en-US" sz="2000" baseline="30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Bauerly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, B. C., McCord, R. F.,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Hulkower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, R., &amp; Pepin, D. (2019). Broadband access as a public health issue: the role of law in expanding broadband access and connecting underserved communities for better health outcomes. The Journal of Law, Medicine &amp; Ethics, 47(2_suppl), 39-42.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538D1-918F-49D2-92A8-6271663EE6FB}"/>
              </a:ext>
            </a:extLst>
          </p:cNvPr>
          <p:cNvSpPr txBox="1"/>
          <p:nvPr/>
        </p:nvSpPr>
        <p:spPr>
          <a:xfrm>
            <a:off x="26976027" y="29876895"/>
            <a:ext cx="55629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u="sng" dirty="0">
                <a:solidFill>
                  <a:schemeClr val="bg1"/>
                </a:solidFill>
                <a:latin typeface="Times New Roman"/>
                <a:ea typeface="ＭＳ Ｐゴシック"/>
                <a:cs typeface="Times New Roman"/>
              </a:rPr>
              <a:t>Acknowledgments</a:t>
            </a:r>
            <a:endParaRPr lang="en-US" sz="4800" u="sng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BB4FD-D62B-4778-A4AE-34E7E0FB162E}"/>
              </a:ext>
            </a:extLst>
          </p:cNvPr>
          <p:cNvSpPr/>
          <p:nvPr/>
        </p:nvSpPr>
        <p:spPr>
          <a:xfrm flipV="1">
            <a:off x="31700432" y="33107381"/>
            <a:ext cx="3600064" cy="73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9CA833-1985-48E1-B9F4-352B8A3202E9}"/>
              </a:ext>
            </a:extLst>
          </p:cNvPr>
          <p:cNvSpPr/>
          <p:nvPr/>
        </p:nvSpPr>
        <p:spPr>
          <a:xfrm rot="5400000" flipV="1">
            <a:off x="24942304" y="31169520"/>
            <a:ext cx="2744563" cy="73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54D9FF-1BD4-44E4-BCFC-17AB088E3CFE}"/>
              </a:ext>
            </a:extLst>
          </p:cNvPr>
          <p:cNvSpPr txBox="1"/>
          <p:nvPr/>
        </p:nvSpPr>
        <p:spPr>
          <a:xfrm>
            <a:off x="11435921" y="7706781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 dirty="0">
                <a:latin typeface="Times New Roman"/>
                <a:ea typeface="+mn-ea"/>
                <a:cs typeface="Times New Roman"/>
              </a:rPr>
              <a:t>A)</a:t>
            </a:r>
            <a:endParaRPr lang="en-US" sz="4400" baseline="30000" dirty="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339D3E-0342-4B59-A132-E56CB1F7AE20}"/>
              </a:ext>
            </a:extLst>
          </p:cNvPr>
          <p:cNvSpPr txBox="1"/>
          <p:nvPr/>
        </p:nvSpPr>
        <p:spPr>
          <a:xfrm>
            <a:off x="28538235" y="11351166"/>
            <a:ext cx="137350" cy="1897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>
                <a:solidFill>
                  <a:srgbClr val="000000"/>
                </a:solidFill>
                <a:latin typeface="+mn-lt"/>
                <a:ea typeface="+mn-ea"/>
                <a:cs typeface="Times New Roman"/>
              </a:rPr>
              <a:t>b.</a:t>
            </a:r>
            <a:endParaRPr lang="en-US" sz="4400"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7E93C4-C0F2-45F4-B593-FCC8FFEA12F9}"/>
              </a:ext>
            </a:extLst>
          </p:cNvPr>
          <p:cNvSpPr txBox="1"/>
          <p:nvPr/>
        </p:nvSpPr>
        <p:spPr>
          <a:xfrm>
            <a:off x="893313" y="29796953"/>
            <a:ext cx="41061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u="sng" dirty="0">
                <a:solidFill>
                  <a:schemeClr val="bg1"/>
                </a:solidFill>
                <a:latin typeface="Times New Roman"/>
                <a:ea typeface="ＭＳ Ｐゴシック"/>
                <a:cs typeface="Times New Roman"/>
              </a:rPr>
              <a:t>References</a:t>
            </a:r>
            <a:endParaRPr lang="en-US" sz="3600" u="sng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C0343E1-CACC-4F37-86D8-C7475A547967}"/>
              </a:ext>
            </a:extLst>
          </p:cNvPr>
          <p:cNvSpPr txBox="1"/>
          <p:nvPr/>
        </p:nvSpPr>
        <p:spPr>
          <a:xfrm>
            <a:off x="16377314" y="7749642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 dirty="0">
                <a:latin typeface="Times New Roman"/>
                <a:ea typeface="+mn-ea"/>
                <a:cs typeface="Times New Roman"/>
              </a:rPr>
              <a:t>B)</a:t>
            </a:r>
            <a:endParaRPr lang="en-US" sz="4400" baseline="30000" dirty="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69167A-2709-4D96-A9F1-15200A3024DC}"/>
              </a:ext>
            </a:extLst>
          </p:cNvPr>
          <p:cNvSpPr txBox="1"/>
          <p:nvPr/>
        </p:nvSpPr>
        <p:spPr>
          <a:xfrm>
            <a:off x="11431173" y="15398657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 dirty="0">
                <a:latin typeface="Times New Roman"/>
                <a:ea typeface="+mn-ea"/>
                <a:cs typeface="Times New Roman"/>
              </a:rPr>
              <a:t>A)</a:t>
            </a:r>
            <a:endParaRPr lang="en-US" sz="4400" baseline="30000" dirty="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6B7C37-7A59-41E9-883A-A57632C3C5EF}"/>
              </a:ext>
            </a:extLst>
          </p:cNvPr>
          <p:cNvSpPr txBox="1"/>
          <p:nvPr/>
        </p:nvSpPr>
        <p:spPr>
          <a:xfrm>
            <a:off x="16377315" y="15385021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 dirty="0">
                <a:latin typeface="Times New Roman"/>
                <a:ea typeface="+mn-ea"/>
                <a:cs typeface="Times New Roman"/>
              </a:rPr>
              <a:t>B)</a:t>
            </a:r>
            <a:endParaRPr lang="en-US" sz="4400" baseline="30000" dirty="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0E8068-379B-40EC-A04A-1DD7CBBB7790}"/>
              </a:ext>
            </a:extLst>
          </p:cNvPr>
          <p:cNvSpPr txBox="1"/>
          <p:nvPr/>
        </p:nvSpPr>
        <p:spPr>
          <a:xfrm>
            <a:off x="21882159" y="15286918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 dirty="0">
                <a:latin typeface="Times New Roman"/>
                <a:ea typeface="+mn-ea"/>
                <a:cs typeface="Times New Roman"/>
              </a:rPr>
              <a:t>A)</a:t>
            </a:r>
            <a:endParaRPr lang="en-US" sz="4400" baseline="30000" dirty="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E74BD0-98C2-47CF-91F1-BE802DE50951}"/>
              </a:ext>
            </a:extLst>
          </p:cNvPr>
          <p:cNvSpPr txBox="1"/>
          <p:nvPr/>
        </p:nvSpPr>
        <p:spPr>
          <a:xfrm>
            <a:off x="21898221" y="22543300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>
                <a:latin typeface="Times New Roman"/>
                <a:ea typeface="+mn-ea"/>
                <a:cs typeface="Times New Roman"/>
              </a:rPr>
              <a:t>A)</a:t>
            </a:r>
            <a:endParaRPr lang="en-US" sz="4400" baseline="3000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ADDD714-0F01-471B-BD89-A8F319C4F4ED}"/>
              </a:ext>
            </a:extLst>
          </p:cNvPr>
          <p:cNvSpPr txBox="1"/>
          <p:nvPr/>
        </p:nvSpPr>
        <p:spPr>
          <a:xfrm>
            <a:off x="26995025" y="15266135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 dirty="0">
                <a:latin typeface="Times New Roman"/>
                <a:ea typeface="+mn-ea"/>
                <a:cs typeface="Times New Roman"/>
              </a:rPr>
              <a:t>B)</a:t>
            </a:r>
            <a:endParaRPr lang="en-US" sz="4400" baseline="30000" dirty="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914402-8C94-49FE-B168-7B8AB56F3A61}"/>
              </a:ext>
            </a:extLst>
          </p:cNvPr>
          <p:cNvSpPr txBox="1"/>
          <p:nvPr/>
        </p:nvSpPr>
        <p:spPr>
          <a:xfrm>
            <a:off x="26760491" y="22541543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 dirty="0">
                <a:latin typeface="Times New Roman"/>
                <a:ea typeface="+mn-ea"/>
                <a:cs typeface="Times New Roman"/>
              </a:rPr>
              <a:t>B)</a:t>
            </a:r>
            <a:endParaRPr lang="en-US" sz="4400" baseline="30000" dirty="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A00C2-9DF6-4BB4-B82F-B41EA183FD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26401" y="7593189"/>
            <a:ext cx="10839592" cy="6296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2FDB37-C791-4AF8-A132-8C49D1D17408}"/>
              </a:ext>
            </a:extLst>
          </p:cNvPr>
          <p:cNvSpPr txBox="1"/>
          <p:nvPr/>
        </p:nvSpPr>
        <p:spPr>
          <a:xfrm>
            <a:off x="624961" y="3473993"/>
            <a:ext cx="31013732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Dominick J. </a:t>
            </a:r>
            <a:r>
              <a:rPr lang="en-US" sz="3800" dirty="0" err="1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Lemas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, PhD;</a:t>
            </a:r>
            <a:r>
              <a:rPr lang="en-US" sz="3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1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Claire Layton;</a:t>
            </a:r>
            <a:r>
              <a:rPr lang="en-US" sz="3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1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Hailey Ballard;</a:t>
            </a:r>
            <a:r>
              <a:rPr lang="en-US" sz="3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1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John C. </a:t>
            </a:r>
            <a:r>
              <a:rPr lang="en-US" sz="3800" dirty="0" err="1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Smulian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, MD., M.P.H.;</a:t>
            </a:r>
            <a:r>
              <a:rPr lang="en-US" sz="3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2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Matthew </a:t>
            </a:r>
            <a:r>
              <a:rPr lang="en-US" sz="3800" dirty="0" err="1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Gurka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, PhD;</a:t>
            </a:r>
            <a:r>
              <a:rPr lang="en-US" sz="3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1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Matthew Loop, PhD;</a:t>
            </a:r>
            <a:r>
              <a:rPr lang="en-US" sz="3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3</a:t>
            </a:r>
            <a:r>
              <a:rPr lang="en-US" sz="3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Jaclyn Hall, PhD</a:t>
            </a:r>
            <a:r>
              <a:rPr lang="en-US" sz="3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1</a:t>
            </a:r>
            <a:r>
              <a:rPr lang="en-US" sz="3800" dirty="0">
                <a:latin typeface="Times New Roman"/>
                <a:ea typeface="ＭＳ Ｐゴシック"/>
                <a:cs typeface="Segoe UI"/>
              </a:rPr>
              <a:t>​</a:t>
            </a:r>
          </a:p>
          <a:p>
            <a:r>
              <a:rPr lang="en-US" sz="2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1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Department of Health Outcomes and Biomedical Informatics, University of Florida </a:t>
            </a:r>
            <a:r>
              <a:rPr lang="en-US" sz="2800" dirty="0">
                <a:latin typeface="Times New Roman"/>
                <a:ea typeface="ＭＳ Ｐゴシック"/>
                <a:cs typeface="Segoe UI"/>
              </a:rPr>
              <a:t>​</a:t>
            </a:r>
          </a:p>
          <a:p>
            <a:r>
              <a:rPr lang="en-US" sz="2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2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Department of Obstetrics &amp; Gynecology, University of Florida</a:t>
            </a:r>
            <a:r>
              <a:rPr lang="en-US" sz="2800" dirty="0">
                <a:latin typeface="Times New Roman"/>
                <a:ea typeface="ＭＳ Ｐゴシック"/>
                <a:cs typeface="Segoe UI"/>
              </a:rPr>
              <a:t>​</a:t>
            </a:r>
          </a:p>
          <a:p>
            <a:r>
              <a:rPr lang="en-US" sz="2800" baseline="300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3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ＭＳ Ｐゴシック"/>
                <a:cs typeface="Segoe UI"/>
              </a:rPr>
              <a:t> Division of Pharmacotherapy and Experimental Therapeutics, Eshelman School of Pharmacy, University of North Carolina at Chapel Hill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7DDB9-A62E-475A-9852-6E0C4C67EBB0}"/>
              </a:ext>
            </a:extLst>
          </p:cNvPr>
          <p:cNvSpPr txBox="1"/>
          <p:nvPr/>
        </p:nvSpPr>
        <p:spPr>
          <a:xfrm>
            <a:off x="20030041" y="19170125"/>
            <a:ext cx="12594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dirty="0">
                <a:latin typeface="Times New Roman"/>
                <a:ea typeface="ＭＳ Ｐゴシック"/>
                <a:cs typeface="Times New Roman"/>
              </a:rPr>
              <a:t>FL rate:</a:t>
            </a:r>
            <a:endParaRPr lang="en-US" sz="1800" dirty="0">
              <a:cs typeface="Times New Roman"/>
            </a:endParaRPr>
          </a:p>
          <a:p>
            <a:pPr algn="r"/>
            <a:r>
              <a:rPr lang="en-US" sz="1800" dirty="0">
                <a:latin typeface="Times New Roman"/>
                <a:ea typeface="ＭＳ Ｐゴシック"/>
                <a:cs typeface="Times New Roman"/>
              </a:rPr>
              <a:t>93.8</a:t>
            </a:r>
            <a:endParaRPr lang="en-US" sz="1800" dirty="0">
              <a:cs typeface="Times New Roman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B621E-EC3F-44F8-874D-0EA1791D674D}"/>
              </a:ext>
            </a:extLst>
          </p:cNvPr>
          <p:cNvCxnSpPr/>
          <p:nvPr/>
        </p:nvCxnSpPr>
        <p:spPr>
          <a:xfrm flipV="1">
            <a:off x="21217207" y="19077855"/>
            <a:ext cx="207034" cy="3450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2BBDF69-FCA8-4672-989C-840FA6878F4F}"/>
              </a:ext>
            </a:extLst>
          </p:cNvPr>
          <p:cNvSpPr txBox="1"/>
          <p:nvPr/>
        </p:nvSpPr>
        <p:spPr>
          <a:xfrm>
            <a:off x="30390860" y="19146327"/>
            <a:ext cx="12594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>
                <a:latin typeface="Times New Roman"/>
                <a:ea typeface="ＭＳ Ｐゴシック"/>
                <a:cs typeface="Times New Roman"/>
              </a:rPr>
              <a:t>FL rate: 82.9</a:t>
            </a:r>
            <a:endParaRPr lang="en-US" sz="1800">
              <a:cs typeface="Times New Roman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FA631E-A700-47C2-A61A-CDBF3A5B8E05}"/>
              </a:ext>
            </a:extLst>
          </p:cNvPr>
          <p:cNvCxnSpPr>
            <a:cxnSpLocks/>
          </p:cNvCxnSpPr>
          <p:nvPr/>
        </p:nvCxnSpPr>
        <p:spPr>
          <a:xfrm flipV="1">
            <a:off x="31603410" y="19129613"/>
            <a:ext cx="207034" cy="3450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86CA524-BD82-4CCF-AE0B-0A777A222D4E}"/>
              </a:ext>
            </a:extLst>
          </p:cNvPr>
          <p:cNvSpPr txBox="1"/>
          <p:nvPr/>
        </p:nvSpPr>
        <p:spPr>
          <a:xfrm>
            <a:off x="19977340" y="26496033"/>
            <a:ext cx="12594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dirty="0">
                <a:latin typeface="Times New Roman"/>
                <a:ea typeface="ＭＳ Ｐゴシック"/>
                <a:cs typeface="Times New Roman"/>
              </a:rPr>
              <a:t>FL rate: 81.5</a:t>
            </a:r>
            <a:endParaRPr lang="en-US" sz="1800" dirty="0">
              <a:cs typeface="Times New Roman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C180AA-B11E-4D9A-A11F-E599B425C431}"/>
              </a:ext>
            </a:extLst>
          </p:cNvPr>
          <p:cNvCxnSpPr>
            <a:cxnSpLocks/>
          </p:cNvCxnSpPr>
          <p:nvPr/>
        </p:nvCxnSpPr>
        <p:spPr>
          <a:xfrm flipV="1">
            <a:off x="21224395" y="26427560"/>
            <a:ext cx="207034" cy="3450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FF57D8C-0850-4FDD-9721-4142490CC198}"/>
              </a:ext>
            </a:extLst>
          </p:cNvPr>
          <p:cNvSpPr txBox="1"/>
          <p:nvPr/>
        </p:nvSpPr>
        <p:spPr>
          <a:xfrm>
            <a:off x="30270091" y="26565044"/>
            <a:ext cx="12594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dirty="0">
                <a:latin typeface="Times New Roman"/>
                <a:ea typeface="ＭＳ Ｐゴシック"/>
                <a:cs typeface="Times New Roman"/>
              </a:rPr>
              <a:t>FL rate: 87.9</a:t>
            </a:r>
            <a:endParaRPr lang="en-US" sz="1800" dirty="0">
              <a:cs typeface="Times New Roman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05C726-ADA2-42A3-8A65-297136A02BFE}"/>
              </a:ext>
            </a:extLst>
          </p:cNvPr>
          <p:cNvCxnSpPr>
            <a:cxnSpLocks/>
          </p:cNvCxnSpPr>
          <p:nvPr/>
        </p:nvCxnSpPr>
        <p:spPr>
          <a:xfrm flipV="1">
            <a:off x="31517147" y="26496571"/>
            <a:ext cx="207034" cy="3450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B01A06D-43ED-4AC8-80F8-BD465E9E76B9}"/>
              </a:ext>
            </a:extLst>
          </p:cNvPr>
          <p:cNvSpPr txBox="1"/>
          <p:nvPr/>
        </p:nvSpPr>
        <p:spPr>
          <a:xfrm>
            <a:off x="11337951" y="22543299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 dirty="0">
                <a:latin typeface="Times New Roman"/>
                <a:ea typeface="+mn-ea"/>
                <a:cs typeface="Times New Roman"/>
              </a:rPr>
              <a:t>A)</a:t>
            </a:r>
            <a:endParaRPr lang="en-US" sz="4400" baseline="30000" dirty="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05FAE4F-CA69-4F06-9E14-1E2672B04BB3}"/>
              </a:ext>
            </a:extLst>
          </p:cNvPr>
          <p:cNvSpPr txBox="1"/>
          <p:nvPr/>
        </p:nvSpPr>
        <p:spPr>
          <a:xfrm>
            <a:off x="16086991" y="22556783"/>
            <a:ext cx="748715" cy="1220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aseline="30000">
                <a:latin typeface="Times New Roman"/>
                <a:ea typeface="+mn-ea"/>
                <a:cs typeface="Times New Roman"/>
              </a:rPr>
              <a:t>B)</a:t>
            </a:r>
            <a:endParaRPr lang="en-US" sz="4400" baseline="30000">
              <a:ea typeface="+mn-ea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3DD16-39E2-4007-9275-A5EC148104DD}"/>
              </a:ext>
            </a:extLst>
          </p:cNvPr>
          <p:cNvSpPr txBox="1"/>
          <p:nvPr/>
        </p:nvSpPr>
        <p:spPr>
          <a:xfrm>
            <a:off x="26995699" y="30633860"/>
            <a:ext cx="1583911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+mn-lt"/>
              </a:rPr>
              <a:t>We are grateful to our funding source, NIDDK (K01DK115632), University Scholars Program, the CTSI Precision Health Program and the Integrated Data Repository.</a:t>
            </a:r>
            <a:endParaRPr lang="en-US" sz="3600" dirty="0">
              <a:solidFill>
                <a:schemeClr val="bg1"/>
              </a:solidFill>
              <a:latin typeface="+mn-lt"/>
              <a:ea typeface="ＭＳ Ｐゴシック"/>
              <a:cs typeface="Arial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ea typeface="ＭＳ Ｐゴシック"/>
              <a:cs typeface="Arial"/>
            </a:endParaRPr>
          </a:p>
          <a:p>
            <a:endParaRPr lang="en-US" dirty="0">
              <a:solidFill>
                <a:schemeClr val="bg1"/>
              </a:solidFill>
              <a:latin typeface="Arial"/>
              <a:ea typeface="ＭＳ Ｐゴシック"/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249981" y="5846818"/>
            <a:ext cx="32545384" cy="1600200"/>
            <a:chOff x="13748507" y="7239001"/>
            <a:chExt cx="16429043" cy="1438364"/>
          </a:xfrm>
        </p:grpSpPr>
        <p:sp>
          <p:nvSpPr>
            <p:cNvPr id="67" name="Rounded Rectangle 66"/>
            <p:cNvSpPr/>
            <p:nvPr/>
          </p:nvSpPr>
          <p:spPr>
            <a:xfrm>
              <a:off x="13748507" y="7239001"/>
              <a:ext cx="16429043" cy="1438364"/>
            </a:xfrm>
            <a:prstGeom prst="roundRect">
              <a:avLst/>
            </a:prstGeom>
            <a:solidFill>
              <a:srgbClr val="F36F2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630400" y="7357156"/>
              <a:ext cx="1463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6C2BA75-2D26-4EC9-B649-28308F566832}"/>
              </a:ext>
            </a:extLst>
          </p:cNvPr>
          <p:cNvSpPr/>
          <p:nvPr/>
        </p:nvSpPr>
        <p:spPr>
          <a:xfrm>
            <a:off x="14815455" y="9318171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tar: 5 Points 98">
            <a:extLst>
              <a:ext uri="{FF2B5EF4-FFF2-40B4-BE49-F238E27FC236}">
                <a16:creationId xmlns:a16="http://schemas.microsoft.com/office/drawing/2014/main" id="{B5B7B954-5284-467C-A8C6-0B3EFCC2DB9E}"/>
              </a:ext>
            </a:extLst>
          </p:cNvPr>
          <p:cNvSpPr/>
          <p:nvPr/>
        </p:nvSpPr>
        <p:spPr>
          <a:xfrm>
            <a:off x="11825384" y="11829465"/>
            <a:ext cx="182880" cy="182880"/>
          </a:xfrm>
          <a:prstGeom prst="star5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180B15-8A83-4066-A5F4-D4378C9C2D03}"/>
              </a:ext>
            </a:extLst>
          </p:cNvPr>
          <p:cNvSpPr txBox="1"/>
          <p:nvPr/>
        </p:nvSpPr>
        <p:spPr>
          <a:xfrm>
            <a:off x="12088571" y="11734973"/>
            <a:ext cx="1681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UF Health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E3DF1-3451-4603-9BA1-A087A59D1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42378" y="8544561"/>
            <a:ext cx="11521440" cy="57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57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986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Times New Roman</vt:lpstr>
      <vt:lpstr>Default Design</vt:lpstr>
      <vt:lpstr>PowerPoint Presentation</vt:lpstr>
    </vt:vector>
  </TitlesOfParts>
  <Company>IT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Lemas,Dominick</cp:lastModifiedBy>
  <cp:revision>101</cp:revision>
  <cp:lastPrinted>2015-04-29T16:40:41Z</cp:lastPrinted>
  <dcterms:created xsi:type="dcterms:W3CDTF">2002-01-04T15:07:16Z</dcterms:created>
  <dcterms:modified xsi:type="dcterms:W3CDTF">2021-05-25T12:34:25Z</dcterms:modified>
</cp:coreProperties>
</file>