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7" r:id="rId2"/>
  </p:sldIdLst>
  <p:sldSz cx="51206400" cy="40233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B3"/>
    <a:srgbClr val="FF9900"/>
    <a:srgbClr val="EC7C30"/>
    <a:srgbClr val="F19E6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48"/>
    <p:restoredTop sz="94354" autoAdjust="0"/>
  </p:normalViewPr>
  <p:slideViewPr>
    <p:cSldViewPr snapToGrid="0">
      <p:cViewPr>
        <p:scale>
          <a:sx n="10" d="100"/>
          <a:sy n="10" d="100"/>
        </p:scale>
        <p:origin x="1710" y="7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8E1C55-4FCA-496E-9D91-FD6E2E884F7C}" type="datetimeFigureOut">
              <a:rPr lang="en-US" smtClean="0"/>
              <a:t>10/27/2022</a:t>
            </a:fld>
            <a:endParaRPr lang="en-US"/>
          </a:p>
        </p:txBody>
      </p:sp>
      <p:sp>
        <p:nvSpPr>
          <p:cNvPr id="4" name="Slide Image Placeholder 3"/>
          <p:cNvSpPr>
            <a:spLocks noGrp="1" noRot="1" noChangeAspect="1"/>
          </p:cNvSpPr>
          <p:nvPr>
            <p:ph type="sldImg" idx="2"/>
          </p:nvPr>
        </p:nvSpPr>
        <p:spPr>
          <a:xfrm>
            <a:off x="1465263" y="1143000"/>
            <a:ext cx="39274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07FC9D-89A2-4874-B79D-3460A135B529}" type="slidenum">
              <a:rPr lang="en-US" smtClean="0"/>
              <a:t>‹#›</a:t>
            </a:fld>
            <a:endParaRPr lang="en-US"/>
          </a:p>
        </p:txBody>
      </p:sp>
    </p:spTree>
    <p:extLst>
      <p:ext uri="{BB962C8B-B14F-4D97-AF65-F5344CB8AC3E}">
        <p14:creationId xmlns:p14="http://schemas.microsoft.com/office/powerpoint/2010/main" val="2528742816"/>
      </p:ext>
    </p:extLst>
  </p:cSld>
  <p:clrMap bg1="lt1" tx1="dk1" bg2="lt2" tx2="dk2" accent1="accent1" accent2="accent2" accent3="accent3" accent4="accent4" accent5="accent5" accent6="accent6" hlink="hlink" folHlink="folHlink"/>
  <p:notesStyle>
    <a:lvl1pPr marL="0" algn="l" defTabSz="4387718" rtl="0" eaLnBrk="1" latinLnBrk="0" hangingPunct="1">
      <a:defRPr sz="5760" kern="1200">
        <a:solidFill>
          <a:schemeClr val="tx1"/>
        </a:solidFill>
        <a:latin typeface="+mn-lt"/>
        <a:ea typeface="+mn-ea"/>
        <a:cs typeface="+mn-cs"/>
      </a:defRPr>
    </a:lvl1pPr>
    <a:lvl2pPr marL="2193859" algn="l" defTabSz="4387718" rtl="0" eaLnBrk="1" latinLnBrk="0" hangingPunct="1">
      <a:defRPr sz="5760" kern="1200">
        <a:solidFill>
          <a:schemeClr val="tx1"/>
        </a:solidFill>
        <a:latin typeface="+mn-lt"/>
        <a:ea typeface="+mn-ea"/>
        <a:cs typeface="+mn-cs"/>
      </a:defRPr>
    </a:lvl2pPr>
    <a:lvl3pPr marL="4387718" algn="l" defTabSz="4387718" rtl="0" eaLnBrk="1" latinLnBrk="0" hangingPunct="1">
      <a:defRPr sz="5760" kern="1200">
        <a:solidFill>
          <a:schemeClr val="tx1"/>
        </a:solidFill>
        <a:latin typeface="+mn-lt"/>
        <a:ea typeface="+mn-ea"/>
        <a:cs typeface="+mn-cs"/>
      </a:defRPr>
    </a:lvl3pPr>
    <a:lvl4pPr marL="6581578" algn="l" defTabSz="4387718" rtl="0" eaLnBrk="1" latinLnBrk="0" hangingPunct="1">
      <a:defRPr sz="5760" kern="1200">
        <a:solidFill>
          <a:schemeClr val="tx1"/>
        </a:solidFill>
        <a:latin typeface="+mn-lt"/>
        <a:ea typeface="+mn-ea"/>
        <a:cs typeface="+mn-cs"/>
      </a:defRPr>
    </a:lvl4pPr>
    <a:lvl5pPr marL="8775432" algn="l" defTabSz="4387718" rtl="0" eaLnBrk="1" latinLnBrk="0" hangingPunct="1">
      <a:defRPr sz="5760" kern="1200">
        <a:solidFill>
          <a:schemeClr val="tx1"/>
        </a:solidFill>
        <a:latin typeface="+mn-lt"/>
        <a:ea typeface="+mn-ea"/>
        <a:cs typeface="+mn-cs"/>
      </a:defRPr>
    </a:lvl5pPr>
    <a:lvl6pPr marL="10969286" algn="l" defTabSz="4387718" rtl="0" eaLnBrk="1" latinLnBrk="0" hangingPunct="1">
      <a:defRPr sz="5760" kern="1200">
        <a:solidFill>
          <a:schemeClr val="tx1"/>
        </a:solidFill>
        <a:latin typeface="+mn-lt"/>
        <a:ea typeface="+mn-ea"/>
        <a:cs typeface="+mn-cs"/>
      </a:defRPr>
    </a:lvl6pPr>
    <a:lvl7pPr marL="13163146" algn="l" defTabSz="4387718" rtl="0" eaLnBrk="1" latinLnBrk="0" hangingPunct="1">
      <a:defRPr sz="5760" kern="1200">
        <a:solidFill>
          <a:schemeClr val="tx1"/>
        </a:solidFill>
        <a:latin typeface="+mn-lt"/>
        <a:ea typeface="+mn-ea"/>
        <a:cs typeface="+mn-cs"/>
      </a:defRPr>
    </a:lvl7pPr>
    <a:lvl8pPr marL="15357005" algn="l" defTabSz="4387718" rtl="0" eaLnBrk="1" latinLnBrk="0" hangingPunct="1">
      <a:defRPr sz="5760" kern="1200">
        <a:solidFill>
          <a:schemeClr val="tx1"/>
        </a:solidFill>
        <a:latin typeface="+mn-lt"/>
        <a:ea typeface="+mn-ea"/>
        <a:cs typeface="+mn-cs"/>
      </a:defRPr>
    </a:lvl8pPr>
    <a:lvl9pPr marL="17550864" algn="l" defTabSz="4387718" rtl="0" eaLnBrk="1" latinLnBrk="0" hangingPunct="1">
      <a:defRPr sz="576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65263" y="1143000"/>
            <a:ext cx="3927475" cy="3086100"/>
          </a:xfrm>
        </p:spPr>
      </p:sp>
      <p:sp>
        <p:nvSpPr>
          <p:cNvPr id="3" name="Notes Placeholder 2"/>
          <p:cNvSpPr>
            <a:spLocks noGrp="1"/>
          </p:cNvSpPr>
          <p:nvPr>
            <p:ph type="body" idx="1"/>
          </p:nvPr>
        </p:nvSpPr>
        <p:spPr/>
        <p:txBody>
          <a:bodyPr/>
          <a:lstStyle/>
          <a:p>
            <a:r>
              <a:rPr lang="en-US" dirty="0"/>
              <a:t>Conclusion, method, additional figures</a:t>
            </a:r>
          </a:p>
          <a:p>
            <a:r>
              <a:rPr lang="en-US" dirty="0"/>
              <a:t>Changed the pptx size(56inchX44 inch)  as per the Ai DAY pptx recommend(4ftx5ft) </a:t>
            </a:r>
          </a:p>
          <a:p>
            <a:r>
              <a:rPr lang="en-US" dirty="0"/>
              <a:t>Any deletion required from acknowledgement?</a:t>
            </a:r>
          </a:p>
          <a:p>
            <a:r>
              <a:rPr lang="en-US" dirty="0"/>
              <a:t>Any additional Authors to be added?</a:t>
            </a:r>
          </a:p>
          <a:p>
            <a:endParaRPr lang="en-US" dirty="0"/>
          </a:p>
          <a:p>
            <a:r>
              <a:rPr lang="en-US" dirty="0"/>
              <a:t>Only changes made to the shared link pptx is auto-synced and not the shared file through email.</a:t>
            </a:r>
          </a:p>
        </p:txBody>
      </p:sp>
      <p:sp>
        <p:nvSpPr>
          <p:cNvPr id="4" name="Slide Number Placeholder 3"/>
          <p:cNvSpPr>
            <a:spLocks noGrp="1"/>
          </p:cNvSpPr>
          <p:nvPr>
            <p:ph type="sldNum" sz="quarter" idx="5"/>
          </p:nvPr>
        </p:nvSpPr>
        <p:spPr/>
        <p:txBody>
          <a:bodyPr/>
          <a:lstStyle/>
          <a:p>
            <a:fld id="{F907FC9D-89A2-4874-B79D-3460A135B529}" type="slidenum">
              <a:rPr lang="en-US" smtClean="0"/>
              <a:t>1</a:t>
            </a:fld>
            <a:endParaRPr lang="en-US"/>
          </a:p>
        </p:txBody>
      </p:sp>
    </p:spTree>
    <p:extLst>
      <p:ext uri="{BB962C8B-B14F-4D97-AF65-F5344CB8AC3E}">
        <p14:creationId xmlns:p14="http://schemas.microsoft.com/office/powerpoint/2010/main" val="4319992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40480" y="6584530"/>
            <a:ext cx="43525440" cy="14007253"/>
          </a:xfrm>
        </p:spPr>
        <p:txBody>
          <a:bodyPr anchor="b"/>
          <a:lstStyle>
            <a:lvl1pPr algn="ctr">
              <a:defRPr sz="33600"/>
            </a:lvl1pPr>
          </a:lstStyle>
          <a:p>
            <a:r>
              <a:rPr lang="en-US"/>
              <a:t>Click to edit Master title style</a:t>
            </a:r>
            <a:endParaRPr lang="en-US" dirty="0"/>
          </a:p>
        </p:txBody>
      </p:sp>
      <p:sp>
        <p:nvSpPr>
          <p:cNvPr id="3" name="Subtitle 2"/>
          <p:cNvSpPr>
            <a:spLocks noGrp="1"/>
          </p:cNvSpPr>
          <p:nvPr>
            <p:ph type="subTitle" idx="1"/>
          </p:nvPr>
        </p:nvSpPr>
        <p:spPr>
          <a:xfrm>
            <a:off x="6400800" y="21131956"/>
            <a:ext cx="38404800" cy="9713804"/>
          </a:xfrm>
        </p:spPr>
        <p:txBody>
          <a:bodyPr/>
          <a:lstStyle>
            <a:lvl1pPr marL="0" indent="0" algn="ctr">
              <a:buNone/>
              <a:defRPr sz="13440"/>
            </a:lvl1pPr>
            <a:lvl2pPr marL="2560320" indent="0" algn="ctr">
              <a:buNone/>
              <a:defRPr sz="11200"/>
            </a:lvl2pPr>
            <a:lvl3pPr marL="5120640" indent="0" algn="ctr">
              <a:buNone/>
              <a:defRPr sz="10080"/>
            </a:lvl3pPr>
            <a:lvl4pPr marL="7680960" indent="0" algn="ctr">
              <a:buNone/>
              <a:defRPr sz="8960"/>
            </a:lvl4pPr>
            <a:lvl5pPr marL="10241280" indent="0" algn="ctr">
              <a:buNone/>
              <a:defRPr sz="8960"/>
            </a:lvl5pPr>
            <a:lvl6pPr marL="12801600" indent="0" algn="ctr">
              <a:buNone/>
              <a:defRPr sz="8960"/>
            </a:lvl6pPr>
            <a:lvl7pPr marL="15361920" indent="0" algn="ctr">
              <a:buNone/>
              <a:defRPr sz="8960"/>
            </a:lvl7pPr>
            <a:lvl8pPr marL="17922240" indent="0" algn="ctr">
              <a:buNone/>
              <a:defRPr sz="8960"/>
            </a:lvl8pPr>
            <a:lvl9pPr marL="20482560" indent="0" algn="ctr">
              <a:buNone/>
              <a:defRPr sz="89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AE97A09-CE2C-481C-9905-37C01205C21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725137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97A09-CE2C-481C-9905-37C01205C21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2927886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3" y="2142067"/>
            <a:ext cx="11041380" cy="3409611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3" y="2142067"/>
            <a:ext cx="32484060" cy="3409611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97A09-CE2C-481C-9905-37C01205C21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1472761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AE97A09-CE2C-481C-9905-37C01205C21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386567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3" y="10030472"/>
            <a:ext cx="44165520" cy="16736057"/>
          </a:xfrm>
        </p:spPr>
        <p:txBody>
          <a:bodyPr anchor="b"/>
          <a:lstStyle>
            <a:lvl1pPr>
              <a:defRPr sz="33600"/>
            </a:lvl1pPr>
          </a:lstStyle>
          <a:p>
            <a:r>
              <a:rPr lang="en-US"/>
              <a:t>Click to edit Master title style</a:t>
            </a:r>
            <a:endParaRPr lang="en-US" dirty="0"/>
          </a:p>
        </p:txBody>
      </p:sp>
      <p:sp>
        <p:nvSpPr>
          <p:cNvPr id="3" name="Text Placeholder 2"/>
          <p:cNvSpPr>
            <a:spLocks noGrp="1"/>
          </p:cNvSpPr>
          <p:nvPr>
            <p:ph type="body" idx="1"/>
          </p:nvPr>
        </p:nvSpPr>
        <p:spPr>
          <a:xfrm>
            <a:off x="3493773" y="26924858"/>
            <a:ext cx="44165520" cy="8801097"/>
          </a:xfrm>
        </p:spPr>
        <p:txBody>
          <a:bodyPr/>
          <a:lstStyle>
            <a:lvl1pPr marL="0" indent="0">
              <a:buNone/>
              <a:defRPr sz="13440">
                <a:solidFill>
                  <a:schemeClr val="tx1"/>
                </a:solidFill>
              </a:defRPr>
            </a:lvl1pPr>
            <a:lvl2pPr marL="2560320" indent="0">
              <a:buNone/>
              <a:defRPr sz="11200">
                <a:solidFill>
                  <a:schemeClr val="tx1">
                    <a:tint val="75000"/>
                  </a:schemeClr>
                </a:solidFill>
              </a:defRPr>
            </a:lvl2pPr>
            <a:lvl3pPr marL="5120640" indent="0">
              <a:buNone/>
              <a:defRPr sz="10080">
                <a:solidFill>
                  <a:schemeClr val="tx1">
                    <a:tint val="75000"/>
                  </a:schemeClr>
                </a:solidFill>
              </a:defRPr>
            </a:lvl3pPr>
            <a:lvl4pPr marL="7680960" indent="0">
              <a:buNone/>
              <a:defRPr sz="8960">
                <a:solidFill>
                  <a:schemeClr val="tx1">
                    <a:tint val="75000"/>
                  </a:schemeClr>
                </a:solidFill>
              </a:defRPr>
            </a:lvl4pPr>
            <a:lvl5pPr marL="10241280" indent="0">
              <a:buNone/>
              <a:defRPr sz="8960">
                <a:solidFill>
                  <a:schemeClr val="tx1">
                    <a:tint val="75000"/>
                  </a:schemeClr>
                </a:solidFill>
              </a:defRPr>
            </a:lvl5pPr>
            <a:lvl6pPr marL="12801600" indent="0">
              <a:buNone/>
              <a:defRPr sz="8960">
                <a:solidFill>
                  <a:schemeClr val="tx1">
                    <a:tint val="75000"/>
                  </a:schemeClr>
                </a:solidFill>
              </a:defRPr>
            </a:lvl6pPr>
            <a:lvl7pPr marL="15361920" indent="0">
              <a:buNone/>
              <a:defRPr sz="8960">
                <a:solidFill>
                  <a:schemeClr val="tx1">
                    <a:tint val="75000"/>
                  </a:schemeClr>
                </a:solidFill>
              </a:defRPr>
            </a:lvl7pPr>
            <a:lvl8pPr marL="17922240" indent="0">
              <a:buNone/>
              <a:defRPr sz="8960">
                <a:solidFill>
                  <a:schemeClr val="tx1">
                    <a:tint val="75000"/>
                  </a:schemeClr>
                </a:solidFill>
              </a:defRPr>
            </a:lvl8pPr>
            <a:lvl9pPr marL="20482560" indent="0">
              <a:buNone/>
              <a:defRPr sz="89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E97A09-CE2C-481C-9905-37C01205C217}" type="datetimeFigureOut">
              <a:rPr lang="en-US" smtClean="0"/>
              <a:t>10/27/2022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287168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10710333"/>
            <a:ext cx="217627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10710333"/>
            <a:ext cx="21762720" cy="255278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AE97A09-CE2C-481C-9905-37C01205C21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4022620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142076"/>
            <a:ext cx="44165520" cy="7776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5" y="9862823"/>
            <a:ext cx="21662704" cy="483361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4" name="Content Placeholder 3"/>
          <p:cNvSpPr>
            <a:spLocks noGrp="1"/>
          </p:cNvSpPr>
          <p:nvPr>
            <p:ph sz="half" idx="2"/>
          </p:nvPr>
        </p:nvSpPr>
        <p:spPr>
          <a:xfrm>
            <a:off x="3527115" y="14696440"/>
            <a:ext cx="21662704"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3" y="9862823"/>
            <a:ext cx="21769390" cy="4833617"/>
          </a:xfrm>
        </p:spPr>
        <p:txBody>
          <a:bodyPr anchor="b"/>
          <a:lstStyle>
            <a:lvl1pPr marL="0" indent="0">
              <a:buNone/>
              <a:defRPr sz="13440" b="1"/>
            </a:lvl1pPr>
            <a:lvl2pPr marL="2560320" indent="0">
              <a:buNone/>
              <a:defRPr sz="11200" b="1"/>
            </a:lvl2pPr>
            <a:lvl3pPr marL="5120640" indent="0">
              <a:buNone/>
              <a:defRPr sz="10080" b="1"/>
            </a:lvl3pPr>
            <a:lvl4pPr marL="7680960" indent="0">
              <a:buNone/>
              <a:defRPr sz="8960" b="1"/>
            </a:lvl4pPr>
            <a:lvl5pPr marL="10241280" indent="0">
              <a:buNone/>
              <a:defRPr sz="8960" b="1"/>
            </a:lvl5pPr>
            <a:lvl6pPr marL="12801600" indent="0">
              <a:buNone/>
              <a:defRPr sz="8960" b="1"/>
            </a:lvl6pPr>
            <a:lvl7pPr marL="15361920" indent="0">
              <a:buNone/>
              <a:defRPr sz="8960" b="1"/>
            </a:lvl7pPr>
            <a:lvl8pPr marL="17922240" indent="0">
              <a:buNone/>
              <a:defRPr sz="8960" b="1"/>
            </a:lvl8pPr>
            <a:lvl9pPr marL="20482560" indent="0">
              <a:buNone/>
              <a:defRPr sz="8960" b="1"/>
            </a:lvl9pPr>
          </a:lstStyle>
          <a:p>
            <a:pPr lvl="0"/>
            <a:r>
              <a:rPr lang="en-US"/>
              <a:t>Click to edit Master text styles</a:t>
            </a:r>
          </a:p>
        </p:txBody>
      </p:sp>
      <p:sp>
        <p:nvSpPr>
          <p:cNvPr id="6" name="Content Placeholder 5"/>
          <p:cNvSpPr>
            <a:spLocks noGrp="1"/>
          </p:cNvSpPr>
          <p:nvPr>
            <p:ph sz="quarter" idx="4"/>
          </p:nvPr>
        </p:nvSpPr>
        <p:spPr>
          <a:xfrm>
            <a:off x="25923243" y="14696440"/>
            <a:ext cx="21769390" cy="21616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E97A09-CE2C-481C-9905-37C01205C217}" type="datetimeFigureOut">
              <a:rPr lang="en-US" smtClean="0"/>
              <a:t>10/27/2022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3607723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E97A09-CE2C-481C-9905-37C01205C217}" type="datetimeFigureOut">
              <a:rPr lang="en-US" smtClean="0"/>
              <a:t>10/27/2022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72867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E97A09-CE2C-481C-9905-37C01205C217}" type="datetimeFigureOut">
              <a:rPr lang="en-US" smtClean="0"/>
              <a:t>10/27/2022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14573615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682240"/>
            <a:ext cx="16515397" cy="9387840"/>
          </a:xfrm>
        </p:spPr>
        <p:txBody>
          <a:bodyPr anchor="b"/>
          <a:lstStyle>
            <a:lvl1pPr>
              <a:defRPr sz="17920"/>
            </a:lvl1pPr>
          </a:lstStyle>
          <a:p>
            <a:r>
              <a:rPr lang="en-US"/>
              <a:t>Click to edit Master title style</a:t>
            </a:r>
            <a:endParaRPr lang="en-US" dirty="0"/>
          </a:p>
        </p:txBody>
      </p:sp>
      <p:sp>
        <p:nvSpPr>
          <p:cNvPr id="3" name="Content Placeholder 2"/>
          <p:cNvSpPr>
            <a:spLocks noGrp="1"/>
          </p:cNvSpPr>
          <p:nvPr>
            <p:ph idx="1"/>
          </p:nvPr>
        </p:nvSpPr>
        <p:spPr>
          <a:xfrm>
            <a:off x="21769390" y="5792902"/>
            <a:ext cx="25923240" cy="28591933"/>
          </a:xfrm>
        </p:spPr>
        <p:txBody>
          <a:bodyPr/>
          <a:lstStyle>
            <a:lvl1pPr>
              <a:defRPr sz="17920"/>
            </a:lvl1pPr>
            <a:lvl2pPr>
              <a:defRPr sz="15680"/>
            </a:lvl2pPr>
            <a:lvl3pPr>
              <a:defRPr sz="13440"/>
            </a:lvl3pPr>
            <a:lvl4pPr>
              <a:defRPr sz="11200"/>
            </a:lvl4pPr>
            <a:lvl5pPr>
              <a:defRPr sz="11200"/>
            </a:lvl5pPr>
            <a:lvl6pPr>
              <a:defRPr sz="11200"/>
            </a:lvl6pPr>
            <a:lvl7pPr>
              <a:defRPr sz="11200"/>
            </a:lvl7pPr>
            <a:lvl8pPr>
              <a:defRPr sz="11200"/>
            </a:lvl8pPr>
            <a:lvl9pPr>
              <a:defRPr sz="1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0" y="12070080"/>
            <a:ext cx="16515397" cy="22361316"/>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7AE97A09-CE2C-481C-9905-37C01205C21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3426977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0" y="2682240"/>
            <a:ext cx="16515397" cy="9387840"/>
          </a:xfrm>
        </p:spPr>
        <p:txBody>
          <a:bodyPr anchor="b"/>
          <a:lstStyle>
            <a:lvl1pPr>
              <a:defRPr sz="179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5792902"/>
            <a:ext cx="25923240" cy="28591933"/>
          </a:xfrm>
        </p:spPr>
        <p:txBody>
          <a:bodyPr anchor="t"/>
          <a:lstStyle>
            <a:lvl1pPr marL="0" indent="0">
              <a:buNone/>
              <a:defRPr sz="17920"/>
            </a:lvl1pPr>
            <a:lvl2pPr marL="2560320" indent="0">
              <a:buNone/>
              <a:defRPr sz="15680"/>
            </a:lvl2pPr>
            <a:lvl3pPr marL="5120640" indent="0">
              <a:buNone/>
              <a:defRPr sz="13440"/>
            </a:lvl3pPr>
            <a:lvl4pPr marL="7680960" indent="0">
              <a:buNone/>
              <a:defRPr sz="11200"/>
            </a:lvl4pPr>
            <a:lvl5pPr marL="10241280" indent="0">
              <a:buNone/>
              <a:defRPr sz="11200"/>
            </a:lvl5pPr>
            <a:lvl6pPr marL="12801600" indent="0">
              <a:buNone/>
              <a:defRPr sz="11200"/>
            </a:lvl6pPr>
            <a:lvl7pPr marL="15361920" indent="0">
              <a:buNone/>
              <a:defRPr sz="11200"/>
            </a:lvl7pPr>
            <a:lvl8pPr marL="17922240" indent="0">
              <a:buNone/>
              <a:defRPr sz="11200"/>
            </a:lvl8pPr>
            <a:lvl9pPr marL="20482560" indent="0">
              <a:buNone/>
              <a:defRPr sz="11200"/>
            </a:lvl9pPr>
          </a:lstStyle>
          <a:p>
            <a:r>
              <a:rPr lang="en-US"/>
              <a:t>Click icon to add picture</a:t>
            </a:r>
            <a:endParaRPr lang="en-US" dirty="0"/>
          </a:p>
        </p:txBody>
      </p:sp>
      <p:sp>
        <p:nvSpPr>
          <p:cNvPr id="4" name="Text Placeholder 3"/>
          <p:cNvSpPr>
            <a:spLocks noGrp="1"/>
          </p:cNvSpPr>
          <p:nvPr>
            <p:ph type="body" sz="half" idx="2"/>
          </p:nvPr>
        </p:nvSpPr>
        <p:spPr>
          <a:xfrm>
            <a:off x="3527110" y="12070080"/>
            <a:ext cx="16515397" cy="22361316"/>
          </a:xfrm>
        </p:spPr>
        <p:txBody>
          <a:bodyPr/>
          <a:lstStyle>
            <a:lvl1pPr marL="0" indent="0">
              <a:buNone/>
              <a:defRPr sz="8960"/>
            </a:lvl1pPr>
            <a:lvl2pPr marL="2560320" indent="0">
              <a:buNone/>
              <a:defRPr sz="7840"/>
            </a:lvl2pPr>
            <a:lvl3pPr marL="5120640" indent="0">
              <a:buNone/>
              <a:defRPr sz="6720"/>
            </a:lvl3pPr>
            <a:lvl4pPr marL="7680960" indent="0">
              <a:buNone/>
              <a:defRPr sz="5600"/>
            </a:lvl4pPr>
            <a:lvl5pPr marL="10241280" indent="0">
              <a:buNone/>
              <a:defRPr sz="5600"/>
            </a:lvl5pPr>
            <a:lvl6pPr marL="12801600" indent="0">
              <a:buNone/>
              <a:defRPr sz="5600"/>
            </a:lvl6pPr>
            <a:lvl7pPr marL="15361920" indent="0">
              <a:buNone/>
              <a:defRPr sz="5600"/>
            </a:lvl7pPr>
            <a:lvl8pPr marL="17922240" indent="0">
              <a:buNone/>
              <a:defRPr sz="5600"/>
            </a:lvl8pPr>
            <a:lvl9pPr marL="20482560" indent="0">
              <a:buNone/>
              <a:defRPr sz="5600"/>
            </a:lvl9pPr>
          </a:lstStyle>
          <a:p>
            <a:pPr lvl="0"/>
            <a:r>
              <a:rPr lang="en-US"/>
              <a:t>Click to edit Master text styles</a:t>
            </a:r>
          </a:p>
        </p:txBody>
      </p:sp>
      <p:sp>
        <p:nvSpPr>
          <p:cNvPr id="5" name="Date Placeholder 4"/>
          <p:cNvSpPr>
            <a:spLocks noGrp="1"/>
          </p:cNvSpPr>
          <p:nvPr>
            <p:ph type="dt" sz="half" idx="10"/>
          </p:nvPr>
        </p:nvSpPr>
        <p:spPr/>
        <p:txBody>
          <a:bodyPr/>
          <a:lstStyle/>
          <a:p>
            <a:fld id="{7AE97A09-CE2C-481C-9905-37C01205C217}" type="datetimeFigureOut">
              <a:rPr lang="en-US" smtClean="0"/>
              <a:t>10/27/2022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EBDA30-877B-46B9-A0AE-367D87CC8F45}" type="slidenum">
              <a:rPr lang="en-US" smtClean="0"/>
              <a:t>‹#›</a:t>
            </a:fld>
            <a:endParaRPr lang="en-US"/>
          </a:p>
        </p:txBody>
      </p:sp>
    </p:spTree>
    <p:extLst>
      <p:ext uri="{BB962C8B-B14F-4D97-AF65-F5344CB8AC3E}">
        <p14:creationId xmlns:p14="http://schemas.microsoft.com/office/powerpoint/2010/main" val="20512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2142076"/>
            <a:ext cx="44165520" cy="7776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10710333"/>
            <a:ext cx="44165520" cy="255278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37290595"/>
            <a:ext cx="11521440" cy="2142067"/>
          </a:xfrm>
          <a:prstGeom prst="rect">
            <a:avLst/>
          </a:prstGeom>
        </p:spPr>
        <p:txBody>
          <a:bodyPr vert="horz" lIns="91440" tIns="45720" rIns="91440" bIns="45720" rtlCol="0" anchor="ctr"/>
          <a:lstStyle>
            <a:lvl1pPr algn="l">
              <a:defRPr sz="6720">
                <a:solidFill>
                  <a:schemeClr val="tx1">
                    <a:tint val="75000"/>
                  </a:schemeClr>
                </a:solidFill>
              </a:defRPr>
            </a:lvl1pPr>
          </a:lstStyle>
          <a:p>
            <a:fld id="{7AE97A09-CE2C-481C-9905-37C01205C217}" type="datetimeFigureOut">
              <a:rPr lang="en-US" smtClean="0"/>
              <a:t>10/27/2022</a:t>
            </a:fld>
            <a:endParaRPr lang="en-US"/>
          </a:p>
        </p:txBody>
      </p:sp>
      <p:sp>
        <p:nvSpPr>
          <p:cNvPr id="5" name="Footer Placeholder 4"/>
          <p:cNvSpPr>
            <a:spLocks noGrp="1"/>
          </p:cNvSpPr>
          <p:nvPr>
            <p:ph type="ftr" sz="quarter" idx="3"/>
          </p:nvPr>
        </p:nvSpPr>
        <p:spPr>
          <a:xfrm>
            <a:off x="16962120" y="37290595"/>
            <a:ext cx="17282160" cy="2142067"/>
          </a:xfrm>
          <a:prstGeom prst="rect">
            <a:avLst/>
          </a:prstGeom>
        </p:spPr>
        <p:txBody>
          <a:bodyPr vert="horz" lIns="91440" tIns="45720" rIns="91440" bIns="45720" rtlCol="0" anchor="ctr"/>
          <a:lstStyle>
            <a:lvl1pPr algn="ctr">
              <a:defRPr sz="67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37290595"/>
            <a:ext cx="11521440" cy="2142067"/>
          </a:xfrm>
          <a:prstGeom prst="rect">
            <a:avLst/>
          </a:prstGeom>
        </p:spPr>
        <p:txBody>
          <a:bodyPr vert="horz" lIns="91440" tIns="45720" rIns="91440" bIns="45720" rtlCol="0" anchor="ctr"/>
          <a:lstStyle>
            <a:lvl1pPr algn="r">
              <a:defRPr sz="6720">
                <a:solidFill>
                  <a:schemeClr val="tx1">
                    <a:tint val="75000"/>
                  </a:schemeClr>
                </a:solidFill>
              </a:defRPr>
            </a:lvl1pPr>
          </a:lstStyle>
          <a:p>
            <a:fld id="{DCEBDA30-877B-46B9-A0AE-367D87CC8F45}" type="slidenum">
              <a:rPr lang="en-US" smtClean="0"/>
              <a:t>‹#›</a:t>
            </a:fld>
            <a:endParaRPr lang="en-US"/>
          </a:p>
        </p:txBody>
      </p:sp>
    </p:spTree>
    <p:extLst>
      <p:ext uri="{BB962C8B-B14F-4D97-AF65-F5344CB8AC3E}">
        <p14:creationId xmlns:p14="http://schemas.microsoft.com/office/powerpoint/2010/main" val="39284897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5120640" rtl="0" eaLnBrk="1" latinLnBrk="0" hangingPunct="1">
        <a:lnSpc>
          <a:spcPct val="90000"/>
        </a:lnSpc>
        <a:spcBef>
          <a:spcPct val="0"/>
        </a:spcBef>
        <a:buNone/>
        <a:defRPr sz="24640" kern="1200">
          <a:solidFill>
            <a:schemeClr val="tx1"/>
          </a:solidFill>
          <a:latin typeface="+mj-lt"/>
          <a:ea typeface="+mj-ea"/>
          <a:cs typeface="+mj-cs"/>
        </a:defRPr>
      </a:lvl1pPr>
    </p:titleStyle>
    <p:bodyStyle>
      <a:lvl1pPr marL="1280160" indent="-1280160" algn="l" defTabSz="5120640" rtl="0" eaLnBrk="1" latinLnBrk="0" hangingPunct="1">
        <a:lnSpc>
          <a:spcPct val="90000"/>
        </a:lnSpc>
        <a:spcBef>
          <a:spcPts val="5600"/>
        </a:spcBef>
        <a:buFont typeface="Arial" panose="020B0604020202020204" pitchFamily="34" charset="0"/>
        <a:buChar char="•"/>
        <a:defRPr sz="15680" kern="1200">
          <a:solidFill>
            <a:schemeClr val="tx1"/>
          </a:solidFill>
          <a:latin typeface="+mn-lt"/>
          <a:ea typeface="+mn-ea"/>
          <a:cs typeface="+mn-cs"/>
        </a:defRPr>
      </a:lvl1pPr>
      <a:lvl2pPr marL="3840480" indent="-1280160" algn="l" defTabSz="5120640" rtl="0" eaLnBrk="1" latinLnBrk="0" hangingPunct="1">
        <a:lnSpc>
          <a:spcPct val="90000"/>
        </a:lnSpc>
        <a:spcBef>
          <a:spcPts val="2800"/>
        </a:spcBef>
        <a:buFont typeface="Arial" panose="020B0604020202020204" pitchFamily="34" charset="0"/>
        <a:buChar char="•"/>
        <a:defRPr sz="13440" kern="1200">
          <a:solidFill>
            <a:schemeClr val="tx1"/>
          </a:solidFill>
          <a:latin typeface="+mn-lt"/>
          <a:ea typeface="+mn-ea"/>
          <a:cs typeface="+mn-cs"/>
        </a:defRPr>
      </a:lvl2pPr>
      <a:lvl3pPr marL="6400800" indent="-1280160" algn="l" defTabSz="5120640" rtl="0" eaLnBrk="1" latinLnBrk="0" hangingPunct="1">
        <a:lnSpc>
          <a:spcPct val="90000"/>
        </a:lnSpc>
        <a:spcBef>
          <a:spcPts val="2800"/>
        </a:spcBef>
        <a:buFont typeface="Arial" panose="020B0604020202020204" pitchFamily="34" charset="0"/>
        <a:buChar char="•"/>
        <a:defRPr sz="11200" kern="1200">
          <a:solidFill>
            <a:schemeClr val="tx1"/>
          </a:solidFill>
          <a:latin typeface="+mn-lt"/>
          <a:ea typeface="+mn-ea"/>
          <a:cs typeface="+mn-cs"/>
        </a:defRPr>
      </a:lvl3pPr>
      <a:lvl4pPr marL="89611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4pPr>
      <a:lvl5pPr marL="1152144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5pPr>
      <a:lvl6pPr marL="1408176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6pPr>
      <a:lvl7pPr marL="1664208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7pPr>
      <a:lvl8pPr marL="1920240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8pPr>
      <a:lvl9pPr marL="21762720" indent="-1280160" algn="l" defTabSz="5120640" rtl="0" eaLnBrk="1" latinLnBrk="0" hangingPunct="1">
        <a:lnSpc>
          <a:spcPct val="90000"/>
        </a:lnSpc>
        <a:spcBef>
          <a:spcPts val="2800"/>
        </a:spcBef>
        <a:buFont typeface="Arial" panose="020B0604020202020204" pitchFamily="34" charset="0"/>
        <a:buChar char="•"/>
        <a:defRPr sz="10080" kern="1200">
          <a:solidFill>
            <a:schemeClr val="tx1"/>
          </a:solidFill>
          <a:latin typeface="+mn-lt"/>
          <a:ea typeface="+mn-ea"/>
          <a:cs typeface="+mn-cs"/>
        </a:defRPr>
      </a:lvl9pPr>
    </p:bodyStyle>
    <p:otherStyle>
      <a:defPPr>
        <a:defRPr lang="en-US"/>
      </a:defPPr>
      <a:lvl1pPr marL="0" algn="l" defTabSz="5120640" rtl="0" eaLnBrk="1" latinLnBrk="0" hangingPunct="1">
        <a:defRPr sz="10080" kern="1200">
          <a:solidFill>
            <a:schemeClr val="tx1"/>
          </a:solidFill>
          <a:latin typeface="+mn-lt"/>
          <a:ea typeface="+mn-ea"/>
          <a:cs typeface="+mn-cs"/>
        </a:defRPr>
      </a:lvl1pPr>
      <a:lvl2pPr marL="2560320" algn="l" defTabSz="5120640" rtl="0" eaLnBrk="1" latinLnBrk="0" hangingPunct="1">
        <a:defRPr sz="10080" kern="1200">
          <a:solidFill>
            <a:schemeClr val="tx1"/>
          </a:solidFill>
          <a:latin typeface="+mn-lt"/>
          <a:ea typeface="+mn-ea"/>
          <a:cs typeface="+mn-cs"/>
        </a:defRPr>
      </a:lvl2pPr>
      <a:lvl3pPr marL="5120640" algn="l" defTabSz="5120640" rtl="0" eaLnBrk="1" latinLnBrk="0" hangingPunct="1">
        <a:defRPr sz="10080" kern="1200">
          <a:solidFill>
            <a:schemeClr val="tx1"/>
          </a:solidFill>
          <a:latin typeface="+mn-lt"/>
          <a:ea typeface="+mn-ea"/>
          <a:cs typeface="+mn-cs"/>
        </a:defRPr>
      </a:lvl3pPr>
      <a:lvl4pPr marL="7680960" algn="l" defTabSz="5120640" rtl="0" eaLnBrk="1" latinLnBrk="0" hangingPunct="1">
        <a:defRPr sz="10080" kern="1200">
          <a:solidFill>
            <a:schemeClr val="tx1"/>
          </a:solidFill>
          <a:latin typeface="+mn-lt"/>
          <a:ea typeface="+mn-ea"/>
          <a:cs typeface="+mn-cs"/>
        </a:defRPr>
      </a:lvl4pPr>
      <a:lvl5pPr marL="10241280" algn="l" defTabSz="5120640" rtl="0" eaLnBrk="1" latinLnBrk="0" hangingPunct="1">
        <a:defRPr sz="10080" kern="1200">
          <a:solidFill>
            <a:schemeClr val="tx1"/>
          </a:solidFill>
          <a:latin typeface="+mn-lt"/>
          <a:ea typeface="+mn-ea"/>
          <a:cs typeface="+mn-cs"/>
        </a:defRPr>
      </a:lvl5pPr>
      <a:lvl6pPr marL="12801600" algn="l" defTabSz="5120640" rtl="0" eaLnBrk="1" latinLnBrk="0" hangingPunct="1">
        <a:defRPr sz="10080" kern="1200">
          <a:solidFill>
            <a:schemeClr val="tx1"/>
          </a:solidFill>
          <a:latin typeface="+mn-lt"/>
          <a:ea typeface="+mn-ea"/>
          <a:cs typeface="+mn-cs"/>
        </a:defRPr>
      </a:lvl6pPr>
      <a:lvl7pPr marL="15361920" algn="l" defTabSz="5120640" rtl="0" eaLnBrk="1" latinLnBrk="0" hangingPunct="1">
        <a:defRPr sz="10080" kern="1200">
          <a:solidFill>
            <a:schemeClr val="tx1"/>
          </a:solidFill>
          <a:latin typeface="+mn-lt"/>
          <a:ea typeface="+mn-ea"/>
          <a:cs typeface="+mn-cs"/>
        </a:defRPr>
      </a:lvl7pPr>
      <a:lvl8pPr marL="17922240" algn="l" defTabSz="5120640" rtl="0" eaLnBrk="1" latinLnBrk="0" hangingPunct="1">
        <a:defRPr sz="10080" kern="1200">
          <a:solidFill>
            <a:schemeClr val="tx1"/>
          </a:solidFill>
          <a:latin typeface="+mn-lt"/>
          <a:ea typeface="+mn-ea"/>
          <a:cs typeface="+mn-cs"/>
        </a:defRPr>
      </a:lvl8pPr>
      <a:lvl9pPr marL="20482560" algn="l" defTabSz="5120640" rtl="0" eaLnBrk="1" latinLnBrk="0" hangingPunct="1">
        <a:defRPr sz="100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F0F8DF4-8AD9-4B56-90C8-284DFA98F0FB}"/>
              </a:ext>
            </a:extLst>
          </p:cNvPr>
          <p:cNvSpPr txBox="1"/>
          <p:nvPr/>
        </p:nvSpPr>
        <p:spPr>
          <a:xfrm>
            <a:off x="93146" y="0"/>
            <a:ext cx="50852013" cy="5588902"/>
          </a:xfrm>
          <a:prstGeom prst="rect">
            <a:avLst/>
          </a:prstGeom>
          <a:solidFill>
            <a:schemeClr val="accent1">
              <a:lumMod val="75000"/>
            </a:schemeClr>
          </a:solidFill>
          <a:ln>
            <a:solidFill>
              <a:schemeClr val="accent1"/>
            </a:solidFill>
          </a:ln>
        </p:spPr>
        <p:txBody>
          <a:bodyPr wrap="square" rtlCol="0">
            <a:spAutoFit/>
          </a:bodyPr>
          <a:lstStyle/>
          <a:p>
            <a:pPr algn="ctr">
              <a:lnSpc>
                <a:spcPct val="115000"/>
              </a:lnSpc>
            </a:pPr>
            <a:r>
              <a:rPr lang="en-US" sz="8800" b="1" dirty="0">
                <a:solidFill>
                  <a:srgbClr val="FF9900"/>
                </a:solidFill>
                <a:ea typeface="Arial" panose="020B0604020202020204" pitchFamily="34" charset="0"/>
              </a:rPr>
              <a:t>CLASSIFYING INFANT FEEDING STATUS FROM CLINICAL NOTES USING NATURAL LANGUAGE PROCESSING AND MACHINE LEARNING</a:t>
            </a:r>
          </a:p>
          <a:p>
            <a:pPr algn="ctr">
              <a:lnSpc>
                <a:spcPct val="115000"/>
              </a:lnSpc>
            </a:pPr>
            <a:r>
              <a:rPr lang="en-US" sz="3200" dirty="0">
                <a:solidFill>
                  <a:schemeClr val="accent4">
                    <a:lumMod val="60000"/>
                    <a:lumOff val="40000"/>
                  </a:schemeClr>
                </a:solidFill>
                <a:ea typeface="Arial" panose="020B0604020202020204" pitchFamily="34" charset="0"/>
              </a:rPr>
              <a:t> </a:t>
            </a:r>
            <a:r>
              <a:rPr lang="en-US" sz="4400" dirty="0">
                <a:solidFill>
                  <a:schemeClr val="accent4">
                    <a:lumMod val="60000"/>
                    <a:lumOff val="40000"/>
                  </a:schemeClr>
                </a:solidFill>
                <a:ea typeface="Arial" panose="020B0604020202020204" pitchFamily="34" charset="0"/>
              </a:rPr>
              <a:t>Dominick J. Lemas, PhD</a:t>
            </a:r>
            <a:r>
              <a:rPr lang="en-US" sz="4400" baseline="30000" dirty="0">
                <a:solidFill>
                  <a:schemeClr val="accent4">
                    <a:lumMod val="60000"/>
                    <a:lumOff val="40000"/>
                  </a:schemeClr>
                </a:solidFill>
                <a:ea typeface="Arial" panose="020B0604020202020204" pitchFamily="34" charset="0"/>
              </a:rPr>
              <a:t>1,2*</a:t>
            </a:r>
            <a:r>
              <a:rPr lang="en-US" sz="4400" dirty="0">
                <a:solidFill>
                  <a:schemeClr val="accent4">
                    <a:lumMod val="60000"/>
                    <a:lumOff val="40000"/>
                  </a:schemeClr>
                </a:solidFill>
                <a:ea typeface="Arial" panose="020B0604020202020204" pitchFamily="34" charset="0"/>
              </a:rPr>
              <a:t>; Masoud </a:t>
            </a:r>
            <a:r>
              <a:rPr lang="en-US" sz="4400" dirty="0" err="1">
                <a:solidFill>
                  <a:schemeClr val="accent4">
                    <a:lumMod val="60000"/>
                    <a:lumOff val="40000"/>
                  </a:schemeClr>
                </a:solidFill>
                <a:ea typeface="Arial" panose="020B0604020202020204" pitchFamily="34" charset="0"/>
              </a:rPr>
              <a:t>Rouhizadeh</a:t>
            </a:r>
            <a:r>
              <a:rPr lang="en-US" sz="4400" dirty="0">
                <a:solidFill>
                  <a:schemeClr val="accent4">
                    <a:lumMod val="60000"/>
                    <a:lumOff val="40000"/>
                  </a:schemeClr>
                </a:solidFill>
                <a:ea typeface="Arial" panose="020B0604020202020204" pitchFamily="34" charset="0"/>
              </a:rPr>
              <a:t>, PhD</a:t>
            </a:r>
            <a:r>
              <a:rPr lang="en-US" sz="4400" baseline="30000" dirty="0">
                <a:solidFill>
                  <a:schemeClr val="accent4">
                    <a:lumMod val="60000"/>
                    <a:lumOff val="40000"/>
                  </a:schemeClr>
                </a:solidFill>
                <a:ea typeface="Arial" panose="020B0604020202020204" pitchFamily="34" charset="0"/>
              </a:rPr>
              <a:t>3,4</a:t>
            </a:r>
            <a:r>
              <a:rPr lang="en-US" sz="4400" dirty="0">
                <a:solidFill>
                  <a:schemeClr val="accent4">
                    <a:lumMod val="60000"/>
                    <a:lumOff val="40000"/>
                  </a:schemeClr>
                </a:solidFill>
                <a:ea typeface="Arial" panose="020B0604020202020204" pitchFamily="34" charset="0"/>
              </a:rPr>
              <a:t>; Braeden Lewis</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Simon Frank</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Lauren Wright</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Marina Magalhães</a:t>
            </a:r>
            <a:r>
              <a:rPr lang="en-US" sz="4400" baseline="30000" dirty="0">
                <a:solidFill>
                  <a:schemeClr val="accent4">
                    <a:lumMod val="60000"/>
                    <a:lumOff val="40000"/>
                  </a:schemeClr>
                </a:solidFill>
                <a:ea typeface="Arial" panose="020B0604020202020204" pitchFamily="34" charset="0"/>
              </a:rPr>
              <a:t>3</a:t>
            </a:r>
            <a:r>
              <a:rPr lang="en-US" sz="4400" dirty="0">
                <a:solidFill>
                  <a:schemeClr val="accent4">
                    <a:lumMod val="60000"/>
                    <a:lumOff val="40000"/>
                  </a:schemeClr>
                </a:solidFill>
                <a:ea typeface="Arial" panose="020B0604020202020204" pitchFamily="34" charset="0"/>
              </a:rPr>
              <a:t>; </a:t>
            </a:r>
            <a:r>
              <a:rPr lang="en-US" sz="4400" dirty="0" err="1">
                <a:solidFill>
                  <a:schemeClr val="accent4">
                    <a:lumMod val="60000"/>
                    <a:lumOff val="40000"/>
                  </a:schemeClr>
                </a:solidFill>
                <a:ea typeface="Arial" panose="020B0604020202020204" pitchFamily="34" charset="0"/>
              </a:rPr>
              <a:t>Ke</a:t>
            </a:r>
            <a:r>
              <a:rPr lang="en-US" sz="4400" dirty="0">
                <a:solidFill>
                  <a:schemeClr val="accent4">
                    <a:lumMod val="60000"/>
                    <a:lumOff val="40000"/>
                  </a:schemeClr>
                </a:solidFill>
                <a:ea typeface="Arial" panose="020B0604020202020204" pitchFamily="34" charset="0"/>
              </a:rPr>
              <a:t> Xu</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a:t>
            </a:r>
            <a:r>
              <a:rPr lang="en-US" sz="4400" dirty="0" err="1">
                <a:solidFill>
                  <a:schemeClr val="accent4">
                    <a:lumMod val="60000"/>
                    <a:lumOff val="40000"/>
                  </a:schemeClr>
                </a:solidFill>
                <a:ea typeface="Arial" panose="020B0604020202020204" pitchFamily="34" charset="0"/>
              </a:rPr>
              <a:t>Xinsong</a:t>
            </a:r>
            <a:r>
              <a:rPr lang="en-US" sz="4400" dirty="0">
                <a:solidFill>
                  <a:schemeClr val="accent4">
                    <a:lumMod val="60000"/>
                    <a:lumOff val="40000"/>
                  </a:schemeClr>
                </a:solidFill>
                <a:ea typeface="Arial" panose="020B0604020202020204" pitchFamily="34" charset="0"/>
              </a:rPr>
              <a:t> Du</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Leslie Parker, PhD; Chris </a:t>
            </a:r>
            <a:r>
              <a:rPr lang="en-US" sz="4400" dirty="0" err="1">
                <a:solidFill>
                  <a:schemeClr val="accent4">
                    <a:lumMod val="60000"/>
                    <a:lumOff val="40000"/>
                  </a:schemeClr>
                </a:solidFill>
                <a:ea typeface="Arial" panose="020B0604020202020204" pitchFamily="34" charset="0"/>
              </a:rPr>
              <a:t>Harle</a:t>
            </a:r>
            <a:r>
              <a:rPr lang="en-US" sz="4400" dirty="0">
                <a:solidFill>
                  <a:schemeClr val="accent4">
                    <a:lumMod val="60000"/>
                    <a:lumOff val="40000"/>
                  </a:schemeClr>
                </a:solidFill>
                <a:ea typeface="Arial" panose="020B0604020202020204" pitchFamily="34" charset="0"/>
              </a:rPr>
              <a:t>, PhD</a:t>
            </a:r>
            <a:r>
              <a:rPr lang="en-US" sz="4400" baseline="30000" dirty="0">
                <a:solidFill>
                  <a:schemeClr val="accent4">
                    <a:lumMod val="60000"/>
                    <a:lumOff val="40000"/>
                  </a:schemeClr>
                </a:solidFill>
                <a:ea typeface="Arial" panose="020B0604020202020204" pitchFamily="34" charset="0"/>
              </a:rPr>
              <a:t>1</a:t>
            </a:r>
            <a:r>
              <a:rPr lang="en-US" sz="4400" dirty="0">
                <a:solidFill>
                  <a:schemeClr val="accent4">
                    <a:lumMod val="60000"/>
                    <a:lumOff val="40000"/>
                  </a:schemeClr>
                </a:solidFill>
                <a:ea typeface="Arial" panose="020B0604020202020204" pitchFamily="34" charset="0"/>
              </a:rPr>
              <a:t>; </a:t>
            </a:r>
            <a:r>
              <a:rPr lang="en-US" sz="4400" dirty="0" err="1">
                <a:solidFill>
                  <a:schemeClr val="accent4">
                    <a:lumMod val="60000"/>
                    <a:lumOff val="40000"/>
                  </a:schemeClr>
                </a:solidFill>
                <a:ea typeface="Arial" panose="020B0604020202020204" pitchFamily="34" charset="0"/>
              </a:rPr>
              <a:t>Adetola</a:t>
            </a:r>
            <a:r>
              <a:rPr lang="en-US" sz="4400" dirty="0">
                <a:solidFill>
                  <a:schemeClr val="accent4">
                    <a:lumMod val="60000"/>
                    <a:lumOff val="40000"/>
                  </a:schemeClr>
                </a:solidFill>
                <a:ea typeface="Arial" panose="020B0604020202020204" pitchFamily="34" charset="0"/>
              </a:rPr>
              <a:t> Louis-</a:t>
            </a:r>
            <a:r>
              <a:rPr lang="en-US" sz="4400" dirty="0" err="1">
                <a:solidFill>
                  <a:schemeClr val="accent4">
                    <a:lumMod val="60000"/>
                    <a:lumOff val="40000"/>
                  </a:schemeClr>
                </a:solidFill>
                <a:ea typeface="Arial" panose="020B0604020202020204" pitchFamily="34" charset="0"/>
              </a:rPr>
              <a:t>Jaques</a:t>
            </a:r>
            <a:r>
              <a:rPr lang="en-US" sz="4400" dirty="0">
                <a:solidFill>
                  <a:schemeClr val="accent4">
                    <a:lumMod val="60000"/>
                    <a:lumOff val="40000"/>
                  </a:schemeClr>
                </a:solidFill>
                <a:ea typeface="Arial" panose="020B0604020202020204" pitchFamily="34" charset="0"/>
              </a:rPr>
              <a:t>, MD</a:t>
            </a:r>
            <a:r>
              <a:rPr lang="en-US" sz="4400" baseline="30000" dirty="0">
                <a:solidFill>
                  <a:schemeClr val="accent4">
                    <a:lumMod val="60000"/>
                    <a:lumOff val="40000"/>
                  </a:schemeClr>
                </a:solidFill>
                <a:ea typeface="Arial" panose="020B0604020202020204" pitchFamily="34" charset="0"/>
              </a:rPr>
              <a:t>2</a:t>
            </a:r>
            <a:r>
              <a:rPr lang="en-US" sz="4400" dirty="0">
                <a:solidFill>
                  <a:schemeClr val="accent4">
                    <a:lumMod val="60000"/>
                    <a:lumOff val="40000"/>
                  </a:schemeClr>
                </a:solidFill>
                <a:ea typeface="Arial" panose="020B0604020202020204" pitchFamily="34" charset="0"/>
              </a:rPr>
              <a:t>; </a:t>
            </a:r>
            <a:r>
              <a:rPr lang="en-US" sz="4400" dirty="0" err="1">
                <a:solidFill>
                  <a:schemeClr val="accent4">
                    <a:lumMod val="60000"/>
                    <a:lumOff val="40000"/>
                  </a:schemeClr>
                </a:solidFill>
                <a:ea typeface="Arial" panose="020B0604020202020204" pitchFamily="34" charset="0"/>
              </a:rPr>
              <a:t>Borui</a:t>
            </a:r>
            <a:r>
              <a:rPr lang="en-US" sz="4400" dirty="0">
                <a:solidFill>
                  <a:schemeClr val="accent4">
                    <a:lumMod val="60000"/>
                    <a:lumOff val="40000"/>
                  </a:schemeClr>
                </a:solidFill>
                <a:ea typeface="Arial" panose="020B0604020202020204" pitchFamily="34" charset="0"/>
              </a:rPr>
              <a:t> Zhang, PhD; Lindsay Thompson, MD; William R. Hogan, MD; François Modave, PhD</a:t>
            </a:r>
            <a:r>
              <a:rPr lang="en-US" sz="4400" baseline="30000" dirty="0">
                <a:solidFill>
                  <a:schemeClr val="accent4">
                    <a:lumMod val="60000"/>
                    <a:lumOff val="40000"/>
                  </a:schemeClr>
                </a:solidFill>
                <a:ea typeface="Arial" panose="020B0604020202020204" pitchFamily="34" charset="0"/>
              </a:rPr>
              <a:t>1,6</a:t>
            </a:r>
          </a:p>
          <a:p>
            <a:pPr algn="ctr">
              <a:lnSpc>
                <a:spcPct val="115000"/>
              </a:lnSpc>
            </a:pPr>
            <a:r>
              <a:rPr lang="en-US" sz="2000" dirty="0">
                <a:solidFill>
                  <a:schemeClr val="accent4">
                    <a:lumMod val="60000"/>
                    <a:lumOff val="40000"/>
                  </a:schemeClr>
                </a:solidFill>
                <a:ea typeface="Arial" panose="020B0604020202020204" pitchFamily="34" charset="0"/>
              </a:rPr>
              <a:t> </a:t>
            </a:r>
            <a:r>
              <a:rPr lang="en-US" sz="2400" dirty="0">
                <a:solidFill>
                  <a:schemeClr val="accent4">
                    <a:lumMod val="60000"/>
                    <a:lumOff val="40000"/>
                  </a:schemeClr>
                </a:solidFill>
                <a:ea typeface="Times New Roman" panose="02020603050405020304" pitchFamily="18" charset="0"/>
              </a:rPr>
              <a:t>Department of Health Outcomes and Biomedical Informatics, University of Florida College of Medicine, Gainesville, Florida.</a:t>
            </a:r>
            <a:r>
              <a:rPr lang="en-US" sz="2400" dirty="0">
                <a:solidFill>
                  <a:schemeClr val="accent4">
                    <a:lumMod val="60000"/>
                    <a:lumOff val="40000"/>
                  </a:schemeClr>
                </a:solidFill>
                <a:ea typeface="Arial" panose="020B0604020202020204" pitchFamily="34" charset="0"/>
              </a:rPr>
              <a:t> </a:t>
            </a:r>
            <a:r>
              <a:rPr lang="en-US" sz="2400" baseline="30000" dirty="0">
                <a:solidFill>
                  <a:schemeClr val="accent4">
                    <a:lumMod val="60000"/>
                    <a:lumOff val="40000"/>
                  </a:schemeClr>
                </a:solidFill>
                <a:ea typeface="Times New Roman" panose="02020603050405020304" pitchFamily="18" charset="0"/>
              </a:rPr>
              <a:t>2</a:t>
            </a:r>
            <a:r>
              <a:rPr lang="en-US" sz="2400" dirty="0">
                <a:solidFill>
                  <a:schemeClr val="accent4">
                    <a:lumMod val="60000"/>
                    <a:lumOff val="40000"/>
                  </a:schemeClr>
                </a:solidFill>
                <a:ea typeface="Times New Roman" panose="02020603050405020304" pitchFamily="18" charset="0"/>
              </a:rPr>
              <a:t> Department of Obstetrics and Gynecology, University of Florida College of Medicine, Gainesville, Florida.</a:t>
            </a:r>
            <a:r>
              <a:rPr lang="en-US" sz="2400" baseline="30000" dirty="0">
                <a:solidFill>
                  <a:schemeClr val="accent4">
                    <a:lumMod val="60000"/>
                    <a:lumOff val="40000"/>
                  </a:schemeClr>
                </a:solidFill>
                <a:ea typeface="Times New Roman" panose="02020603050405020304" pitchFamily="18" charset="0"/>
              </a:rPr>
              <a:t>3</a:t>
            </a:r>
            <a:r>
              <a:rPr lang="en-US" sz="2400" dirty="0">
                <a:solidFill>
                  <a:schemeClr val="accent4">
                    <a:lumMod val="60000"/>
                    <a:lumOff val="40000"/>
                  </a:schemeClr>
                </a:solidFill>
                <a:ea typeface="Times New Roman" panose="02020603050405020304" pitchFamily="18" charset="0"/>
              </a:rPr>
              <a:t> </a:t>
            </a:r>
            <a:r>
              <a:rPr lang="en-US" sz="2400" dirty="0">
                <a:solidFill>
                  <a:schemeClr val="accent4">
                    <a:lumMod val="60000"/>
                    <a:lumOff val="40000"/>
                  </a:schemeClr>
                </a:solidFill>
                <a:ea typeface="Arial" panose="020B0604020202020204" pitchFamily="34" charset="0"/>
              </a:rPr>
              <a:t>Department of Department of Pharmaceutical Outcomes and Policy, University of Florida College of Medicine, Gainesville, Florida.</a:t>
            </a:r>
            <a:r>
              <a:rPr lang="en-US" sz="2400" baseline="30000" dirty="0">
                <a:solidFill>
                  <a:schemeClr val="accent4">
                    <a:lumMod val="60000"/>
                    <a:lumOff val="40000"/>
                  </a:schemeClr>
                </a:solidFill>
                <a:ea typeface="Times New Roman" panose="02020603050405020304" pitchFamily="18" charset="0"/>
              </a:rPr>
              <a:t>4</a:t>
            </a:r>
            <a:r>
              <a:rPr lang="en-US" sz="2400" dirty="0">
                <a:solidFill>
                  <a:schemeClr val="accent4">
                    <a:lumMod val="60000"/>
                    <a:lumOff val="40000"/>
                  </a:schemeClr>
                </a:solidFill>
                <a:ea typeface="Times New Roman" panose="02020603050405020304" pitchFamily="18" charset="0"/>
              </a:rPr>
              <a:t> </a:t>
            </a:r>
            <a:r>
              <a:rPr lang="en-US" sz="2400" dirty="0">
                <a:solidFill>
                  <a:schemeClr val="accent4">
                    <a:lumMod val="60000"/>
                    <a:lumOff val="40000"/>
                  </a:schemeClr>
                </a:solidFill>
                <a:ea typeface="Arial" panose="020B0604020202020204" pitchFamily="34" charset="0"/>
              </a:rPr>
              <a:t>Biomedical Informatics and Data Science Section, Division of General Internal Medicine, Johns Hopkins University School of Medicine, Baltimore, Maryland.</a:t>
            </a:r>
            <a:r>
              <a:rPr lang="en-US" sz="2400" baseline="30000" dirty="0">
                <a:solidFill>
                  <a:schemeClr val="accent4">
                    <a:lumMod val="60000"/>
                    <a:lumOff val="40000"/>
                  </a:schemeClr>
                </a:solidFill>
                <a:ea typeface="Times New Roman" panose="02020603050405020304" pitchFamily="18" charset="0"/>
              </a:rPr>
              <a:t>5</a:t>
            </a:r>
            <a:r>
              <a:rPr lang="en-US" sz="2400" dirty="0">
                <a:solidFill>
                  <a:schemeClr val="accent4">
                    <a:lumMod val="60000"/>
                    <a:lumOff val="40000"/>
                  </a:schemeClr>
                </a:solidFill>
                <a:ea typeface="Times New Roman" panose="02020603050405020304" pitchFamily="18" charset="0"/>
              </a:rPr>
              <a:t> Department of </a:t>
            </a:r>
            <a:r>
              <a:rPr lang="en-US" sz="2400" dirty="0">
                <a:solidFill>
                  <a:schemeClr val="accent4">
                    <a:lumMod val="60000"/>
                    <a:lumOff val="40000"/>
                  </a:schemeClr>
                </a:solidFill>
                <a:ea typeface="Arial" panose="020B0604020202020204" pitchFamily="34" charset="0"/>
              </a:rPr>
              <a:t>Pediatrics, Division of Neonatology</a:t>
            </a:r>
            <a:r>
              <a:rPr lang="en-US" sz="2400" dirty="0">
                <a:solidFill>
                  <a:schemeClr val="accent4">
                    <a:lumMod val="60000"/>
                    <a:lumOff val="40000"/>
                  </a:schemeClr>
                </a:solidFill>
                <a:ea typeface="Times New Roman" panose="02020603050405020304" pitchFamily="18" charset="0"/>
              </a:rPr>
              <a:t>, University of Florida College of Medicine, Gainesville, Florida.</a:t>
            </a:r>
            <a:r>
              <a:rPr lang="en-US" sz="2400" baseline="30000" dirty="0">
                <a:solidFill>
                  <a:schemeClr val="accent4">
                    <a:lumMod val="60000"/>
                    <a:lumOff val="40000"/>
                  </a:schemeClr>
                </a:solidFill>
                <a:ea typeface="Times New Roman" panose="02020603050405020304" pitchFamily="18" charset="0"/>
              </a:rPr>
              <a:t>6</a:t>
            </a:r>
            <a:r>
              <a:rPr lang="en-US" sz="2400" dirty="0">
                <a:solidFill>
                  <a:schemeClr val="accent4">
                    <a:lumMod val="60000"/>
                    <a:lumOff val="40000"/>
                  </a:schemeClr>
                </a:solidFill>
                <a:ea typeface="Times New Roman" panose="02020603050405020304" pitchFamily="18" charset="0"/>
              </a:rPr>
              <a:t>Department of Biostatistics and Data Science, UTHealth School of Public Health, Center for Community Health Impact, El Paso, Texas.</a:t>
            </a:r>
            <a:endParaRPr lang="en-US" sz="2400" dirty="0">
              <a:solidFill>
                <a:schemeClr val="accent4">
                  <a:lumMod val="60000"/>
                  <a:lumOff val="40000"/>
                </a:schemeClr>
              </a:solidFill>
              <a:ea typeface="Arial" panose="020B0604020202020204" pitchFamily="34" charset="0"/>
            </a:endParaRPr>
          </a:p>
        </p:txBody>
      </p:sp>
      <p:sp>
        <p:nvSpPr>
          <p:cNvPr id="13" name="TextBox 12">
            <a:extLst>
              <a:ext uri="{FF2B5EF4-FFF2-40B4-BE49-F238E27FC236}">
                <a16:creationId xmlns:a16="http://schemas.microsoft.com/office/drawing/2014/main" id="{39FE8467-58A4-4D20-B15E-139AACA1DC82}"/>
              </a:ext>
            </a:extLst>
          </p:cNvPr>
          <p:cNvSpPr txBox="1"/>
          <p:nvPr/>
        </p:nvSpPr>
        <p:spPr>
          <a:xfrm>
            <a:off x="27833" y="5651417"/>
            <a:ext cx="21331385" cy="923330"/>
          </a:xfrm>
          <a:prstGeom prst="rect">
            <a:avLst/>
          </a:prstGeom>
          <a:solidFill>
            <a:srgbClr val="FF9900"/>
          </a:solidFill>
          <a:ln>
            <a:solidFill>
              <a:schemeClr val="accent1"/>
            </a:solidFill>
          </a:ln>
        </p:spPr>
        <p:txBody>
          <a:bodyPr wrap="square" rtlCol="0">
            <a:spAutoFit/>
          </a:bodyPr>
          <a:lstStyle/>
          <a:p>
            <a:pPr algn="ctr"/>
            <a:r>
              <a:rPr lang="en-US" sz="5400" b="1" dirty="0">
                <a:latin typeface="Arial" panose="020B0604020202020204" pitchFamily="34" charset="0"/>
                <a:cs typeface="Arial" panose="020B0604020202020204" pitchFamily="34" charset="0"/>
              </a:rPr>
              <a:t>BACKGROUND</a:t>
            </a:r>
            <a:endParaRPr lang="en-US" sz="1000" b="1"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7C24FBBD-A07A-465F-A624-B1AFAEC90878}"/>
              </a:ext>
            </a:extLst>
          </p:cNvPr>
          <p:cNvSpPr txBox="1"/>
          <p:nvPr/>
        </p:nvSpPr>
        <p:spPr>
          <a:xfrm>
            <a:off x="21640298" y="5646206"/>
            <a:ext cx="29347807" cy="923330"/>
          </a:xfrm>
          <a:prstGeom prst="rect">
            <a:avLst/>
          </a:prstGeom>
          <a:solidFill>
            <a:srgbClr val="FF9900"/>
          </a:solidFill>
          <a:ln>
            <a:solidFill>
              <a:schemeClr val="accent1"/>
            </a:solidFill>
          </a:ln>
        </p:spPr>
        <p:txBody>
          <a:bodyPr wrap="square" rtlCol="0" anchor="ctr">
            <a:spAutoFit/>
          </a:bodyPr>
          <a:lstStyle/>
          <a:p>
            <a:pPr algn="ctr"/>
            <a:r>
              <a:rPr lang="en-US" sz="5400" b="1" dirty="0">
                <a:latin typeface="Arial" panose="020B0604020202020204" pitchFamily="34" charset="0"/>
                <a:cs typeface="Arial" panose="020B0604020202020204" pitchFamily="34" charset="0"/>
              </a:rPr>
              <a:t>RESULTS</a:t>
            </a:r>
            <a:endParaRPr lang="en-US" sz="4800" b="1" dirty="0">
              <a:latin typeface="Arial" panose="020B0604020202020204" pitchFamily="34" charset="0"/>
              <a:cs typeface="Arial" panose="020B0604020202020204" pitchFamily="34" charset="0"/>
            </a:endParaRPr>
          </a:p>
        </p:txBody>
      </p:sp>
      <p:sp>
        <p:nvSpPr>
          <p:cNvPr id="19" name="TextBox 18">
            <a:extLst>
              <a:ext uri="{FF2B5EF4-FFF2-40B4-BE49-F238E27FC236}">
                <a16:creationId xmlns:a16="http://schemas.microsoft.com/office/drawing/2014/main" id="{97446AD9-5126-4019-9EE6-CA540CA7128C}"/>
              </a:ext>
            </a:extLst>
          </p:cNvPr>
          <p:cNvSpPr txBox="1"/>
          <p:nvPr/>
        </p:nvSpPr>
        <p:spPr>
          <a:xfrm>
            <a:off x="0" y="6661178"/>
            <a:ext cx="21331385" cy="8402300"/>
          </a:xfrm>
          <a:prstGeom prst="rect">
            <a:avLst/>
          </a:prstGeom>
          <a:solidFill>
            <a:schemeClr val="bg1"/>
          </a:solidFill>
          <a:ln w="12700">
            <a:noFill/>
          </a:ln>
        </p:spPr>
        <p:txBody>
          <a:bodyPr wrap="square" rtlCol="0">
            <a:spAutoFit/>
          </a:bodyPr>
          <a:lstStyle/>
          <a:p>
            <a:pPr marL="571500"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Breastfeeding is the optimal source of infant nutrition during the first year of life. </a:t>
            </a:r>
          </a:p>
          <a:p>
            <a:pPr algn="just"/>
            <a:endParaRPr lang="en-US" sz="5400"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5400" dirty="0">
                <a:latin typeface="Arial" panose="020B0604020202020204" pitchFamily="34" charset="0"/>
                <a:ea typeface="SimSun" panose="02010600030101010101" pitchFamily="2" charset="-122"/>
                <a:cs typeface="Arial" panose="020B0604020202020204" pitchFamily="34" charset="0"/>
              </a:rPr>
              <a:t>Despite these observations, only 1 in 4  children will exclusively breastfeed through the first 6 months of life</a:t>
            </a:r>
            <a:r>
              <a:rPr lang="en-US" sz="5400" dirty="0">
                <a:latin typeface="Arial" panose="020B0604020202020204" pitchFamily="34" charset="0"/>
                <a:cs typeface="Arial" panose="020B0604020202020204" pitchFamily="34" charset="0"/>
              </a:rPr>
              <a:t>. </a:t>
            </a:r>
          </a:p>
          <a:p>
            <a:pPr algn="just"/>
            <a:endParaRPr lang="en-US" sz="5400" dirty="0">
              <a:latin typeface="Arial" panose="020B0604020202020204" pitchFamily="34" charset="0"/>
              <a:cs typeface="Arial" panose="020B0604020202020204" pitchFamily="34" charset="0"/>
            </a:endParaRPr>
          </a:p>
          <a:p>
            <a:pPr marL="571500"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Natural language processing (NLP) is an informatics technique with potential to extract </a:t>
            </a:r>
            <a:r>
              <a:rPr lang="en-US" sz="5400" dirty="0">
                <a:effectLst/>
                <a:latin typeface="Arial" panose="020B0604020202020204" pitchFamily="34" charset="0"/>
                <a:ea typeface="Arial" panose="020B0604020202020204" pitchFamily="34" charset="0"/>
                <a:cs typeface="Arial" panose="020B0604020202020204" pitchFamily="34" charset="0"/>
              </a:rPr>
              <a:t>infant feeding status from clinical notes and this information could be used to improve precision public health interventions focused on improving exclusive breastfeeding. </a:t>
            </a:r>
            <a:endParaRPr lang="en-US" sz="5400" dirty="0">
              <a:latin typeface="Arial" panose="020B0604020202020204" pitchFamily="34" charset="0"/>
              <a:cs typeface="Arial" panose="020B0604020202020204" pitchFamily="34" charset="0"/>
            </a:endParaRPr>
          </a:p>
        </p:txBody>
      </p:sp>
      <p:sp>
        <p:nvSpPr>
          <p:cNvPr id="36" name="TextBox 35">
            <a:extLst>
              <a:ext uri="{FF2B5EF4-FFF2-40B4-BE49-F238E27FC236}">
                <a16:creationId xmlns:a16="http://schemas.microsoft.com/office/drawing/2014/main" id="{65210D2C-DA82-DB87-9B76-553F04737F8B}"/>
              </a:ext>
            </a:extLst>
          </p:cNvPr>
          <p:cNvSpPr txBox="1"/>
          <p:nvPr/>
        </p:nvSpPr>
        <p:spPr>
          <a:xfrm>
            <a:off x="211811" y="18491607"/>
            <a:ext cx="21027175" cy="20176383"/>
          </a:xfrm>
          <a:prstGeom prst="rect">
            <a:avLst/>
          </a:prstGeom>
          <a:solidFill>
            <a:schemeClr val="bg1"/>
          </a:solidFill>
          <a:ln>
            <a:noFill/>
          </a:ln>
        </p:spPr>
        <p:txBody>
          <a:bodyPr rot="0" spcFirstLastPara="0" vertOverflow="overflow" horzOverflow="overflow" vert="horz" wrap="square" lIns="91440" tIns="0" rIns="0" bIns="0" numCol="1" spcCol="0" rtlCol="0" fromWordArt="0" anchor="t" anchorCtr="0" forceAA="0" compatLnSpc="1">
            <a:prstTxWarp prst="textNoShape">
              <a:avLst/>
            </a:prstTxWarp>
            <a:noAutofit/>
          </a:bodyPr>
          <a:lstStyle/>
          <a:p>
            <a:pPr algn="just"/>
            <a:r>
              <a:rPr lang="en-US" sz="5400" b="1" dirty="0">
                <a:latin typeface="Arial" panose="020B0604020202020204" pitchFamily="34" charset="0"/>
                <a:cs typeface="Arial" panose="020B0604020202020204" pitchFamily="34" charset="0"/>
              </a:rPr>
              <a:t>Study Population &amp; Analysis Corpus </a:t>
            </a: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Maternal-infant electronic health records were collected from UFHealth Shand's Hospital between year 2011 and 2017. </a:t>
            </a: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Eligible cohort involves infants with delivery visit and at least one well-visit on record.</a:t>
            </a: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Analysis corpus </a:t>
            </a:r>
            <a:r>
              <a:rPr lang="en-US" sz="5400" dirty="0">
                <a:latin typeface="Arial" panose="020B0604020202020204" pitchFamily="34" charset="0"/>
                <a:cs typeface="Arial" panose="020B0604020202020204" pitchFamily="34" charset="0"/>
                <a:sym typeface="Wingdings" panose="05000000000000000000" pitchFamily="2" charset="2"/>
              </a:rPr>
              <a:t> randomly selected de-identified clinical notes from the eligible cohort at time of delivery.</a:t>
            </a: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All models were trained with 80% training data and evaluated on 20% test data using 5-fold cross-validation. </a:t>
            </a:r>
          </a:p>
          <a:p>
            <a:pPr marL="1485900" lvl="2" indent="-571500" algn="just">
              <a:buFont typeface="Arial" panose="020B0604020202020204" pitchFamily="34" charset="0"/>
              <a:buChar char="•"/>
            </a:pPr>
            <a:endParaRPr lang="en-US" sz="5400" b="1" dirty="0">
              <a:latin typeface="Arial" panose="020B0604020202020204" pitchFamily="34" charset="0"/>
              <a:cs typeface="Arial" panose="020B0604020202020204" pitchFamily="34" charset="0"/>
            </a:endParaRPr>
          </a:p>
          <a:p>
            <a:pPr algn="just"/>
            <a:r>
              <a:rPr lang="en-US" sz="5400" b="1" dirty="0">
                <a:latin typeface="Arial" panose="020B0604020202020204" pitchFamily="34" charset="0"/>
                <a:cs typeface="Arial" panose="020B0604020202020204" pitchFamily="34" charset="0"/>
              </a:rPr>
              <a:t>Note-Level Classification</a:t>
            </a:r>
          </a:p>
          <a:p>
            <a:pPr marL="1485900" lvl="2" indent="-571500" algn="just">
              <a:spcAft>
                <a:spcPts val="100"/>
              </a:spcAft>
              <a:buFont typeface="Arial" panose="020B0604020202020204" pitchFamily="34" charset="0"/>
              <a:buChar char="•"/>
            </a:pPr>
            <a:r>
              <a:rPr lang="en-US" sz="5400" dirty="0">
                <a:latin typeface="Arial" panose="020B0604020202020204" pitchFamily="34" charset="0"/>
                <a:cs typeface="Arial" panose="020B0604020202020204" pitchFamily="34" charset="0"/>
              </a:rPr>
              <a:t>Breastfeeding (MESH: D001903)</a:t>
            </a:r>
          </a:p>
          <a:p>
            <a:pPr marL="1485900" lvl="2" indent="-571500" algn="just">
              <a:spcAft>
                <a:spcPts val="100"/>
              </a:spcAft>
              <a:buFont typeface="Arial" panose="020B0604020202020204" pitchFamily="34" charset="0"/>
              <a:buChar char="•"/>
            </a:pPr>
            <a:r>
              <a:rPr lang="en-US" sz="5400" dirty="0">
                <a:latin typeface="Arial" panose="020B0604020202020204" pitchFamily="34" charset="0"/>
                <a:cs typeface="Arial" panose="020B0604020202020204" pitchFamily="34" charset="0"/>
              </a:rPr>
              <a:t>Formula Feeding (MESH: D041943)</a:t>
            </a:r>
          </a:p>
          <a:p>
            <a:pPr marL="1485900" lvl="2" indent="-571500" algn="just">
              <a:spcAft>
                <a:spcPts val="100"/>
              </a:spcAft>
              <a:buFont typeface="Arial" panose="020B0604020202020204" pitchFamily="34" charset="0"/>
              <a:buChar char="•"/>
            </a:pPr>
            <a:r>
              <a:rPr lang="en-US" sz="5400" dirty="0">
                <a:latin typeface="Arial" panose="020B0604020202020204" pitchFamily="34" charset="0"/>
                <a:cs typeface="Arial" panose="020B0604020202020204" pitchFamily="34" charset="0"/>
              </a:rPr>
              <a:t>Express/Pump Feeding (MESH: D061186)</a:t>
            </a:r>
          </a:p>
          <a:p>
            <a:pPr marL="1485900" lvl="2" indent="-571500" algn="just">
              <a:spcAft>
                <a:spcPts val="100"/>
              </a:spcAft>
              <a:buFont typeface="Arial" panose="020B0604020202020204" pitchFamily="34" charset="0"/>
              <a:buChar char="•"/>
            </a:pPr>
            <a:r>
              <a:rPr lang="en-US" sz="5400" dirty="0">
                <a:latin typeface="Arial" panose="020B0604020202020204" pitchFamily="34" charset="0"/>
                <a:cs typeface="Arial" panose="020B0604020202020204" pitchFamily="34" charset="0"/>
              </a:rPr>
              <a:t>Mixed Feeding</a:t>
            </a:r>
          </a:p>
          <a:p>
            <a:pPr marL="1485900" lvl="2" indent="-571500" algn="just">
              <a:spcAft>
                <a:spcPts val="100"/>
              </a:spcAft>
              <a:buFont typeface="Arial" panose="020B0604020202020204" pitchFamily="34" charset="0"/>
              <a:buChar char="•"/>
            </a:pPr>
            <a:r>
              <a:rPr lang="en-US" sz="5400" dirty="0">
                <a:latin typeface="Arial" panose="020B0604020202020204" pitchFamily="34" charset="0"/>
                <a:cs typeface="Arial" panose="020B0604020202020204" pitchFamily="34" charset="0"/>
              </a:rPr>
              <a:t>Not Applicable </a:t>
            </a:r>
          </a:p>
          <a:p>
            <a:pPr marL="1485900" lvl="2" indent="-571500" algn="just">
              <a:spcAft>
                <a:spcPts val="100"/>
              </a:spcAft>
              <a:buFont typeface="Arial" panose="020B0604020202020204" pitchFamily="34" charset="0"/>
              <a:buChar char="•"/>
            </a:pPr>
            <a:endParaRPr lang="en-US" sz="5400" b="1" dirty="0">
              <a:latin typeface="Arial" panose="020B0604020202020204" pitchFamily="34" charset="0"/>
              <a:cs typeface="Arial" panose="020B0604020202020204" pitchFamily="34" charset="0"/>
            </a:endParaRPr>
          </a:p>
          <a:p>
            <a:pPr algn="just">
              <a:spcBef>
                <a:spcPts val="100"/>
              </a:spcBef>
            </a:pPr>
            <a:r>
              <a:rPr lang="en-US" sz="5400" b="1" dirty="0">
                <a:latin typeface="Arial" panose="020B0604020202020204" pitchFamily="34" charset="0"/>
                <a:cs typeface="Arial" panose="020B0604020202020204" pitchFamily="34" charset="0"/>
              </a:rPr>
              <a:t>Data Processing</a:t>
            </a:r>
            <a:endParaRPr lang="en-US" sz="5400" dirty="0">
              <a:latin typeface="Arial" panose="020B0604020202020204" pitchFamily="34" charset="0"/>
              <a:cs typeface="Arial" panose="020B0604020202020204" pitchFamily="34" charset="0"/>
            </a:endParaRP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Clinical notes were annotated using </a:t>
            </a:r>
            <a:r>
              <a:rPr lang="en-US" sz="5400" dirty="0" err="1">
                <a:latin typeface="Arial" panose="020B0604020202020204" pitchFamily="34" charset="0"/>
                <a:cs typeface="Arial" panose="020B0604020202020204" pitchFamily="34" charset="0"/>
              </a:rPr>
              <a:t>Teamtat</a:t>
            </a:r>
            <a:r>
              <a:rPr lang="en-US" sz="5400" dirty="0">
                <a:latin typeface="Arial" panose="020B0604020202020204" pitchFamily="34" charset="0"/>
                <a:cs typeface="Arial" panose="020B0604020202020204" pitchFamily="34" charset="0"/>
              </a:rPr>
              <a:t>. </a:t>
            </a:r>
          </a:p>
          <a:p>
            <a:pPr marL="1485900" lvl="2" indent="-571500" algn="just">
              <a:buFont typeface="Arial" panose="020B0604020202020204" pitchFamily="34" charset="0"/>
              <a:buChar char="•"/>
            </a:pPr>
            <a:r>
              <a:rPr lang="en-US" sz="5400" dirty="0">
                <a:latin typeface="Arial" panose="020B0604020202020204" pitchFamily="34" charset="0"/>
                <a:cs typeface="Arial" panose="020B0604020202020204" pitchFamily="34" charset="0"/>
              </a:rPr>
              <a:t>Each note was classified according to infant feeding status using Medical Subject Headings (MESH) terms.</a:t>
            </a:r>
          </a:p>
          <a:p>
            <a:pPr marL="1485900" lvl="2" indent="-571500" algn="just">
              <a:buFont typeface="Arial" panose="020B0604020202020204" pitchFamily="34" charset="0"/>
              <a:buChar char="•"/>
            </a:pPr>
            <a:r>
              <a:rPr lang="en-US" sz="5400" dirty="0">
                <a:effectLst/>
                <a:highlight>
                  <a:srgbClr val="FFFFFF"/>
                </a:highlight>
                <a:latin typeface="Arial" panose="020B0604020202020204" pitchFamily="34" charset="0"/>
                <a:ea typeface="Arial" panose="020B0604020202020204" pitchFamily="34" charset="0"/>
              </a:rPr>
              <a:t>The Clinical Language Annotation, Modeling, and Processing (CLAMP, version 1.6.4) tool was used for NLP and python scripts were used for machine learning.</a:t>
            </a:r>
            <a:endParaRPr lang="en-US" sz="5400" dirty="0">
              <a:latin typeface="Arial" panose="020B0604020202020204" pitchFamily="34" charset="0"/>
              <a:cs typeface="Arial" panose="020B0604020202020204" pitchFamily="34" charset="0"/>
            </a:endParaRPr>
          </a:p>
          <a:p>
            <a:pPr marL="1485900" lvl="2" indent="-571500" algn="just">
              <a:buFont typeface="Arial" panose="020B0604020202020204" pitchFamily="34" charset="0"/>
              <a:buChar char="•"/>
            </a:pPr>
            <a:r>
              <a:rPr lang="en-US" sz="5400" dirty="0">
                <a:solidFill>
                  <a:srgbClr val="000000"/>
                </a:solidFill>
                <a:effectLst/>
                <a:latin typeface="Arial" panose="020B0604020202020204" pitchFamily="34" charset="0"/>
                <a:ea typeface="Arial" panose="020B0604020202020204" pitchFamily="34" charset="0"/>
              </a:rPr>
              <a:t>Models were evaluated based on overall accuracy, precision, recall, F1-score, and AUROC. </a:t>
            </a:r>
          </a:p>
        </p:txBody>
      </p:sp>
      <p:sp>
        <p:nvSpPr>
          <p:cNvPr id="48" name="TextBox 47">
            <a:extLst>
              <a:ext uri="{FF2B5EF4-FFF2-40B4-BE49-F238E27FC236}">
                <a16:creationId xmlns:a16="http://schemas.microsoft.com/office/drawing/2014/main" id="{943A6086-43EA-478F-A9E2-DCFB70438045}"/>
              </a:ext>
            </a:extLst>
          </p:cNvPr>
          <p:cNvSpPr txBox="1"/>
          <p:nvPr/>
        </p:nvSpPr>
        <p:spPr>
          <a:xfrm>
            <a:off x="27833" y="15216106"/>
            <a:ext cx="21331385" cy="923330"/>
          </a:xfrm>
          <a:prstGeom prst="rect">
            <a:avLst/>
          </a:prstGeom>
          <a:solidFill>
            <a:srgbClr val="FF9900"/>
          </a:solidFill>
          <a:ln>
            <a:solidFill>
              <a:schemeClr val="accent1"/>
            </a:solidFill>
          </a:ln>
        </p:spPr>
        <p:txBody>
          <a:bodyPr wrap="square" rtlCol="0">
            <a:spAutoFit/>
          </a:bodyPr>
          <a:lstStyle/>
          <a:p>
            <a:pPr algn="ctr"/>
            <a:r>
              <a:rPr lang="en-US" sz="5400" b="1" dirty="0">
                <a:latin typeface="Arial" panose="020B0604020202020204" pitchFamily="34" charset="0"/>
                <a:cs typeface="Arial" panose="020B0604020202020204" pitchFamily="34" charset="0"/>
              </a:rPr>
              <a:t>STUDY OBJECTIVE</a:t>
            </a:r>
          </a:p>
        </p:txBody>
      </p:sp>
      <p:sp>
        <p:nvSpPr>
          <p:cNvPr id="45" name="TextBox 44">
            <a:extLst>
              <a:ext uri="{FF2B5EF4-FFF2-40B4-BE49-F238E27FC236}">
                <a16:creationId xmlns:a16="http://schemas.microsoft.com/office/drawing/2014/main" id="{3F308665-FE5B-4874-B94E-ED8734D7965D}"/>
              </a:ext>
            </a:extLst>
          </p:cNvPr>
          <p:cNvSpPr txBox="1"/>
          <p:nvPr/>
        </p:nvSpPr>
        <p:spPr>
          <a:xfrm>
            <a:off x="211811" y="16364225"/>
            <a:ext cx="21242852" cy="923330"/>
          </a:xfrm>
          <a:prstGeom prst="rect">
            <a:avLst/>
          </a:prstGeom>
          <a:solidFill>
            <a:schemeClr val="bg1"/>
          </a:solidFill>
          <a:ln>
            <a:noFill/>
          </a:ln>
        </p:spPr>
        <p:txBody>
          <a:bodyPr wrap="square" rtlCol="0">
            <a:spAutoFit/>
          </a:bodyPr>
          <a:lstStyle/>
          <a:p>
            <a:pPr algn="ctr"/>
            <a:r>
              <a:rPr lang="en-US" sz="5400" dirty="0">
                <a:solidFill>
                  <a:srgbClr val="000000"/>
                </a:solidFill>
                <a:latin typeface="Arial" panose="020B0604020202020204" pitchFamily="34" charset="0"/>
                <a:ea typeface="Arial" panose="020B0604020202020204" pitchFamily="34" charset="0"/>
                <a:cs typeface="Arial" panose="020B0604020202020204" pitchFamily="34" charset="0"/>
              </a:rPr>
              <a:t>To classify infant feeding status from clinical notes using NLP. </a:t>
            </a:r>
            <a:endParaRPr lang="en-US" sz="5400" dirty="0">
              <a:latin typeface="Arial" panose="020B0604020202020204" pitchFamily="34" charset="0"/>
              <a:cs typeface="Arial" panose="020B0604020202020204" pitchFamily="34" charset="0"/>
            </a:endParaRPr>
          </a:p>
        </p:txBody>
      </p:sp>
      <p:graphicFrame>
        <p:nvGraphicFramePr>
          <p:cNvPr id="139" name="Table 139">
            <a:extLst>
              <a:ext uri="{FF2B5EF4-FFF2-40B4-BE49-F238E27FC236}">
                <a16:creationId xmlns:a16="http://schemas.microsoft.com/office/drawing/2014/main" id="{BC62174D-B3A5-4438-AA47-F12A2BBD73AD}"/>
              </a:ext>
            </a:extLst>
          </p:cNvPr>
          <p:cNvGraphicFramePr>
            <a:graphicFrameLocks noGrp="1"/>
          </p:cNvGraphicFramePr>
          <p:nvPr>
            <p:extLst>
              <p:ext uri="{D42A27DB-BD31-4B8C-83A1-F6EECF244321}">
                <p14:modId xmlns:p14="http://schemas.microsoft.com/office/powerpoint/2010/main" val="1598304586"/>
              </p:ext>
            </p:extLst>
          </p:nvPr>
        </p:nvGraphicFramePr>
        <p:xfrm>
          <a:off x="21640298" y="6802769"/>
          <a:ext cx="14901757" cy="8279754"/>
        </p:xfrm>
        <a:graphic>
          <a:graphicData uri="http://schemas.openxmlformats.org/drawingml/2006/table">
            <a:tbl>
              <a:tblPr firstRow="1" bandRow="1">
                <a:tableStyleId>{2D5ABB26-0587-4C30-8999-92F81FD0307C}</a:tableStyleId>
              </a:tblPr>
              <a:tblGrid>
                <a:gridCol w="4925428">
                  <a:extLst>
                    <a:ext uri="{9D8B030D-6E8A-4147-A177-3AD203B41FA5}">
                      <a16:colId xmlns:a16="http://schemas.microsoft.com/office/drawing/2014/main" val="3870270469"/>
                    </a:ext>
                  </a:extLst>
                </a:gridCol>
                <a:gridCol w="3031958">
                  <a:extLst>
                    <a:ext uri="{9D8B030D-6E8A-4147-A177-3AD203B41FA5}">
                      <a16:colId xmlns:a16="http://schemas.microsoft.com/office/drawing/2014/main" val="2601740617"/>
                    </a:ext>
                  </a:extLst>
                </a:gridCol>
                <a:gridCol w="3489158">
                  <a:extLst>
                    <a:ext uri="{9D8B030D-6E8A-4147-A177-3AD203B41FA5}">
                      <a16:colId xmlns:a16="http://schemas.microsoft.com/office/drawing/2014/main" val="4234641072"/>
                    </a:ext>
                  </a:extLst>
                </a:gridCol>
                <a:gridCol w="3455213">
                  <a:extLst>
                    <a:ext uri="{9D8B030D-6E8A-4147-A177-3AD203B41FA5}">
                      <a16:colId xmlns:a16="http://schemas.microsoft.com/office/drawing/2014/main" val="676996843"/>
                    </a:ext>
                  </a:extLst>
                </a:gridCol>
              </a:tblGrid>
              <a:tr h="789045">
                <a:tc gridSpan="4">
                  <a:txBody>
                    <a:bodyPr/>
                    <a:lstStyle/>
                    <a:p>
                      <a:pPr algn="l"/>
                      <a:r>
                        <a:rPr lang="en-US" sz="3600" b="1" dirty="0">
                          <a:solidFill>
                            <a:schemeClr val="tx1"/>
                          </a:solidFill>
                          <a:latin typeface="Arial" panose="020B0604020202020204" pitchFamily="34" charset="0"/>
                          <a:cs typeface="Arial" panose="020B0604020202020204" pitchFamily="34" charset="0"/>
                        </a:rPr>
                        <a:t>Table 1. Patient Characteristics for Training and Testing Sets</a:t>
                      </a:r>
                    </a:p>
                  </a:txBody>
                  <a:tcPr marL="56777" marR="56777" marT="23461" marB="234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tc hMerge="1">
                  <a:txBody>
                    <a:bodyPr/>
                    <a:lstStyle/>
                    <a:p>
                      <a:endParaRPr lang="en-US" sz="900"/>
                    </a:p>
                  </a:txBody>
                  <a:tcPr marL="51615" marR="51615" marT="21328" marB="21328"/>
                </a:tc>
                <a:tc hMerge="1">
                  <a:txBody>
                    <a:bodyPr/>
                    <a:lstStyle/>
                    <a:p>
                      <a:endParaRPr lang="en-US" sz="900"/>
                    </a:p>
                  </a:txBody>
                  <a:tcPr marL="51615" marR="51615" marT="21328" marB="21328"/>
                </a:tc>
                <a:tc hMerge="1">
                  <a:txBody>
                    <a:bodyPr/>
                    <a:lstStyle/>
                    <a:p>
                      <a:endParaRPr lang="en-US" sz="900"/>
                    </a:p>
                  </a:txBody>
                  <a:tcPr marL="51615" marR="51615" marT="21328" marB="21328"/>
                </a:tc>
                <a:extLst>
                  <a:ext uri="{0D108BD9-81ED-4DB2-BD59-A6C34878D82A}">
                    <a16:rowId xmlns:a16="http://schemas.microsoft.com/office/drawing/2014/main" val="2476741951"/>
                  </a:ext>
                </a:extLst>
              </a:tr>
              <a:tr h="696775">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Variables</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Entire Cohort</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Eligible Cohort</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Analysis Cohort</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0B3"/>
                    </a:solidFill>
                  </a:tcPr>
                </a:tc>
                <a:extLst>
                  <a:ext uri="{0D108BD9-81ED-4DB2-BD59-A6C34878D82A}">
                    <a16:rowId xmlns:a16="http://schemas.microsoft.com/office/drawing/2014/main" val="2269771063"/>
                  </a:ext>
                </a:extLst>
              </a:tr>
              <a:tr h="586427">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N</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16108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1888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746</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9492618"/>
                  </a:ext>
                </a:extLst>
              </a:tr>
              <a:tr h="548766">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Note Number</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659576</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55699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1000</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66154476"/>
                  </a:ext>
                </a:extLst>
              </a:tr>
              <a:tr h="656238">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Maternal Age (</a:t>
                      </a:r>
                      <a:r>
                        <a:rPr lang="en-US" sz="3600" dirty="0" err="1">
                          <a:effectLst/>
                          <a:latin typeface="Arial" panose="020B0604020202020204" pitchFamily="34" charset="0"/>
                          <a:cs typeface="Arial" panose="020B0604020202020204" pitchFamily="34" charset="0"/>
                        </a:rPr>
                        <a:t>yrs</a:t>
                      </a:r>
                      <a:r>
                        <a:rPr lang="en-US" sz="3600" dirty="0">
                          <a:effectLst/>
                          <a:latin typeface="Arial" panose="020B0604020202020204" pitchFamily="34" charset="0"/>
                          <a:cs typeface="Arial" panose="020B0604020202020204" pitchFamily="34" charset="0"/>
                        </a:rPr>
                        <a:t>)</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27.6 ± 6.0</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27.3 ± 5.8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26.6 ± 5.9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76577118"/>
                  </a:ext>
                </a:extLst>
              </a:tr>
              <a:tr h="782479">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Gestational Age (</a:t>
                      </a:r>
                      <a:r>
                        <a:rPr lang="en-US" sz="3600" dirty="0" err="1">
                          <a:effectLst/>
                          <a:latin typeface="Arial" panose="020B0604020202020204" pitchFamily="34" charset="0"/>
                          <a:cs typeface="Arial" panose="020B0604020202020204" pitchFamily="34" charset="0"/>
                        </a:rPr>
                        <a:t>wks</a:t>
                      </a:r>
                      <a:r>
                        <a:rPr lang="en-US" sz="3600" dirty="0">
                          <a:effectLst/>
                          <a:latin typeface="Arial" panose="020B0604020202020204" pitchFamily="34" charset="0"/>
                          <a:cs typeface="Arial" panose="020B0604020202020204" pitchFamily="34" charset="0"/>
                        </a:rPr>
                        <a:t>)</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38.2 ± 3.2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38.9 ± 2.0</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38.9 ± 2.1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12182973"/>
                  </a:ext>
                </a:extLst>
              </a:tr>
              <a:tr h="853816">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Birth Weight (g)</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3075.9 ± 738.4</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3179.8 ± 565.9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3144.4 ± 569.0</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54155643"/>
                  </a:ext>
                </a:extLst>
              </a:tr>
              <a:tr h="586427">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Gender</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 </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 </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 </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701496"/>
                  </a:ext>
                </a:extLst>
              </a:tr>
              <a:tr h="564671">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        Female</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7799 (48%)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940 (50%)</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369 (49%)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8321222"/>
                  </a:ext>
                </a:extLst>
              </a:tr>
              <a:tr h="503701">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        Male</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8308 (52%)</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948 (50%)</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377 (51%)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43238838"/>
                  </a:ext>
                </a:extLst>
              </a:tr>
              <a:tr h="730871">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Infant Feeding(%)</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12.49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16.31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80.2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08" marR="161708"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55705027"/>
                  </a:ext>
                </a:extLst>
              </a:tr>
            </a:tbl>
          </a:graphicData>
        </a:graphic>
      </p:graphicFrame>
      <p:graphicFrame>
        <p:nvGraphicFramePr>
          <p:cNvPr id="141" name="Table 141">
            <a:extLst>
              <a:ext uri="{FF2B5EF4-FFF2-40B4-BE49-F238E27FC236}">
                <a16:creationId xmlns:a16="http://schemas.microsoft.com/office/drawing/2014/main" id="{FFD54BFB-8071-4FD2-A8B8-B5D2CBE1E69D}"/>
              </a:ext>
            </a:extLst>
          </p:cNvPr>
          <p:cNvGraphicFramePr>
            <a:graphicFrameLocks noGrp="1"/>
          </p:cNvGraphicFramePr>
          <p:nvPr>
            <p:extLst>
              <p:ext uri="{D42A27DB-BD31-4B8C-83A1-F6EECF244321}">
                <p14:modId xmlns:p14="http://schemas.microsoft.com/office/powerpoint/2010/main" val="807325906"/>
              </p:ext>
            </p:extLst>
          </p:nvPr>
        </p:nvGraphicFramePr>
        <p:xfrm>
          <a:off x="36987626" y="6802769"/>
          <a:ext cx="13716818" cy="4361544"/>
        </p:xfrm>
        <a:graphic>
          <a:graphicData uri="http://schemas.openxmlformats.org/drawingml/2006/table">
            <a:tbl>
              <a:tblPr firstRow="1" bandRow="1">
                <a:tableStyleId>{2D5ABB26-0587-4C30-8999-92F81FD0307C}</a:tableStyleId>
              </a:tblPr>
              <a:tblGrid>
                <a:gridCol w="3351398">
                  <a:extLst>
                    <a:ext uri="{9D8B030D-6E8A-4147-A177-3AD203B41FA5}">
                      <a16:colId xmlns:a16="http://schemas.microsoft.com/office/drawing/2014/main" val="1990663888"/>
                    </a:ext>
                  </a:extLst>
                </a:gridCol>
                <a:gridCol w="2975566">
                  <a:extLst>
                    <a:ext uri="{9D8B030D-6E8A-4147-A177-3AD203B41FA5}">
                      <a16:colId xmlns:a16="http://schemas.microsoft.com/office/drawing/2014/main" val="644752529"/>
                    </a:ext>
                  </a:extLst>
                </a:gridCol>
                <a:gridCol w="2511077">
                  <a:extLst>
                    <a:ext uri="{9D8B030D-6E8A-4147-A177-3AD203B41FA5}">
                      <a16:colId xmlns:a16="http://schemas.microsoft.com/office/drawing/2014/main" val="1103472872"/>
                    </a:ext>
                  </a:extLst>
                </a:gridCol>
                <a:gridCol w="2659252">
                  <a:extLst>
                    <a:ext uri="{9D8B030D-6E8A-4147-A177-3AD203B41FA5}">
                      <a16:colId xmlns:a16="http://schemas.microsoft.com/office/drawing/2014/main" val="3423000971"/>
                    </a:ext>
                  </a:extLst>
                </a:gridCol>
                <a:gridCol w="2219525">
                  <a:extLst>
                    <a:ext uri="{9D8B030D-6E8A-4147-A177-3AD203B41FA5}">
                      <a16:colId xmlns:a16="http://schemas.microsoft.com/office/drawing/2014/main" val="2505116373"/>
                    </a:ext>
                  </a:extLst>
                </a:gridCol>
              </a:tblGrid>
              <a:tr h="678731">
                <a:tc gridSpan="5">
                  <a:txBody>
                    <a:bodyPr/>
                    <a:lstStyle/>
                    <a:p>
                      <a:pPr algn="l"/>
                      <a:r>
                        <a:rPr lang="en-US" sz="3600" b="1" dirty="0">
                          <a:solidFill>
                            <a:schemeClr val="tx1"/>
                          </a:solidFill>
                          <a:latin typeface="Arial" panose="020B0604020202020204" pitchFamily="34" charset="0"/>
                          <a:cs typeface="Arial" panose="020B0604020202020204" pitchFamily="34" charset="0"/>
                        </a:rPr>
                        <a:t>Table 2. Description of Analysis and Modeling Corpus</a:t>
                      </a:r>
                    </a:p>
                  </a:txBody>
                  <a:tcPr marL="56777" marR="56777" marT="28388" marB="283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sz="1100"/>
                    </a:p>
                  </a:txBody>
                  <a:tcPr marL="51615" marR="51615" marT="25807" marB="25807"/>
                </a:tc>
                <a:tc hMerge="1">
                  <a:txBody>
                    <a:bodyPr/>
                    <a:lstStyle/>
                    <a:p>
                      <a:endParaRPr lang="en-US" sz="1100"/>
                    </a:p>
                  </a:txBody>
                  <a:tcPr marL="51615" marR="51615" marT="25807" marB="25807"/>
                </a:tc>
                <a:tc hMerge="1">
                  <a:txBody>
                    <a:bodyPr/>
                    <a:lstStyle/>
                    <a:p>
                      <a:endParaRPr lang="en-US" sz="1100"/>
                    </a:p>
                  </a:txBody>
                  <a:tcPr marL="51615" marR="51615" marT="25807" marB="25807"/>
                </a:tc>
                <a:tc hMerge="1">
                  <a:txBody>
                    <a:bodyPr/>
                    <a:lstStyle/>
                    <a:p>
                      <a:endParaRPr lang="en-US" sz="1100"/>
                    </a:p>
                  </a:txBody>
                  <a:tcPr marL="51615" marR="51615" marT="25807" marB="25807"/>
                </a:tc>
                <a:extLst>
                  <a:ext uri="{0D108BD9-81ED-4DB2-BD59-A6C34878D82A}">
                    <a16:rowId xmlns:a16="http://schemas.microsoft.com/office/drawing/2014/main" val="3866514046"/>
                  </a:ext>
                </a:extLst>
              </a:tr>
              <a:tr h="553435">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Classes</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Analysis</a:t>
                      </a:r>
                      <a:r>
                        <a:rPr lang="en-US" sz="3600" b="1" baseline="30000" dirty="0">
                          <a:effectLst/>
                          <a:latin typeface="Arial" panose="020B0604020202020204" pitchFamily="34" charset="0"/>
                          <a:cs typeface="Arial" panose="020B0604020202020204" pitchFamily="34" charset="0"/>
                        </a:rPr>
                        <a:t>3</a:t>
                      </a:r>
                      <a:endParaRPr lang="en-US" sz="3600" baseline="300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Mod</a:t>
                      </a:r>
                      <a:r>
                        <a:rPr lang="en-US" sz="3600" b="1" baseline="30000" dirty="0">
                          <a:effectLst/>
                          <a:latin typeface="Arial" panose="020B0604020202020204" pitchFamily="34" charset="0"/>
                          <a:cs typeface="Arial" panose="020B0604020202020204" pitchFamily="34" charset="0"/>
                        </a:rPr>
                        <a:t>4</a:t>
                      </a:r>
                      <a:endParaRPr lang="en-US" sz="3600" baseline="300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Training</a:t>
                      </a:r>
                      <a:r>
                        <a:rPr lang="en-US" sz="3600" b="1" baseline="30000" dirty="0">
                          <a:effectLst/>
                          <a:latin typeface="Arial" panose="020B0604020202020204" pitchFamily="34" charset="0"/>
                          <a:cs typeface="Arial" panose="020B0604020202020204" pitchFamily="34" charset="0"/>
                        </a:rPr>
                        <a:t>5</a:t>
                      </a:r>
                      <a:endParaRPr lang="en-US" sz="3600" baseline="300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Test</a:t>
                      </a:r>
                      <a:r>
                        <a:rPr lang="en-US" sz="3600" b="1" baseline="30000" dirty="0">
                          <a:effectLst/>
                          <a:latin typeface="Arial" panose="020B0604020202020204" pitchFamily="34" charset="0"/>
                          <a:cs typeface="Arial" panose="020B0604020202020204" pitchFamily="34" charset="0"/>
                        </a:rPr>
                        <a:t>6</a:t>
                      </a:r>
                      <a:endParaRPr lang="en-US" sz="3600" baseline="300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extLst>
                  <a:ext uri="{0D108BD9-81ED-4DB2-BD59-A6C34878D82A}">
                    <a16:rowId xmlns:a16="http://schemas.microsoft.com/office/drawing/2014/main" val="4229129441"/>
                  </a:ext>
                </a:extLst>
              </a:tr>
              <a:tr h="730484">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Breastfeeding</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225 (22.5%)</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61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49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0392558"/>
                  </a:ext>
                </a:extLst>
              </a:tr>
              <a:tr h="558188">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Bottle Feeding</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154 (15.4%)</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61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48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13</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4889792"/>
                  </a:ext>
                </a:extLst>
              </a:tr>
              <a:tr h="466164">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Mixed Feed</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31 (3.1%)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0</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0</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46377776"/>
                  </a:ext>
                </a:extLst>
              </a:tr>
              <a:tr h="643213">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Pump/Express</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61 (6.1%)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61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49</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7379670"/>
                  </a:ext>
                </a:extLst>
              </a:tr>
              <a:tr h="519953">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Not Related</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528 (52.9)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61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49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61711" marR="16171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0176697"/>
                  </a:ext>
                </a:extLst>
              </a:tr>
            </a:tbl>
          </a:graphicData>
        </a:graphic>
      </p:graphicFrame>
      <p:graphicFrame>
        <p:nvGraphicFramePr>
          <p:cNvPr id="143" name="Table 143">
            <a:extLst>
              <a:ext uri="{FF2B5EF4-FFF2-40B4-BE49-F238E27FC236}">
                <a16:creationId xmlns:a16="http://schemas.microsoft.com/office/drawing/2014/main" id="{A7F988DA-950D-4B7B-959A-6DC697C3DFB5}"/>
              </a:ext>
            </a:extLst>
          </p:cNvPr>
          <p:cNvGraphicFramePr>
            <a:graphicFrameLocks noGrp="1"/>
          </p:cNvGraphicFramePr>
          <p:nvPr>
            <p:extLst>
              <p:ext uri="{D42A27DB-BD31-4B8C-83A1-F6EECF244321}">
                <p14:modId xmlns:p14="http://schemas.microsoft.com/office/powerpoint/2010/main" val="208659900"/>
              </p:ext>
            </p:extLst>
          </p:nvPr>
        </p:nvGraphicFramePr>
        <p:xfrm>
          <a:off x="21688424" y="15252120"/>
          <a:ext cx="14853632" cy="4138733"/>
        </p:xfrm>
        <a:graphic>
          <a:graphicData uri="http://schemas.openxmlformats.org/drawingml/2006/table">
            <a:tbl>
              <a:tblPr firstRow="1" bandRow="1">
                <a:tableStyleId>{2D5ABB26-0587-4C30-8999-92F81FD0307C}</a:tableStyleId>
              </a:tblPr>
              <a:tblGrid>
                <a:gridCol w="3587786">
                  <a:extLst>
                    <a:ext uri="{9D8B030D-6E8A-4147-A177-3AD203B41FA5}">
                      <a16:colId xmlns:a16="http://schemas.microsoft.com/office/drawing/2014/main" val="1011002247"/>
                    </a:ext>
                  </a:extLst>
                </a:gridCol>
                <a:gridCol w="2617869">
                  <a:extLst>
                    <a:ext uri="{9D8B030D-6E8A-4147-A177-3AD203B41FA5}">
                      <a16:colId xmlns:a16="http://schemas.microsoft.com/office/drawing/2014/main" val="3509024840"/>
                    </a:ext>
                  </a:extLst>
                </a:gridCol>
                <a:gridCol w="1611477">
                  <a:extLst>
                    <a:ext uri="{9D8B030D-6E8A-4147-A177-3AD203B41FA5}">
                      <a16:colId xmlns:a16="http://schemas.microsoft.com/office/drawing/2014/main" val="1898087516"/>
                    </a:ext>
                  </a:extLst>
                </a:gridCol>
                <a:gridCol w="2632245">
                  <a:extLst>
                    <a:ext uri="{9D8B030D-6E8A-4147-A177-3AD203B41FA5}">
                      <a16:colId xmlns:a16="http://schemas.microsoft.com/office/drawing/2014/main" val="3972462756"/>
                    </a:ext>
                  </a:extLst>
                </a:gridCol>
                <a:gridCol w="2370860">
                  <a:extLst>
                    <a:ext uri="{9D8B030D-6E8A-4147-A177-3AD203B41FA5}">
                      <a16:colId xmlns:a16="http://schemas.microsoft.com/office/drawing/2014/main" val="3994575216"/>
                    </a:ext>
                  </a:extLst>
                </a:gridCol>
                <a:gridCol w="2033395">
                  <a:extLst>
                    <a:ext uri="{9D8B030D-6E8A-4147-A177-3AD203B41FA5}">
                      <a16:colId xmlns:a16="http://schemas.microsoft.com/office/drawing/2014/main" val="2081749243"/>
                    </a:ext>
                  </a:extLst>
                </a:gridCol>
              </a:tblGrid>
              <a:tr h="789045">
                <a:tc gridSpan="6">
                  <a:txBody>
                    <a:bodyPr/>
                    <a:lstStyle/>
                    <a:p>
                      <a:pPr algn="l"/>
                      <a:r>
                        <a:rPr lang="en-US" sz="3600" b="1" dirty="0">
                          <a:solidFill>
                            <a:schemeClr val="tx1"/>
                          </a:solidFill>
                          <a:latin typeface="Arial" panose="020B0604020202020204" pitchFamily="34" charset="0"/>
                          <a:cs typeface="Arial" panose="020B0604020202020204" pitchFamily="34" charset="0"/>
                        </a:rPr>
                        <a:t>Table 4. SVC model performance across infant feeding classes</a:t>
                      </a:r>
                    </a:p>
                  </a:txBody>
                  <a:tcPr marL="42657" marR="42657" marT="23461" marB="234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a:p>
                  </a:txBody>
                  <a:tcPr/>
                </a:tc>
                <a:tc hMerge="1">
                  <a:txBody>
                    <a:bodyPr/>
                    <a:lstStyle/>
                    <a:p>
                      <a:endParaRPr lang="en-US" sz="900"/>
                    </a:p>
                  </a:txBody>
                  <a:tcPr marL="38779" marR="38779"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sz="900"/>
                    </a:p>
                  </a:txBody>
                  <a:tcPr marL="38779" marR="38779"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sz="900"/>
                    </a:p>
                  </a:txBody>
                  <a:tcPr marL="38779" marR="38779" marT="21328" marB="213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solidFill>
                      <a:schemeClr val="accent6">
                        <a:lumMod val="60000"/>
                        <a:lumOff val="40000"/>
                      </a:schemeClr>
                    </a:solidFill>
                  </a:tcPr>
                </a:tc>
                <a:tc hMerge="1">
                  <a:txBody>
                    <a:bodyPr/>
                    <a:lstStyle/>
                    <a:p>
                      <a:endParaRPr lang="en-US" sz="900"/>
                    </a:p>
                  </a:txBody>
                  <a:tcPr marL="38779" marR="38779" marT="21328" marB="21328">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solidFill>
                      <a:schemeClr val="accent6">
                        <a:lumMod val="60000"/>
                        <a:lumOff val="40000"/>
                      </a:schemeClr>
                    </a:solidFill>
                  </a:tcPr>
                </a:tc>
                <a:extLst>
                  <a:ext uri="{0D108BD9-81ED-4DB2-BD59-A6C34878D82A}">
                    <a16:rowId xmlns:a16="http://schemas.microsoft.com/office/drawing/2014/main" val="644466804"/>
                  </a:ext>
                </a:extLst>
              </a:tr>
              <a:tr h="727363">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Classes</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Acc</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Pre</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Recall</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F1 Score</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AUROC</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extLst>
                  <a:ext uri="{0D108BD9-81ED-4DB2-BD59-A6C34878D82A}">
                    <a16:rowId xmlns:a16="http://schemas.microsoft.com/office/drawing/2014/main" val="1014525005"/>
                  </a:ext>
                </a:extLst>
              </a:tr>
              <a:tr h="574357">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Breastfeeding</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0.889</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49</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28746822"/>
                  </a:ext>
                </a:extLst>
              </a:tr>
              <a:tr h="768928">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Bottle Feeding</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48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85149288"/>
                  </a:ext>
                </a:extLst>
              </a:tr>
              <a:tr h="519545">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Pump/Express</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0.917</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0.917</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0.957</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49</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39598679"/>
                  </a:ext>
                </a:extLst>
              </a:tr>
              <a:tr h="698839">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Not Related</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0.833</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1</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0.833</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0.909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49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47010" marR="14701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5857411"/>
                  </a:ext>
                </a:extLst>
              </a:tr>
            </a:tbl>
          </a:graphicData>
        </a:graphic>
      </p:graphicFrame>
      <p:sp>
        <p:nvSpPr>
          <p:cNvPr id="3" name="TextBox 2">
            <a:extLst>
              <a:ext uri="{FF2B5EF4-FFF2-40B4-BE49-F238E27FC236}">
                <a16:creationId xmlns:a16="http://schemas.microsoft.com/office/drawing/2014/main" id="{19E638F1-1AE1-41A7-AEED-5E9757A4477C}"/>
              </a:ext>
            </a:extLst>
          </p:cNvPr>
          <p:cNvSpPr txBox="1"/>
          <p:nvPr/>
        </p:nvSpPr>
        <p:spPr>
          <a:xfrm>
            <a:off x="21695318" y="32083027"/>
            <a:ext cx="29263902" cy="5078313"/>
          </a:xfrm>
          <a:prstGeom prst="rect">
            <a:avLst/>
          </a:prstGeom>
          <a:noFill/>
          <a:ln>
            <a:noFill/>
          </a:ln>
        </p:spPr>
        <p:txBody>
          <a:bodyPr wrap="square" rtlCol="0">
            <a:spAutoFit/>
          </a:bodyPr>
          <a:lstStyle/>
          <a:p>
            <a:pPr marL="571500" marR="0" indent="-571500" algn="just">
              <a:spcBef>
                <a:spcPts val="0"/>
              </a:spcBef>
              <a:spcAft>
                <a:spcPts val="0"/>
              </a:spcAft>
              <a:buFont typeface="Arial" panose="020B0604020202020204" pitchFamily="34" charset="0"/>
              <a:buChar char="•"/>
            </a:pPr>
            <a:r>
              <a:rPr lang="en-US" sz="5400" dirty="0">
                <a:effectLst/>
                <a:latin typeface="Arial" panose="020B0604020202020204" pitchFamily="34" charset="0"/>
                <a:ea typeface="Arial" panose="020B0604020202020204" pitchFamily="34" charset="0"/>
              </a:rPr>
              <a:t>Our results demonstrate that n</a:t>
            </a:r>
            <a:r>
              <a:rPr lang="en-US" sz="5400" dirty="0">
                <a:solidFill>
                  <a:srgbClr val="000000"/>
                </a:solidFill>
                <a:effectLst/>
                <a:latin typeface="Arial" panose="020B0604020202020204" pitchFamily="34" charset="0"/>
                <a:ea typeface="Arial" panose="020B0604020202020204" pitchFamily="34" charset="0"/>
              </a:rPr>
              <a:t>atural language processing can be applied to clinical notes stored in the electronic health record to classify infant feedings status. </a:t>
            </a:r>
          </a:p>
          <a:p>
            <a:pPr marL="571500" marR="0" indent="-571500" algn="just">
              <a:spcBef>
                <a:spcPts val="0"/>
              </a:spcBef>
              <a:spcAft>
                <a:spcPts val="0"/>
              </a:spcAft>
              <a:buFont typeface="Arial" panose="020B0604020202020204" pitchFamily="34" charset="0"/>
              <a:buChar char="•"/>
            </a:pPr>
            <a:endParaRPr lang="en-US" sz="5400" dirty="0">
              <a:solidFill>
                <a:srgbClr val="000000"/>
              </a:solidFill>
              <a:effectLst/>
              <a:latin typeface="Arial" panose="020B0604020202020204" pitchFamily="34" charset="0"/>
              <a:ea typeface="Arial" panose="020B0604020202020204" pitchFamily="34" charset="0"/>
            </a:endParaRPr>
          </a:p>
          <a:p>
            <a:pPr marL="571500" marR="0" indent="-571500" algn="just">
              <a:spcBef>
                <a:spcPts val="0"/>
              </a:spcBef>
              <a:spcAft>
                <a:spcPts val="0"/>
              </a:spcAft>
              <a:buFont typeface="Arial" panose="020B0604020202020204" pitchFamily="34" charset="0"/>
              <a:buChar char="•"/>
            </a:pPr>
            <a:r>
              <a:rPr lang="en-US" sz="5400" dirty="0">
                <a:effectLst/>
                <a:highlight>
                  <a:srgbClr val="FFFFFF"/>
                </a:highlight>
                <a:latin typeface="Arial" panose="020B0604020202020204" pitchFamily="34" charset="0"/>
                <a:ea typeface="Arial" panose="020B0604020202020204" pitchFamily="34" charset="0"/>
              </a:rPr>
              <a:t>Early identification of breastfeeding status using NLP on unstructured EHR data can be used to inform </a:t>
            </a:r>
            <a:r>
              <a:rPr lang="en-US" sz="5400" dirty="0">
                <a:solidFill>
                  <a:srgbClr val="000000"/>
                </a:solidFill>
                <a:effectLst/>
                <a:latin typeface="Arial" panose="020B0604020202020204" pitchFamily="34" charset="0"/>
                <a:ea typeface="Arial" panose="020B0604020202020204" pitchFamily="34" charset="0"/>
              </a:rPr>
              <a:t>precision public health interventions focused on improving lactation support for </a:t>
            </a:r>
            <a:r>
              <a:rPr lang="en-US" sz="5400" dirty="0">
                <a:effectLst/>
                <a:highlight>
                  <a:srgbClr val="FFFFFF"/>
                </a:highlight>
                <a:latin typeface="Arial" panose="020B0604020202020204" pitchFamily="34" charset="0"/>
                <a:ea typeface="Arial" panose="020B0604020202020204" pitchFamily="34" charset="0"/>
              </a:rPr>
              <a:t>postpartum patients. </a:t>
            </a:r>
            <a:endParaRPr lang="en-US" sz="54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1DE5FF40-2D2D-4128-89F0-1FC13D8D1EFF}"/>
              </a:ext>
            </a:extLst>
          </p:cNvPr>
          <p:cNvSpPr txBox="1"/>
          <p:nvPr/>
        </p:nvSpPr>
        <p:spPr>
          <a:xfrm>
            <a:off x="34644479" y="38227692"/>
            <a:ext cx="16267050" cy="1815882"/>
          </a:xfrm>
          <a:prstGeom prst="rect">
            <a:avLst/>
          </a:prstGeom>
          <a:noFill/>
          <a:ln>
            <a:noFill/>
          </a:ln>
        </p:spPr>
        <p:txBody>
          <a:bodyPr wrap="square" rtlCol="0">
            <a:spAutoFit/>
          </a:bodyPr>
          <a:lstStyle/>
          <a:p>
            <a:pPr algn="just"/>
            <a:r>
              <a:rPr lang="en-US" sz="2800" dirty="0">
                <a:latin typeface="Arial" panose="020B0604020202020204" pitchFamily="34" charset="0"/>
                <a:cs typeface="Arial" panose="020B0604020202020204" pitchFamily="34" charset="0"/>
              </a:rPr>
              <a:t>The work reported in this publication was supported by the National Institute of Diabetes and Digestive and Kidney Diseases (K01DK115632), National Center for Advancing Translational Sciences of the National Institutes of Health under University of Florida Clinical and Translational Science Awards UL1 TR000064 and UL1TR001427. </a:t>
            </a:r>
            <a:endParaRPr lang="en-US" sz="4000" dirty="0">
              <a:latin typeface="Arial" panose="020B0604020202020204" pitchFamily="34" charset="0"/>
              <a:cs typeface="Arial" panose="020B0604020202020204" pitchFamily="34" charset="0"/>
            </a:endParaRPr>
          </a:p>
        </p:txBody>
      </p:sp>
      <p:sp>
        <p:nvSpPr>
          <p:cNvPr id="24" name="TextBox 23">
            <a:extLst>
              <a:ext uri="{FF2B5EF4-FFF2-40B4-BE49-F238E27FC236}">
                <a16:creationId xmlns:a16="http://schemas.microsoft.com/office/drawing/2014/main" id="{20B342E6-D4CA-44D8-9FF4-43DBC5740613}"/>
              </a:ext>
            </a:extLst>
          </p:cNvPr>
          <p:cNvSpPr txBox="1"/>
          <p:nvPr/>
        </p:nvSpPr>
        <p:spPr>
          <a:xfrm>
            <a:off x="21695318" y="31265840"/>
            <a:ext cx="29180842" cy="923330"/>
          </a:xfrm>
          <a:prstGeom prst="rect">
            <a:avLst/>
          </a:prstGeom>
          <a:solidFill>
            <a:srgbClr val="FF9900"/>
          </a:solidFill>
        </p:spPr>
        <p:txBody>
          <a:bodyPr wrap="square" rtlCol="0">
            <a:spAutoFit/>
          </a:bodyPr>
          <a:lstStyle/>
          <a:p>
            <a:r>
              <a:rPr lang="en-US" sz="5400" b="1" dirty="0">
                <a:latin typeface="Arial" panose="020B0604020202020204" pitchFamily="34" charset="0"/>
                <a:cs typeface="Arial" panose="020B0604020202020204" pitchFamily="34" charset="0"/>
              </a:rPr>
              <a:t>CONCLUSIONS</a:t>
            </a:r>
          </a:p>
        </p:txBody>
      </p:sp>
      <p:pic>
        <p:nvPicPr>
          <p:cNvPr id="63" name="Picture 10" descr="A picture containing text, bottle&#10;&#10;Description automatically generated">
            <a:extLst>
              <a:ext uri="{FF2B5EF4-FFF2-40B4-BE49-F238E27FC236}">
                <a16:creationId xmlns:a16="http://schemas.microsoft.com/office/drawing/2014/main" id="{DED47E0A-1DC3-4562-A8A6-2AD4DED0A307}"/>
              </a:ext>
            </a:extLst>
          </p:cNvPr>
          <p:cNvPicPr>
            <a:picLocks noChangeAspect="1"/>
          </p:cNvPicPr>
          <p:nvPr/>
        </p:nvPicPr>
        <p:blipFill>
          <a:blip r:embed="rId3"/>
          <a:stretch>
            <a:fillRect/>
          </a:stretch>
        </p:blipFill>
        <p:spPr>
          <a:xfrm>
            <a:off x="21799628" y="38320010"/>
            <a:ext cx="7896955" cy="1600402"/>
          </a:xfrm>
          <a:prstGeom prst="rect">
            <a:avLst/>
          </a:prstGeom>
        </p:spPr>
      </p:pic>
      <p:pic>
        <p:nvPicPr>
          <p:cNvPr id="1026" name="Picture 2">
            <a:extLst>
              <a:ext uri="{FF2B5EF4-FFF2-40B4-BE49-F238E27FC236}">
                <a16:creationId xmlns:a16="http://schemas.microsoft.com/office/drawing/2014/main" id="{1336A657-60CC-4847-9DDD-151FF0F69B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67414" y="38159180"/>
            <a:ext cx="1973446" cy="19734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NCATS (@ncats_nih_gov) / Twitter">
            <a:extLst>
              <a:ext uri="{FF2B5EF4-FFF2-40B4-BE49-F238E27FC236}">
                <a16:creationId xmlns:a16="http://schemas.microsoft.com/office/drawing/2014/main" id="{A1BE9335-59FC-4E4B-8F6D-AD443A1F8F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9091" t="12376" r="10097" b="16848"/>
          <a:stretch/>
        </p:blipFill>
        <p:spPr bwMode="auto">
          <a:xfrm>
            <a:off x="32167979" y="38122718"/>
            <a:ext cx="2476500" cy="205598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agram&#10;&#10;Description automatically generated">
            <a:extLst>
              <a:ext uri="{FF2B5EF4-FFF2-40B4-BE49-F238E27FC236}">
                <a16:creationId xmlns:a16="http://schemas.microsoft.com/office/drawing/2014/main" id="{B7EAFBD2-76BE-0EA4-9469-8FBB4B563BA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640299" y="20365936"/>
            <a:ext cx="28927488" cy="10261463"/>
          </a:xfrm>
          <a:prstGeom prst="rect">
            <a:avLst/>
          </a:prstGeom>
        </p:spPr>
      </p:pic>
      <p:graphicFrame>
        <p:nvGraphicFramePr>
          <p:cNvPr id="142" name="Table 142">
            <a:extLst>
              <a:ext uri="{FF2B5EF4-FFF2-40B4-BE49-F238E27FC236}">
                <a16:creationId xmlns:a16="http://schemas.microsoft.com/office/drawing/2014/main" id="{9FF88BF4-EE7A-4023-B745-B3C5F5DE478D}"/>
              </a:ext>
            </a:extLst>
          </p:cNvPr>
          <p:cNvGraphicFramePr>
            <a:graphicFrameLocks noGrp="1"/>
          </p:cNvGraphicFramePr>
          <p:nvPr>
            <p:extLst>
              <p:ext uri="{D42A27DB-BD31-4B8C-83A1-F6EECF244321}">
                <p14:modId xmlns:p14="http://schemas.microsoft.com/office/powerpoint/2010/main" val="2575275366"/>
              </p:ext>
            </p:extLst>
          </p:nvPr>
        </p:nvGraphicFramePr>
        <p:xfrm>
          <a:off x="36987626" y="11447683"/>
          <a:ext cx="13716818" cy="7943170"/>
        </p:xfrm>
        <a:graphic>
          <a:graphicData uri="http://schemas.openxmlformats.org/drawingml/2006/table">
            <a:tbl>
              <a:tblPr firstRow="1" bandRow="1">
                <a:tableStyleId>{2D5ABB26-0587-4C30-8999-92F81FD0307C}</a:tableStyleId>
              </a:tblPr>
              <a:tblGrid>
                <a:gridCol w="3440664">
                  <a:extLst>
                    <a:ext uri="{9D8B030D-6E8A-4147-A177-3AD203B41FA5}">
                      <a16:colId xmlns:a16="http://schemas.microsoft.com/office/drawing/2014/main" val="96960465"/>
                    </a:ext>
                  </a:extLst>
                </a:gridCol>
                <a:gridCol w="1953565">
                  <a:extLst>
                    <a:ext uri="{9D8B030D-6E8A-4147-A177-3AD203B41FA5}">
                      <a16:colId xmlns:a16="http://schemas.microsoft.com/office/drawing/2014/main" val="527464242"/>
                    </a:ext>
                  </a:extLst>
                </a:gridCol>
                <a:gridCol w="2092256">
                  <a:extLst>
                    <a:ext uri="{9D8B030D-6E8A-4147-A177-3AD203B41FA5}">
                      <a16:colId xmlns:a16="http://schemas.microsoft.com/office/drawing/2014/main" val="384369997"/>
                    </a:ext>
                  </a:extLst>
                </a:gridCol>
                <a:gridCol w="1762724">
                  <a:extLst>
                    <a:ext uri="{9D8B030D-6E8A-4147-A177-3AD203B41FA5}">
                      <a16:colId xmlns:a16="http://schemas.microsoft.com/office/drawing/2014/main" val="818656886"/>
                    </a:ext>
                  </a:extLst>
                </a:gridCol>
                <a:gridCol w="2385391">
                  <a:extLst>
                    <a:ext uri="{9D8B030D-6E8A-4147-A177-3AD203B41FA5}">
                      <a16:colId xmlns:a16="http://schemas.microsoft.com/office/drawing/2014/main" val="2396504466"/>
                    </a:ext>
                  </a:extLst>
                </a:gridCol>
                <a:gridCol w="2082218">
                  <a:extLst>
                    <a:ext uri="{9D8B030D-6E8A-4147-A177-3AD203B41FA5}">
                      <a16:colId xmlns:a16="http://schemas.microsoft.com/office/drawing/2014/main" val="2007606744"/>
                    </a:ext>
                  </a:extLst>
                </a:gridCol>
              </a:tblGrid>
              <a:tr h="521802">
                <a:tc gridSpan="6">
                  <a:txBody>
                    <a:bodyPr/>
                    <a:lstStyle/>
                    <a:p>
                      <a:pPr algn="l"/>
                      <a:r>
                        <a:rPr lang="en-US" sz="3600" b="1" dirty="0">
                          <a:solidFill>
                            <a:schemeClr val="tx1"/>
                          </a:solidFill>
                          <a:latin typeface="Arial" panose="020B0604020202020204" pitchFamily="34" charset="0"/>
                          <a:cs typeface="Arial" panose="020B0604020202020204" pitchFamily="34" charset="0"/>
                        </a:rPr>
                        <a:t>Table 3. Model Comparison</a:t>
                      </a:r>
                    </a:p>
                  </a:txBody>
                  <a:tcPr marL="42657" marR="42657" marT="23461" marB="2346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hMerge="1">
                  <a:txBody>
                    <a:bodyPr/>
                    <a:lstStyle/>
                    <a:p>
                      <a:endParaRPr lang="en-US" sz="900"/>
                    </a:p>
                  </a:txBody>
                  <a:tcPr marL="38779" marR="38779" marT="21328" marB="21328"/>
                </a:tc>
                <a:tc hMerge="1">
                  <a:txBody>
                    <a:bodyPr/>
                    <a:lstStyle/>
                    <a:p>
                      <a:endParaRPr lang="en-US" sz="900"/>
                    </a:p>
                  </a:txBody>
                  <a:tcPr marL="38779" marR="38779" marT="21328" marB="21328"/>
                </a:tc>
                <a:tc hMerge="1">
                  <a:txBody>
                    <a:bodyPr/>
                    <a:lstStyle/>
                    <a:p>
                      <a:endParaRPr lang="en-US" sz="900"/>
                    </a:p>
                  </a:txBody>
                  <a:tcPr marL="38779" marR="38779" marT="21328" marB="21328"/>
                </a:tc>
                <a:tc hMerge="1">
                  <a:txBody>
                    <a:bodyPr/>
                    <a:lstStyle/>
                    <a:p>
                      <a:endParaRPr lang="en-US" sz="900"/>
                    </a:p>
                  </a:txBody>
                  <a:tcPr marL="38779" marR="38779" marT="21328" marB="21328"/>
                </a:tc>
                <a:tc hMerge="1">
                  <a:txBody>
                    <a:bodyPr/>
                    <a:lstStyle/>
                    <a:p>
                      <a:endParaRPr lang="en-US" sz="900"/>
                    </a:p>
                  </a:txBody>
                  <a:tcPr marL="38779" marR="38779" marT="21328" marB="21328"/>
                </a:tc>
                <a:extLst>
                  <a:ext uri="{0D108BD9-81ED-4DB2-BD59-A6C34878D82A}">
                    <a16:rowId xmlns:a16="http://schemas.microsoft.com/office/drawing/2014/main" val="4257906210"/>
                  </a:ext>
                </a:extLst>
              </a:tr>
              <a:tr h="729254">
                <a:tc>
                  <a:txBody>
                    <a:bodyPr/>
                    <a:lstStyle/>
                    <a:p>
                      <a:pPr marL="0" marR="0" algn="l">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Model</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Acc</a:t>
                      </a:r>
                      <a:endParaRPr lang="en-US" sz="3600" b="1" baseline="30000" dirty="0">
                        <a:effectLst/>
                        <a:latin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Pre</a:t>
                      </a:r>
                      <a:endParaRPr lang="en-US" sz="3600" baseline="300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Recall</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F1 Score</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tc>
                  <a:txBody>
                    <a:bodyPr/>
                    <a:lstStyle/>
                    <a:p>
                      <a:pPr marL="0" marR="0" algn="ctr">
                        <a:lnSpc>
                          <a:spcPct val="115000"/>
                        </a:lnSpc>
                        <a:spcBef>
                          <a:spcPts val="0"/>
                        </a:spcBef>
                        <a:spcAft>
                          <a:spcPts val="0"/>
                        </a:spcAft>
                      </a:pPr>
                      <a:r>
                        <a:rPr lang="en-US" sz="3600" b="1" dirty="0">
                          <a:effectLst/>
                          <a:latin typeface="Arial" panose="020B0604020202020204" pitchFamily="34" charset="0"/>
                          <a:cs typeface="Arial" panose="020B0604020202020204" pitchFamily="34" charset="0"/>
                        </a:rPr>
                        <a:t>AUROC</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E0B3"/>
                    </a:solidFill>
                  </a:tcPr>
                </a:tc>
                <a:extLst>
                  <a:ext uri="{0D108BD9-81ED-4DB2-BD59-A6C34878D82A}">
                    <a16:rowId xmlns:a16="http://schemas.microsoft.com/office/drawing/2014/main" val="3993787464"/>
                  </a:ext>
                </a:extLst>
              </a:tr>
              <a:tr h="437904">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SVC</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b="0" dirty="0">
                          <a:effectLst/>
                          <a:latin typeface="Arial" panose="020B0604020202020204" pitchFamily="34" charset="0"/>
                          <a:cs typeface="Arial" panose="020B0604020202020204" pitchFamily="34" charset="0"/>
                        </a:rPr>
                        <a:t>0.939</a:t>
                      </a:r>
                      <a:endParaRPr lang="en-US" sz="3600" b="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b="0">
                          <a:effectLst/>
                          <a:latin typeface="Arial" panose="020B0604020202020204" pitchFamily="34" charset="0"/>
                          <a:cs typeface="Arial" panose="020B0604020202020204" pitchFamily="34" charset="0"/>
                        </a:rPr>
                        <a:t>0.951</a:t>
                      </a:r>
                      <a:endParaRPr lang="en-US" sz="3600" b="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b="0" dirty="0">
                          <a:effectLst/>
                          <a:latin typeface="Arial" panose="020B0604020202020204" pitchFamily="34" charset="0"/>
                          <a:cs typeface="Arial" panose="020B0604020202020204" pitchFamily="34" charset="0"/>
                        </a:rPr>
                        <a:t>0.939</a:t>
                      </a:r>
                      <a:endParaRPr lang="en-US" sz="3600" b="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b="0">
                          <a:effectLst/>
                          <a:latin typeface="Arial" panose="020B0604020202020204" pitchFamily="34" charset="0"/>
                          <a:cs typeface="Arial" panose="020B0604020202020204" pitchFamily="34" charset="0"/>
                        </a:rPr>
                        <a:t>0.94</a:t>
                      </a:r>
                      <a:endParaRPr lang="en-US" sz="3600" b="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b="0" dirty="0">
                          <a:effectLst/>
                          <a:latin typeface="Arial" panose="020B0604020202020204" pitchFamily="34" charset="0"/>
                          <a:cs typeface="Arial" panose="020B0604020202020204" pitchFamily="34" charset="0"/>
                        </a:rPr>
                        <a:t>0.959</a:t>
                      </a:r>
                      <a:endParaRPr lang="en-US" sz="3600" b="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2629121"/>
                  </a:ext>
                </a:extLst>
              </a:tr>
              <a:tr h="692109">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Logistic Regression</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0.918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0.918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0.918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0.918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0.946</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43745171"/>
                  </a:ext>
                </a:extLst>
              </a:tr>
              <a:tr h="526856">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Decision Tree Classifier</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0.898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0.899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0.898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0.898</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0.932</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41841043"/>
                  </a:ext>
                </a:extLst>
              </a:tr>
              <a:tr h="570923">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XGB Classifier</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0.878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0.884</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0.878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0.879</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0.918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0343761"/>
                  </a:ext>
                </a:extLst>
              </a:tr>
              <a:tr h="638019">
                <a:tc>
                  <a:txBody>
                    <a:bodyPr/>
                    <a:lstStyle/>
                    <a:p>
                      <a:pPr marL="0" marR="0" algn="l">
                        <a:lnSpc>
                          <a:spcPct val="115000"/>
                        </a:lnSpc>
                        <a:spcBef>
                          <a:spcPts val="0"/>
                        </a:spcBef>
                        <a:spcAft>
                          <a:spcPts val="0"/>
                        </a:spcAft>
                      </a:pPr>
                      <a:r>
                        <a:rPr lang="en-US" sz="3600">
                          <a:effectLst/>
                          <a:latin typeface="Arial" panose="020B0604020202020204" pitchFamily="34" charset="0"/>
                          <a:cs typeface="Arial" panose="020B0604020202020204" pitchFamily="34" charset="0"/>
                        </a:rPr>
                        <a:t>Random Forest Classifier</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0.837</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0.84</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0.837</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0.835</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0.891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14548006"/>
                  </a:ext>
                </a:extLst>
              </a:tr>
              <a:tr h="473726">
                <a:tc>
                  <a:txBody>
                    <a:bodyPr/>
                    <a:lstStyle/>
                    <a:p>
                      <a:pPr marL="0" marR="0" algn="l">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K Neighbors Classifier</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0.796</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a:effectLst/>
                          <a:latin typeface="Arial" panose="020B0604020202020204" pitchFamily="34" charset="0"/>
                          <a:cs typeface="Arial" panose="020B0604020202020204" pitchFamily="34" charset="0"/>
                        </a:rPr>
                        <a:t>0.838</a:t>
                      </a:r>
                      <a:endParaRPr lang="en-US" sz="360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0.796</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0.801</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3600" dirty="0">
                          <a:effectLst/>
                          <a:latin typeface="Arial" panose="020B0604020202020204" pitchFamily="34" charset="0"/>
                          <a:cs typeface="Arial" panose="020B0604020202020204" pitchFamily="34" charset="0"/>
                        </a:rPr>
                        <a:t>0.864</a:t>
                      </a:r>
                      <a:endParaRPr lang="en-US" sz="3600" dirty="0">
                        <a:effectLst/>
                        <a:latin typeface="Arial" panose="020B0604020202020204" pitchFamily="34" charset="0"/>
                        <a:ea typeface="Arial" panose="020B0604020202020204" pitchFamily="34" charset="0"/>
                        <a:cs typeface="Arial" panose="020B0604020202020204" pitchFamily="34" charset="0"/>
                      </a:endParaRPr>
                    </a:p>
                  </a:txBody>
                  <a:tcPr marL="177879" marR="177879"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93331"/>
                  </a:ext>
                </a:extLst>
              </a:tr>
            </a:tbl>
          </a:graphicData>
        </a:graphic>
      </p:graphicFrame>
      <p:sp>
        <p:nvSpPr>
          <p:cNvPr id="2" name="TextBox 1">
            <a:extLst>
              <a:ext uri="{FF2B5EF4-FFF2-40B4-BE49-F238E27FC236}">
                <a16:creationId xmlns:a16="http://schemas.microsoft.com/office/drawing/2014/main" id="{6A679166-0306-B004-9A5C-404698B7456C}"/>
              </a:ext>
            </a:extLst>
          </p:cNvPr>
          <p:cNvSpPr txBox="1"/>
          <p:nvPr/>
        </p:nvSpPr>
        <p:spPr>
          <a:xfrm>
            <a:off x="21454663" y="19544956"/>
            <a:ext cx="29180842" cy="923330"/>
          </a:xfrm>
          <a:prstGeom prst="rect">
            <a:avLst/>
          </a:prstGeom>
          <a:solidFill>
            <a:srgbClr val="FF9900"/>
          </a:solidFill>
        </p:spPr>
        <p:txBody>
          <a:bodyPr wrap="square" rtlCol="0">
            <a:spAutoFit/>
          </a:bodyPr>
          <a:lstStyle/>
          <a:p>
            <a:r>
              <a:rPr lang="en-US" sz="5400" b="1" dirty="0">
                <a:latin typeface="Arial" panose="020B0604020202020204" pitchFamily="34" charset="0"/>
                <a:cs typeface="Arial" panose="020B0604020202020204" pitchFamily="34" charset="0"/>
              </a:rPr>
              <a:t>TRANSLATIONAL IMPACT</a:t>
            </a:r>
          </a:p>
        </p:txBody>
      </p:sp>
      <p:sp>
        <p:nvSpPr>
          <p:cNvPr id="6" name="TextBox 5">
            <a:extLst>
              <a:ext uri="{FF2B5EF4-FFF2-40B4-BE49-F238E27FC236}">
                <a16:creationId xmlns:a16="http://schemas.microsoft.com/office/drawing/2014/main" id="{4579760C-F6BB-D33D-5548-7F5925B7D65B}"/>
              </a:ext>
            </a:extLst>
          </p:cNvPr>
          <p:cNvSpPr txBox="1"/>
          <p:nvPr/>
        </p:nvSpPr>
        <p:spPr>
          <a:xfrm>
            <a:off x="21695318" y="30319992"/>
            <a:ext cx="28368082" cy="923330"/>
          </a:xfrm>
          <a:prstGeom prst="rect">
            <a:avLst/>
          </a:prstGeom>
          <a:noFill/>
        </p:spPr>
        <p:txBody>
          <a:bodyPr wrap="square" rtlCol="0">
            <a:spAutoFit/>
          </a:bodyPr>
          <a:lstStyle/>
          <a:p>
            <a:r>
              <a:rPr lang="en-US" sz="5400" b="1" dirty="0">
                <a:latin typeface="Arial" panose="020B0604020202020204" pitchFamily="34" charset="0"/>
                <a:cs typeface="Arial" panose="020B0604020202020204" pitchFamily="34" charset="0"/>
              </a:rPr>
              <a:t>Figure 1. NLP Workflow to Diagnose Exclusive Breastfeeding from Clinical Notes </a:t>
            </a:r>
          </a:p>
        </p:txBody>
      </p:sp>
      <p:sp>
        <p:nvSpPr>
          <p:cNvPr id="16" name="TextBox 15">
            <a:extLst>
              <a:ext uri="{FF2B5EF4-FFF2-40B4-BE49-F238E27FC236}">
                <a16:creationId xmlns:a16="http://schemas.microsoft.com/office/drawing/2014/main" id="{8C833ED8-A17C-4D56-81FC-7AAB334A1674}"/>
              </a:ext>
            </a:extLst>
          </p:cNvPr>
          <p:cNvSpPr txBox="1"/>
          <p:nvPr/>
        </p:nvSpPr>
        <p:spPr>
          <a:xfrm>
            <a:off x="0" y="17501818"/>
            <a:ext cx="21242852" cy="923330"/>
          </a:xfrm>
          <a:prstGeom prst="rect">
            <a:avLst/>
          </a:prstGeom>
          <a:solidFill>
            <a:srgbClr val="FF9900"/>
          </a:solidFill>
          <a:ln>
            <a:solidFill>
              <a:schemeClr val="accent1"/>
            </a:solidFill>
          </a:ln>
        </p:spPr>
        <p:txBody>
          <a:bodyPr wrap="square" rtlCol="0">
            <a:spAutoFit/>
          </a:bodyPr>
          <a:lstStyle/>
          <a:p>
            <a:pPr algn="ctr"/>
            <a:r>
              <a:rPr lang="en-US" sz="5400" b="1" dirty="0">
                <a:latin typeface="Arial" panose="020B0604020202020204" pitchFamily="34" charset="0"/>
                <a:cs typeface="Arial" panose="020B0604020202020204" pitchFamily="34" charset="0"/>
              </a:rPr>
              <a:t>METHODS</a:t>
            </a:r>
          </a:p>
        </p:txBody>
      </p:sp>
      <p:sp>
        <p:nvSpPr>
          <p:cNvPr id="17" name="TextBox 16">
            <a:extLst>
              <a:ext uri="{FF2B5EF4-FFF2-40B4-BE49-F238E27FC236}">
                <a16:creationId xmlns:a16="http://schemas.microsoft.com/office/drawing/2014/main" id="{15C243F6-2328-40DE-B9B9-14AAEB1C8EAE}"/>
              </a:ext>
            </a:extLst>
          </p:cNvPr>
          <p:cNvSpPr txBox="1"/>
          <p:nvPr/>
        </p:nvSpPr>
        <p:spPr>
          <a:xfrm>
            <a:off x="21726143" y="37149981"/>
            <a:ext cx="29185386" cy="923330"/>
          </a:xfrm>
          <a:prstGeom prst="rect">
            <a:avLst/>
          </a:prstGeom>
          <a:solidFill>
            <a:srgbClr val="FF9900"/>
          </a:solidFill>
          <a:ln>
            <a:solidFill>
              <a:schemeClr val="accent1"/>
            </a:solidFill>
          </a:ln>
        </p:spPr>
        <p:txBody>
          <a:bodyPr wrap="square" lIns="91440" tIns="45720" rIns="91440" bIns="45720" rtlCol="0" anchor="t">
            <a:spAutoFit/>
          </a:bodyPr>
          <a:lstStyle/>
          <a:p>
            <a:r>
              <a:rPr lang="en-US" sz="5400" b="1" dirty="0">
                <a:latin typeface="Arial" panose="020B0604020202020204" pitchFamily="34" charset="0"/>
                <a:cs typeface="Arial" panose="020B0604020202020204" pitchFamily="34" charset="0"/>
              </a:rPr>
              <a:t>ACKNOWLEDGMENT</a:t>
            </a:r>
            <a:endParaRPr lang="en-US" sz="5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431797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314</TotalTime>
  <Words>912</Words>
  <Application>Microsoft Office PowerPoint</Application>
  <PresentationFormat>Custom</PresentationFormat>
  <Paragraphs>192</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Sadiya Hussain</dc:creator>
  <cp:lastModifiedBy>Lemas,Dominick</cp:lastModifiedBy>
  <cp:revision>37</cp:revision>
  <dcterms:created xsi:type="dcterms:W3CDTF">2022-10-17T01:01:38Z</dcterms:created>
  <dcterms:modified xsi:type="dcterms:W3CDTF">2022-10-27T19:33:55Z</dcterms:modified>
</cp:coreProperties>
</file>