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63" r:id="rId2"/>
  </p:sldIdLst>
  <p:sldSz cx="43891200" cy="32918400"/>
  <p:notesSz cx="9601200" cy="7315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64"/>
    <a:srgbClr val="FFFFFF"/>
    <a:srgbClr val="EEB860"/>
    <a:srgbClr val="DAE6F0"/>
    <a:srgbClr val="005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71" autoAdjust="0"/>
    <p:restoredTop sz="94350" autoAdjust="0"/>
  </p:normalViewPr>
  <p:slideViewPr>
    <p:cSldViewPr snapToGrid="0">
      <p:cViewPr>
        <p:scale>
          <a:sx n="50" d="100"/>
          <a:sy n="50" d="100"/>
        </p:scale>
        <p:origin x="-2400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7454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9014" y="0"/>
            <a:ext cx="4160520" cy="367454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C84D721E-1B04-4297-B449-0517E1CBD3E0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5950" y="914400"/>
            <a:ext cx="3289300" cy="2468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59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7"/>
            <a:ext cx="4160520" cy="36745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9014" y="6947747"/>
            <a:ext cx="4160520" cy="367453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B6BBFD92-8EF1-4875-AAA0-C511FED46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5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483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4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04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32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69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>
                    <a:tint val="82000"/>
                  </a:schemeClr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82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36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8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2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354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56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83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23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6DB236-0F7D-4695-A68B-766A486F8736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C6676E-288E-4AE7-A0C8-17B6516C0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028F8-1F45-D22C-CBD7-2B3EF2116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1EE6C5-3D16-38BB-A50A-428A742D6AD4}"/>
              </a:ext>
            </a:extLst>
          </p:cNvPr>
          <p:cNvSpPr txBox="1"/>
          <p:nvPr/>
        </p:nvSpPr>
        <p:spPr>
          <a:xfrm>
            <a:off x="7178040" y="241454"/>
            <a:ext cx="29779856" cy="1847850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defPPr>
              <a:defRPr lang="en-US"/>
            </a:defPPr>
            <a:lvl1pPr indent="0" algn="ctr" defTabSz="438912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>
                <a:solidFill>
                  <a:srgbClr val="124172"/>
                </a:solidFill>
                <a:latin typeface="Gentona ExtraBold" pitchFamily="2" charset="77"/>
              </a:defRPr>
            </a:lvl1pPr>
            <a:lvl2pPr marL="32918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/>
            </a:lvl2pPr>
            <a:lvl3pPr marL="54864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/>
            </a:lvl3pPr>
            <a:lvl4pPr marL="76809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4pPr>
            <a:lvl5pPr marL="987552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5pPr>
            <a:lvl6pPr marL="1207008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6pPr>
            <a:lvl7pPr marL="1426464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7pPr>
            <a:lvl8pPr marL="1645920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8pPr>
            <a:lvl9pPr marL="18653760" indent="-1097280" defTabSz="4389120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/>
            </a:lvl9pPr>
          </a:lstStyle>
          <a:p>
            <a:pPr>
              <a:lnSpc>
                <a:spcPct val="80000"/>
              </a:lnSpc>
              <a:defRPr/>
            </a:pPr>
            <a:r>
              <a:rPr lang="en-US" sz="6600" kern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Untargeted Plasma Metabolomics Reveals Maternal Microbial Metabotypes Associated with Infant Growth Trajectories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F914820B-61B5-E3A5-B93B-E30D3FC4FABB}"/>
              </a:ext>
            </a:extLst>
          </p:cNvPr>
          <p:cNvSpPr txBox="1">
            <a:spLocks/>
          </p:cNvSpPr>
          <p:nvPr/>
        </p:nvSpPr>
        <p:spPr>
          <a:xfrm>
            <a:off x="7741920" y="2134434"/>
            <a:ext cx="28651200" cy="755914"/>
          </a:xfrm>
          <a:prstGeom prst="rect">
            <a:avLst/>
          </a:prstGeom>
        </p:spPr>
        <p:txBody>
          <a:bodyPr tIns="0" anchor="ctr">
            <a:noAutofit/>
          </a:bodyPr>
          <a:lstStyle>
            <a:lvl1pPr marL="1097280" indent="-1097280" algn="l" defTabSz="4389120" rtl="0" eaLnBrk="1" latinLnBrk="0" hangingPunct="1">
              <a:lnSpc>
                <a:spcPct val="90000"/>
              </a:lnSpc>
              <a:spcBef>
                <a:spcPts val="4800"/>
              </a:spcBef>
              <a:buFont typeface="Arial" panose="020B0604020202020204" pitchFamily="34" charset="0"/>
              <a:buChar char="•"/>
              <a:defRPr sz="134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918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11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4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9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9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52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64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920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760" indent="-1097280" algn="l" defTabSz="4389120" rtl="0" eaLnBrk="1" latinLnBrk="0" hangingPunct="1">
              <a:lnSpc>
                <a:spcPct val="90000"/>
              </a:lnSpc>
              <a:spcBef>
                <a:spcPts val="2400"/>
              </a:spcBef>
              <a:buFont typeface="Arial" panose="020B0604020202020204" pitchFamily="34" charset="0"/>
              <a:buChar char="•"/>
              <a:defRPr sz="86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Samih Samaan,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Xinsong</a:t>
            </a:r>
            <a:r>
              <a:rPr lang="en-US" sz="3600">
                <a:latin typeface="Arial" panose="020B0604020202020204" pitchFamily="34" charset="0"/>
                <a:cs typeface="Arial" panose="020B0604020202020204" pitchFamily="34" charset="0"/>
              </a:rPr>
              <a:t> Du, Caroline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Pujol, Michele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Himadi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, Zara Haruna, Isabella Guenzler, Kathryn Humes, Magda Francois,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Timothy J. Garrett, Larissa Strath, Dominick J. Lemas</a:t>
            </a:r>
            <a:endParaRPr lang="en-US" sz="3600" i="1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886A47-CBEB-233D-1997-ED7143E2FC12}"/>
              </a:ext>
            </a:extLst>
          </p:cNvPr>
          <p:cNvSpPr txBox="1"/>
          <p:nvPr/>
        </p:nvSpPr>
        <p:spPr>
          <a:xfrm>
            <a:off x="0" y="4368059"/>
            <a:ext cx="9129402" cy="4134872"/>
          </a:xfrm>
          <a:prstGeom prst="rect">
            <a:avLst/>
          </a:prstGeom>
          <a:noFill/>
        </p:spPr>
        <p:txBody>
          <a:bodyPr wrap="square" lIns="438912" tIns="146304" rIns="438912" bIns="438912" rtlCol="0">
            <a:noAutofit/>
          </a:bodyPr>
          <a:lstStyle/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Maternal obesity increases offspring risk for pediatric obesity.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Underlying biological mechanisms remain unclear.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gut microbiome is a key modulators of the metabolic environment and may influence infant health.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3CF9DE-4A49-A2B5-8CF2-DCD02BF3EB6D}"/>
              </a:ext>
            </a:extLst>
          </p:cNvPr>
          <p:cNvSpPr/>
          <p:nvPr/>
        </p:nvSpPr>
        <p:spPr>
          <a:xfrm>
            <a:off x="-15249" y="3035294"/>
            <a:ext cx="8630915" cy="1332765"/>
          </a:xfrm>
          <a:prstGeom prst="rect">
            <a:avLst/>
          </a:prstGeom>
          <a:solidFill>
            <a:srgbClr val="005496"/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bg1"/>
                </a:solidFill>
                <a:latin typeface="Gentona Book" panose="00000800000000000000" charset="0"/>
              </a:rPr>
              <a:t>BACKGROUND</a:t>
            </a:r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4FCE5-2785-57A5-53FF-4A7F4FD9F29A}"/>
              </a:ext>
            </a:extLst>
          </p:cNvPr>
          <p:cNvSpPr/>
          <p:nvPr/>
        </p:nvSpPr>
        <p:spPr>
          <a:xfrm>
            <a:off x="9129403" y="3035293"/>
            <a:ext cx="34761796" cy="1332765"/>
          </a:xfrm>
          <a:prstGeom prst="rect">
            <a:avLst/>
          </a:prstGeom>
          <a:solidFill>
            <a:srgbClr val="005496"/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bg1"/>
                </a:solidFill>
                <a:latin typeface="Gentona Book" panose="00000800000000000000" charset="0"/>
              </a:rPr>
              <a:t>RESULTS</a:t>
            </a:r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F40168E-15C4-B1DD-DF7C-4DC515AB5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652" y="4487815"/>
            <a:ext cx="12493398" cy="1212451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888D657-5D35-A3C6-2159-F2C29FD95977}"/>
              </a:ext>
            </a:extLst>
          </p:cNvPr>
          <p:cNvSpPr txBox="1"/>
          <p:nvPr/>
        </p:nvSpPr>
        <p:spPr>
          <a:xfrm>
            <a:off x="8987419" y="16674994"/>
            <a:ext cx="1204487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Figure 1: Overview of the BEACH Study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6C7FD3E-3DD6-EA41-D5E5-FFA2F4C7F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0301656"/>
              </p:ext>
            </p:extLst>
          </p:nvPr>
        </p:nvGraphicFramePr>
        <p:xfrm>
          <a:off x="21913516" y="5102913"/>
          <a:ext cx="10237173" cy="600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7781">
                  <a:extLst>
                    <a:ext uri="{9D8B030D-6E8A-4147-A177-3AD203B41FA5}">
                      <a16:colId xmlns:a16="http://schemas.microsoft.com/office/drawing/2014/main" val="2176662934"/>
                    </a:ext>
                  </a:extLst>
                </a:gridCol>
                <a:gridCol w="1275586">
                  <a:extLst>
                    <a:ext uri="{9D8B030D-6E8A-4147-A177-3AD203B41FA5}">
                      <a16:colId xmlns:a16="http://schemas.microsoft.com/office/drawing/2014/main" val="941327051"/>
                    </a:ext>
                  </a:extLst>
                </a:gridCol>
                <a:gridCol w="1944543">
                  <a:extLst>
                    <a:ext uri="{9D8B030D-6E8A-4147-A177-3AD203B41FA5}">
                      <a16:colId xmlns:a16="http://schemas.microsoft.com/office/drawing/2014/main" val="2482333386"/>
                    </a:ext>
                  </a:extLst>
                </a:gridCol>
                <a:gridCol w="1889263">
                  <a:extLst>
                    <a:ext uri="{9D8B030D-6E8A-4147-A177-3AD203B41FA5}">
                      <a16:colId xmlns:a16="http://schemas.microsoft.com/office/drawing/2014/main" val="2413482111"/>
                    </a:ext>
                  </a:extLst>
                </a:gridCol>
              </a:tblGrid>
              <a:tr h="811495">
                <a:tc gridSpan="4"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1:  Characteristics of BEACH Study</a:t>
                      </a:r>
                      <a:endParaRPr lang="en-US" sz="3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6304" marR="146304" marT="73152" marB="731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rgbClr val="25415B"/>
                        </a:solidFill>
                      </a:endParaRPr>
                    </a:p>
                  </a:txBody>
                  <a:tcPr marL="146304" marR="146304" marT="73152" marB="7315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rgbClr val="25415B"/>
                        </a:solidFill>
                      </a:endParaRPr>
                    </a:p>
                  </a:txBody>
                  <a:tcPr marL="146304" marR="146304" marT="73152" marB="7315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900" dirty="0">
                        <a:solidFill>
                          <a:srgbClr val="25415B"/>
                        </a:solidFill>
                      </a:endParaRPr>
                    </a:p>
                  </a:txBody>
                  <a:tcPr marL="146304" marR="146304" marT="73152" marB="73152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804888"/>
                  </a:ext>
                </a:extLst>
              </a:tr>
              <a:tr h="600932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Characteristics</a:t>
                      </a:r>
                    </a:p>
                  </a:txBody>
                  <a:tcPr marL="146304" marR="146304" marT="73152" marB="731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NW</a:t>
                      </a:r>
                    </a:p>
                  </a:txBody>
                  <a:tcPr marL="146304" marR="146304" marT="73152" marB="731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OW/OB</a:t>
                      </a:r>
                    </a:p>
                  </a:txBody>
                  <a:tcPr marL="146304" marR="146304" marT="73152" marB="731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marL="146304" marR="146304" marT="73152" marB="73152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197561"/>
                  </a:ext>
                </a:extLst>
              </a:tr>
              <a:tr h="706657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4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0313884"/>
                  </a:ext>
                </a:extLst>
              </a:tr>
              <a:tr h="475678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BMI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050471"/>
                  </a:ext>
                </a:extLst>
              </a:tr>
              <a:tr h="859613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Gestational Age (</a:t>
                      </a:r>
                      <a:r>
                        <a:rPr lang="en-US" sz="3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wks</a:t>
                      </a: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38.7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39.3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0.024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713559"/>
                  </a:ext>
                </a:extLst>
              </a:tr>
              <a:tr h="559431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Maternal Age (yrs)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32.0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30.1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0.12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992422"/>
                  </a:ext>
                </a:extLst>
              </a:tr>
              <a:tr h="970947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Breastfeeding (</a:t>
                      </a:r>
                      <a:r>
                        <a:rPr lang="en-US" sz="3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</a:t>
                      </a: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10.6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9.7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0.11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3230002"/>
                  </a:ext>
                </a:extLst>
              </a:tr>
              <a:tr h="647807"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Infant Birth Weight (kg)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3.3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3.6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0.027</a:t>
                      </a:r>
                    </a:p>
                  </a:txBody>
                  <a:tcPr marL="146304" marR="146304" marT="73152" marB="73152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656165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176D2115-50DC-D2AA-5498-F199B6C72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809441"/>
              </p:ext>
            </p:extLst>
          </p:nvPr>
        </p:nvGraphicFramePr>
        <p:xfrm>
          <a:off x="32552669" y="5032978"/>
          <a:ext cx="10670168" cy="6939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7487">
                  <a:extLst>
                    <a:ext uri="{9D8B030D-6E8A-4147-A177-3AD203B41FA5}">
                      <a16:colId xmlns:a16="http://schemas.microsoft.com/office/drawing/2014/main" val="376250586"/>
                    </a:ext>
                  </a:extLst>
                </a:gridCol>
                <a:gridCol w="735790">
                  <a:extLst>
                    <a:ext uri="{9D8B030D-6E8A-4147-A177-3AD203B41FA5}">
                      <a16:colId xmlns:a16="http://schemas.microsoft.com/office/drawing/2014/main" val="467810538"/>
                    </a:ext>
                  </a:extLst>
                </a:gridCol>
                <a:gridCol w="7306891">
                  <a:extLst>
                    <a:ext uri="{9D8B030D-6E8A-4147-A177-3AD203B41FA5}">
                      <a16:colId xmlns:a16="http://schemas.microsoft.com/office/drawing/2014/main" val="493429637"/>
                    </a:ext>
                  </a:extLst>
                </a:gridCol>
              </a:tblGrid>
              <a:tr h="812158">
                <a:tc gridSpan="3">
                  <a:txBody>
                    <a:bodyPr/>
                    <a:lstStyle/>
                    <a:p>
                      <a:pPr marL="0" marR="0" lvl="0" indent="0" algn="l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2. Microbial Derived Plasma </a:t>
                      </a:r>
                      <a:r>
                        <a:rPr lang="en-US" sz="3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Metabotypes</a:t>
                      </a: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Are </a:t>
                      </a:r>
                      <a:r>
                        <a:rPr lang="en-US" sz="3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Dominanted</a:t>
                      </a: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By Bile Acids</a:t>
                      </a:r>
                    </a:p>
                  </a:txBody>
                  <a:tcPr marL="109728" marR="1097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b="1" dirty="0">
                        <a:solidFill>
                          <a:srgbClr val="25415B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b="1" dirty="0">
                        <a:solidFill>
                          <a:srgbClr val="25415B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7786979"/>
                  </a:ext>
                </a:extLst>
              </a:tr>
              <a:tr h="721895">
                <a:tc>
                  <a:txBody>
                    <a:bodyPr/>
                    <a:lstStyle/>
                    <a:p>
                      <a:pPr marL="0" marR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4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Metabotype</a:t>
                      </a:r>
                      <a:endParaRPr lang="en-US" sz="34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4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lang="en-US" sz="34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3400" b="1" spc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 Metabolites</a:t>
                      </a:r>
                      <a:endParaRPr lang="en-US" sz="3400" b="1" spc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346039"/>
                  </a:ext>
                </a:extLst>
              </a:tr>
              <a:tr h="65060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Taurocholic Acid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2,3-dihydroxyisovalerate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749607"/>
                  </a:ext>
                </a:extLst>
              </a:tr>
              <a:tr h="65060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Phenylacetylglutamine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Succinate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5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3400" b="1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5-Hydroxyindoleacetate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3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Glycocholic</a:t>
                      </a: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acid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808893"/>
                  </a:ext>
                </a:extLst>
              </a:tr>
              <a:tr h="65060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Guanidinoacetate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34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Taurochenodeoxycholic</a:t>
                      </a: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Acid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713710"/>
                  </a:ext>
                </a:extLst>
              </a:tr>
              <a:tr h="868962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34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2,3-Dihydroxyvalerate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3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7-Ketochenodeoxycholic acid</a:t>
                      </a:r>
                    </a:p>
                  </a:txBody>
                  <a:tcPr marL="109728" marR="109728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2989516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477FDCB1-0582-CA89-B726-C46E4E71F862}"/>
              </a:ext>
            </a:extLst>
          </p:cNvPr>
          <p:cNvSpPr txBox="1"/>
          <p:nvPr/>
        </p:nvSpPr>
        <p:spPr>
          <a:xfrm>
            <a:off x="24480254" y="21862273"/>
            <a:ext cx="9737558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Figure 2:  Heatmap of 2-Week Human Milk Metabolite Intensities Across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Metabotypes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(p&lt;0.05)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A2D5897-404F-0CF9-FEFD-A9F74E665748}"/>
              </a:ext>
            </a:extLst>
          </p:cNvPr>
          <p:cNvSpPr txBox="1"/>
          <p:nvPr/>
        </p:nvSpPr>
        <p:spPr>
          <a:xfrm>
            <a:off x="34746547" y="21806402"/>
            <a:ext cx="8666188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Figure 3: A) Box-plot of 2-Month of Infant Weight Across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Metabotypes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(p=0.03). B) Pairwise Differences in Infant Weight by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Metabotype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19D156F-297F-8EE8-705A-F2E008BC4A81}"/>
              </a:ext>
            </a:extLst>
          </p:cNvPr>
          <p:cNvSpPr/>
          <p:nvPr/>
        </p:nvSpPr>
        <p:spPr>
          <a:xfrm>
            <a:off x="15249" y="30616870"/>
            <a:ext cx="43891200" cy="2313585"/>
          </a:xfrm>
          <a:prstGeom prst="rect">
            <a:avLst/>
          </a:prstGeom>
          <a:solidFill>
            <a:srgbClr val="005496"/>
          </a:solidFill>
          <a:ln>
            <a:solidFill>
              <a:srgbClr val="00549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pic>
        <p:nvPicPr>
          <p:cNvPr id="1068" name="Picture 1067">
            <a:extLst>
              <a:ext uri="{FF2B5EF4-FFF2-40B4-BE49-F238E27FC236}">
                <a16:creationId xmlns:a16="http://schemas.microsoft.com/office/drawing/2014/main" id="{1BD7CEE4-2832-F01D-61B3-5AC72A731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9" y="30604815"/>
            <a:ext cx="2313432" cy="2313432"/>
          </a:xfrm>
          <a:prstGeom prst="rect">
            <a:avLst/>
          </a:prstGeom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E5884E4-799F-A89E-F419-EC972FAE3244}"/>
              </a:ext>
            </a:extLst>
          </p:cNvPr>
          <p:cNvSpPr txBox="1"/>
          <p:nvPr/>
        </p:nvSpPr>
        <p:spPr>
          <a:xfrm>
            <a:off x="2503203" y="31758073"/>
            <a:ext cx="41586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project was supported by NIDDK (K01DK115632), NCATS under University of Florida Clinical and Translational Science Awards UL1 TR000064 and UL1TR001427.</a:t>
            </a:r>
            <a:endParaRPr lang="en-US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E927559-33EE-0651-C031-D70D5A079483}"/>
              </a:ext>
            </a:extLst>
          </p:cNvPr>
          <p:cNvSpPr/>
          <p:nvPr/>
        </p:nvSpPr>
        <p:spPr>
          <a:xfrm>
            <a:off x="-15249" y="24340950"/>
            <a:ext cx="43921698" cy="1332765"/>
          </a:xfrm>
          <a:prstGeom prst="rect">
            <a:avLst/>
          </a:prstGeom>
          <a:solidFill>
            <a:srgbClr val="005496"/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bg1"/>
                </a:solidFill>
                <a:latin typeface="Gentona Book" panose="00000800000000000000" charset="0"/>
              </a:rPr>
              <a:t>CONCLUSION</a:t>
            </a:r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0749B0-9EFC-550A-1FC1-E811DB0F5A21}"/>
              </a:ext>
            </a:extLst>
          </p:cNvPr>
          <p:cNvSpPr txBox="1"/>
          <p:nvPr/>
        </p:nvSpPr>
        <p:spPr>
          <a:xfrm>
            <a:off x="53546" y="25989919"/>
            <a:ext cx="43837654" cy="1171430"/>
          </a:xfrm>
          <a:prstGeom prst="rect">
            <a:avLst/>
          </a:prstGeom>
          <a:noFill/>
        </p:spPr>
        <p:txBody>
          <a:bodyPr wrap="square" lIns="274320" tIns="91440" rIns="274320" bIns="274320" rtlCol="0">
            <a:noAutofit/>
          </a:bodyPr>
          <a:lstStyle/>
          <a:p>
            <a:pPr defTabSz="457200">
              <a:buClr>
                <a:srgbClr val="005496"/>
              </a:buClr>
              <a:buSzPct val="120000"/>
              <a:defRPr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Key point: 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Together, these findings support the hypothesis that maternal dietary fiber during pregnancy influences plasma </a:t>
            </a:r>
            <a:r>
              <a:rPr lang="en-US" sz="4400" dirty="0" err="1">
                <a:latin typeface="Arial" panose="020B0604020202020204" pitchFamily="34" charset="0"/>
                <a:cs typeface="Arial" panose="020B0604020202020204" pitchFamily="34" charset="0"/>
              </a:rPr>
              <a:t>metabotypes</a:t>
            </a: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 and the bile acid pool via gut microbiome which ultimately impacts milk composition at 2-weeks and subsequent infant growth trajectories during early life.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7C8D6-AB49-68DA-7D7D-9069B397A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6" y="361931"/>
            <a:ext cx="7342388" cy="1836768"/>
          </a:xfrm>
          <a:prstGeom prst="rect">
            <a:avLst/>
          </a:prstGeom>
        </p:spPr>
      </p:pic>
      <p:pic>
        <p:nvPicPr>
          <p:cNvPr id="10" name="Picture 4" descr="Communications Toolkit » Health Outcomes &amp; Biomedical Informatics » College  of Medicine » University of Florida">
            <a:extLst>
              <a:ext uri="{FF2B5EF4-FFF2-40B4-BE49-F238E27FC236}">
                <a16:creationId xmlns:a16="http://schemas.microsoft.com/office/drawing/2014/main" id="{CCC24DA8-7E81-D2DE-F6AB-8128913B8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5298" y="650347"/>
            <a:ext cx="76866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CC2425-C4A1-8F99-5E66-CC10D49F48D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459" r="446"/>
          <a:stretch/>
        </p:blipFill>
        <p:spPr>
          <a:xfrm>
            <a:off x="119061" y="27641823"/>
            <a:ext cx="43412275" cy="268502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4E64D2A-C067-4ACF-1901-D9B806AE46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133237"/>
              </p:ext>
            </p:extLst>
          </p:nvPr>
        </p:nvGraphicFramePr>
        <p:xfrm>
          <a:off x="8739246" y="18055427"/>
          <a:ext cx="15420094" cy="50282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46417">
                  <a:extLst>
                    <a:ext uri="{9D8B030D-6E8A-4147-A177-3AD203B41FA5}">
                      <a16:colId xmlns:a16="http://schemas.microsoft.com/office/drawing/2014/main" val="3955352718"/>
                    </a:ext>
                  </a:extLst>
                </a:gridCol>
                <a:gridCol w="2048693">
                  <a:extLst>
                    <a:ext uri="{9D8B030D-6E8A-4147-A177-3AD203B41FA5}">
                      <a16:colId xmlns:a16="http://schemas.microsoft.com/office/drawing/2014/main" val="181179889"/>
                    </a:ext>
                  </a:extLst>
                </a:gridCol>
                <a:gridCol w="1803282">
                  <a:extLst>
                    <a:ext uri="{9D8B030D-6E8A-4147-A177-3AD203B41FA5}">
                      <a16:colId xmlns:a16="http://schemas.microsoft.com/office/drawing/2014/main" val="2658302918"/>
                    </a:ext>
                  </a:extLst>
                </a:gridCol>
                <a:gridCol w="1808098">
                  <a:extLst>
                    <a:ext uri="{9D8B030D-6E8A-4147-A177-3AD203B41FA5}">
                      <a16:colId xmlns:a16="http://schemas.microsoft.com/office/drawing/2014/main" val="3708809559"/>
                    </a:ext>
                  </a:extLst>
                </a:gridCol>
                <a:gridCol w="1945537">
                  <a:extLst>
                    <a:ext uri="{9D8B030D-6E8A-4147-A177-3AD203B41FA5}">
                      <a16:colId xmlns:a16="http://schemas.microsoft.com/office/drawing/2014/main" val="468401369"/>
                    </a:ext>
                  </a:extLst>
                </a:gridCol>
                <a:gridCol w="1776819">
                  <a:extLst>
                    <a:ext uri="{9D8B030D-6E8A-4147-A177-3AD203B41FA5}">
                      <a16:colId xmlns:a16="http://schemas.microsoft.com/office/drawing/2014/main" val="514679690"/>
                    </a:ext>
                  </a:extLst>
                </a:gridCol>
                <a:gridCol w="2191248">
                  <a:extLst>
                    <a:ext uri="{9D8B030D-6E8A-4147-A177-3AD203B41FA5}">
                      <a16:colId xmlns:a16="http://schemas.microsoft.com/office/drawing/2014/main" val="147013314"/>
                    </a:ext>
                  </a:extLst>
                </a:gridCol>
              </a:tblGrid>
              <a:tr h="737814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3:  Dietary Fiber During Pregnancy is Associated with </a:t>
                      </a:r>
                      <a:r>
                        <a:rPr lang="en-US" sz="34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Metabotype</a:t>
                      </a:r>
                      <a:r>
                        <a:rPr lang="en-US" sz="3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buNone/>
                      </a:pPr>
                      <a:endParaRPr lang="en-US" sz="2900" b="1" kern="1200" dirty="0">
                        <a:solidFill>
                          <a:srgbClr val="25415B"/>
                        </a:solidFill>
                        <a:effectLst/>
                        <a:latin typeface="Gentona Book" panose="00000800000000000000" charset="0"/>
                        <a:ea typeface="+mn-ea"/>
                        <a:cs typeface="+mn-cs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 defTabSz="914400" rtl="0" eaLnBrk="1" latinLnBrk="0" hangingPunct="1">
                        <a:buNone/>
                      </a:pPr>
                      <a:endParaRPr lang="en-US" sz="2900" b="1" kern="1200" dirty="0">
                        <a:solidFill>
                          <a:srgbClr val="25415B"/>
                        </a:solidFill>
                        <a:effectLst/>
                        <a:latin typeface="Gentona Book" panose="00000800000000000000" charset="0"/>
                        <a:ea typeface="+mn-ea"/>
                        <a:cs typeface="+mn-cs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dirty="0">
                        <a:solidFill>
                          <a:srgbClr val="25415B"/>
                        </a:solidFill>
                        <a:effectLst/>
                        <a:latin typeface="Gentona Book" panose="00000800000000000000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dirty="0">
                        <a:solidFill>
                          <a:srgbClr val="25415B"/>
                        </a:solidFill>
                        <a:effectLst/>
                        <a:latin typeface="Gentona Book" panose="00000800000000000000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dirty="0">
                        <a:solidFill>
                          <a:srgbClr val="25415B"/>
                        </a:solidFill>
                        <a:effectLst/>
                        <a:latin typeface="Gentona Book" panose="00000800000000000000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2900" dirty="0">
                        <a:solidFill>
                          <a:schemeClr val="bg2"/>
                        </a:solidFill>
                        <a:effectLst/>
                        <a:latin typeface="Gentona Book" panose="00000800000000000000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728" marR="109728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790398"/>
                  </a:ext>
                </a:extLst>
              </a:tr>
              <a:tr h="61647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buNone/>
                      </a:pP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Metabotype</a:t>
                      </a: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buNone/>
                      </a:pP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 </a:t>
                      </a: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buNone/>
                      </a:pPr>
                      <a:r>
                        <a:rPr lang="en-US" sz="3400" b="1" kern="12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 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389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B8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806983"/>
                  </a:ext>
                </a:extLst>
              </a:tr>
              <a:tr h="50723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 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398281"/>
                  </a:ext>
                </a:extLst>
              </a:tr>
              <a:tr h="61647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Fat (g)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376.6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306.5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369.6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392.7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249.6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083743"/>
                  </a:ext>
                </a:extLst>
              </a:tr>
              <a:tr h="61647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 (g)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378.1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232.6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330.7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343.3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287.5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0.31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646077"/>
                  </a:ext>
                </a:extLst>
              </a:tr>
              <a:tr h="68992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Carbohydrate (g)</a:t>
                      </a: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1117.2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874.7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834.9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1113.5</a:t>
                      </a: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632.8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0.21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9413182"/>
                  </a:ext>
                </a:extLst>
              </a:tr>
              <a:tr h="61647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Fiber (g)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83.7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53.2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46.61</a:t>
                      </a:r>
                      <a:endParaRPr lang="en-US" sz="3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114.9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53.7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0.01</a:t>
                      </a:r>
                      <a:endParaRPr lang="en-US" sz="3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903309"/>
                  </a:ext>
                </a:extLst>
              </a:tr>
              <a:tr h="61647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Sugar (g)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442.8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359.1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352.5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410.9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293.5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3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0.61</a:t>
                      </a:r>
                      <a:endParaRPr lang="en-US" sz="3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109728" marR="109728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489559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6BF960B-BA11-4934-B290-545D66CA2189}"/>
              </a:ext>
            </a:extLst>
          </p:cNvPr>
          <p:cNvGrpSpPr/>
          <p:nvPr/>
        </p:nvGrpSpPr>
        <p:grpSpPr>
          <a:xfrm>
            <a:off x="24114411" y="12202946"/>
            <a:ext cx="10425587" cy="9371489"/>
            <a:chOff x="24780765" y="12156877"/>
            <a:chExt cx="11639297" cy="910010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32D563C-D710-1982-A933-B3B37A3C498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3968" b="1760"/>
            <a:stretch/>
          </p:blipFill>
          <p:spPr>
            <a:xfrm>
              <a:off x="24780765" y="12156877"/>
              <a:ext cx="11639297" cy="9100100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7B4FD-1E3F-746B-097C-F43A2D1D905C}"/>
                </a:ext>
              </a:extLst>
            </p:cNvPr>
            <p:cNvSpPr txBox="1"/>
            <p:nvPr/>
          </p:nvSpPr>
          <p:spPr>
            <a:xfrm rot="16200000">
              <a:off x="24954603" y="16615885"/>
              <a:ext cx="24973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latin typeface="Gentona Book" panose="00000800000000000000"/>
                </a:rPr>
                <a:t>Metabolites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6469BC-6E94-8A5A-A074-F4F6B0D6ECA5}"/>
              </a:ext>
            </a:extLst>
          </p:cNvPr>
          <p:cNvGrpSpPr/>
          <p:nvPr/>
        </p:nvGrpSpPr>
        <p:grpSpPr>
          <a:xfrm>
            <a:off x="34746547" y="12370981"/>
            <a:ext cx="9378574" cy="8835769"/>
            <a:chOff x="2409278" y="-50730"/>
            <a:chExt cx="6504281" cy="647095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ED2CA32-697C-A8F1-F359-BF6D853A6440}"/>
                </a:ext>
              </a:extLst>
            </p:cNvPr>
            <p:cNvGrpSpPr/>
            <p:nvPr/>
          </p:nvGrpSpPr>
          <p:grpSpPr>
            <a:xfrm>
              <a:off x="3744691" y="3194015"/>
              <a:ext cx="4412719" cy="3057692"/>
              <a:chOff x="2076236" y="1324536"/>
              <a:chExt cx="4492652" cy="4268750"/>
            </a:xfrm>
          </p:grpSpPr>
          <p:pic>
            <p:nvPicPr>
              <p:cNvPr id="63" name="Picture 62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59F507E9-6D49-76CA-50BA-9CCE443355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469" t="9437" r="30116" b="12757"/>
              <a:stretch/>
            </p:blipFill>
            <p:spPr>
              <a:xfrm>
                <a:off x="2076236" y="1324536"/>
                <a:ext cx="4492652" cy="4268750"/>
              </a:xfrm>
              <a:prstGeom prst="rect">
                <a:avLst/>
              </a:prstGeom>
            </p:spPr>
          </p:pic>
          <p:pic>
            <p:nvPicPr>
              <p:cNvPr id="1024" name="Picture 1023" descr="A screenshot of a computer&#10;&#10;AI-generated content may be incorrect.">
                <a:extLst>
                  <a:ext uri="{FF2B5EF4-FFF2-40B4-BE49-F238E27FC236}">
                    <a16:creationId xmlns:a16="http://schemas.microsoft.com/office/drawing/2014/main" id="{22053F20-0046-7F5C-0DC7-09D3D54DC3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487" t="34191" r="2237" b="36888"/>
              <a:stretch/>
            </p:blipFill>
            <p:spPr>
              <a:xfrm>
                <a:off x="4719917" y="1324536"/>
                <a:ext cx="1848971" cy="1586753"/>
              </a:xfrm>
              <a:prstGeom prst="rect">
                <a:avLst/>
              </a:prstGeom>
            </p:spPr>
          </p:pic>
        </p:grpSp>
        <p:pic>
          <p:nvPicPr>
            <p:cNvPr id="26" name="Picture 25" descr="A screenshot of a video game&#10;&#10;AI-generated content may be incorrect.">
              <a:extLst>
                <a:ext uri="{FF2B5EF4-FFF2-40B4-BE49-F238E27FC236}">
                  <a16:creationId xmlns:a16="http://schemas.microsoft.com/office/drawing/2014/main" id="{A17D6E7B-71C7-A57C-34BB-BEAC4DFCA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350" t="7243" b="32469"/>
            <a:stretch/>
          </p:blipFill>
          <p:spPr>
            <a:xfrm>
              <a:off x="3744691" y="2513"/>
              <a:ext cx="5168868" cy="2550089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89CED3-8699-05F3-8A27-A46BBC7714C8}"/>
                </a:ext>
              </a:extLst>
            </p:cNvPr>
            <p:cNvSpPr txBox="1"/>
            <p:nvPr/>
          </p:nvSpPr>
          <p:spPr>
            <a:xfrm rot="16200000">
              <a:off x="1390532" y="4108321"/>
              <a:ext cx="4155503" cy="362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Metabotype</a:t>
              </a:r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AB65F6F-373A-9AA1-7108-EEF82DE5AF6C}"/>
                </a:ext>
              </a:extLst>
            </p:cNvPr>
            <p:cNvSpPr txBox="1"/>
            <p:nvPr/>
          </p:nvSpPr>
          <p:spPr>
            <a:xfrm>
              <a:off x="4231016" y="6127201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3553420-8228-6C85-225F-B02E247DB005}"/>
                </a:ext>
              </a:extLst>
            </p:cNvPr>
            <p:cNvSpPr txBox="1"/>
            <p:nvPr/>
          </p:nvSpPr>
          <p:spPr>
            <a:xfrm>
              <a:off x="5190209" y="6123010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F9308B2-FFF9-1C50-96ED-5DDC88B6F701}"/>
                </a:ext>
              </a:extLst>
            </p:cNvPr>
            <p:cNvSpPr txBox="1"/>
            <p:nvPr/>
          </p:nvSpPr>
          <p:spPr>
            <a:xfrm>
              <a:off x="6209568" y="6127201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A10A333-0984-3786-65E7-DD105327DB91}"/>
                </a:ext>
              </a:extLst>
            </p:cNvPr>
            <p:cNvSpPr txBox="1"/>
            <p:nvPr/>
          </p:nvSpPr>
          <p:spPr>
            <a:xfrm>
              <a:off x="7218828" y="6138399"/>
              <a:ext cx="618489" cy="2704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40ECEF-1E85-5430-5388-32D089C58137}"/>
                </a:ext>
              </a:extLst>
            </p:cNvPr>
            <p:cNvSpPr txBox="1"/>
            <p:nvPr/>
          </p:nvSpPr>
          <p:spPr>
            <a:xfrm>
              <a:off x="3439030" y="5665992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999498-46CD-86BF-A8EF-C2FFEFD2E9A7}"/>
                </a:ext>
              </a:extLst>
            </p:cNvPr>
            <p:cNvSpPr txBox="1"/>
            <p:nvPr/>
          </p:nvSpPr>
          <p:spPr>
            <a:xfrm>
              <a:off x="3415944" y="4921666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AF4FA3-8188-2321-441B-CC589654B6E4}"/>
                </a:ext>
              </a:extLst>
            </p:cNvPr>
            <p:cNvSpPr txBox="1"/>
            <p:nvPr/>
          </p:nvSpPr>
          <p:spPr>
            <a:xfrm>
              <a:off x="3412145" y="4164372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4248817-6B33-6214-3D00-8BB49D1E0787}"/>
                </a:ext>
              </a:extLst>
            </p:cNvPr>
            <p:cNvSpPr txBox="1"/>
            <p:nvPr/>
          </p:nvSpPr>
          <p:spPr>
            <a:xfrm>
              <a:off x="3415945" y="3449283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D74AC17-1F89-0FB8-08E1-4CFA9F23AEF4}"/>
                </a:ext>
              </a:extLst>
            </p:cNvPr>
            <p:cNvSpPr txBox="1"/>
            <p:nvPr/>
          </p:nvSpPr>
          <p:spPr>
            <a:xfrm>
              <a:off x="3942905" y="2499603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91129A8-71A1-3830-F4B7-9BF23B46C604}"/>
                </a:ext>
              </a:extLst>
            </p:cNvPr>
            <p:cNvSpPr txBox="1"/>
            <p:nvPr/>
          </p:nvSpPr>
          <p:spPr>
            <a:xfrm>
              <a:off x="4862147" y="2496052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342114-6D43-383A-466B-B10BCB7F8BD9}"/>
                </a:ext>
              </a:extLst>
            </p:cNvPr>
            <p:cNvSpPr txBox="1"/>
            <p:nvPr/>
          </p:nvSpPr>
          <p:spPr>
            <a:xfrm>
              <a:off x="5803581" y="2495604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B0A99FA-FC4D-85C5-14EE-4056FE9E0BBE}"/>
                </a:ext>
              </a:extLst>
            </p:cNvPr>
            <p:cNvSpPr txBox="1"/>
            <p:nvPr/>
          </p:nvSpPr>
          <p:spPr>
            <a:xfrm>
              <a:off x="6713596" y="2494334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6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85C13BB-7BFE-AEB8-BA3C-5B2908650485}"/>
                </a:ext>
              </a:extLst>
            </p:cNvPr>
            <p:cNvSpPr txBox="1"/>
            <p:nvPr/>
          </p:nvSpPr>
          <p:spPr>
            <a:xfrm>
              <a:off x="7669313" y="2497022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811B52-7A8A-CF69-30B8-95C73D376351}"/>
                </a:ext>
              </a:extLst>
            </p:cNvPr>
            <p:cNvSpPr txBox="1"/>
            <p:nvPr/>
          </p:nvSpPr>
          <p:spPr>
            <a:xfrm>
              <a:off x="3744691" y="2739160"/>
              <a:ext cx="4674810" cy="383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Metabotype</a:t>
              </a:r>
              <a:endParaRPr lang="en-US" sz="2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08AC3A7-E243-B35F-FA57-0FD8BECAA015}"/>
                </a:ext>
              </a:extLst>
            </p:cNvPr>
            <p:cNvSpPr txBox="1"/>
            <p:nvPr/>
          </p:nvSpPr>
          <p:spPr>
            <a:xfrm rot="16200000">
              <a:off x="1864585" y="1315018"/>
              <a:ext cx="3051672" cy="320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Weight (kg)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7A37F58-AD8D-B4F1-EDFB-7042CF46F7A7}"/>
                </a:ext>
              </a:extLst>
            </p:cNvPr>
            <p:cNvSpPr txBox="1"/>
            <p:nvPr/>
          </p:nvSpPr>
          <p:spPr>
            <a:xfrm>
              <a:off x="3376426" y="421627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66B5487-6525-DCD1-46C4-6874CC961AC9}"/>
                </a:ext>
              </a:extLst>
            </p:cNvPr>
            <p:cNvSpPr txBox="1"/>
            <p:nvPr/>
          </p:nvSpPr>
          <p:spPr>
            <a:xfrm>
              <a:off x="3376425" y="1019828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790775CA-DA43-0DD4-1254-84092A2E856F}"/>
                </a:ext>
              </a:extLst>
            </p:cNvPr>
            <p:cNvSpPr txBox="1"/>
            <p:nvPr/>
          </p:nvSpPr>
          <p:spPr>
            <a:xfrm>
              <a:off x="3376424" y="1644994"/>
              <a:ext cx="618489" cy="293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E15CEE40-E218-3256-5934-797000BD7139}"/>
                </a:ext>
              </a:extLst>
            </p:cNvPr>
            <p:cNvSpPr/>
            <p:nvPr/>
          </p:nvSpPr>
          <p:spPr>
            <a:xfrm>
              <a:off x="6942097" y="269499"/>
              <a:ext cx="1840958" cy="43519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938DE4E-F294-3B0C-014C-317FE392F42E}"/>
                </a:ext>
              </a:extLst>
            </p:cNvPr>
            <p:cNvSpPr txBox="1"/>
            <p:nvPr/>
          </p:nvSpPr>
          <p:spPr>
            <a:xfrm>
              <a:off x="2409278" y="190794"/>
              <a:ext cx="541421" cy="45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latin typeface="Arial" panose="020B0604020202020204" pitchFamily="34" charset="0"/>
                  <a:cs typeface="Arial" panose="020B0604020202020204" pitchFamily="34" charset="0"/>
                </a:rPr>
                <a:t>A) 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BF042006-6403-B1F0-718B-D2AD66965EF6}"/>
                </a:ext>
              </a:extLst>
            </p:cNvPr>
            <p:cNvSpPr txBox="1"/>
            <p:nvPr/>
          </p:nvSpPr>
          <p:spPr>
            <a:xfrm>
              <a:off x="2429147" y="2750525"/>
              <a:ext cx="541421" cy="4508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400" b="1" dirty="0">
                  <a:latin typeface="Arial" panose="020B0604020202020204" pitchFamily="34" charset="0"/>
                  <a:cs typeface="Arial" panose="020B0604020202020204" pitchFamily="34" charset="0"/>
                </a:rPr>
                <a:t>B) </a:t>
              </a:r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1E5608-C7F4-1789-BF97-1DE1C2A6D319}"/>
              </a:ext>
            </a:extLst>
          </p:cNvPr>
          <p:cNvSpPr txBox="1"/>
          <p:nvPr/>
        </p:nvSpPr>
        <p:spPr>
          <a:xfrm>
            <a:off x="37123159" y="21049185"/>
            <a:ext cx="5674134" cy="523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Metabotype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8ADEAB4C-495E-CC7B-972A-D8BE6CCA06D8}"/>
              </a:ext>
            </a:extLst>
          </p:cNvPr>
          <p:cNvSpPr/>
          <p:nvPr/>
        </p:nvSpPr>
        <p:spPr>
          <a:xfrm>
            <a:off x="-15250" y="8646449"/>
            <a:ext cx="8630915" cy="1332765"/>
          </a:xfrm>
          <a:prstGeom prst="rect">
            <a:avLst/>
          </a:prstGeom>
          <a:solidFill>
            <a:srgbClr val="005496"/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bg1"/>
                </a:solidFill>
                <a:latin typeface="Gentona Book" panose="00000800000000000000" charset="0"/>
              </a:rPr>
              <a:t>OBJECTIVE</a:t>
            </a:r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sp>
        <p:nvSpPr>
          <p:cNvPr id="1029" name="Rectangle 1028">
            <a:extLst>
              <a:ext uri="{FF2B5EF4-FFF2-40B4-BE49-F238E27FC236}">
                <a16:creationId xmlns:a16="http://schemas.microsoft.com/office/drawing/2014/main" id="{FB55A6F7-10C4-5DF0-552D-170570EFC994}"/>
              </a:ext>
            </a:extLst>
          </p:cNvPr>
          <p:cNvSpPr/>
          <p:nvPr/>
        </p:nvSpPr>
        <p:spPr>
          <a:xfrm>
            <a:off x="-15251" y="13832775"/>
            <a:ext cx="8630915" cy="1332765"/>
          </a:xfrm>
          <a:prstGeom prst="rect">
            <a:avLst/>
          </a:prstGeom>
          <a:solidFill>
            <a:srgbClr val="005496"/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60" b="1" dirty="0">
                <a:solidFill>
                  <a:schemeClr val="bg1"/>
                </a:solidFill>
                <a:latin typeface="Gentona Book" panose="00000800000000000000" charset="0"/>
              </a:rPr>
              <a:t>METHODS</a:t>
            </a:r>
            <a:endParaRPr lang="en-US" sz="5760" dirty="0">
              <a:solidFill>
                <a:schemeClr val="bg1"/>
              </a:solidFill>
              <a:latin typeface="Gentona Book" panose="00000800000000000000" charset="0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1358DBE-31B5-02BD-79A1-2338C4D6C87C}"/>
              </a:ext>
            </a:extLst>
          </p:cNvPr>
          <p:cNvSpPr txBox="1"/>
          <p:nvPr/>
        </p:nvSpPr>
        <p:spPr>
          <a:xfrm>
            <a:off x="131090" y="10327135"/>
            <a:ext cx="8232884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731520">
              <a:buClr>
                <a:srgbClr val="005496"/>
              </a:buClr>
              <a:buSzPct val="120000"/>
              <a:defRPr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1) Leverage untargeted plasma metabolomics to identify maternal microbial-derived </a:t>
            </a:r>
            <a:r>
              <a:rPr lang="en-US" sz="3400" dirty="0" err="1">
                <a:latin typeface="Arial" panose="020B0604020202020204" pitchFamily="34" charset="0"/>
                <a:cs typeface="Arial" panose="020B0604020202020204" pitchFamily="34" charset="0"/>
              </a:rPr>
              <a:t>metabotypes</a:t>
            </a: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defTabSz="731520">
              <a:buClr>
                <a:srgbClr val="005496"/>
              </a:buClr>
              <a:buSzPct val="120000"/>
              <a:defRPr/>
            </a:pPr>
            <a:endParaRPr lang="en-US" sz="3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731520">
              <a:buClr>
                <a:srgbClr val="005496"/>
              </a:buClr>
              <a:buSzPct val="120000"/>
              <a:defRPr/>
            </a:pPr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2) Assess their associations with infant outcomes during the first year of life.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3688742-4609-9BB4-E3B0-CC2D08FF6ED6}"/>
              </a:ext>
            </a:extLst>
          </p:cNvPr>
          <p:cNvSpPr txBox="1"/>
          <p:nvPr/>
        </p:nvSpPr>
        <p:spPr>
          <a:xfrm>
            <a:off x="294356" y="15185487"/>
            <a:ext cx="8264226" cy="8987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5496"/>
              </a:buClr>
              <a:buSzPct val="100000"/>
            </a:pPr>
            <a:r>
              <a:rPr lang="en-US" sz="3400" b="1" dirty="0">
                <a:solidFill>
                  <a:srgbClr val="0054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= 83 mother-infant dyads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pt-BR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NW, BMI &lt;25.0 kg/m2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OW/Ob, BMI &gt;25.0 kg/m2</a:t>
            </a:r>
          </a:p>
          <a:p>
            <a:pPr marL="438912" indent="-457200" defTabSz="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Maternal plasma samples collected during the 34–38 weeks of gestation </a:t>
            </a:r>
          </a:p>
          <a:p>
            <a:pPr>
              <a:buClr>
                <a:srgbClr val="005496"/>
              </a:buClr>
              <a:buSzPct val="120000"/>
              <a:defRPr/>
            </a:pPr>
            <a:r>
              <a:rPr lang="en-US" sz="3400" b="1" dirty="0">
                <a:solidFill>
                  <a:srgbClr val="0054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Analytical Procedure</a:t>
            </a:r>
          </a:p>
          <a:p>
            <a:pPr marL="731520" indent="-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Plasma analyzed using untargeted metabolomics on a </a:t>
            </a:r>
            <a:r>
              <a:rPr lang="en-US" sz="3400" dirty="0" err="1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</a:t>
            </a: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Q-</a:t>
            </a:r>
            <a:r>
              <a:rPr lang="en-US" sz="3400" dirty="0" err="1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Exactive</a:t>
            </a: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Orbitrap (HR-LC-MS)</a:t>
            </a:r>
          </a:p>
          <a:p>
            <a:pPr>
              <a:buClr>
                <a:srgbClr val="005496"/>
              </a:buClr>
              <a:buSzPct val="120000"/>
              <a:defRPr/>
            </a:pPr>
            <a:r>
              <a:rPr lang="en-US" sz="3400" b="1" dirty="0">
                <a:solidFill>
                  <a:srgbClr val="00549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Statistical Procedure</a:t>
            </a:r>
          </a:p>
          <a:p>
            <a:pPr marL="731520" indent="-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K-means clustering on microbial-derived metabolites</a:t>
            </a:r>
          </a:p>
          <a:p>
            <a:pPr marL="731520" indent="-731520">
              <a:buClr>
                <a:srgbClr val="005496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Adjusted linear regression models used to evaluate associations between these </a:t>
            </a:r>
            <a:r>
              <a:rPr lang="en-US" sz="3400" dirty="0" err="1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metabotypes</a:t>
            </a:r>
            <a:r>
              <a:rPr lang="en-US" sz="3400" dirty="0">
                <a:solidFill>
                  <a:srgbClr val="323B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infant outcomes.</a:t>
            </a:r>
            <a:endParaRPr lang="en-US" sz="3400" b="1" dirty="0">
              <a:solidFill>
                <a:srgbClr val="00549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804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688</TotalTime>
  <Words>501</Words>
  <Application>Microsoft Office PowerPoint</Application>
  <PresentationFormat>Custom</PresentationFormat>
  <Paragraphs>153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Gentona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Samaan, Samih A.</dc:creator>
  <cp:lastModifiedBy>Lemas,Dominick</cp:lastModifiedBy>
  <cp:revision>65</cp:revision>
  <cp:lastPrinted>2025-05-22T02:31:53Z</cp:lastPrinted>
  <dcterms:created xsi:type="dcterms:W3CDTF">2025-05-22T00:12:45Z</dcterms:created>
  <dcterms:modified xsi:type="dcterms:W3CDTF">2025-05-31T16:16:49Z</dcterms:modified>
</cp:coreProperties>
</file>