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02B"/>
    <a:srgbClr val="71E869"/>
    <a:srgbClr val="3D8428"/>
    <a:srgbClr val="5FC53E"/>
    <a:srgbClr val="B4E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54"/>
    <p:restoredTop sz="94646"/>
  </p:normalViewPr>
  <p:slideViewPr>
    <p:cSldViewPr snapToGrid="0" snapToObjects="1">
      <p:cViewPr>
        <p:scale>
          <a:sx n="20" d="100"/>
          <a:sy n="20" d="100"/>
        </p:scale>
        <p:origin x="4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C6A3-97BE-6E4B-8749-DA649178DCEB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BE29-28CA-8B40-9E31-C1E2FDA8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0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C6A3-97BE-6E4B-8749-DA649178DCEB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BE29-28CA-8B40-9E31-C1E2FDA8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2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C6A3-97BE-6E4B-8749-DA649178DCEB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BE29-28CA-8B40-9E31-C1E2FDA8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7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C6A3-97BE-6E4B-8749-DA649178DCEB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BE29-28CA-8B40-9E31-C1E2FDA8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1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C6A3-97BE-6E4B-8749-DA649178DCEB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BE29-28CA-8B40-9E31-C1E2FDA8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3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C6A3-97BE-6E4B-8749-DA649178DCEB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BE29-28CA-8B40-9E31-C1E2FDA8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4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C6A3-97BE-6E4B-8749-DA649178DCEB}" type="datetimeFigureOut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BE29-28CA-8B40-9E31-C1E2FDA8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9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C6A3-97BE-6E4B-8749-DA649178DCEB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BE29-28CA-8B40-9E31-C1E2FDA8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1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C6A3-97BE-6E4B-8749-DA649178DCEB}" type="datetimeFigureOut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BE29-28CA-8B40-9E31-C1E2FDA8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7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C6A3-97BE-6E4B-8749-DA649178DCEB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BE29-28CA-8B40-9E31-C1E2FDA8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6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C6A3-97BE-6E4B-8749-DA649178DCEB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BE29-28CA-8B40-9E31-C1E2FDA8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3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1C6A3-97BE-6E4B-8749-DA649178DCEB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7BE29-28CA-8B40-9E31-C1E2FDA8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tiff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tiff"/><Relationship Id="rId9" Type="http://schemas.openxmlformats.org/officeDocument/2006/relationships/image" Target="../media/image8.jpe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7">
            <a:extLst>
              <a:ext uri="{FF2B5EF4-FFF2-40B4-BE49-F238E27FC236}">
                <a16:creationId xmlns:a16="http://schemas.microsoft.com/office/drawing/2014/main" id="{7E2F62AC-401E-8448-A8D2-F6DB164EC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0" y="3740392"/>
            <a:ext cx="22558264" cy="640987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205740" tIns="205740" rIns="411480" bIns="205740"/>
          <a:lstStyle>
            <a:lvl1pPr>
              <a:spcBef>
                <a:spcPct val="20000"/>
              </a:spcBef>
              <a:buChar char="•"/>
              <a:tabLst>
                <a:tab pos="500063" algn="l"/>
              </a:tabLst>
              <a:defRPr sz="10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00063" algn="l"/>
              </a:tabLst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00063" algn="l"/>
              </a:tabLst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00063" algn="l"/>
              </a:tabLst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205740" algn="just">
              <a:spcBef>
                <a:spcPct val="50000"/>
              </a:spcBef>
              <a:spcAft>
                <a:spcPts val="1350"/>
              </a:spcAft>
              <a:buSzPct val="100000"/>
              <a:buNone/>
            </a:pPr>
            <a:r>
              <a:rPr lang="en-US" altLang="en-US" sz="6000" dirty="0">
                <a:solidFill>
                  <a:sysClr val="windowText" lastClr="000000"/>
                </a:solidFill>
                <a:latin typeface="PT Serif" panose="020A0603040505020204" pitchFamily="18" charset="77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spcBef>
                <a:spcPct val="10000"/>
              </a:spcBef>
              <a:spcAft>
                <a:spcPts val="1350"/>
              </a:spcAft>
              <a:buSzPct val="100000"/>
            </a:pPr>
            <a:r>
              <a:rPr lang="en-US" altLang="ja-JP" sz="4000" dirty="0">
                <a:latin typeface="+mn-lt"/>
                <a:cs typeface="Times New Roman" panose="02020603050405020304" pitchFamily="18" charset="0"/>
              </a:rPr>
              <a:t>There have been ~5 transitions from terrestrial to arboreal microhabitats in plethodontid salamanders</a:t>
            </a:r>
          </a:p>
          <a:p>
            <a:pPr marL="514350" indent="-514350">
              <a:spcBef>
                <a:spcPct val="10000"/>
              </a:spcBef>
              <a:spcAft>
                <a:spcPts val="1350"/>
              </a:spcAft>
              <a:buSzPct val="100000"/>
            </a:pPr>
            <a:r>
              <a:rPr lang="en-US" altLang="ja-JP" sz="4000" dirty="0">
                <a:latin typeface="+mn-lt"/>
                <a:cs typeface="Times New Roman" panose="02020603050405020304" pitchFamily="18" charset="0"/>
              </a:rPr>
              <a:t>There are no morphological distinctions that separate the two microhabitats (Baken in prep)</a:t>
            </a:r>
          </a:p>
          <a:p>
            <a:pPr marL="514350" indent="-514350">
              <a:spcBef>
                <a:spcPct val="10000"/>
              </a:spcBef>
              <a:spcAft>
                <a:spcPts val="1350"/>
              </a:spcAft>
              <a:buSzPct val="100000"/>
            </a:pPr>
            <a:r>
              <a:rPr lang="en-US" altLang="ja-JP" sz="4000" dirty="0">
                <a:latin typeface="+mn-lt"/>
                <a:cs typeface="Times New Roman" panose="02020603050405020304" pitchFamily="18" charset="0"/>
              </a:rPr>
              <a:t>Very little range overlap exists between the two habitats provides evidence of separate niches</a:t>
            </a:r>
          </a:p>
          <a:p>
            <a:pPr marL="514350" indent="-514350">
              <a:spcBef>
                <a:spcPct val="10000"/>
              </a:spcBef>
              <a:spcAft>
                <a:spcPts val="1350"/>
              </a:spcAft>
              <a:buSzPct val="100000"/>
            </a:pPr>
            <a:r>
              <a:rPr lang="en-US" altLang="ja-JP" sz="4000" dirty="0">
                <a:latin typeface="+mn-lt"/>
                <a:cs typeface="Times New Roman" panose="02020603050405020304" pitchFamily="18" charset="0"/>
              </a:rPr>
              <a:t>Our main questions are:</a:t>
            </a:r>
          </a:p>
          <a:p>
            <a:pPr lvl="1" indent="0">
              <a:spcBef>
                <a:spcPct val="10000"/>
              </a:spcBef>
              <a:spcAft>
                <a:spcPts val="1350"/>
              </a:spcAft>
              <a:buSzPct val="100000"/>
              <a:buNone/>
            </a:pPr>
            <a:r>
              <a:rPr lang="en-US" altLang="ja-JP" sz="3500" dirty="0">
                <a:latin typeface="+mn-lt"/>
                <a:cs typeface="Times New Roman" panose="02020603050405020304" pitchFamily="18" charset="0"/>
              </a:rPr>
              <a:t>(1) </a:t>
            </a:r>
            <a:r>
              <a:rPr lang="en-US" altLang="ja-JP" sz="3300" dirty="0">
                <a:latin typeface="+mn-lt"/>
                <a:cs typeface="Times New Roman" panose="02020603050405020304" pitchFamily="18" charset="0"/>
              </a:rPr>
              <a:t>Do arboreal species live in different climatic niches than terrestrial species?</a:t>
            </a:r>
          </a:p>
          <a:p>
            <a:pPr lvl="1" indent="0">
              <a:spcBef>
                <a:spcPct val="10000"/>
              </a:spcBef>
              <a:spcAft>
                <a:spcPts val="1350"/>
              </a:spcAft>
              <a:buSzPct val="100000"/>
              <a:buNone/>
            </a:pPr>
            <a:r>
              <a:rPr lang="en-US" altLang="ja-JP" sz="3300" dirty="0">
                <a:latin typeface="+mn-lt"/>
                <a:cs typeface="Times New Roman" panose="02020603050405020304" pitchFamily="18" charset="0"/>
              </a:rPr>
              <a:t>(2) Do these climatic variables sufficiently explain the distribution of arboreality across North, Central, and South America?</a:t>
            </a:r>
          </a:p>
          <a:p>
            <a:pPr marL="514350" indent="-514350">
              <a:spcBef>
                <a:spcPct val="10000"/>
              </a:spcBef>
              <a:spcAft>
                <a:spcPts val="1350"/>
              </a:spcAft>
              <a:buSzPct val="100000"/>
            </a:pPr>
            <a:endParaRPr lang="en-US" altLang="ja-JP" sz="700" dirty="0">
              <a:latin typeface="+mn-lt"/>
              <a:cs typeface="Times New Roman" panose="02020603050405020304" pitchFamily="18" charset="0"/>
            </a:endParaRPr>
          </a:p>
          <a:p>
            <a:pPr marL="1257300" lvl="1" indent="-514350">
              <a:spcBef>
                <a:spcPct val="10000"/>
              </a:spcBef>
              <a:spcAft>
                <a:spcPts val="1350"/>
              </a:spcAft>
              <a:buSzPct val="100000"/>
            </a:pPr>
            <a:endParaRPr lang="en-US" altLang="ja-JP" sz="2000" dirty="0">
              <a:latin typeface="+mn-lt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10000"/>
              </a:spcBef>
              <a:spcAft>
                <a:spcPts val="1350"/>
              </a:spcAft>
              <a:buSzPct val="100000"/>
            </a:pPr>
            <a:endParaRPr lang="en-US" altLang="ja-JP" sz="4050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buSzPct val="100000"/>
            </a:pPr>
            <a:endParaRPr lang="en-US" altLang="ja-JP" sz="4050" dirty="0"/>
          </a:p>
          <a:p>
            <a:pPr eaLnBrk="1" hangingPunct="1">
              <a:spcBef>
                <a:spcPct val="10000"/>
              </a:spcBef>
              <a:buSzPct val="100000"/>
            </a:pPr>
            <a:endParaRPr lang="en-US" altLang="ja-JP" sz="4050" dirty="0"/>
          </a:p>
          <a:p>
            <a:pPr eaLnBrk="1" hangingPunct="1">
              <a:spcBef>
                <a:spcPct val="10000"/>
              </a:spcBef>
              <a:buSzPct val="100000"/>
              <a:buFontTx/>
              <a:buNone/>
            </a:pPr>
            <a:r>
              <a:rPr lang="en-US" altLang="en-US" sz="4050" dirty="0"/>
              <a:t>		</a:t>
            </a:r>
            <a:endParaRPr lang="en-US" altLang="en-US" sz="4050" i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10000"/>
              </a:spcBef>
              <a:buSzPct val="100000"/>
              <a:buFontTx/>
              <a:buNone/>
            </a:pPr>
            <a:endParaRPr lang="en-US" altLang="en-US" sz="2250" dirty="0"/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0B76AAC6-EC60-E045-9192-B547A1CBD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1954" y="3684808"/>
            <a:ext cx="14309185" cy="15710539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734786" tIns="367392" rIns="734786" bIns="734786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en-US" altLang="en-US" sz="6000" dirty="0">
                <a:latin typeface="PT Serif" panose="020A0603040505020204" pitchFamily="18" charset="77"/>
                <a:cs typeface="Times New Roman" panose="02020603050405020304" pitchFamily="18" charset="0"/>
              </a:rPr>
              <a:t>Materials &amp; Methods	</a:t>
            </a:r>
          </a:p>
          <a:p>
            <a:pPr algn="just" eaLnBrk="1" hangingPunct="1">
              <a:spcBef>
                <a:spcPct val="50000"/>
              </a:spcBef>
              <a:defRPr/>
            </a:pPr>
            <a:endParaRPr lang="en-US" altLang="en-US" sz="1928" dirty="0">
              <a:solidFill>
                <a:srgbClr val="1021A6"/>
              </a:solidFill>
              <a:latin typeface="PT Serif Caption" panose="02060603050505020204" pitchFamily="18" charset="77"/>
            </a:endParaRPr>
          </a:p>
          <a:p>
            <a:pPr eaLnBrk="1" hangingPunct="1">
              <a:spcBef>
                <a:spcPct val="10000"/>
              </a:spcBef>
              <a:defRPr/>
            </a:pPr>
            <a:endParaRPr lang="en-US" altLang="en-US" sz="3038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defRPr/>
            </a:pPr>
            <a:endParaRPr lang="en-US" altLang="en-US" sz="2250" dirty="0">
              <a:latin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DDF731-C5BE-344C-902E-D1C789392389}"/>
              </a:ext>
            </a:extLst>
          </p:cNvPr>
          <p:cNvSpPr txBox="1"/>
          <p:nvPr/>
        </p:nvSpPr>
        <p:spPr>
          <a:xfrm>
            <a:off x="30876443" y="5377000"/>
            <a:ext cx="6108244" cy="13415539"/>
          </a:xfrm>
          <a:prstGeom prst="rect">
            <a:avLst/>
          </a:prstGeom>
          <a:solidFill>
            <a:srgbClr val="EB402B">
              <a:alpha val="44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8B772-D612-254B-AA0D-7D7E1D0BFA0A}"/>
              </a:ext>
            </a:extLst>
          </p:cNvPr>
          <p:cNvSpPr txBox="1"/>
          <p:nvPr/>
        </p:nvSpPr>
        <p:spPr>
          <a:xfrm>
            <a:off x="24322190" y="5377001"/>
            <a:ext cx="6108243" cy="13415539"/>
          </a:xfrm>
          <a:prstGeom prst="rect">
            <a:avLst/>
          </a:prstGeom>
          <a:solidFill>
            <a:srgbClr val="71E869">
              <a:alpha val="41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5709C169-6CB0-5C44-A03C-6918ED926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1953" y="28838745"/>
            <a:ext cx="14309185" cy="3727787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102870" tIns="102870" rIns="102870" bIns="102870"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205740"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en-US" sz="4050" dirty="0">
                <a:latin typeface="PT Serif" panose="020A0603040505020204" pitchFamily="18" charset="77"/>
                <a:cs typeface="Times New Roman" panose="02020603050405020304" pitchFamily="18" charset="0"/>
              </a:rPr>
              <a:t>Acknowledgments &amp; Literature Cited</a:t>
            </a:r>
          </a:p>
          <a:p>
            <a:pPr marL="205740" eaLnBrk="1" hangingPunct="1">
              <a:lnSpc>
                <a:spcPct val="130000"/>
              </a:lnSpc>
              <a:spcBef>
                <a:spcPct val="10000"/>
              </a:spcBef>
              <a:defRPr/>
            </a:pPr>
            <a:r>
              <a:rPr lang="en-US" altLang="en-US" sz="2025" dirty="0">
                <a:latin typeface="+mn-lt"/>
                <a:cs typeface="Times New Roman" panose="02020603050405020304" pitchFamily="18" charset="0"/>
              </a:rPr>
              <a:t>Thanks to the following people: Dr. Dean Adams, Erica Baken, and Bryan Juarez at Iowa State University. Thanks to IUCN for making open access data available. Also to the R packages of MAXENT, dismo, rgdal, and rgeos for modeling platforms.</a:t>
            </a:r>
          </a:p>
          <a:p>
            <a:pPr marL="662940" indent="-457200" eaLnBrk="1" hangingPunct="1">
              <a:lnSpc>
                <a:spcPct val="130000"/>
              </a:lnSpc>
              <a:spcBef>
                <a:spcPct val="10000"/>
              </a:spcBef>
              <a:buAutoNum type="arabicPeriod"/>
              <a:defRPr/>
            </a:pPr>
            <a:r>
              <a:rPr lang="en-US" altLang="en-US" sz="2025" dirty="0">
                <a:latin typeface="+mn-lt"/>
                <a:cs typeface="Times New Roman" panose="02020603050405020304" pitchFamily="18" charset="0"/>
              </a:rPr>
              <a:t>Lit cited for pictures</a:t>
            </a:r>
          </a:p>
          <a:p>
            <a:pPr marL="662940" indent="-457200" eaLnBrk="1" hangingPunct="1">
              <a:lnSpc>
                <a:spcPct val="130000"/>
              </a:lnSpc>
              <a:spcBef>
                <a:spcPct val="10000"/>
              </a:spcBef>
              <a:buAutoNum type="arabicPeriod"/>
              <a:defRPr/>
            </a:pPr>
            <a:r>
              <a:rPr lang="en-US" altLang="en-US" sz="2025" dirty="0">
                <a:latin typeface="+mn-lt"/>
                <a:cs typeface="Times New Roman" panose="02020603050405020304" pitchFamily="18" charset="0"/>
              </a:rPr>
              <a:t>Lit cited for Baken in prep</a:t>
            </a:r>
          </a:p>
          <a:p>
            <a:pPr marL="662940" indent="-457200" eaLnBrk="1" hangingPunct="1">
              <a:lnSpc>
                <a:spcPct val="130000"/>
              </a:lnSpc>
              <a:spcBef>
                <a:spcPct val="10000"/>
              </a:spcBef>
              <a:buAutoNum type="arabicPeriod"/>
              <a:defRPr/>
            </a:pPr>
            <a:r>
              <a:rPr lang="en-US" altLang="en-US" sz="2025" dirty="0">
                <a:latin typeface="+mn-lt"/>
                <a:cs typeface="Times New Roman" panose="02020603050405020304" pitchFamily="18" charset="0"/>
              </a:rPr>
              <a:t>Lit cited for tree</a:t>
            </a:r>
          </a:p>
        </p:txBody>
      </p:sp>
      <p:sp>
        <p:nvSpPr>
          <p:cNvPr id="28" name="Text Box 13">
            <a:extLst>
              <a:ext uri="{FF2B5EF4-FFF2-40B4-BE49-F238E27FC236}">
                <a16:creationId xmlns:a16="http://schemas.microsoft.com/office/drawing/2014/main" id="{5CDC438A-57FC-E744-9CFD-3258F6CF2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1954" y="20069900"/>
            <a:ext cx="14309185" cy="8094293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205740" tIns="205740" rIns="205740" bIns="205740"/>
          <a:lstStyle>
            <a:lvl1pPr>
              <a:spcBef>
                <a:spcPct val="20000"/>
              </a:spcBef>
              <a:buChar char="•"/>
              <a:tabLst>
                <a:tab pos="635000" algn="l"/>
              </a:tabLst>
              <a:defRPr sz="10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35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35000" algn="l"/>
              </a:tabLst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35000" algn="l"/>
              </a:tabLst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35000" algn="l"/>
              </a:tabLst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205740">
              <a:spcBef>
                <a:spcPts val="0"/>
              </a:spcBef>
              <a:spcAft>
                <a:spcPts val="1350"/>
              </a:spcAft>
              <a:buSzPct val="100000"/>
              <a:buNone/>
            </a:pPr>
            <a:r>
              <a:rPr lang="en-US" altLang="en-US" sz="6000" dirty="0">
                <a:latin typeface="PT Serif" panose="020A0603040505020204" pitchFamily="18" charset="77"/>
                <a:cs typeface="Times New Roman" panose="02020603050405020304" pitchFamily="18" charset="0"/>
              </a:rPr>
              <a:t>Conclusions &amp; Future Directions</a:t>
            </a:r>
            <a:endParaRPr lang="en-US" altLang="en-US" sz="3881" dirty="0">
              <a:latin typeface="+mn-lt"/>
              <a:cs typeface="Times New Roman" panose="02020603050405020304" pitchFamily="18" charset="0"/>
            </a:endParaRPr>
          </a:p>
          <a:p>
            <a:pPr marL="777240" indent="-571500">
              <a:spcBef>
                <a:spcPts val="0"/>
              </a:spcBef>
              <a:spcAft>
                <a:spcPts val="1350"/>
              </a:spcAft>
              <a:buSzPct val="100000"/>
            </a:pPr>
            <a:r>
              <a:rPr lang="en-US" altLang="en-US" sz="4300" dirty="0">
                <a:latin typeface="+mn-lt"/>
                <a:cs typeface="Times New Roman" panose="02020603050405020304" pitchFamily="18" charset="0"/>
              </a:rPr>
              <a:t>Limited by taxonomy changes and occurrence data </a:t>
            </a:r>
          </a:p>
          <a:p>
            <a:pPr marL="777240" indent="-571500">
              <a:spcBef>
                <a:spcPts val="0"/>
              </a:spcBef>
              <a:spcAft>
                <a:spcPts val="1350"/>
              </a:spcAft>
              <a:buSzPct val="100000"/>
            </a:pPr>
            <a:r>
              <a:rPr lang="en-US" altLang="en-US" sz="4300" dirty="0">
                <a:latin typeface="+mn-lt"/>
                <a:cs typeface="Times New Roman" panose="02020603050405020304" pitchFamily="18" charset="0"/>
              </a:rPr>
              <a:t>More fine scale climate data in species rich areas could corroborate our findings</a:t>
            </a:r>
          </a:p>
          <a:p>
            <a:pPr marL="777240" indent="-571500">
              <a:spcBef>
                <a:spcPts val="0"/>
              </a:spcBef>
              <a:spcAft>
                <a:spcPts val="1350"/>
              </a:spcAft>
              <a:buSzPct val="100000"/>
            </a:pPr>
            <a:r>
              <a:rPr lang="en-US" altLang="en-US" sz="4300" dirty="0">
                <a:latin typeface="+mn-lt"/>
                <a:cs typeface="Times New Roman" panose="02020603050405020304" pitchFamily="18" charset="0"/>
              </a:rPr>
              <a:t>This study could inform future field research by revealing that arboreal salamanders could be present in locations where we have previously assumed were void of them</a:t>
            </a:r>
          </a:p>
          <a:p>
            <a:pPr marL="777240" indent="-571500">
              <a:spcBef>
                <a:spcPts val="0"/>
              </a:spcBef>
              <a:spcAft>
                <a:spcPts val="1350"/>
              </a:spcAft>
              <a:buSzPct val="100000"/>
            </a:pPr>
            <a:r>
              <a:rPr lang="en-US" altLang="en-US" sz="4300" dirty="0">
                <a:latin typeface="+mn-lt"/>
                <a:cs typeface="Times New Roman" panose="02020603050405020304" pitchFamily="18" charset="0"/>
              </a:rPr>
              <a:t>These niche models could provide a proxy of which to utilize future climate projection models to estimate if arboreal species face habitat threats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8CE1D-FDC3-F248-A482-7B24FB3DB875}"/>
              </a:ext>
            </a:extLst>
          </p:cNvPr>
          <p:cNvSpPr txBox="1"/>
          <p:nvPr/>
        </p:nvSpPr>
        <p:spPr>
          <a:xfrm>
            <a:off x="0" y="0"/>
            <a:ext cx="43891200" cy="3420959"/>
          </a:xfrm>
          <a:prstGeom prst="rect">
            <a:avLst/>
          </a:prstGeom>
          <a:solidFill>
            <a:srgbClr val="71E869">
              <a:alpha val="41000"/>
            </a:srgb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89E5ED18-A9B2-9141-9774-6D21ED3FC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8965" y="575150"/>
            <a:ext cx="11833841" cy="220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0436" tIns="220436" rIns="220436" bIns="220436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483"/>
              </a:spcAft>
              <a:defRPr/>
            </a:pPr>
            <a:r>
              <a:rPr lang="en-US" altLang="en-US" sz="4400" b="1" dirty="0">
                <a:latin typeface="+mn-lt"/>
                <a:cs typeface="Times New Roman" panose="02020603050405020304" pitchFamily="18" charset="0"/>
              </a:rPr>
              <a:t>Lauren Mellenthin</a:t>
            </a:r>
            <a:r>
              <a:rPr lang="en-US" altLang="en-US" sz="4400" b="1" baseline="30000" dirty="0"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en-US" sz="4400" dirty="0">
                <a:latin typeface="+mn-lt"/>
                <a:cs typeface="Times New Roman" panose="02020603050405020304" pitchFamily="18" charset="0"/>
              </a:rPr>
              <a:t>, Dean Adams</a:t>
            </a:r>
            <a:r>
              <a:rPr lang="en-US" altLang="en-US" sz="4400" baseline="30000" dirty="0"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en-US" sz="4400" dirty="0">
                <a:latin typeface="+mn-lt"/>
                <a:cs typeface="Times New Roman" panose="02020603050405020304" pitchFamily="18" charset="0"/>
              </a:rPr>
              <a:t>, Erica Baken</a:t>
            </a:r>
            <a:r>
              <a:rPr lang="en-US" altLang="en-US" sz="4400" baseline="30000" dirty="0">
                <a:latin typeface="+mn-lt"/>
                <a:cs typeface="Times New Roman" panose="02020603050405020304" pitchFamily="18" charset="0"/>
              </a:rPr>
              <a:t>1  </a:t>
            </a:r>
          </a:p>
          <a:p>
            <a:pPr algn="ctr" eaLnBrk="1" hangingPunct="1">
              <a:spcBef>
                <a:spcPct val="50000"/>
              </a:spcBef>
              <a:spcAft>
                <a:spcPts val="483"/>
              </a:spcAft>
              <a:defRPr/>
            </a:pPr>
            <a:r>
              <a:rPr lang="en-US" altLang="en-US" sz="4400" baseline="30000" dirty="0"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en-US" sz="4400" dirty="0">
                <a:latin typeface="+mn-lt"/>
                <a:cs typeface="Times New Roman" panose="02020603050405020304" pitchFamily="18" charset="0"/>
              </a:rPr>
              <a:t>Iowa State University, Ames, Iowa</a:t>
            </a:r>
          </a:p>
        </p:txBody>
      </p:sp>
      <p:sp>
        <p:nvSpPr>
          <p:cNvPr id="14" name="Rectangle 180">
            <a:extLst>
              <a:ext uri="{FF2B5EF4-FFF2-40B4-BE49-F238E27FC236}">
                <a16:creationId xmlns:a16="http://schemas.microsoft.com/office/drawing/2014/main" id="{E6B98533-D0FB-C74E-B76D-0B483530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074" y="152252"/>
            <a:ext cx="29848657" cy="3046988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9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PT Serif" panose="020A0603040505020204" pitchFamily="18" charset="77"/>
                <a:ea typeface="ＭＳ Ｐゴシック" charset="0"/>
                <a:cs typeface="Times New Roman" panose="02020603050405020304" pitchFamily="18" charset="0"/>
              </a:rPr>
              <a:t>Does climate limit arboreality in lungless salamanders?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D597F9E1-6B17-DA46-B924-5A499EA40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204" y="520304"/>
            <a:ext cx="2368745" cy="238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6" descr="A picture containing device, thermometer&#10;&#10;Description automatically generated">
            <a:extLst>
              <a:ext uri="{FF2B5EF4-FFF2-40B4-BE49-F238E27FC236}">
                <a16:creationId xmlns:a16="http://schemas.microsoft.com/office/drawing/2014/main" id="{7560EC2E-0EB9-6A4F-934C-8E1EB7018D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25" b="37118"/>
          <a:stretch/>
        </p:blipFill>
        <p:spPr>
          <a:xfrm>
            <a:off x="37968670" y="3420959"/>
            <a:ext cx="5833133" cy="2949744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E7ACEA-079D-2C48-B5D7-746795960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23" y="218602"/>
            <a:ext cx="2184454" cy="1958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34A61E-E086-5D42-917E-FA6DA2402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242" y="1053084"/>
            <a:ext cx="2359568" cy="19586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3DC043-8487-0741-930A-3FFAFD096FDA}"/>
              </a:ext>
            </a:extLst>
          </p:cNvPr>
          <p:cNvSpPr txBox="1"/>
          <p:nvPr/>
        </p:nvSpPr>
        <p:spPr>
          <a:xfrm>
            <a:off x="25001295" y="5555772"/>
            <a:ext cx="492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Polygons &amp; Point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60FD50-3178-2048-919E-3D956699C850}"/>
              </a:ext>
            </a:extLst>
          </p:cNvPr>
          <p:cNvSpPr txBox="1"/>
          <p:nvPr/>
        </p:nvSpPr>
        <p:spPr>
          <a:xfrm>
            <a:off x="31598965" y="5383110"/>
            <a:ext cx="4699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Climate Variables &amp;</a:t>
            </a:r>
          </a:p>
          <a:p>
            <a:pPr algn="ctr"/>
            <a:r>
              <a:rPr lang="en-US" sz="3600" dirty="0"/>
              <a:t> MAXENT Modeling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960EA0-C86E-6B4D-AC8D-D2CEDBC32B1F}"/>
              </a:ext>
            </a:extLst>
          </p:cNvPr>
          <p:cNvSpPr txBox="1"/>
          <p:nvPr/>
        </p:nvSpPr>
        <p:spPr>
          <a:xfrm>
            <a:off x="25290806" y="9295764"/>
            <a:ext cx="40713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IUCN or EOO made Polygons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5EE0B-916B-2840-8F13-47C66DC7C29F}"/>
              </a:ext>
            </a:extLst>
          </p:cNvPr>
          <p:cNvSpPr txBox="1"/>
          <p:nvPr/>
        </p:nvSpPr>
        <p:spPr>
          <a:xfrm>
            <a:off x="25247375" y="6873366"/>
            <a:ext cx="4242626" cy="2250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121797-C604-4F4D-927D-3CF60B38190F}"/>
              </a:ext>
            </a:extLst>
          </p:cNvPr>
          <p:cNvSpPr txBox="1"/>
          <p:nvPr/>
        </p:nvSpPr>
        <p:spPr>
          <a:xfrm>
            <a:off x="25332999" y="13491034"/>
            <a:ext cx="40713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Gridded by 2.5 arc-min Resolution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DA7BA-5D9C-AA43-83DF-E06F5ED7A9A2}"/>
              </a:ext>
            </a:extLst>
          </p:cNvPr>
          <p:cNvSpPr txBox="1"/>
          <p:nvPr/>
        </p:nvSpPr>
        <p:spPr>
          <a:xfrm>
            <a:off x="25267239" y="17515644"/>
            <a:ext cx="40713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Centroid point for gridded cell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906B6E-5FE5-D245-A146-1200FCA6D24A}"/>
              </a:ext>
            </a:extLst>
          </p:cNvPr>
          <p:cNvSpPr txBox="1"/>
          <p:nvPr/>
        </p:nvSpPr>
        <p:spPr>
          <a:xfrm>
            <a:off x="31741900" y="13491034"/>
            <a:ext cx="42426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Point data for microhabitat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ED26FB-BCE4-F344-BDF9-ACBDAF6AF74A}"/>
              </a:ext>
            </a:extLst>
          </p:cNvPr>
          <p:cNvSpPr txBox="1"/>
          <p:nvPr/>
        </p:nvSpPr>
        <p:spPr>
          <a:xfrm>
            <a:off x="31928771" y="17515643"/>
            <a:ext cx="4242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Consensus model from 5 replications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40ECD0-6195-CF45-BC03-B7A71182B9AC}"/>
              </a:ext>
            </a:extLst>
          </p:cNvPr>
          <p:cNvSpPr txBox="1"/>
          <p:nvPr/>
        </p:nvSpPr>
        <p:spPr>
          <a:xfrm>
            <a:off x="31632176" y="9295764"/>
            <a:ext cx="46991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Biologically informed climate variables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9E6B98-58B7-7A43-A759-5A84748A87C1}"/>
              </a:ext>
            </a:extLst>
          </p:cNvPr>
          <p:cNvCxnSpPr>
            <a:cxnSpLocks/>
          </p:cNvCxnSpPr>
          <p:nvPr/>
        </p:nvCxnSpPr>
        <p:spPr>
          <a:xfrm>
            <a:off x="34050084" y="9929069"/>
            <a:ext cx="0" cy="88637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547876D-DE64-4E4B-9C04-8CEFE155247E}"/>
              </a:ext>
            </a:extLst>
          </p:cNvPr>
          <p:cNvSpPr txBox="1"/>
          <p:nvPr/>
        </p:nvSpPr>
        <p:spPr>
          <a:xfrm>
            <a:off x="31860426" y="6868772"/>
            <a:ext cx="4242626" cy="2250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95B9DAE-12BE-474F-AFE7-603D4558A436}"/>
              </a:ext>
            </a:extLst>
          </p:cNvPr>
          <p:cNvCxnSpPr>
            <a:cxnSpLocks/>
          </p:cNvCxnSpPr>
          <p:nvPr/>
        </p:nvCxnSpPr>
        <p:spPr>
          <a:xfrm>
            <a:off x="27335378" y="9836526"/>
            <a:ext cx="0" cy="88637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E02ED15-DC5A-EE4B-BD88-0B019866F26B}"/>
              </a:ext>
            </a:extLst>
          </p:cNvPr>
          <p:cNvSpPr txBox="1"/>
          <p:nvPr/>
        </p:nvSpPr>
        <p:spPr>
          <a:xfrm>
            <a:off x="25247375" y="10963727"/>
            <a:ext cx="4242626" cy="2250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641EF4-6340-2C4D-A7CC-2767F489EA15}"/>
              </a:ext>
            </a:extLst>
          </p:cNvPr>
          <p:cNvSpPr txBox="1"/>
          <p:nvPr/>
        </p:nvSpPr>
        <p:spPr>
          <a:xfrm>
            <a:off x="31860426" y="10963727"/>
            <a:ext cx="4242626" cy="2250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75CD2B9-A2CB-F94F-9687-22B91A9B796F}"/>
              </a:ext>
            </a:extLst>
          </p:cNvPr>
          <p:cNvCxnSpPr>
            <a:cxnSpLocks/>
          </p:cNvCxnSpPr>
          <p:nvPr/>
        </p:nvCxnSpPr>
        <p:spPr>
          <a:xfrm>
            <a:off x="27335378" y="13891144"/>
            <a:ext cx="0" cy="88637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24D5926-B2D2-1744-86E3-DE7AD8BF6881}"/>
              </a:ext>
            </a:extLst>
          </p:cNvPr>
          <p:cNvCxnSpPr>
            <a:cxnSpLocks/>
          </p:cNvCxnSpPr>
          <p:nvPr/>
        </p:nvCxnSpPr>
        <p:spPr>
          <a:xfrm>
            <a:off x="34061456" y="13891144"/>
            <a:ext cx="0" cy="88637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DE4A2C-75FC-8E4A-94F6-FCBB451C6E77}"/>
              </a:ext>
            </a:extLst>
          </p:cNvPr>
          <p:cNvSpPr txBox="1"/>
          <p:nvPr/>
        </p:nvSpPr>
        <p:spPr>
          <a:xfrm>
            <a:off x="25267239" y="15021139"/>
            <a:ext cx="4242626" cy="2250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20CBAA-C0F7-8745-A14A-B1AD7C375349}"/>
              </a:ext>
            </a:extLst>
          </p:cNvPr>
          <p:cNvSpPr txBox="1"/>
          <p:nvPr/>
        </p:nvSpPr>
        <p:spPr>
          <a:xfrm>
            <a:off x="31860426" y="15021139"/>
            <a:ext cx="4242626" cy="2250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61914D5E-62A6-6845-9F00-369701AEA5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4540" y="15102412"/>
            <a:ext cx="3213831" cy="2066034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F6985F-9EBB-CF4D-9E36-6A46513E87C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944" t="2854" r="6209" b="6595"/>
          <a:stretch/>
        </p:blipFill>
        <p:spPr>
          <a:xfrm>
            <a:off x="32454540" y="11108350"/>
            <a:ext cx="3302503" cy="2021133"/>
          </a:xfrm>
          <a:prstGeom prst="rect">
            <a:avLst/>
          </a:prstGeom>
        </p:spPr>
      </p:pic>
      <p:pic>
        <p:nvPicPr>
          <p:cNvPr id="43" name="Picture 42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9B371289-CFDE-6341-8852-21464EE92B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65437" y="6982617"/>
            <a:ext cx="3522501" cy="2145891"/>
          </a:xfrm>
          <a:prstGeom prst="rect">
            <a:avLst/>
          </a:prstGeom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D4283008-3227-8341-96BB-701982249E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12309" y="11100249"/>
            <a:ext cx="3628372" cy="21143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83A333D-8532-D249-934C-B63080CEB4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98812" y="15024313"/>
            <a:ext cx="3731732" cy="2244547"/>
          </a:xfrm>
          <a:prstGeom prst="rect">
            <a:avLst/>
          </a:prstGeom>
        </p:spPr>
      </p:pic>
      <p:pic>
        <p:nvPicPr>
          <p:cNvPr id="33" name="Graphic 32" descr="Mountain scene">
            <a:extLst>
              <a:ext uri="{FF2B5EF4-FFF2-40B4-BE49-F238E27FC236}">
                <a16:creationId xmlns:a16="http://schemas.microsoft.com/office/drawing/2014/main" id="{6FE94937-2BB6-6744-90A3-79F5D14F1D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38698" y="7015571"/>
            <a:ext cx="914400" cy="914400"/>
          </a:xfrm>
          <a:prstGeom prst="rect">
            <a:avLst/>
          </a:prstGeom>
        </p:spPr>
      </p:pic>
      <p:pic>
        <p:nvPicPr>
          <p:cNvPr id="35" name="Graphic 34" descr="Earth globe: Americas">
            <a:extLst>
              <a:ext uri="{FF2B5EF4-FFF2-40B4-BE49-F238E27FC236}">
                <a16:creationId xmlns:a16="http://schemas.microsoft.com/office/drawing/2014/main" id="{89314713-8A1B-B04C-9B61-47DEDAEA6E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851731" y="7992555"/>
            <a:ext cx="914400" cy="914400"/>
          </a:xfrm>
          <a:prstGeom prst="rect">
            <a:avLst/>
          </a:prstGeom>
        </p:spPr>
      </p:pic>
      <p:pic>
        <p:nvPicPr>
          <p:cNvPr id="41" name="Graphic 40" descr="Cloud">
            <a:extLst>
              <a:ext uri="{FF2B5EF4-FFF2-40B4-BE49-F238E27FC236}">
                <a16:creationId xmlns:a16="http://schemas.microsoft.com/office/drawing/2014/main" id="{9737E430-A7C8-4345-AF02-2BB5D47164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543291" y="7114764"/>
            <a:ext cx="914400" cy="914400"/>
          </a:xfrm>
          <a:prstGeom prst="rect">
            <a:avLst/>
          </a:prstGeom>
        </p:spPr>
      </p:pic>
      <p:pic>
        <p:nvPicPr>
          <p:cNvPr id="71" name="Graphic 70" descr="Rain">
            <a:extLst>
              <a:ext uri="{FF2B5EF4-FFF2-40B4-BE49-F238E27FC236}">
                <a16:creationId xmlns:a16="http://schemas.microsoft.com/office/drawing/2014/main" id="{7490779C-A7C0-1E4F-B69E-E97B04928CB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138698" y="8076770"/>
            <a:ext cx="914400" cy="914400"/>
          </a:xfrm>
          <a:prstGeom prst="rect">
            <a:avLst/>
          </a:prstGeom>
        </p:spPr>
      </p:pic>
      <p:pic>
        <p:nvPicPr>
          <p:cNvPr id="73" name="Graphic 72" descr="Thermometer">
            <a:extLst>
              <a:ext uri="{FF2B5EF4-FFF2-40B4-BE49-F238E27FC236}">
                <a16:creationId xmlns:a16="http://schemas.microsoft.com/office/drawing/2014/main" id="{C48D9B62-8A27-2440-8D9A-03AEA22ABC5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3524539" y="8029164"/>
            <a:ext cx="914400" cy="914400"/>
          </a:xfrm>
          <a:prstGeom prst="rect">
            <a:avLst/>
          </a:prstGeom>
        </p:spPr>
      </p:pic>
      <p:pic>
        <p:nvPicPr>
          <p:cNvPr id="75" name="Graphic 74" descr="Umbrella">
            <a:extLst>
              <a:ext uri="{FF2B5EF4-FFF2-40B4-BE49-F238E27FC236}">
                <a16:creationId xmlns:a16="http://schemas.microsoft.com/office/drawing/2014/main" id="{138ACD1C-194B-CA4D-862B-7166B0D5F0C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800931" y="7114764"/>
            <a:ext cx="914400" cy="9144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65D84965-7BD7-CF4B-93A5-FF93FA44C821}"/>
              </a:ext>
            </a:extLst>
          </p:cNvPr>
          <p:cNvSpPr txBox="1"/>
          <p:nvPr/>
        </p:nvSpPr>
        <p:spPr>
          <a:xfrm>
            <a:off x="497680" y="10815446"/>
            <a:ext cx="22558264" cy="21751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40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1180</TotalTime>
  <Words>291</Words>
  <Application>Microsoft Macintosh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PT Serif</vt:lpstr>
      <vt:lpstr>PT Serif Caption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Mellenthin, Lauren E</dc:creator>
  <cp:lastModifiedBy>Mellenthin, Lauren E</cp:lastModifiedBy>
  <cp:revision>48</cp:revision>
  <dcterms:created xsi:type="dcterms:W3CDTF">2018-10-01T17:12:07Z</dcterms:created>
  <dcterms:modified xsi:type="dcterms:W3CDTF">2019-04-11T22:17:41Z</dcterms:modified>
</cp:coreProperties>
</file>