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59" r:id="rId3"/>
    <p:sldId id="1231" r:id="rId4"/>
    <p:sldId id="256" r:id="rId5"/>
    <p:sldId id="1233" r:id="rId6"/>
    <p:sldId id="1232"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37" autoAdjust="0"/>
  </p:normalViewPr>
  <p:slideViewPr>
    <p:cSldViewPr snapToGrid="0">
      <p:cViewPr varScale="1">
        <p:scale>
          <a:sx n="76" d="100"/>
          <a:sy n="76" d="100"/>
        </p:scale>
        <p:origin x="86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I"/>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AE0B0-0A51-4E06-BC7F-83DABE202A1C}" type="datetimeFigureOut">
              <a:rPr lang="fr-CI" smtClean="0"/>
              <a:t>27/11/2024</a:t>
            </a:fld>
            <a:endParaRPr lang="fr-CI"/>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I"/>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I"/>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35000-B9E8-4AC4-B46F-E5BFF3B435D3}" type="slidenum">
              <a:rPr lang="fr-CI" smtClean="0"/>
              <a:t>‹N°›</a:t>
            </a:fld>
            <a:endParaRPr lang="fr-CI"/>
          </a:p>
        </p:txBody>
      </p:sp>
    </p:spTree>
    <p:extLst>
      <p:ext uri="{BB962C8B-B14F-4D97-AF65-F5344CB8AC3E}">
        <p14:creationId xmlns:p14="http://schemas.microsoft.com/office/powerpoint/2010/main" val="233131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Espace réservé des not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Arial" panose="020B0604020202020204" pitchFamily="34" charset="0"/>
              <a:buChar char="•"/>
            </a:pPr>
            <a:r>
              <a:rPr lang="en-US" altLang="fr-FR" sz="1200" b="1" dirty="0">
                <a:solidFill>
                  <a:srgbClr val="7F7A7E"/>
                </a:solidFill>
                <a:latin typeface="Helvetica 55 Roman" panose="02000503040000020004" pitchFamily="2" charset="0"/>
                <a:ea typeface="Lato Light"/>
                <a:cs typeface="Lato Light"/>
              </a:rPr>
              <a:t>Customer Satisfaction Score</a:t>
            </a:r>
            <a:r>
              <a:rPr lang="en-US" altLang="fr-FR" sz="1200" dirty="0">
                <a:solidFill>
                  <a:srgbClr val="7F7A7E"/>
                </a:solidFill>
                <a:latin typeface="Helvetica 55 Roman" panose="02000503040000020004" pitchFamily="2" charset="0"/>
                <a:ea typeface="Lato Light"/>
                <a:cs typeface="Lato Light"/>
              </a:rPr>
              <a:t>: </a:t>
            </a:r>
            <a:r>
              <a:rPr lang="fr-FR" altLang="fr-FR" sz="1200" dirty="0">
                <a:solidFill>
                  <a:srgbClr val="7F7A7E"/>
                </a:solidFill>
                <a:latin typeface="Helvetica 55 Roman" panose="02000503040000020004" pitchFamily="2" charset="0"/>
                <a:ea typeface="Lato Light"/>
                <a:cs typeface="Lato Light"/>
              </a:rPr>
              <a:t>Évalue la satisfaction des clients à l'aide de sondages sur une échelle de 1 à 5 ou 1 à 10. (Prendre à compte avec le trust score)</a:t>
            </a:r>
            <a:endParaRPr lang="en-US" altLang="fr-FR" sz="1200" dirty="0">
              <a:solidFill>
                <a:srgbClr val="7F7A7E"/>
              </a:solidFill>
              <a:latin typeface="Helvetica 55 Roman" panose="02000503040000020004" pitchFamily="2" charset="0"/>
              <a:ea typeface="Lato Light"/>
              <a:cs typeface="Lato Light"/>
            </a:endParaRPr>
          </a:p>
          <a:p>
            <a:pPr marL="171450" indent="-171450">
              <a:buFont typeface="Arial" panose="020B0604020202020204" pitchFamily="34" charset="0"/>
              <a:buChar char="•"/>
            </a:pPr>
            <a:r>
              <a:rPr lang="fr-FR" altLang="fr-FR" sz="1200" b="1" dirty="0">
                <a:solidFill>
                  <a:srgbClr val="7F7A7E"/>
                </a:solidFill>
                <a:latin typeface="Helvetica 55 Roman" panose="02000503040000020004" pitchFamily="2" charset="0"/>
                <a:ea typeface="Lato Light"/>
                <a:cs typeface="Lato Light"/>
              </a:rPr>
              <a:t>Taux de réponse positive : </a:t>
            </a:r>
            <a:r>
              <a:rPr lang="fr-FR" altLang="fr-FR" sz="1200" dirty="0">
                <a:solidFill>
                  <a:srgbClr val="7F7A7E"/>
                </a:solidFill>
                <a:latin typeface="Helvetica 55 Roman" panose="02000503040000020004" pitchFamily="2" charset="0"/>
                <a:ea typeface="Lato Light"/>
                <a:cs typeface="Lato Light"/>
              </a:rPr>
              <a:t>Proportion de commentaires positifs parmi tous les commentaires clients</a:t>
            </a:r>
            <a:endParaRPr lang="en-US" altLang="fr-FR" sz="1200" dirty="0">
              <a:solidFill>
                <a:srgbClr val="7F7A7E"/>
              </a:solidFill>
              <a:latin typeface="Helvetica 55 Roman" panose="02000503040000020004" pitchFamily="2" charset="0"/>
              <a:ea typeface="Lato Light"/>
              <a:cs typeface="Lato Light"/>
            </a:endParaRPr>
          </a:p>
          <a:p>
            <a:pPr marL="171450" indent="-171450">
              <a:buFontTx/>
              <a:buChar char="-"/>
            </a:pPr>
            <a:endParaRPr lang="fr-FR" altLang="fr-FR" dirty="0"/>
          </a:p>
        </p:txBody>
      </p:sp>
      <p:sp>
        <p:nvSpPr>
          <p:cNvPr id="460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2CD612-5CDF-4D73-A435-094D12225493}" type="slidenum">
              <a:rPr lang="fr-FR" altLang="fr-FR" smtClean="0"/>
              <a:pPr/>
              <a:t>2</a:t>
            </a:fld>
            <a:endParaRPr lang="fr-FR" altLang="fr-FR"/>
          </a:p>
        </p:txBody>
      </p:sp>
    </p:spTree>
    <p:extLst>
      <p:ext uri="{BB962C8B-B14F-4D97-AF65-F5344CB8AC3E}">
        <p14:creationId xmlns:p14="http://schemas.microsoft.com/office/powerpoint/2010/main" val="108251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832AF9-AD18-48C8-CCF9-DAD6350A582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I"/>
          </a:p>
        </p:txBody>
      </p:sp>
      <p:sp>
        <p:nvSpPr>
          <p:cNvPr id="3" name="Sous-titre 2">
            <a:extLst>
              <a:ext uri="{FF2B5EF4-FFF2-40B4-BE49-F238E27FC236}">
                <a16:creationId xmlns:a16="http://schemas.microsoft.com/office/drawing/2014/main" id="{6DE87CD2-09F5-A3E2-51F8-111210BF4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I"/>
          </a:p>
        </p:txBody>
      </p:sp>
      <p:sp>
        <p:nvSpPr>
          <p:cNvPr id="4" name="Espace réservé de la date 3">
            <a:extLst>
              <a:ext uri="{FF2B5EF4-FFF2-40B4-BE49-F238E27FC236}">
                <a16:creationId xmlns:a16="http://schemas.microsoft.com/office/drawing/2014/main" id="{D54ECB35-E9C9-3F20-D4A3-D5CC49BAD12C}"/>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5" name="Espace réservé du pied de page 4">
            <a:extLst>
              <a:ext uri="{FF2B5EF4-FFF2-40B4-BE49-F238E27FC236}">
                <a16:creationId xmlns:a16="http://schemas.microsoft.com/office/drawing/2014/main" id="{FA51DE73-68C1-53BA-5349-52D58A5607C5}"/>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02A7EBE2-B261-1076-BD20-051FD055E929}"/>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420968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74F40F-C444-F674-2126-7E2871670B2D}"/>
              </a:ext>
            </a:extLst>
          </p:cNvPr>
          <p:cNvSpPr>
            <a:spLocks noGrp="1"/>
          </p:cNvSpPr>
          <p:nvPr>
            <p:ph type="title"/>
          </p:nvPr>
        </p:nvSpPr>
        <p:spPr/>
        <p:txBody>
          <a:bodyPr/>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642CEDA4-C6FD-4EEF-9702-F81738EFB9C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669DA245-BE1F-2D03-84E8-4A913A1478C5}"/>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5" name="Espace réservé du pied de page 4">
            <a:extLst>
              <a:ext uri="{FF2B5EF4-FFF2-40B4-BE49-F238E27FC236}">
                <a16:creationId xmlns:a16="http://schemas.microsoft.com/office/drawing/2014/main" id="{0EFDE148-3BF8-13C7-3707-3E4419ED82CF}"/>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87F4C6E6-FB10-A74B-DB26-E8F540F9CCFB}"/>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8363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7C24504-9517-5F5D-CAD2-FF41DC00417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B1D7B163-7C0F-627E-7D4A-D650329F548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105D38B8-47A0-EDC4-72BA-681BEAD88286}"/>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5" name="Espace réservé du pied de page 4">
            <a:extLst>
              <a:ext uri="{FF2B5EF4-FFF2-40B4-BE49-F238E27FC236}">
                <a16:creationId xmlns:a16="http://schemas.microsoft.com/office/drawing/2014/main" id="{3C0593F0-3ACE-F4BE-5757-0FE048342824}"/>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C133FC80-9E31-3B2B-707F-0C5616A8B192}"/>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3609726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4" name="Rectangle 3"/>
          <p:cNvSpPr/>
          <p:nvPr userDrawn="1"/>
        </p:nvSpPr>
        <p:spPr>
          <a:xfrm>
            <a:off x="223898" y="5957888"/>
            <a:ext cx="5650088" cy="64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9" tIns="60900" rIns="121809" bIns="60900" anchor="ctr"/>
          <a:lstStyle/>
          <a:p>
            <a:pPr algn="ctr" defTabSz="949536" eaLnBrk="1" hangingPunct="1">
              <a:defRPr/>
            </a:pPr>
            <a:endParaRPr lang="fr-FR" altLang="fr-FR" sz="1900">
              <a:solidFill>
                <a:srgbClr val="000000"/>
              </a:solidFill>
              <a:ea typeface="MS PGothic" pitchFamily="34" charset="-128"/>
            </a:endParaRPr>
          </a:p>
        </p:txBody>
      </p:sp>
      <p:sp>
        <p:nvSpPr>
          <p:cNvPr id="5" name="Text Placeholder 4"/>
          <p:cNvSpPr>
            <a:spLocks noGrp="1"/>
          </p:cNvSpPr>
          <p:nvPr>
            <p:ph type="body" sz="quarter" idx="11"/>
          </p:nvPr>
        </p:nvSpPr>
        <p:spPr>
          <a:xfrm>
            <a:off x="452981" y="452969"/>
            <a:ext cx="7776633" cy="4614333"/>
          </a:xfrm>
        </p:spPr>
        <p:txBody>
          <a:bodyPr/>
          <a:lstStyle>
            <a:lvl1pPr>
              <a:lnSpc>
                <a:spcPct val="85000"/>
              </a:lnSpc>
              <a:spcAft>
                <a:spcPts val="4266"/>
              </a:spcAft>
              <a:defRPr sz="7299">
                <a:solidFill>
                  <a:schemeClr val="tx1"/>
                </a:solidFill>
                <a:latin typeface="Helvetica 75 Bold" panose="020B0804020202020204" pitchFamily="34" charset="0"/>
              </a:defRPr>
            </a:lvl1pPr>
            <a:lvl2pPr>
              <a:lnSpc>
                <a:spcPct val="90000"/>
              </a:lnSpc>
              <a:spcAft>
                <a:spcPts val="3199"/>
              </a:spcAft>
              <a:defRPr>
                <a:latin typeface="Helvetica 75 Bold" panose="020B0804020202020204" pitchFamily="34" charset="0"/>
              </a:defRPr>
            </a:lvl2pPr>
          </a:lstStyle>
          <a:p>
            <a:pPr lvl="0"/>
            <a:r>
              <a:rPr lang="fr-FR"/>
              <a:t>Modifiez les styles du texte du masque</a:t>
            </a:r>
          </a:p>
          <a:p>
            <a:pPr lvl="1"/>
            <a:r>
              <a:rPr lang="fr-FR"/>
              <a:t>Deuxième niveau</a:t>
            </a:r>
          </a:p>
        </p:txBody>
      </p:sp>
      <p:sp>
        <p:nvSpPr>
          <p:cNvPr id="3" name="Text Placeholder 2"/>
          <p:cNvSpPr>
            <a:spLocks noGrp="1"/>
          </p:cNvSpPr>
          <p:nvPr>
            <p:ph type="body" sz="quarter" idx="12"/>
          </p:nvPr>
        </p:nvSpPr>
        <p:spPr>
          <a:xfrm>
            <a:off x="8678351" y="452969"/>
            <a:ext cx="3069167" cy="4614333"/>
          </a:xfrm>
        </p:spPr>
        <p:txBody>
          <a:bodyPr tIns="146205"/>
          <a:lstStyle>
            <a:lvl1pPr>
              <a:spcAft>
                <a:spcPts val="3199"/>
              </a:spcAft>
              <a:defRPr baseline="0">
                <a:latin typeface="Helvetica 75 Bold" panose="020B0804020202020204" pitchFamily="34" charset="0"/>
              </a:defRPr>
            </a:lvl1pPr>
            <a:lvl2pPr>
              <a:spcAft>
                <a:spcPts val="3199"/>
              </a:spcAft>
              <a:defRPr>
                <a:latin typeface="Helvetica 75 Bold" panose="020B0804020202020204" pitchFamily="34" charset="0"/>
              </a:defRPr>
            </a:lvl2pPr>
          </a:lstStyle>
          <a:p>
            <a:pPr lvl="0"/>
            <a:r>
              <a:rPr lang="fr-FR"/>
              <a:t>Modifiez les styles du texte du masque</a:t>
            </a:r>
          </a:p>
          <a:p>
            <a:pPr lvl="1"/>
            <a:r>
              <a:rPr lang="fr-FR"/>
              <a:t>Deuxième niveau</a:t>
            </a:r>
          </a:p>
        </p:txBody>
      </p:sp>
    </p:spTree>
    <p:extLst>
      <p:ext uri="{BB962C8B-B14F-4D97-AF65-F5344CB8AC3E}">
        <p14:creationId xmlns:p14="http://schemas.microsoft.com/office/powerpoint/2010/main" val="3612158881"/>
      </p:ext>
    </p:extLst>
  </p:cSld>
  <p:clrMapOvr>
    <a:masterClrMapping/>
  </p:clrMapOvr>
  <p:transition spd="med">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2" y="3922209"/>
            <a:ext cx="5133975" cy="97527"/>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8" name="Title 7"/>
          <p:cNvSpPr>
            <a:spLocks noGrp="1"/>
          </p:cNvSpPr>
          <p:nvPr>
            <p:ph type="title" hasCustomPrompt="1"/>
          </p:nvPr>
        </p:nvSpPr>
        <p:spPr>
          <a:xfrm>
            <a:off x="630001" y="622802"/>
            <a:ext cx="10933351"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44867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3FDBD8-8BC1-39D8-0E08-67D15CFB2C0B}"/>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188FD726-D575-85FF-DA68-3294E5EFC46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756693C3-C471-6912-5AD5-021F611266CC}"/>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5" name="Espace réservé du pied de page 4">
            <a:extLst>
              <a:ext uri="{FF2B5EF4-FFF2-40B4-BE49-F238E27FC236}">
                <a16:creationId xmlns:a16="http://schemas.microsoft.com/office/drawing/2014/main" id="{E27E3A29-575C-4D75-6D01-2EC3E2764761}"/>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C941A443-621E-98C9-2B83-E78302DF4CC2}"/>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0698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648CA1-C993-7604-C545-2A70253256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I"/>
          </a:p>
        </p:txBody>
      </p:sp>
      <p:sp>
        <p:nvSpPr>
          <p:cNvPr id="3" name="Espace réservé du texte 2">
            <a:extLst>
              <a:ext uri="{FF2B5EF4-FFF2-40B4-BE49-F238E27FC236}">
                <a16:creationId xmlns:a16="http://schemas.microsoft.com/office/drawing/2014/main" id="{B6DB0120-67BA-91E8-784B-F166473BCD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2769F04-DD97-8816-96ED-C1D7930B622E}"/>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5" name="Espace réservé du pied de page 4">
            <a:extLst>
              <a:ext uri="{FF2B5EF4-FFF2-40B4-BE49-F238E27FC236}">
                <a16:creationId xmlns:a16="http://schemas.microsoft.com/office/drawing/2014/main" id="{1472D95D-9FC3-A3C4-1596-0AB499E2DBA0}"/>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10A85E85-6F42-9103-3FD0-57016F090DED}"/>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413875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B206D-A6E2-D7E1-E345-C066AEB20F5B}"/>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78FB0716-30F5-1505-4741-A7F05523430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contenu 3">
            <a:extLst>
              <a:ext uri="{FF2B5EF4-FFF2-40B4-BE49-F238E27FC236}">
                <a16:creationId xmlns:a16="http://schemas.microsoft.com/office/drawing/2014/main" id="{5E1EB47A-2305-9568-1A77-4669E78A083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e la date 4">
            <a:extLst>
              <a:ext uri="{FF2B5EF4-FFF2-40B4-BE49-F238E27FC236}">
                <a16:creationId xmlns:a16="http://schemas.microsoft.com/office/drawing/2014/main" id="{A3413C07-AAF4-360E-C581-193ABB0FD020}"/>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6" name="Espace réservé du pied de page 5">
            <a:extLst>
              <a:ext uri="{FF2B5EF4-FFF2-40B4-BE49-F238E27FC236}">
                <a16:creationId xmlns:a16="http://schemas.microsoft.com/office/drawing/2014/main" id="{D1F36BBB-D7F1-4CBC-F10E-510A435E4119}"/>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611A6C8D-357E-705A-0D56-28E58EC814FE}"/>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64501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ED031-EE54-D057-AA22-C2CF7350BDCF}"/>
              </a:ext>
            </a:extLst>
          </p:cNvPr>
          <p:cNvSpPr>
            <a:spLocks noGrp="1"/>
          </p:cNvSpPr>
          <p:nvPr>
            <p:ph type="title"/>
          </p:nvPr>
        </p:nvSpPr>
        <p:spPr>
          <a:xfrm>
            <a:off x="839788" y="365125"/>
            <a:ext cx="10515600" cy="1325563"/>
          </a:xfrm>
        </p:spPr>
        <p:txBody>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F05412D5-D3B3-7541-1D8B-1B4A8B795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23591E2-282D-956F-2687-CAEF3B6251B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u texte 4">
            <a:extLst>
              <a:ext uri="{FF2B5EF4-FFF2-40B4-BE49-F238E27FC236}">
                <a16:creationId xmlns:a16="http://schemas.microsoft.com/office/drawing/2014/main" id="{4A9476FF-3B74-F921-0422-586D166AE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8EAF6DA-50A8-B4E1-7F65-90BB475CA76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7" name="Espace réservé de la date 6">
            <a:extLst>
              <a:ext uri="{FF2B5EF4-FFF2-40B4-BE49-F238E27FC236}">
                <a16:creationId xmlns:a16="http://schemas.microsoft.com/office/drawing/2014/main" id="{830A05B8-6ACD-B863-CA46-2568255DBD0D}"/>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8" name="Espace réservé du pied de page 7">
            <a:extLst>
              <a:ext uri="{FF2B5EF4-FFF2-40B4-BE49-F238E27FC236}">
                <a16:creationId xmlns:a16="http://schemas.microsoft.com/office/drawing/2014/main" id="{136BBC9E-3638-6032-6981-DAD192D99A2F}"/>
              </a:ext>
            </a:extLst>
          </p:cNvPr>
          <p:cNvSpPr>
            <a:spLocks noGrp="1"/>
          </p:cNvSpPr>
          <p:nvPr>
            <p:ph type="ftr" sz="quarter" idx="11"/>
          </p:nvPr>
        </p:nvSpPr>
        <p:spPr/>
        <p:txBody>
          <a:bodyPr/>
          <a:lstStyle/>
          <a:p>
            <a:endParaRPr lang="fr-CI"/>
          </a:p>
        </p:txBody>
      </p:sp>
      <p:sp>
        <p:nvSpPr>
          <p:cNvPr id="9" name="Espace réservé du numéro de diapositive 8">
            <a:extLst>
              <a:ext uri="{FF2B5EF4-FFF2-40B4-BE49-F238E27FC236}">
                <a16:creationId xmlns:a16="http://schemas.microsoft.com/office/drawing/2014/main" id="{0E303097-BE8F-0DA5-D4D1-CE72F5C2E3DF}"/>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68304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ABA6B-F16B-6C05-4E79-AD66484CD940}"/>
              </a:ext>
            </a:extLst>
          </p:cNvPr>
          <p:cNvSpPr>
            <a:spLocks noGrp="1"/>
          </p:cNvSpPr>
          <p:nvPr>
            <p:ph type="title"/>
          </p:nvPr>
        </p:nvSpPr>
        <p:spPr/>
        <p:txBody>
          <a:bodyPr/>
          <a:lstStyle/>
          <a:p>
            <a:r>
              <a:rPr lang="fr-FR"/>
              <a:t>Modifiez le style du titre</a:t>
            </a:r>
            <a:endParaRPr lang="fr-CI"/>
          </a:p>
        </p:txBody>
      </p:sp>
      <p:sp>
        <p:nvSpPr>
          <p:cNvPr id="3" name="Espace réservé de la date 2">
            <a:extLst>
              <a:ext uri="{FF2B5EF4-FFF2-40B4-BE49-F238E27FC236}">
                <a16:creationId xmlns:a16="http://schemas.microsoft.com/office/drawing/2014/main" id="{5692F432-C72B-E75C-DC66-3A439100B86A}"/>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4" name="Espace réservé du pied de page 3">
            <a:extLst>
              <a:ext uri="{FF2B5EF4-FFF2-40B4-BE49-F238E27FC236}">
                <a16:creationId xmlns:a16="http://schemas.microsoft.com/office/drawing/2014/main" id="{6B7F7F92-43C7-3AB3-B344-EF15E39D9A8A}"/>
              </a:ext>
            </a:extLst>
          </p:cNvPr>
          <p:cNvSpPr>
            <a:spLocks noGrp="1"/>
          </p:cNvSpPr>
          <p:nvPr>
            <p:ph type="ftr" sz="quarter" idx="11"/>
          </p:nvPr>
        </p:nvSpPr>
        <p:spPr/>
        <p:txBody>
          <a:bodyPr/>
          <a:lstStyle/>
          <a:p>
            <a:endParaRPr lang="fr-CI"/>
          </a:p>
        </p:txBody>
      </p:sp>
      <p:sp>
        <p:nvSpPr>
          <p:cNvPr id="5" name="Espace réservé du numéro de diapositive 4">
            <a:extLst>
              <a:ext uri="{FF2B5EF4-FFF2-40B4-BE49-F238E27FC236}">
                <a16:creationId xmlns:a16="http://schemas.microsoft.com/office/drawing/2014/main" id="{A1AE06ED-6C5D-576C-F91F-10B6CF518033}"/>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57139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74B2133-2A55-B038-BA51-AFBDC92F280B}"/>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3" name="Espace réservé du pied de page 2">
            <a:extLst>
              <a:ext uri="{FF2B5EF4-FFF2-40B4-BE49-F238E27FC236}">
                <a16:creationId xmlns:a16="http://schemas.microsoft.com/office/drawing/2014/main" id="{AF09821A-4A94-0BFD-07D3-F2ABF26E3734}"/>
              </a:ext>
            </a:extLst>
          </p:cNvPr>
          <p:cNvSpPr>
            <a:spLocks noGrp="1"/>
          </p:cNvSpPr>
          <p:nvPr>
            <p:ph type="ftr" sz="quarter" idx="11"/>
          </p:nvPr>
        </p:nvSpPr>
        <p:spPr/>
        <p:txBody>
          <a:bodyPr/>
          <a:lstStyle/>
          <a:p>
            <a:endParaRPr lang="fr-CI"/>
          </a:p>
        </p:txBody>
      </p:sp>
      <p:sp>
        <p:nvSpPr>
          <p:cNvPr id="4" name="Espace réservé du numéro de diapositive 3">
            <a:extLst>
              <a:ext uri="{FF2B5EF4-FFF2-40B4-BE49-F238E27FC236}">
                <a16:creationId xmlns:a16="http://schemas.microsoft.com/office/drawing/2014/main" id="{9AD07071-8DCE-E811-FF26-5AB251CB5AAD}"/>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36620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B5E15-A60C-4C87-9B98-2FADEA47B43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du contenu 2">
            <a:extLst>
              <a:ext uri="{FF2B5EF4-FFF2-40B4-BE49-F238E27FC236}">
                <a16:creationId xmlns:a16="http://schemas.microsoft.com/office/drawing/2014/main" id="{458E60AA-8860-F23B-C412-EE67A9F4B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texte 3">
            <a:extLst>
              <a:ext uri="{FF2B5EF4-FFF2-40B4-BE49-F238E27FC236}">
                <a16:creationId xmlns:a16="http://schemas.microsoft.com/office/drawing/2014/main" id="{E3BE1494-62CA-BBCB-AA0C-DD0EDA3BA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FA175E-9F39-3D0B-B423-B48B9A0E22EF}"/>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6" name="Espace réservé du pied de page 5">
            <a:extLst>
              <a:ext uri="{FF2B5EF4-FFF2-40B4-BE49-F238E27FC236}">
                <a16:creationId xmlns:a16="http://schemas.microsoft.com/office/drawing/2014/main" id="{4C9AEB10-BFC9-82AC-434C-C072B28A277F}"/>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C669BB43-B71D-081C-F4F6-BA1A175AA03E}"/>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59504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29D2AE-856F-70BD-5864-DEC65E4272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pour une image  2">
            <a:extLst>
              <a:ext uri="{FF2B5EF4-FFF2-40B4-BE49-F238E27FC236}">
                <a16:creationId xmlns:a16="http://schemas.microsoft.com/office/drawing/2014/main" id="{43A63424-E0BE-8758-46A4-744BFD73C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I"/>
          </a:p>
        </p:txBody>
      </p:sp>
      <p:sp>
        <p:nvSpPr>
          <p:cNvPr id="4" name="Espace réservé du texte 3">
            <a:extLst>
              <a:ext uri="{FF2B5EF4-FFF2-40B4-BE49-F238E27FC236}">
                <a16:creationId xmlns:a16="http://schemas.microsoft.com/office/drawing/2014/main" id="{0C6B7320-C149-21C0-3B3E-AC7747989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4842DA8-2410-B794-F289-8ED6C9BB5B13}"/>
              </a:ext>
            </a:extLst>
          </p:cNvPr>
          <p:cNvSpPr>
            <a:spLocks noGrp="1"/>
          </p:cNvSpPr>
          <p:nvPr>
            <p:ph type="dt" sz="half" idx="10"/>
          </p:nvPr>
        </p:nvSpPr>
        <p:spPr/>
        <p:txBody>
          <a:bodyPr/>
          <a:lstStyle/>
          <a:p>
            <a:fld id="{3E40E01F-FECC-4F5E-98A5-5C322A3A9EDA}" type="datetimeFigureOut">
              <a:rPr lang="fr-CI" smtClean="0"/>
              <a:t>27/11/2024</a:t>
            </a:fld>
            <a:endParaRPr lang="fr-CI"/>
          </a:p>
        </p:txBody>
      </p:sp>
      <p:sp>
        <p:nvSpPr>
          <p:cNvPr id="6" name="Espace réservé du pied de page 5">
            <a:extLst>
              <a:ext uri="{FF2B5EF4-FFF2-40B4-BE49-F238E27FC236}">
                <a16:creationId xmlns:a16="http://schemas.microsoft.com/office/drawing/2014/main" id="{01DD7262-C1F5-ACD4-D03B-612F727BF96F}"/>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26881B8A-5D97-29F4-F923-6E04C7D5332C}"/>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66958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12747A-D3E5-5725-C4A7-FE1C040953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CBE944B7-2226-28AE-70DE-C76EB99B9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5642A5E9-C00B-9E1A-AF1F-568AF23DDD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40E01F-FECC-4F5E-98A5-5C322A3A9EDA}" type="datetimeFigureOut">
              <a:rPr lang="fr-CI" smtClean="0"/>
              <a:t>27/11/2024</a:t>
            </a:fld>
            <a:endParaRPr lang="fr-CI"/>
          </a:p>
        </p:txBody>
      </p:sp>
      <p:sp>
        <p:nvSpPr>
          <p:cNvPr id="5" name="Espace réservé du pied de page 4">
            <a:extLst>
              <a:ext uri="{FF2B5EF4-FFF2-40B4-BE49-F238E27FC236}">
                <a16:creationId xmlns:a16="http://schemas.microsoft.com/office/drawing/2014/main" id="{E0046447-4206-E0C2-AAAB-2D43B9B06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I"/>
          </a:p>
        </p:txBody>
      </p:sp>
      <p:sp>
        <p:nvSpPr>
          <p:cNvPr id="6" name="Espace réservé du numéro de diapositive 5">
            <a:extLst>
              <a:ext uri="{FF2B5EF4-FFF2-40B4-BE49-F238E27FC236}">
                <a16:creationId xmlns:a16="http://schemas.microsoft.com/office/drawing/2014/main" id="{5BFCC29E-D9C8-A987-B2F2-6723FAA46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04D902-DC7E-410A-8C90-3A18FAD720A0}" type="slidenum">
              <a:rPr lang="fr-CI" smtClean="0"/>
              <a:t>‹N°›</a:t>
            </a:fld>
            <a:endParaRPr lang="fr-CI"/>
          </a:p>
        </p:txBody>
      </p:sp>
      <p:sp>
        <p:nvSpPr>
          <p:cNvPr id="7" name="MSIPCMContentMarking" descr="{&quot;HashCode&quot;:6032642,&quot;Placement&quot;:&quot;Footer&quot;,&quot;Top&quot;:522.0343,&quot;Left&quot;:440.845978,&quot;SlideWidth&quot;:960,&quot;SlideHeight&quot;:540}">
            <a:extLst>
              <a:ext uri="{FF2B5EF4-FFF2-40B4-BE49-F238E27FC236}">
                <a16:creationId xmlns:a16="http://schemas.microsoft.com/office/drawing/2014/main" id="{A41C463A-F340-E8DC-8FDD-54FFF5881FB2}"/>
              </a:ext>
            </a:extLst>
          </p:cNvPr>
          <p:cNvSpPr txBox="1"/>
          <p:nvPr userDrawn="1"/>
        </p:nvSpPr>
        <p:spPr>
          <a:xfrm>
            <a:off x="5598744" y="6629836"/>
            <a:ext cx="994512" cy="228163"/>
          </a:xfrm>
          <a:prstGeom prst="rect">
            <a:avLst/>
          </a:prstGeom>
          <a:noFill/>
        </p:spPr>
        <p:txBody>
          <a:bodyPr vert="horz" wrap="square" lIns="0" tIns="0" rIns="0" bIns="0" rtlCol="0" anchor="ctr" anchorCtr="1">
            <a:spAutoFit/>
          </a:bodyPr>
          <a:lstStyle/>
          <a:p>
            <a:pPr algn="ctr">
              <a:spcBef>
                <a:spcPts val="0"/>
              </a:spcBef>
              <a:spcAft>
                <a:spcPts val="0"/>
              </a:spcAft>
            </a:pPr>
            <a:r>
              <a:rPr lang="fr-CI" sz="800">
                <a:solidFill>
                  <a:srgbClr val="ED7D31"/>
                </a:solidFill>
                <a:latin typeface="Calibri" panose="020F0502020204030204" pitchFamily="34" charset="0"/>
              </a:rPr>
              <a:t>Orange Restricted</a:t>
            </a:r>
          </a:p>
        </p:txBody>
      </p:sp>
    </p:spTree>
    <p:extLst>
      <p:ext uri="{BB962C8B-B14F-4D97-AF65-F5344CB8AC3E}">
        <p14:creationId xmlns:p14="http://schemas.microsoft.com/office/powerpoint/2010/main" val="2943664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xml"/><Relationship Id="rId7" Type="http://schemas.openxmlformats.org/officeDocument/2006/relationships/image" Target="../media/image3.emf"/><Relationship Id="rId12" Type="http://schemas.openxmlformats.org/officeDocument/2006/relationships/image" Target="../media/image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1.bin"/><Relationship Id="rId11" Type="http://schemas.openxmlformats.org/officeDocument/2006/relationships/image" Target="../media/image7.png"/><Relationship Id="rId5" Type="http://schemas.openxmlformats.org/officeDocument/2006/relationships/slideLayout" Target="../slideLayouts/slideLayout13.xml"/><Relationship Id="rId10" Type="http://schemas.openxmlformats.org/officeDocument/2006/relationships/image" Target="../media/image6.png"/><Relationship Id="rId4" Type="http://schemas.openxmlformats.org/officeDocument/2006/relationships/tags" Target="../tags/tag6.xml"/><Relationship Id="rId9" Type="http://schemas.openxmlformats.org/officeDocument/2006/relationships/image" Target="../media/image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7651" y="0"/>
            <a:ext cx="643504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75" tIns="50787" rIns="101575" bIns="50787" rtlCol="0" anchor="ctr"/>
          <a:lstStyle/>
          <a:p>
            <a:pPr algn="ctr"/>
            <a:endParaRPr lang="en-GB"/>
          </a:p>
        </p:txBody>
      </p:sp>
      <p:sp>
        <p:nvSpPr>
          <p:cNvPr id="107522" name="Espace réservé du texte 2"/>
          <p:cNvSpPr>
            <a:spLocks noGrp="1"/>
          </p:cNvSpPr>
          <p:nvPr>
            <p:ph type="body" sz="quarter" idx="12"/>
          </p:nvPr>
        </p:nvSpPr>
        <p:spPr>
          <a:xfrm>
            <a:off x="7151131" y="38100"/>
            <a:ext cx="4799805" cy="1366494"/>
          </a:xfrm>
        </p:spPr>
        <p:txBody>
          <a:bodyPr/>
          <a:lstStyle/>
          <a:p>
            <a:pPr marL="0" indent="0" algn="r">
              <a:spcAft>
                <a:spcPts val="3193"/>
              </a:spcAft>
            </a:pPr>
            <a:r>
              <a:rPr lang="fr-FR" altLang="fr-FR" dirty="0">
                <a:solidFill>
                  <a:schemeClr val="bg1"/>
                </a:solidFill>
                <a:latin typeface="Helvetica 75 Bold" pitchFamily="2" charset="0"/>
              </a:rPr>
              <a:t> Sep 2024</a:t>
            </a:r>
          </a:p>
        </p:txBody>
      </p:sp>
      <p:sp>
        <p:nvSpPr>
          <p:cNvPr id="107524" name="Espace réservé du texte 1"/>
          <p:cNvSpPr>
            <a:spLocks noGrp="1"/>
          </p:cNvSpPr>
          <p:nvPr>
            <p:ph type="body" sz="quarter" idx="11"/>
          </p:nvPr>
        </p:nvSpPr>
        <p:spPr>
          <a:xfrm>
            <a:off x="426740" y="38100"/>
            <a:ext cx="5332749" cy="601592"/>
          </a:xfrm>
          <a:noFill/>
        </p:spPr>
        <p:txBody>
          <a:bodyPr>
            <a:noAutofit/>
          </a:bodyPr>
          <a:lstStyle/>
          <a:p>
            <a:pPr marL="0" indent="0" algn="ctr">
              <a:spcAft>
                <a:spcPts val="4263"/>
              </a:spcAft>
              <a:buNone/>
            </a:pPr>
            <a:r>
              <a:rPr lang="fr-FR" altLang="fr-FR" sz="3200" b="1" dirty="0">
                <a:solidFill>
                  <a:srgbClr val="FF6600"/>
                </a:solidFill>
                <a:latin typeface="+mj-lt"/>
                <a:ea typeface="Gadugi" panose="020B0502040204020203" pitchFamily="34" charset="0"/>
              </a:rPr>
              <a:t>Satisfaction Client</a:t>
            </a:r>
            <a:endParaRPr lang="fr-FR" altLang="fr-FR" sz="1800" dirty="0">
              <a:latin typeface="+mj-lt"/>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72025"/>
            <a:ext cx="2047875" cy="2047875"/>
          </a:xfrm>
          <a:prstGeom prst="rect">
            <a:avLst/>
          </a:prstGeom>
        </p:spPr>
      </p:pic>
      <p:sp>
        <p:nvSpPr>
          <p:cNvPr id="4" name="Rectangle 3"/>
          <p:cNvSpPr/>
          <p:nvPr/>
        </p:nvSpPr>
        <p:spPr>
          <a:xfrm>
            <a:off x="6204030" y="1442694"/>
            <a:ext cx="5436778" cy="1310326"/>
          </a:xfrm>
          <a:prstGeom prst="rect">
            <a:avLst/>
          </a:prstGeom>
          <a:solidFill>
            <a:srgbClr val="FF66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6000" b="1" dirty="0"/>
              <a:t>AGENDA</a:t>
            </a:r>
          </a:p>
        </p:txBody>
      </p:sp>
      <p:graphicFrame>
        <p:nvGraphicFramePr>
          <p:cNvPr id="9" name="Tableau 8"/>
          <p:cNvGraphicFramePr>
            <a:graphicFrameLocks noGrp="1"/>
          </p:cNvGraphicFramePr>
          <p:nvPr>
            <p:extLst>
              <p:ext uri="{D42A27DB-BD31-4B8C-83A1-F6EECF244321}">
                <p14:modId xmlns:p14="http://schemas.microsoft.com/office/powerpoint/2010/main" val="4131312079"/>
              </p:ext>
            </p:extLst>
          </p:nvPr>
        </p:nvGraphicFramePr>
        <p:xfrm>
          <a:off x="6848630" y="3334899"/>
          <a:ext cx="4595813" cy="936888"/>
        </p:xfrm>
        <a:graphic>
          <a:graphicData uri="http://schemas.openxmlformats.org/drawingml/2006/table">
            <a:tbl>
              <a:tblPr firstRow="1" bandRow="1">
                <a:tableStyleId>{5C22544A-7EE6-4342-B048-85BDC9FD1C3A}</a:tableStyleId>
              </a:tblPr>
              <a:tblGrid>
                <a:gridCol w="393185">
                  <a:extLst>
                    <a:ext uri="{9D8B030D-6E8A-4147-A177-3AD203B41FA5}">
                      <a16:colId xmlns:a16="http://schemas.microsoft.com/office/drawing/2014/main" val="20000"/>
                    </a:ext>
                  </a:extLst>
                </a:gridCol>
                <a:gridCol w="4202628">
                  <a:extLst>
                    <a:ext uri="{9D8B030D-6E8A-4147-A177-3AD203B41FA5}">
                      <a16:colId xmlns:a16="http://schemas.microsoft.com/office/drawing/2014/main" val="20001"/>
                    </a:ext>
                  </a:extLst>
                </a:gridCol>
              </a:tblGrid>
              <a:tr h="184666">
                <a:tc>
                  <a:txBody>
                    <a:bodyPr/>
                    <a:lstStyle/>
                    <a:p>
                      <a:pPr algn="r"/>
                      <a:r>
                        <a:rPr lang="fr-FR" sz="1600" b="1" dirty="0">
                          <a:solidFill>
                            <a:schemeClr val="tx1"/>
                          </a:solidFill>
                          <a:latin typeface="+mj-lt"/>
                        </a:rPr>
                        <a:t>1.</a:t>
                      </a: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a:solidFill>
                            <a:schemeClr val="tx1"/>
                          </a:solidFill>
                        </a:rPr>
                        <a:t>PROJET</a:t>
                      </a:r>
                      <a:endParaRPr lang="fr-FR" sz="1400" b="1" kern="1200" dirty="0">
                        <a:solidFill>
                          <a:schemeClr val="tx1"/>
                        </a:solidFill>
                        <a:latin typeface="+mn-lt"/>
                        <a:ea typeface="+mn-ea"/>
                        <a:cs typeface="+mn-cs"/>
                      </a:endParaRP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9412872"/>
                  </a:ext>
                </a:extLst>
              </a:tr>
              <a:tr h="241290">
                <a:tc>
                  <a:txBody>
                    <a:bodyPr/>
                    <a:lstStyle/>
                    <a:p>
                      <a:pPr marL="0" marR="0" lvl="0" indent="0" algn="r" defTabSz="512808" rtl="0" eaLnBrk="1" fontAlgn="auto" latinLnBrk="0" hangingPunct="1">
                        <a:lnSpc>
                          <a:spcPct val="100000"/>
                        </a:lnSpc>
                        <a:spcBef>
                          <a:spcPts val="0"/>
                        </a:spcBef>
                        <a:spcAft>
                          <a:spcPts val="0"/>
                        </a:spcAft>
                        <a:buClrTx/>
                        <a:buSzTx/>
                        <a:buFontTx/>
                        <a:buNone/>
                        <a:tabLst/>
                        <a:defRPr/>
                      </a:pPr>
                      <a:r>
                        <a:rPr lang="fr-FR" sz="1600" b="1" kern="1200" dirty="0">
                          <a:solidFill>
                            <a:schemeClr val="tx1"/>
                          </a:solidFill>
                          <a:latin typeface="+mn-lt"/>
                          <a:ea typeface="+mn-ea"/>
                          <a:cs typeface="+mn-cs"/>
                        </a:rPr>
                        <a:t>2.</a:t>
                      </a: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a:solidFill>
                            <a:schemeClr val="tx1"/>
                          </a:solidFill>
                        </a:rPr>
                        <a:t>PROJET</a:t>
                      </a:r>
                      <a:endParaRPr lang="fr-FR" sz="1400" b="1" kern="1200" dirty="0">
                        <a:solidFill>
                          <a:schemeClr val="tx1"/>
                        </a:solidFill>
                        <a:latin typeface="+mn-lt"/>
                        <a:ea typeface="+mn-ea"/>
                        <a:cs typeface="+mn-cs"/>
                      </a:endParaRP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4666">
                <a:tc>
                  <a:txBody>
                    <a:bodyPr/>
                    <a:lstStyle/>
                    <a:p>
                      <a:pPr marL="0" marR="0" lvl="0" indent="0" algn="r" defTabSz="512808" rtl="0" eaLnBrk="1" fontAlgn="auto" latinLnBrk="0" hangingPunct="1">
                        <a:lnSpc>
                          <a:spcPct val="100000"/>
                        </a:lnSpc>
                        <a:spcBef>
                          <a:spcPts val="0"/>
                        </a:spcBef>
                        <a:spcAft>
                          <a:spcPts val="0"/>
                        </a:spcAft>
                        <a:buClrTx/>
                        <a:buSzTx/>
                        <a:buFontTx/>
                        <a:buNone/>
                        <a:tabLst/>
                        <a:defRPr/>
                      </a:pPr>
                      <a:r>
                        <a:rPr lang="fr-FR" sz="1600" b="1" kern="1200" dirty="0">
                          <a:solidFill>
                            <a:schemeClr val="tx1"/>
                          </a:solidFill>
                          <a:latin typeface="+mn-lt"/>
                          <a:ea typeface="+mn-ea"/>
                          <a:cs typeface="+mn-cs"/>
                        </a:rPr>
                        <a:t>3.</a:t>
                      </a: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fr-FR" sz="1400" b="1" kern="1200" dirty="0">
                          <a:solidFill>
                            <a:schemeClr val="tx1"/>
                          </a:solidFill>
                          <a:latin typeface="+mn-lt"/>
                          <a:ea typeface="+mn-ea"/>
                          <a:cs typeface="+mn-cs"/>
                        </a:rPr>
                        <a:t>RAPPORT</a:t>
                      </a:r>
                      <a:endParaRPr lang="fr-FR" sz="1400" b="0" kern="1200" dirty="0">
                        <a:solidFill>
                          <a:schemeClr val="tx1"/>
                        </a:solidFill>
                        <a:latin typeface="+mn-lt"/>
                        <a:ea typeface="+mn-ea"/>
                        <a:cs typeface="+mn-cs"/>
                      </a:endParaRP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05150"/>
                  </a:ext>
                </a:extLst>
              </a:tr>
            </a:tbl>
          </a:graphicData>
        </a:graphic>
      </p:graphicFrame>
      <p:pic>
        <p:nvPicPr>
          <p:cNvPr id="11" name="Image 10">
            <a:extLst>
              <a:ext uri="{FF2B5EF4-FFF2-40B4-BE49-F238E27FC236}">
                <a16:creationId xmlns:a16="http://schemas.microsoft.com/office/drawing/2014/main" id="{81565545-25C2-F724-BC33-773EDFF4DA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948" y="536681"/>
            <a:ext cx="3476795" cy="3476795"/>
          </a:xfrm>
          <a:prstGeom prst="rect">
            <a:avLst/>
          </a:prstGeom>
        </p:spPr>
      </p:pic>
      <p:sp>
        <p:nvSpPr>
          <p:cNvPr id="3" name="ZoneTexte 2">
            <a:extLst>
              <a:ext uri="{FF2B5EF4-FFF2-40B4-BE49-F238E27FC236}">
                <a16:creationId xmlns:a16="http://schemas.microsoft.com/office/drawing/2014/main" id="{8FB6BE2D-C1E3-7370-CBD4-F1E74A21D143}"/>
              </a:ext>
            </a:extLst>
          </p:cNvPr>
          <p:cNvSpPr txBox="1"/>
          <p:nvPr/>
        </p:nvSpPr>
        <p:spPr>
          <a:xfrm>
            <a:off x="2301072" y="5305656"/>
            <a:ext cx="2560342" cy="1015663"/>
          </a:xfrm>
          <a:prstGeom prst="rect">
            <a:avLst/>
          </a:prstGeom>
          <a:noFill/>
        </p:spPr>
        <p:txBody>
          <a:bodyPr wrap="square" rtlCol="0">
            <a:spAutoFit/>
          </a:bodyPr>
          <a:lstStyle/>
          <a:p>
            <a:r>
              <a:rPr lang="fr-CI" sz="2000" b="1" dirty="0">
                <a:latin typeface="+mj-lt"/>
              </a:rPr>
              <a:t>CHUENFFO Arnold </a:t>
            </a:r>
          </a:p>
          <a:p>
            <a:r>
              <a:rPr lang="fr-CI" sz="2000" b="1" dirty="0">
                <a:solidFill>
                  <a:srgbClr val="262626"/>
                </a:solidFill>
                <a:effectLst/>
                <a:latin typeface="+mj-lt"/>
              </a:rPr>
              <a:t>KOIDIMA Emmanuel</a:t>
            </a:r>
            <a:br>
              <a:rPr lang="fr-CI" sz="2000" b="1" dirty="0">
                <a:latin typeface="+mj-lt"/>
              </a:rPr>
            </a:br>
            <a:r>
              <a:rPr lang="fr-CI" sz="2000" b="1" dirty="0">
                <a:solidFill>
                  <a:srgbClr val="262626"/>
                </a:solidFill>
                <a:effectLst/>
                <a:latin typeface="+mj-lt"/>
              </a:rPr>
              <a:t>KATIKA Pamphile </a:t>
            </a:r>
            <a:endParaRPr lang="fr-CI" sz="2000" b="1" dirty="0">
              <a:latin typeface="+mj-lt"/>
            </a:endParaRPr>
          </a:p>
        </p:txBody>
      </p:sp>
    </p:spTree>
    <p:extLst>
      <p:ext uri="{BB962C8B-B14F-4D97-AF65-F5344CB8AC3E}">
        <p14:creationId xmlns:p14="http://schemas.microsoft.com/office/powerpoint/2010/main" val="338702715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388268" y="138441"/>
            <a:ext cx="6397625" cy="497615"/>
          </a:xfrm>
          <a:prstGeom prst="rect">
            <a:avLst/>
          </a:prstGeom>
        </p:spPr>
        <p:txBody>
          <a:bodyPr lIns="0" tIns="0" rIns="0" bIns="0"/>
          <a:lstStyle>
            <a:defPPr>
              <a:defRPr lang="fr-FR"/>
            </a:defPPr>
            <a:lvl1pPr eaLnBrk="0" hangingPunct="0">
              <a:lnSpc>
                <a:spcPct val="90000"/>
              </a:lnSpc>
              <a:spcAft>
                <a:spcPts val="0"/>
              </a:spcAft>
              <a:defRPr sz="1800" spc="-27">
                <a:solidFill>
                  <a:srgbClr val="FF6600"/>
                </a:solidFill>
                <a:latin typeface="Helvetica 75 Bold" panose="020B0804020202020204" pitchFamily="34" charset="0"/>
                <a:ea typeface="+mj-ea"/>
                <a:cs typeface="+mj-cs"/>
              </a:defRPr>
            </a:lvl1pPr>
            <a:lvl2pPr eaLnBrk="0" hangingPunct="0">
              <a:lnSpc>
                <a:spcPct val="90000"/>
              </a:lnSpc>
              <a:defRPr sz="2700">
                <a:solidFill>
                  <a:schemeClr val="bg2"/>
                </a:solidFill>
                <a:latin typeface="Helvetica 75 Bold" pitchFamily="2" charset="0"/>
              </a:defRPr>
            </a:lvl2pPr>
            <a:lvl3pPr eaLnBrk="0" hangingPunct="0">
              <a:lnSpc>
                <a:spcPct val="90000"/>
              </a:lnSpc>
              <a:defRPr sz="2700">
                <a:solidFill>
                  <a:schemeClr val="bg2"/>
                </a:solidFill>
                <a:latin typeface="Helvetica 75 Bold" pitchFamily="2" charset="0"/>
              </a:defRPr>
            </a:lvl3pPr>
            <a:lvl4pPr eaLnBrk="0" hangingPunct="0">
              <a:lnSpc>
                <a:spcPct val="90000"/>
              </a:lnSpc>
              <a:defRPr sz="2700">
                <a:solidFill>
                  <a:schemeClr val="bg2"/>
                </a:solidFill>
                <a:latin typeface="Helvetica 75 Bold" pitchFamily="2" charset="0"/>
              </a:defRPr>
            </a:lvl4pPr>
            <a:lvl5pPr eaLnBrk="0" hangingPunct="0">
              <a:lnSpc>
                <a:spcPct val="90000"/>
              </a:lnSpc>
              <a:defRPr sz="2700">
                <a:solidFill>
                  <a:schemeClr val="bg2"/>
                </a:solidFill>
                <a:latin typeface="Helvetica 75 Bold" pitchFamily="2" charset="0"/>
              </a:defRPr>
            </a:lvl5pPr>
            <a:lvl6pPr marL="608263" fontAlgn="base">
              <a:lnSpc>
                <a:spcPct val="90000"/>
              </a:lnSpc>
              <a:spcBef>
                <a:spcPct val="0"/>
              </a:spcBef>
              <a:spcAft>
                <a:spcPct val="0"/>
              </a:spcAft>
              <a:defRPr sz="2700">
                <a:solidFill>
                  <a:schemeClr val="bg2"/>
                </a:solidFill>
                <a:latin typeface="Helvetica 75 Bold" pitchFamily="2" charset="0"/>
              </a:defRPr>
            </a:lvl6pPr>
            <a:lvl7pPr marL="1216668" fontAlgn="base">
              <a:lnSpc>
                <a:spcPct val="90000"/>
              </a:lnSpc>
              <a:spcBef>
                <a:spcPct val="0"/>
              </a:spcBef>
              <a:spcAft>
                <a:spcPct val="0"/>
              </a:spcAft>
              <a:defRPr sz="2700">
                <a:solidFill>
                  <a:schemeClr val="bg2"/>
                </a:solidFill>
                <a:latin typeface="Helvetica 75 Bold" pitchFamily="2" charset="0"/>
              </a:defRPr>
            </a:lvl7pPr>
            <a:lvl8pPr marL="1824977" fontAlgn="base">
              <a:lnSpc>
                <a:spcPct val="90000"/>
              </a:lnSpc>
              <a:spcBef>
                <a:spcPct val="0"/>
              </a:spcBef>
              <a:spcAft>
                <a:spcPct val="0"/>
              </a:spcAft>
              <a:defRPr sz="2700">
                <a:solidFill>
                  <a:schemeClr val="bg2"/>
                </a:solidFill>
                <a:latin typeface="Helvetica 75 Bold" pitchFamily="2" charset="0"/>
              </a:defRPr>
            </a:lvl8pPr>
            <a:lvl9pPr marL="2433334" fontAlgn="base">
              <a:lnSpc>
                <a:spcPct val="90000"/>
              </a:lnSpc>
              <a:spcBef>
                <a:spcPct val="0"/>
              </a:spcBef>
              <a:spcAft>
                <a:spcPct val="0"/>
              </a:spcAft>
              <a:defRPr sz="2700">
                <a:solidFill>
                  <a:schemeClr val="bg2"/>
                </a:solidFill>
                <a:latin typeface="Helvetica 75 Bold" pitchFamily="2" charset="0"/>
              </a:defRPr>
            </a:lvl9pPr>
          </a:lstStyle>
          <a:p>
            <a:pPr>
              <a:defRPr/>
            </a:pPr>
            <a:r>
              <a:rPr lang="fr-FR" sz="2800" dirty="0"/>
              <a:t>DE: Satisfaction Client</a:t>
            </a:r>
            <a:endParaRPr lang="fr-FR" sz="1200" dirty="0">
              <a:solidFill>
                <a:schemeClr val="tx1">
                  <a:lumMod val="50000"/>
                  <a:lumOff val="50000"/>
                </a:schemeClr>
              </a:solidFill>
              <a:latin typeface="+mj-lt"/>
            </a:endParaRPr>
          </a:p>
        </p:txBody>
      </p:sp>
      <p:sp>
        <p:nvSpPr>
          <p:cNvPr id="9" name="AutoShape 2"/>
          <p:cNvSpPr>
            <a:spLocks noChangeArrowheads="1"/>
          </p:cNvSpPr>
          <p:nvPr>
            <p:custDataLst>
              <p:tags r:id="rId1"/>
            </p:custDataLst>
          </p:nvPr>
        </p:nvSpPr>
        <p:spPr bwMode="gray">
          <a:xfrm>
            <a:off x="-9525" y="-6350"/>
            <a:ext cx="431800" cy="625475"/>
          </a:xfrm>
          <a:prstGeom prst="rect">
            <a:avLst/>
          </a:prstGeom>
          <a:solidFill>
            <a:srgbClr val="FF6600"/>
          </a:solidFill>
          <a:ln w="9525">
            <a:solidFill>
              <a:schemeClr val="accent2"/>
            </a:solidFill>
            <a:miter lim="800000"/>
            <a:headEnd/>
            <a:tailEnd/>
          </a:ln>
        </p:spPr>
        <p:txBody>
          <a:bodyPr lIns="0" tIns="0" rIns="0" bIns="0" anchor="ctr"/>
          <a:lstStyle>
            <a:lvl1pPr>
              <a:defRPr>
                <a:solidFill>
                  <a:schemeClr val="tx1"/>
                </a:solidFill>
                <a:latin typeface="Helvetica 45 Light" pitchFamily="34" charset="0"/>
                <a:cs typeface="Arial" panose="020B0604020202020204" pitchFamily="34" charset="0"/>
              </a:defRPr>
            </a:lvl1pPr>
            <a:lvl2pPr marL="742950" indent="-285750">
              <a:defRPr>
                <a:solidFill>
                  <a:schemeClr val="tx1"/>
                </a:solidFill>
                <a:latin typeface="Helvetica 45 Light" pitchFamily="34" charset="0"/>
                <a:cs typeface="Arial" panose="020B0604020202020204" pitchFamily="34" charset="0"/>
              </a:defRPr>
            </a:lvl2pPr>
            <a:lvl3pPr marL="1143000" indent="-228600">
              <a:defRPr>
                <a:solidFill>
                  <a:schemeClr val="tx1"/>
                </a:solidFill>
                <a:latin typeface="Helvetica 45 Light" pitchFamily="34" charset="0"/>
                <a:cs typeface="Arial" panose="020B0604020202020204" pitchFamily="34" charset="0"/>
              </a:defRPr>
            </a:lvl3pPr>
            <a:lvl4pPr marL="1600200" indent="-228600">
              <a:defRPr>
                <a:solidFill>
                  <a:schemeClr val="tx1"/>
                </a:solidFill>
                <a:latin typeface="Helvetica 45 Light" pitchFamily="34" charset="0"/>
                <a:cs typeface="Arial" panose="020B0604020202020204" pitchFamily="34" charset="0"/>
              </a:defRPr>
            </a:lvl4pPr>
            <a:lvl5pPr marL="2057400" indent="-228600">
              <a:defRPr>
                <a:solidFill>
                  <a:schemeClr val="tx1"/>
                </a:solidFill>
                <a:latin typeface="Helvetica 45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45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45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45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45 Light" pitchFamily="34" charset="0"/>
                <a:cs typeface="Arial" panose="020B0604020202020204" pitchFamily="34" charset="0"/>
              </a:defRPr>
            </a:lvl9pPr>
          </a:lstStyle>
          <a:p>
            <a:pPr algn="ctr" eaLnBrk="1" fontAlgn="auto" hangingPunct="1">
              <a:spcBef>
                <a:spcPts val="0"/>
              </a:spcBef>
              <a:spcAft>
                <a:spcPts val="267"/>
              </a:spcAft>
              <a:buClr>
                <a:srgbClr val="000000"/>
              </a:buClr>
              <a:defRPr/>
            </a:pPr>
            <a:endParaRPr lang="fr-FR" altLang="fr-FR" b="1" kern="0" dirty="0">
              <a:solidFill>
                <a:srgbClr val="FFFFFF"/>
              </a:solidFill>
              <a:latin typeface="Helvetica 55 Roman" pitchFamily="2" charset="0"/>
            </a:endParaRPr>
          </a:p>
        </p:txBody>
      </p:sp>
      <p:grpSp>
        <p:nvGrpSpPr>
          <p:cNvPr id="45062" name="Group 1"/>
          <p:cNvGrpSpPr>
            <a:grpSpLocks/>
          </p:cNvGrpSpPr>
          <p:nvPr/>
        </p:nvGrpSpPr>
        <p:grpSpPr bwMode="auto">
          <a:xfrm>
            <a:off x="3671093" y="765762"/>
            <a:ext cx="4114800" cy="4114800"/>
            <a:chOff x="8914859" y="5004758"/>
            <a:chExt cx="6547935" cy="6548746"/>
          </a:xfrm>
        </p:grpSpPr>
        <p:sp>
          <p:nvSpPr>
            <p:cNvPr id="12" name="Freeform: Shape 48">
              <a:extLst>
                <a:ext uri="{FF2B5EF4-FFF2-40B4-BE49-F238E27FC236}">
                  <a16:creationId xmlns:a16="http://schemas.microsoft.com/office/drawing/2014/main" id="{AF267F73-5A06-EB41-8FDF-64D735FFD50A}"/>
                </a:ext>
              </a:extLst>
            </p:cNvPr>
            <p:cNvSpPr/>
            <p:nvPr/>
          </p:nvSpPr>
          <p:spPr>
            <a:xfrm>
              <a:off x="8914859" y="8514097"/>
              <a:ext cx="3049136" cy="3039407"/>
            </a:xfrm>
            <a:custGeom>
              <a:avLst/>
              <a:gdLst>
                <a:gd name="connsiteX0" fmla="*/ 0 w 1842642"/>
                <a:gd name="connsiteY0" fmla="*/ 0 h 1838043"/>
                <a:gd name="connsiteX1" fmla="*/ 468086 w 1842642"/>
                <a:gd name="connsiteY1" fmla="*/ 0 h 1838043"/>
                <a:gd name="connsiteX2" fmla="*/ 468781 w 1842642"/>
                <a:gd name="connsiteY2" fmla="*/ 13762 h 1838043"/>
                <a:gd name="connsiteX3" fmla="*/ 1824036 w 1842642"/>
                <a:gd name="connsiteY3" fmla="*/ 1369017 h 1838043"/>
                <a:gd name="connsiteX4" fmla="*/ 1842642 w 1842642"/>
                <a:gd name="connsiteY4" fmla="*/ 1369957 h 1838043"/>
                <a:gd name="connsiteX5" fmla="*/ 1842642 w 1842642"/>
                <a:gd name="connsiteY5" fmla="*/ 1838043 h 1838043"/>
                <a:gd name="connsiteX6" fmla="*/ 1776177 w 1842642"/>
                <a:gd name="connsiteY6" fmla="*/ 1834686 h 1838043"/>
                <a:gd name="connsiteX7" fmla="*/ 3112 w 1842642"/>
                <a:gd name="connsiteY7" fmla="*/ 61621 h 1838043"/>
                <a:gd name="connsiteX8" fmla="*/ 0 w 1842642"/>
                <a:gd name="connsiteY8" fmla="*/ 0 h 183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2642" h="1838043">
                  <a:moveTo>
                    <a:pt x="0" y="0"/>
                  </a:moveTo>
                  <a:lnTo>
                    <a:pt x="468086" y="0"/>
                  </a:lnTo>
                  <a:lnTo>
                    <a:pt x="468781" y="13762"/>
                  </a:lnTo>
                  <a:cubicBezTo>
                    <a:pt x="541352" y="728350"/>
                    <a:pt x="1109449" y="1296447"/>
                    <a:pt x="1824036" y="1369017"/>
                  </a:cubicBezTo>
                  <a:lnTo>
                    <a:pt x="1842642" y="1369957"/>
                  </a:lnTo>
                  <a:lnTo>
                    <a:pt x="1842642" y="1838043"/>
                  </a:lnTo>
                  <a:lnTo>
                    <a:pt x="1776177" y="1834686"/>
                  </a:lnTo>
                  <a:cubicBezTo>
                    <a:pt x="841290" y="1739744"/>
                    <a:pt x="98054" y="996508"/>
                    <a:pt x="3112" y="61621"/>
                  </a:cubicBezTo>
                  <a:lnTo>
                    <a:pt x="0" y="0"/>
                  </a:lnTo>
                  <a:close/>
                </a:path>
              </a:pathLst>
            </a:custGeom>
            <a:solidFill>
              <a:srgbClr val="00B050"/>
            </a:solidFill>
            <a:ln w="12700" cap="flat" cmpd="sng" algn="ctr">
              <a:noFill/>
              <a:prstDash val="solid"/>
              <a:miter lim="800000"/>
            </a:ln>
            <a:effectLst/>
          </p:spPr>
          <p:txBody>
            <a:bodyPr lIns="45720" tIns="22860" rIns="45720" bIns="22860" anchor="ctr"/>
            <a:lstStyle/>
            <a:p>
              <a:pPr algn="ctr" defTabSz="914217" eaLnBrk="1" fontAlgn="auto" hangingPunct="1">
                <a:spcBef>
                  <a:spcPts val="0"/>
                </a:spcBef>
                <a:spcAft>
                  <a:spcPts val="0"/>
                </a:spcAft>
                <a:defRPr/>
              </a:pPr>
              <a:endParaRPr lang="en-US" kern="0">
                <a:solidFill>
                  <a:srgbClr val="FFFFFF"/>
                </a:solidFill>
                <a:latin typeface="Calibri" panose="020F0502020204030204"/>
                <a:cs typeface="+mn-cs"/>
              </a:endParaRPr>
            </a:p>
          </p:txBody>
        </p:sp>
        <p:sp>
          <p:nvSpPr>
            <p:cNvPr id="13" name="TextBox 29">
              <a:extLst>
                <a:ext uri="{FF2B5EF4-FFF2-40B4-BE49-F238E27FC236}">
                  <a16:creationId xmlns:a16="http://schemas.microsoft.com/office/drawing/2014/main" id="{6AAF6BA8-2968-4346-AF6D-38BFFAFBE070}"/>
                </a:ext>
              </a:extLst>
            </p:cNvPr>
            <p:cNvSpPr txBox="1"/>
            <p:nvPr/>
          </p:nvSpPr>
          <p:spPr>
            <a:xfrm rot="2700000">
              <a:off x="9224450" y="5314752"/>
              <a:ext cx="5926411" cy="5926413"/>
            </a:xfrm>
            <a:prstGeom prst="rect">
              <a:avLst/>
            </a:prstGeom>
            <a:noFill/>
          </p:spPr>
          <p:txBody>
            <a:bodyPr spcFirstLastPara="1" wrap="none">
              <a:prstTxWarp prst="textArchDown">
                <a:avLst>
                  <a:gd name="adj" fmla="val 1074632"/>
                </a:avLst>
              </a:prstTxWarp>
              <a:spAutoFit/>
            </a:bodyPr>
            <a:lstStyle/>
            <a:p>
              <a:pPr algn="ctr" defTabSz="914217" eaLnBrk="1" fontAlgn="auto" hangingPunct="1">
                <a:spcBef>
                  <a:spcPts val="0"/>
                </a:spcBef>
                <a:spcAft>
                  <a:spcPts val="0"/>
                </a:spcAft>
                <a:defRPr/>
              </a:pPr>
              <a:r>
                <a:rPr lang="en-US" b="1" kern="0" dirty="0">
                  <a:solidFill>
                    <a:srgbClr val="FFFFFF"/>
                  </a:solidFill>
                  <a:latin typeface="Lato" panose="020F0502020204030203" pitchFamily="34" charset="0"/>
                  <a:ea typeface="Lato" panose="020F0502020204030203" pitchFamily="34" charset="0"/>
                  <a:cs typeface="Lato" panose="020F0502020204030203" pitchFamily="34" charset="0"/>
                </a:rPr>
                <a:t>Collecte</a:t>
              </a:r>
            </a:p>
          </p:txBody>
        </p:sp>
        <p:sp>
          <p:nvSpPr>
            <p:cNvPr id="14" name="Freeform: Shape 47">
              <a:extLst>
                <a:ext uri="{FF2B5EF4-FFF2-40B4-BE49-F238E27FC236}">
                  <a16:creationId xmlns:a16="http://schemas.microsoft.com/office/drawing/2014/main" id="{0777DA4A-1A9A-4E40-9D39-0B0BDD873257}"/>
                </a:ext>
              </a:extLst>
            </p:cNvPr>
            <p:cNvSpPr/>
            <p:nvPr/>
          </p:nvSpPr>
          <p:spPr>
            <a:xfrm>
              <a:off x="12413660" y="8514097"/>
              <a:ext cx="3049134" cy="3039407"/>
            </a:xfrm>
            <a:custGeom>
              <a:avLst/>
              <a:gdLst>
                <a:gd name="connsiteX0" fmla="*/ 1374556 w 1842642"/>
                <a:gd name="connsiteY0" fmla="*/ 0 h 1838043"/>
                <a:gd name="connsiteX1" fmla="*/ 1842642 w 1842642"/>
                <a:gd name="connsiteY1" fmla="*/ 0 h 1838043"/>
                <a:gd name="connsiteX2" fmla="*/ 1839530 w 1842642"/>
                <a:gd name="connsiteY2" fmla="*/ 61621 h 1838043"/>
                <a:gd name="connsiteX3" fmla="*/ 66465 w 1842642"/>
                <a:gd name="connsiteY3" fmla="*/ 1834686 h 1838043"/>
                <a:gd name="connsiteX4" fmla="*/ 0 w 1842642"/>
                <a:gd name="connsiteY4" fmla="*/ 1838043 h 1838043"/>
                <a:gd name="connsiteX5" fmla="*/ 0 w 1842642"/>
                <a:gd name="connsiteY5" fmla="*/ 1369957 h 1838043"/>
                <a:gd name="connsiteX6" fmla="*/ 18606 w 1842642"/>
                <a:gd name="connsiteY6" fmla="*/ 1369017 h 1838043"/>
                <a:gd name="connsiteX7" fmla="*/ 1373861 w 1842642"/>
                <a:gd name="connsiteY7" fmla="*/ 13762 h 1838043"/>
                <a:gd name="connsiteX8" fmla="*/ 1374556 w 1842642"/>
                <a:gd name="connsiteY8" fmla="*/ 0 h 183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2642" h="1838043">
                  <a:moveTo>
                    <a:pt x="1374556" y="0"/>
                  </a:moveTo>
                  <a:lnTo>
                    <a:pt x="1842642" y="0"/>
                  </a:lnTo>
                  <a:lnTo>
                    <a:pt x="1839530" y="61621"/>
                  </a:lnTo>
                  <a:cubicBezTo>
                    <a:pt x="1744588" y="996508"/>
                    <a:pt x="1001352" y="1739744"/>
                    <a:pt x="66465" y="1834686"/>
                  </a:cubicBezTo>
                  <a:lnTo>
                    <a:pt x="0" y="1838043"/>
                  </a:lnTo>
                  <a:lnTo>
                    <a:pt x="0" y="1369957"/>
                  </a:lnTo>
                  <a:lnTo>
                    <a:pt x="18606" y="1369017"/>
                  </a:lnTo>
                  <a:cubicBezTo>
                    <a:pt x="733194" y="1296447"/>
                    <a:pt x="1301291" y="728350"/>
                    <a:pt x="1373861" y="13762"/>
                  </a:cubicBezTo>
                  <a:lnTo>
                    <a:pt x="1374556" y="0"/>
                  </a:lnTo>
                  <a:close/>
                </a:path>
              </a:pathLst>
            </a:custGeom>
            <a:solidFill>
              <a:srgbClr val="F28601"/>
            </a:solidFill>
            <a:ln w="12700" cap="flat" cmpd="sng" algn="ctr">
              <a:noFill/>
              <a:prstDash val="solid"/>
              <a:miter lim="800000"/>
            </a:ln>
            <a:effectLst/>
          </p:spPr>
          <p:txBody>
            <a:bodyPr lIns="45720" tIns="22860" rIns="45720" bIns="22860" anchor="ctr"/>
            <a:lstStyle/>
            <a:p>
              <a:pPr algn="ctr" defTabSz="914217" eaLnBrk="1" fontAlgn="auto" hangingPunct="1">
                <a:spcBef>
                  <a:spcPts val="0"/>
                </a:spcBef>
                <a:spcAft>
                  <a:spcPts val="0"/>
                </a:spcAft>
                <a:defRPr/>
              </a:pPr>
              <a:endParaRPr lang="en-US" kern="0">
                <a:solidFill>
                  <a:srgbClr val="FFFFFF"/>
                </a:solidFill>
                <a:latin typeface="Calibri" panose="020F0502020204030204"/>
                <a:cs typeface="+mn-cs"/>
              </a:endParaRPr>
            </a:p>
          </p:txBody>
        </p:sp>
        <p:sp>
          <p:nvSpPr>
            <p:cNvPr id="15" name="TextBox 30">
              <a:extLst>
                <a:ext uri="{FF2B5EF4-FFF2-40B4-BE49-F238E27FC236}">
                  <a16:creationId xmlns:a16="http://schemas.microsoft.com/office/drawing/2014/main" id="{C89FA234-769C-AF4A-9F11-45E45A147923}"/>
                </a:ext>
              </a:extLst>
            </p:cNvPr>
            <p:cNvSpPr txBox="1"/>
            <p:nvPr/>
          </p:nvSpPr>
          <p:spPr>
            <a:xfrm rot="18852151">
              <a:off x="9282354" y="5212034"/>
              <a:ext cx="5926411" cy="5926411"/>
            </a:xfrm>
            <a:prstGeom prst="rect">
              <a:avLst/>
            </a:prstGeom>
            <a:noFill/>
            <a:effectLst/>
          </p:spPr>
          <p:txBody>
            <a:bodyPr spcFirstLastPara="1" wrap="none">
              <a:prstTxWarp prst="textArchDown">
                <a:avLst>
                  <a:gd name="adj" fmla="val 922455"/>
                </a:avLst>
              </a:prstTxWarp>
              <a:spAutoFit/>
            </a:bodyPr>
            <a:lstStyle/>
            <a:p>
              <a:pPr algn="ctr" defTabSz="914217">
                <a:defRPr/>
              </a:pPr>
              <a:r>
                <a:rPr lang="en-US" b="1" kern="0" dirty="0">
                  <a:solidFill>
                    <a:srgbClr val="FFFFFF"/>
                  </a:solidFill>
                  <a:latin typeface="Lato" panose="020F0502020204030203" pitchFamily="34" charset="0"/>
                  <a:ea typeface="Lato" panose="020F0502020204030203" pitchFamily="34" charset="0"/>
                  <a:cs typeface="Lato" panose="020F0502020204030203" pitchFamily="34" charset="0"/>
                </a:rPr>
                <a:t>Visualisation</a:t>
              </a:r>
            </a:p>
          </p:txBody>
        </p:sp>
        <p:sp>
          <p:nvSpPr>
            <p:cNvPr id="16" name="Freeform: Shape 51">
              <a:extLst>
                <a:ext uri="{FF2B5EF4-FFF2-40B4-BE49-F238E27FC236}">
                  <a16:creationId xmlns:a16="http://schemas.microsoft.com/office/drawing/2014/main" id="{DBF55936-442C-AC47-9C90-5DFC4EE8D3BA}"/>
                </a:ext>
              </a:extLst>
            </p:cNvPr>
            <p:cNvSpPr/>
            <p:nvPr/>
          </p:nvSpPr>
          <p:spPr>
            <a:xfrm>
              <a:off x="8914859" y="5004758"/>
              <a:ext cx="3049136" cy="3039406"/>
            </a:xfrm>
            <a:custGeom>
              <a:avLst/>
              <a:gdLst>
                <a:gd name="connsiteX0" fmla="*/ 1842642 w 1842642"/>
                <a:gd name="connsiteY0" fmla="*/ 0 h 1838042"/>
                <a:gd name="connsiteX1" fmla="*/ 1842642 w 1842642"/>
                <a:gd name="connsiteY1" fmla="*/ 468086 h 1838042"/>
                <a:gd name="connsiteX2" fmla="*/ 1824036 w 1842642"/>
                <a:gd name="connsiteY2" fmla="*/ 469025 h 1838042"/>
                <a:gd name="connsiteX3" fmla="*/ 468781 w 1842642"/>
                <a:gd name="connsiteY3" fmla="*/ 1824280 h 1838042"/>
                <a:gd name="connsiteX4" fmla="*/ 468086 w 1842642"/>
                <a:gd name="connsiteY4" fmla="*/ 1838042 h 1838042"/>
                <a:gd name="connsiteX5" fmla="*/ 0 w 1842642"/>
                <a:gd name="connsiteY5" fmla="*/ 1838042 h 1838042"/>
                <a:gd name="connsiteX6" fmla="*/ 3112 w 1842642"/>
                <a:gd name="connsiteY6" fmla="*/ 1776421 h 1838042"/>
                <a:gd name="connsiteX7" fmla="*/ 1776177 w 1842642"/>
                <a:gd name="connsiteY7" fmla="*/ 3356 h 1838042"/>
                <a:gd name="connsiteX8" fmla="*/ 1842642 w 1842642"/>
                <a:gd name="connsiteY8" fmla="*/ 0 h 183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2642" h="1838042">
                  <a:moveTo>
                    <a:pt x="1842642" y="0"/>
                  </a:moveTo>
                  <a:lnTo>
                    <a:pt x="1842642" y="468086"/>
                  </a:lnTo>
                  <a:lnTo>
                    <a:pt x="1824036" y="469025"/>
                  </a:lnTo>
                  <a:cubicBezTo>
                    <a:pt x="1109449" y="541595"/>
                    <a:pt x="541352" y="1109693"/>
                    <a:pt x="468781" y="1824280"/>
                  </a:cubicBezTo>
                  <a:lnTo>
                    <a:pt x="468086" y="1838042"/>
                  </a:lnTo>
                  <a:lnTo>
                    <a:pt x="0" y="1838042"/>
                  </a:lnTo>
                  <a:lnTo>
                    <a:pt x="3112" y="1776421"/>
                  </a:lnTo>
                  <a:cubicBezTo>
                    <a:pt x="98054" y="841534"/>
                    <a:pt x="841290" y="98299"/>
                    <a:pt x="1776177" y="3356"/>
                  </a:cubicBezTo>
                  <a:lnTo>
                    <a:pt x="1842642" y="0"/>
                  </a:lnTo>
                  <a:close/>
                </a:path>
              </a:pathLst>
            </a:custGeom>
            <a:solidFill>
              <a:schemeClr val="tx2"/>
            </a:solidFill>
            <a:ln w="12700" cap="flat" cmpd="sng" algn="ctr">
              <a:noFill/>
              <a:prstDash val="solid"/>
              <a:miter lim="800000"/>
            </a:ln>
            <a:effectLst/>
          </p:spPr>
          <p:txBody>
            <a:bodyPr anchor="ctr"/>
            <a:lstStyle/>
            <a:p>
              <a:pPr algn="ctr" defTabSz="914217" eaLnBrk="1" fontAlgn="auto" hangingPunct="1">
                <a:spcBef>
                  <a:spcPts val="0"/>
                </a:spcBef>
                <a:spcAft>
                  <a:spcPts val="0"/>
                </a:spcAft>
                <a:defRPr/>
              </a:pPr>
              <a:endParaRPr lang="en-US" kern="0">
                <a:solidFill>
                  <a:srgbClr val="FFFFFF"/>
                </a:solidFill>
                <a:latin typeface="Calibri" panose="020F0502020204030204"/>
                <a:cs typeface="+mn-cs"/>
              </a:endParaRPr>
            </a:p>
          </p:txBody>
        </p:sp>
        <p:sp>
          <p:nvSpPr>
            <p:cNvPr id="18" name="Freeform: Shape 50">
              <a:extLst>
                <a:ext uri="{FF2B5EF4-FFF2-40B4-BE49-F238E27FC236}">
                  <a16:creationId xmlns:a16="http://schemas.microsoft.com/office/drawing/2014/main" id="{043986BF-776E-C54B-919A-9B8225492002}"/>
                </a:ext>
              </a:extLst>
            </p:cNvPr>
            <p:cNvSpPr/>
            <p:nvPr/>
          </p:nvSpPr>
          <p:spPr>
            <a:xfrm>
              <a:off x="12413660" y="5004758"/>
              <a:ext cx="3049134" cy="3039406"/>
            </a:xfrm>
            <a:custGeom>
              <a:avLst/>
              <a:gdLst>
                <a:gd name="connsiteX0" fmla="*/ 0 w 1842642"/>
                <a:gd name="connsiteY0" fmla="*/ 0 h 1838042"/>
                <a:gd name="connsiteX1" fmla="*/ 66465 w 1842642"/>
                <a:gd name="connsiteY1" fmla="*/ 3356 h 1838042"/>
                <a:gd name="connsiteX2" fmla="*/ 1839530 w 1842642"/>
                <a:gd name="connsiteY2" fmla="*/ 1776421 h 1838042"/>
                <a:gd name="connsiteX3" fmla="*/ 1842642 w 1842642"/>
                <a:gd name="connsiteY3" fmla="*/ 1838042 h 1838042"/>
                <a:gd name="connsiteX4" fmla="*/ 1374556 w 1842642"/>
                <a:gd name="connsiteY4" fmla="*/ 1838042 h 1838042"/>
                <a:gd name="connsiteX5" fmla="*/ 1373861 w 1842642"/>
                <a:gd name="connsiteY5" fmla="*/ 1824280 h 1838042"/>
                <a:gd name="connsiteX6" fmla="*/ 18606 w 1842642"/>
                <a:gd name="connsiteY6" fmla="*/ 469025 h 1838042"/>
                <a:gd name="connsiteX7" fmla="*/ 0 w 1842642"/>
                <a:gd name="connsiteY7" fmla="*/ 468086 h 1838042"/>
                <a:gd name="connsiteX8" fmla="*/ 0 w 1842642"/>
                <a:gd name="connsiteY8" fmla="*/ 0 h 183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2642" h="1838042">
                  <a:moveTo>
                    <a:pt x="0" y="0"/>
                  </a:moveTo>
                  <a:lnTo>
                    <a:pt x="66465" y="3356"/>
                  </a:lnTo>
                  <a:cubicBezTo>
                    <a:pt x="1001352" y="98299"/>
                    <a:pt x="1744588" y="841534"/>
                    <a:pt x="1839530" y="1776421"/>
                  </a:cubicBezTo>
                  <a:lnTo>
                    <a:pt x="1842642" y="1838042"/>
                  </a:lnTo>
                  <a:lnTo>
                    <a:pt x="1374556" y="1838042"/>
                  </a:lnTo>
                  <a:lnTo>
                    <a:pt x="1373861" y="1824280"/>
                  </a:lnTo>
                  <a:cubicBezTo>
                    <a:pt x="1301291" y="1109693"/>
                    <a:pt x="733194" y="541595"/>
                    <a:pt x="18606" y="469025"/>
                  </a:cubicBezTo>
                  <a:lnTo>
                    <a:pt x="0" y="468086"/>
                  </a:lnTo>
                  <a:lnTo>
                    <a:pt x="0" y="0"/>
                  </a:lnTo>
                  <a:close/>
                </a:path>
              </a:pathLst>
            </a:custGeom>
            <a:solidFill>
              <a:srgbClr val="7677EC"/>
            </a:solidFill>
            <a:ln w="12700" cap="flat" cmpd="sng" algn="ctr">
              <a:noFill/>
              <a:prstDash val="solid"/>
              <a:miter lim="800000"/>
            </a:ln>
            <a:effectLst/>
          </p:spPr>
          <p:txBody>
            <a:bodyPr lIns="45720" tIns="22860" rIns="45720" bIns="22860" anchor="ctr"/>
            <a:lstStyle/>
            <a:p>
              <a:pPr algn="ctr" defTabSz="914217" eaLnBrk="1" fontAlgn="auto" hangingPunct="1">
                <a:spcBef>
                  <a:spcPts val="0"/>
                </a:spcBef>
                <a:spcAft>
                  <a:spcPts val="0"/>
                </a:spcAft>
                <a:defRPr/>
              </a:pPr>
              <a:endParaRPr lang="en-US" kern="0">
                <a:solidFill>
                  <a:srgbClr val="FFFFFF"/>
                </a:solidFill>
                <a:latin typeface="Calibri" panose="020F0502020204030204"/>
                <a:cs typeface="+mn-cs"/>
              </a:endParaRPr>
            </a:p>
          </p:txBody>
        </p:sp>
        <p:sp>
          <p:nvSpPr>
            <p:cNvPr id="19" name="TextBox 27">
              <a:extLst>
                <a:ext uri="{FF2B5EF4-FFF2-40B4-BE49-F238E27FC236}">
                  <a16:creationId xmlns:a16="http://schemas.microsoft.com/office/drawing/2014/main" id="{FFBBB121-8862-B44A-BE04-6DF2843F569B}"/>
                </a:ext>
              </a:extLst>
            </p:cNvPr>
            <p:cNvSpPr txBox="1"/>
            <p:nvPr/>
          </p:nvSpPr>
          <p:spPr>
            <a:xfrm rot="18900000">
              <a:off x="9392510" y="5392933"/>
              <a:ext cx="5590294" cy="5590294"/>
            </a:xfrm>
            <a:prstGeom prst="rect">
              <a:avLst/>
            </a:prstGeom>
            <a:noFill/>
          </p:spPr>
          <p:txBody>
            <a:bodyPr spcFirstLastPara="1" wrap="none">
              <a:prstTxWarp prst="textArchUp">
                <a:avLst>
                  <a:gd name="adj" fmla="val 11763189"/>
                </a:avLst>
              </a:prstTxWarp>
              <a:spAutoFit/>
            </a:bodyPr>
            <a:lstStyle/>
            <a:p>
              <a:pPr algn="ctr" defTabSz="914217" eaLnBrk="1" fontAlgn="auto" hangingPunct="1">
                <a:spcBef>
                  <a:spcPts val="0"/>
                </a:spcBef>
                <a:spcAft>
                  <a:spcPts val="0"/>
                </a:spcAft>
                <a:defRPr/>
              </a:pPr>
              <a:r>
                <a:rPr lang="en-US" b="1" kern="0" dirty="0">
                  <a:solidFill>
                    <a:srgbClr val="FFFFFF"/>
                  </a:solidFill>
                  <a:latin typeface="Lato" panose="020F0502020204030203" pitchFamily="34" charset="0"/>
                  <a:ea typeface="Lato" panose="020F0502020204030203" pitchFamily="34" charset="0"/>
                  <a:cs typeface="Lato" panose="020F0502020204030203" pitchFamily="34" charset="0"/>
                </a:rPr>
                <a:t>Objectif</a:t>
              </a:r>
            </a:p>
          </p:txBody>
        </p:sp>
        <p:sp>
          <p:nvSpPr>
            <p:cNvPr id="20" name="TextBox 28">
              <a:extLst>
                <a:ext uri="{FF2B5EF4-FFF2-40B4-BE49-F238E27FC236}">
                  <a16:creationId xmlns:a16="http://schemas.microsoft.com/office/drawing/2014/main" id="{A0BD892C-0E12-2F41-9378-534FCBADC11F}"/>
                </a:ext>
              </a:extLst>
            </p:cNvPr>
            <p:cNvSpPr txBox="1"/>
            <p:nvPr/>
          </p:nvSpPr>
          <p:spPr>
            <a:xfrm rot="13500000" flipH="1" flipV="1">
              <a:off x="9418190" y="5431452"/>
              <a:ext cx="5590294" cy="5590294"/>
            </a:xfrm>
            <a:prstGeom prst="rect">
              <a:avLst/>
            </a:prstGeom>
            <a:noFill/>
          </p:spPr>
          <p:txBody>
            <a:bodyPr spcFirstLastPara="1" wrap="none">
              <a:prstTxWarp prst="textArchUp">
                <a:avLst>
                  <a:gd name="adj" fmla="val 6634556"/>
                </a:avLst>
              </a:prstTxWarp>
              <a:spAutoFit/>
            </a:bodyPr>
            <a:lstStyle/>
            <a:p>
              <a:pPr algn="ctr" defTabSz="914217">
                <a:defRPr/>
              </a:pPr>
              <a:r>
                <a:rPr lang="en-US" b="1" kern="0" dirty="0">
                  <a:solidFill>
                    <a:srgbClr val="FFFFFF"/>
                  </a:solidFill>
                  <a:latin typeface="Lato" panose="020F0502020204030203" pitchFamily="34" charset="0"/>
                  <a:ea typeface="Lato" panose="020F0502020204030203" pitchFamily="34" charset="0"/>
                  <a:cs typeface="Lato" panose="020F0502020204030203" pitchFamily="34" charset="0"/>
                </a:rPr>
                <a:t>Analyse</a:t>
              </a:r>
            </a:p>
          </p:txBody>
        </p:sp>
        <p:grpSp>
          <p:nvGrpSpPr>
            <p:cNvPr id="45085" name="Group 70"/>
            <p:cNvGrpSpPr>
              <a:grpSpLocks/>
            </p:cNvGrpSpPr>
            <p:nvPr/>
          </p:nvGrpSpPr>
          <p:grpSpPr bwMode="auto">
            <a:xfrm>
              <a:off x="13076109" y="8418708"/>
              <a:ext cx="794275" cy="373081"/>
              <a:chOff x="13446740" y="8773782"/>
              <a:chExt cx="1220121" cy="573106"/>
            </a:xfrm>
          </p:grpSpPr>
          <p:sp>
            <p:nvSpPr>
              <p:cNvPr id="22" name="Freeform 4">
                <a:extLst>
                  <a:ext uri="{FF2B5EF4-FFF2-40B4-BE49-F238E27FC236}">
                    <a16:creationId xmlns:a16="http://schemas.microsoft.com/office/drawing/2014/main" id="{5AF1104C-C964-6140-83C7-B4F08FD100AD}"/>
                  </a:ext>
                </a:extLst>
              </p:cNvPr>
              <p:cNvSpPr>
                <a:spLocks noChangeArrowheads="1"/>
              </p:cNvSpPr>
              <p:nvPr/>
            </p:nvSpPr>
            <p:spPr bwMode="auto">
              <a:xfrm>
                <a:off x="13445845" y="934723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9688"/>
              </a:solidFill>
              <a:ln w="76200"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eaLnBrk="1" fontAlgn="auto" hangingPunct="1">
                  <a:spcBef>
                    <a:spcPts val="0"/>
                  </a:spcBef>
                  <a:spcAft>
                    <a:spcPts val="0"/>
                  </a:spcAft>
                  <a:defRPr/>
                </a:pPr>
                <a:endParaRPr lang="en-US" kern="0">
                  <a:solidFill>
                    <a:srgbClr val="7F7A7E"/>
                  </a:solidFill>
                  <a:latin typeface="Calibri" panose="020F0502020204030204"/>
                </a:endParaRPr>
              </a:p>
            </p:txBody>
          </p:sp>
          <p:sp>
            <p:nvSpPr>
              <p:cNvPr id="23" name="Freeform 5">
                <a:extLst>
                  <a:ext uri="{FF2B5EF4-FFF2-40B4-BE49-F238E27FC236}">
                    <a16:creationId xmlns:a16="http://schemas.microsoft.com/office/drawing/2014/main" id="{B567C213-A345-F341-9AC1-B661EA05D41F}"/>
                  </a:ext>
                </a:extLst>
              </p:cNvPr>
              <p:cNvSpPr>
                <a:spLocks noChangeArrowheads="1"/>
              </p:cNvSpPr>
              <p:nvPr/>
            </p:nvSpPr>
            <p:spPr bwMode="auto">
              <a:xfrm>
                <a:off x="13445845" y="934723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9688"/>
              </a:solidFill>
              <a:ln w="7620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eaLnBrk="1" fontAlgn="auto" hangingPunct="1">
                  <a:spcBef>
                    <a:spcPts val="0"/>
                  </a:spcBef>
                  <a:spcAft>
                    <a:spcPts val="0"/>
                  </a:spcAft>
                  <a:defRPr/>
                </a:pPr>
                <a:endParaRPr lang="en-US" kern="0">
                  <a:solidFill>
                    <a:srgbClr val="7F7A7E"/>
                  </a:solidFill>
                  <a:latin typeface="Calibri" panose="020F0502020204030204"/>
                </a:endParaRPr>
              </a:p>
            </p:txBody>
          </p:sp>
          <p:sp>
            <p:nvSpPr>
              <p:cNvPr id="24" name="Freeform 6">
                <a:extLst>
                  <a:ext uri="{FF2B5EF4-FFF2-40B4-BE49-F238E27FC236}">
                    <a16:creationId xmlns:a16="http://schemas.microsoft.com/office/drawing/2014/main" id="{CBA4E4F2-D8EF-7749-A4F6-582773CCF5A2}"/>
                  </a:ext>
                </a:extLst>
              </p:cNvPr>
              <p:cNvSpPr>
                <a:spLocks noChangeArrowheads="1"/>
              </p:cNvSpPr>
              <p:nvPr/>
            </p:nvSpPr>
            <p:spPr bwMode="auto">
              <a:xfrm>
                <a:off x="14668240" y="8772831"/>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9688"/>
              </a:solidFill>
              <a:ln w="76200"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eaLnBrk="1" fontAlgn="auto" hangingPunct="1">
                  <a:spcBef>
                    <a:spcPts val="0"/>
                  </a:spcBef>
                  <a:spcAft>
                    <a:spcPts val="0"/>
                  </a:spcAft>
                  <a:defRPr/>
                </a:pPr>
                <a:endParaRPr lang="en-US" kern="0">
                  <a:solidFill>
                    <a:srgbClr val="7F7A7E"/>
                  </a:solidFill>
                  <a:latin typeface="Calibri" panose="020F0502020204030204"/>
                </a:endParaRPr>
              </a:p>
            </p:txBody>
          </p:sp>
          <p:sp>
            <p:nvSpPr>
              <p:cNvPr id="25" name="Freeform 7">
                <a:extLst>
                  <a:ext uri="{FF2B5EF4-FFF2-40B4-BE49-F238E27FC236}">
                    <a16:creationId xmlns:a16="http://schemas.microsoft.com/office/drawing/2014/main" id="{74557817-708A-7649-855B-F707837E038B}"/>
                  </a:ext>
                </a:extLst>
              </p:cNvPr>
              <p:cNvSpPr>
                <a:spLocks noChangeArrowheads="1"/>
              </p:cNvSpPr>
              <p:nvPr/>
            </p:nvSpPr>
            <p:spPr bwMode="auto">
              <a:xfrm>
                <a:off x="14668240" y="8772831"/>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9688"/>
              </a:solidFill>
              <a:ln w="7620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eaLnBrk="1" fontAlgn="auto" hangingPunct="1">
                  <a:spcBef>
                    <a:spcPts val="0"/>
                  </a:spcBef>
                  <a:spcAft>
                    <a:spcPts val="0"/>
                  </a:spcAft>
                  <a:defRPr/>
                </a:pPr>
                <a:endParaRPr lang="en-US" kern="0">
                  <a:solidFill>
                    <a:srgbClr val="7F7A7E"/>
                  </a:solidFill>
                  <a:latin typeface="Calibri" panose="020F0502020204030204"/>
                </a:endParaRPr>
              </a:p>
            </p:txBody>
          </p:sp>
        </p:grpSp>
      </p:grpSp>
      <p:sp>
        <p:nvSpPr>
          <p:cNvPr id="45063" name="CuadroTexto 350"/>
          <p:cNvSpPr txBox="1">
            <a:spLocks noChangeArrowheads="1"/>
          </p:cNvSpPr>
          <p:nvPr/>
        </p:nvSpPr>
        <p:spPr bwMode="auto">
          <a:xfrm>
            <a:off x="605514" y="594312"/>
            <a:ext cx="64793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fr-FR" sz="5000" b="1" dirty="0">
                <a:solidFill>
                  <a:schemeClr val="tx2"/>
                </a:solidFill>
                <a:latin typeface="Poppins SemiBold"/>
                <a:ea typeface="Lato Heavy"/>
                <a:cs typeface="Poppins SemiBold"/>
              </a:rPr>
              <a:t>A</a:t>
            </a:r>
          </a:p>
        </p:txBody>
      </p:sp>
      <p:sp>
        <p:nvSpPr>
          <p:cNvPr id="45064" name="CuadroTexto 395"/>
          <p:cNvSpPr txBox="1">
            <a:spLocks noChangeArrowheads="1"/>
          </p:cNvSpPr>
          <p:nvPr/>
        </p:nvSpPr>
        <p:spPr bwMode="auto">
          <a:xfrm>
            <a:off x="1200943" y="683212"/>
            <a:ext cx="2054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fr-FR" b="1" dirty="0">
                <a:solidFill>
                  <a:srgbClr val="001C5E"/>
                </a:solidFill>
                <a:latin typeface="Poppins SemiBold"/>
                <a:ea typeface="Lato Semibold"/>
                <a:cs typeface="Poppins SemiBold"/>
              </a:rPr>
              <a:t>Objectif</a:t>
            </a:r>
          </a:p>
        </p:txBody>
      </p:sp>
      <p:sp>
        <p:nvSpPr>
          <p:cNvPr id="45065" name="Rectangle 56"/>
          <p:cNvSpPr>
            <a:spLocks noChangeArrowheads="1"/>
          </p:cNvSpPr>
          <p:nvPr/>
        </p:nvSpPr>
        <p:spPr bwMode="auto">
          <a:xfrm>
            <a:off x="1200943" y="1053099"/>
            <a:ext cx="233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Le but de ce projet est de mettre en place un pipeline data qui mettra aux utilisateurs de mesurer la satisfaction d’un client sur ces usages de service de banque, ATM etc.</a:t>
            </a:r>
          </a:p>
          <a:p>
            <a:pPr>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KPIs: </a:t>
            </a:r>
            <a:r>
              <a:rPr lang="en-US" altLang="fr-FR" sz="1200" b="1" dirty="0">
                <a:solidFill>
                  <a:schemeClr val="accent3"/>
                </a:solidFill>
                <a:latin typeface="Helvetica 55 Roman" panose="02000503040000020004" pitchFamily="2" charset="0"/>
                <a:ea typeface="Lato Light"/>
                <a:cs typeface="Lato Light"/>
              </a:rPr>
              <a:t>Customer Satisfaction Score</a:t>
            </a:r>
            <a:r>
              <a:rPr lang="fr-FR" altLang="fr-FR" sz="1200" b="1" dirty="0">
                <a:solidFill>
                  <a:schemeClr val="accent3"/>
                </a:solidFill>
                <a:latin typeface="Helvetica 55 Roman" panose="02000503040000020004" pitchFamily="2" charset="0"/>
                <a:ea typeface="Lato Light"/>
                <a:cs typeface="Lato Light"/>
              </a:rPr>
              <a:t>, Taux de réponse positive</a:t>
            </a:r>
            <a:endParaRPr lang="en-US" altLang="fr-FR" sz="1200" dirty="0">
              <a:solidFill>
                <a:schemeClr val="accent3"/>
              </a:solidFill>
              <a:latin typeface="Helvetica 55 Roman" panose="02000503040000020004" pitchFamily="2" charset="0"/>
              <a:ea typeface="Lato Light"/>
              <a:cs typeface="Lato Light"/>
            </a:endParaRPr>
          </a:p>
        </p:txBody>
      </p:sp>
      <p:sp>
        <p:nvSpPr>
          <p:cNvPr id="45066" name="CuadroTexto 350"/>
          <p:cNvSpPr txBox="1">
            <a:spLocks noChangeArrowheads="1"/>
          </p:cNvSpPr>
          <p:nvPr/>
        </p:nvSpPr>
        <p:spPr bwMode="auto">
          <a:xfrm>
            <a:off x="7867393" y="632412"/>
            <a:ext cx="6767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fr-FR" sz="5000" b="1" dirty="0">
                <a:solidFill>
                  <a:srgbClr val="7677EC"/>
                </a:solidFill>
                <a:latin typeface="Poppins SemiBold"/>
                <a:ea typeface="Lato Heavy"/>
                <a:cs typeface="Poppins SemiBold"/>
              </a:rPr>
              <a:t>C</a:t>
            </a:r>
          </a:p>
        </p:txBody>
      </p:sp>
      <p:sp>
        <p:nvSpPr>
          <p:cNvPr id="45067" name="CuadroTexto 395"/>
          <p:cNvSpPr txBox="1">
            <a:spLocks noChangeArrowheads="1"/>
          </p:cNvSpPr>
          <p:nvPr/>
        </p:nvSpPr>
        <p:spPr bwMode="auto">
          <a:xfrm>
            <a:off x="8421506" y="875910"/>
            <a:ext cx="34370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fr-FR" b="1" dirty="0">
                <a:solidFill>
                  <a:srgbClr val="001C5E"/>
                </a:solidFill>
                <a:latin typeface="Poppins SemiBold"/>
                <a:ea typeface="Lato Semibold"/>
                <a:cs typeface="Poppins SemiBold"/>
              </a:rPr>
              <a:t>Traitement &amp; Analyse</a:t>
            </a:r>
          </a:p>
        </p:txBody>
      </p:sp>
      <p:sp>
        <p:nvSpPr>
          <p:cNvPr id="45068" name="Rectangle 56"/>
          <p:cNvSpPr>
            <a:spLocks noChangeArrowheads="1"/>
          </p:cNvSpPr>
          <p:nvPr/>
        </p:nvSpPr>
        <p:spPr bwMode="auto">
          <a:xfrm>
            <a:off x="8456228" y="1255935"/>
            <a:ext cx="324710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a:r>
              <a:rPr lang="fr-FR" altLang="fr-FR" sz="1200" b="1" dirty="0">
                <a:solidFill>
                  <a:srgbClr val="7F7A7E"/>
                </a:solidFill>
                <a:latin typeface="Helvetica 55 Roman" panose="02000503040000020004" pitchFamily="2" charset="0"/>
                <a:ea typeface="Lato Light"/>
                <a:cs typeface="Lato Light"/>
              </a:rPr>
              <a:t>Traitement</a:t>
            </a:r>
          </a:p>
          <a:p>
            <a:pPr>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Nettoyer les données </a:t>
            </a:r>
          </a:p>
          <a:p>
            <a:pPr>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Transformer les données</a:t>
            </a:r>
          </a:p>
          <a:p>
            <a:pPr>
              <a:buFont typeface="Arial" panose="020B0604020202020204" pitchFamily="34" charset="0"/>
              <a:buChar char="•"/>
            </a:pPr>
            <a:r>
              <a:rPr lang="fr-FR" altLang="fr-FR" sz="1200" b="1" dirty="0">
                <a:solidFill>
                  <a:schemeClr val="accent3"/>
                </a:solidFill>
                <a:latin typeface="Helvetica 55 Roman" panose="02000503040000020004" pitchFamily="2" charset="0"/>
                <a:ea typeface="Lato Light"/>
                <a:cs typeface="Lato Light"/>
              </a:rPr>
              <a:t>SQL Lite,  MongoDB</a:t>
            </a:r>
          </a:p>
          <a:p>
            <a:pPr marL="0" indent="0"/>
            <a:endParaRPr lang="fr-FR" altLang="fr-FR" sz="1200" b="1" dirty="0">
              <a:solidFill>
                <a:srgbClr val="7F7A7E"/>
              </a:solidFill>
              <a:latin typeface="Helvetica 55 Roman" panose="02000503040000020004" pitchFamily="2" charset="0"/>
              <a:ea typeface="Lato Light"/>
              <a:cs typeface="Lato Light"/>
            </a:endParaRPr>
          </a:p>
          <a:p>
            <a:pPr marL="0" indent="0"/>
            <a:r>
              <a:rPr lang="fr-FR" altLang="fr-FR" sz="1200" b="1" dirty="0">
                <a:solidFill>
                  <a:srgbClr val="7F7A7E"/>
                </a:solidFill>
                <a:latin typeface="Helvetica 55 Roman" panose="02000503040000020004" pitchFamily="2" charset="0"/>
                <a:ea typeface="Lato Light"/>
                <a:cs typeface="Lato Light"/>
              </a:rPr>
              <a:t>Analyse</a:t>
            </a:r>
          </a:p>
          <a:p>
            <a:pPr marL="171450" indent="-171450">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Analyse de sentiment sur une période donnée par client (par date, évolution de l’état de sentiment sur une durée définie.</a:t>
            </a:r>
          </a:p>
          <a:p>
            <a:pPr marL="171450" indent="-171450">
              <a:buFont typeface="Arial" panose="020B0604020202020204" pitchFamily="34" charset="0"/>
              <a:buChar char="•"/>
            </a:pPr>
            <a:r>
              <a:rPr lang="fr-FR" altLang="fr-FR" sz="1200" b="1" dirty="0" err="1">
                <a:solidFill>
                  <a:schemeClr val="accent3"/>
                </a:solidFill>
                <a:latin typeface="Helvetica 55 Roman" panose="02000503040000020004" pitchFamily="2" charset="0"/>
                <a:ea typeface="Lato Light"/>
                <a:cs typeface="Lato Light"/>
              </a:rPr>
              <a:t>TextBlob</a:t>
            </a:r>
            <a:r>
              <a:rPr lang="fr-FR" altLang="fr-FR" sz="1200" b="1" dirty="0">
                <a:solidFill>
                  <a:schemeClr val="accent3"/>
                </a:solidFill>
                <a:latin typeface="Helvetica 55 Roman" panose="02000503040000020004" pitchFamily="2" charset="0"/>
                <a:ea typeface="Lato Light"/>
                <a:cs typeface="Lato Light"/>
              </a:rPr>
              <a:t> , </a:t>
            </a:r>
            <a:r>
              <a:rPr lang="fr-FR" altLang="fr-FR" sz="1200" b="1" dirty="0" err="1">
                <a:solidFill>
                  <a:schemeClr val="accent3"/>
                </a:solidFill>
                <a:latin typeface="Helvetica 55 Roman" panose="02000503040000020004" pitchFamily="2" charset="0"/>
                <a:ea typeface="Lato Light"/>
                <a:cs typeface="Lato Light"/>
              </a:rPr>
              <a:t>Polarity</a:t>
            </a:r>
            <a:endParaRPr lang="en-US" altLang="fr-FR" sz="1200" b="1" dirty="0">
              <a:solidFill>
                <a:schemeClr val="accent3"/>
              </a:solidFill>
              <a:latin typeface="Helvetica 55 Roman" panose="02000503040000020004" pitchFamily="2" charset="0"/>
              <a:ea typeface="Lato Light"/>
              <a:cs typeface="Lato Light"/>
            </a:endParaRPr>
          </a:p>
        </p:txBody>
      </p:sp>
      <p:sp>
        <p:nvSpPr>
          <p:cNvPr id="45069" name="CuadroTexto 350"/>
          <p:cNvSpPr txBox="1">
            <a:spLocks noChangeArrowheads="1"/>
          </p:cNvSpPr>
          <p:nvPr/>
        </p:nvSpPr>
        <p:spPr bwMode="auto">
          <a:xfrm>
            <a:off x="602564" y="2981912"/>
            <a:ext cx="59663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fr-FR" sz="5000" b="1" dirty="0">
                <a:solidFill>
                  <a:srgbClr val="00B050"/>
                </a:solidFill>
                <a:latin typeface="Poppins SemiBold"/>
                <a:ea typeface="Lato Heavy"/>
                <a:cs typeface="Poppins SemiBold"/>
              </a:rPr>
              <a:t>B</a:t>
            </a:r>
          </a:p>
        </p:txBody>
      </p:sp>
      <p:sp>
        <p:nvSpPr>
          <p:cNvPr id="45070" name="CuadroTexto 395"/>
          <p:cNvSpPr txBox="1">
            <a:spLocks noChangeArrowheads="1"/>
          </p:cNvSpPr>
          <p:nvPr/>
        </p:nvSpPr>
        <p:spPr bwMode="auto">
          <a:xfrm>
            <a:off x="1192299" y="3096617"/>
            <a:ext cx="24106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fr-FR" sz="1600" b="1" dirty="0">
                <a:solidFill>
                  <a:srgbClr val="001C5E"/>
                </a:solidFill>
                <a:latin typeface="Poppins SemiBold"/>
                <a:ea typeface="Lato Semibold"/>
                <a:cs typeface="Poppins SemiBold"/>
              </a:rPr>
              <a:t>Collecte des données</a:t>
            </a:r>
          </a:p>
        </p:txBody>
      </p:sp>
      <p:sp>
        <p:nvSpPr>
          <p:cNvPr id="45071" name="Rectangle 56"/>
          <p:cNvSpPr>
            <a:spLocks noChangeArrowheads="1"/>
          </p:cNvSpPr>
          <p:nvPr/>
        </p:nvSpPr>
        <p:spPr bwMode="auto">
          <a:xfrm>
            <a:off x="1116595" y="3531225"/>
            <a:ext cx="26892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171450" indent="-171450">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Données d'avis des clients : collectées via des enquêtes de satisfaction, des commentaires laissés sur les ATM, ou encore les notes sur les plateformes en ligne.</a:t>
            </a:r>
          </a:p>
          <a:p>
            <a:pPr marL="171450" indent="-171450">
              <a:buFont typeface="Arial" panose="020B0604020202020204" pitchFamily="34" charset="0"/>
              <a:buChar char="•"/>
            </a:pPr>
            <a:endParaRPr lang="fr-FR" altLang="fr-FR" sz="1200" dirty="0">
              <a:solidFill>
                <a:srgbClr val="7F7A7E"/>
              </a:solidFill>
              <a:latin typeface="Helvetica 55 Roman" panose="02000503040000020004" pitchFamily="2" charset="0"/>
              <a:ea typeface="Lato Light"/>
              <a:cs typeface="Lato Light"/>
            </a:endParaRPr>
          </a:p>
          <a:p>
            <a:pPr marL="171450" indent="-171450">
              <a:buFont typeface="Arial" panose="020B0604020202020204" pitchFamily="34" charset="0"/>
              <a:buChar char="•"/>
            </a:pPr>
            <a:r>
              <a:rPr lang="fr-FR" altLang="fr-FR" sz="1200" b="1" dirty="0">
                <a:solidFill>
                  <a:schemeClr val="accent3"/>
                </a:solidFill>
                <a:latin typeface="Helvetica 55 Roman" panose="02000503040000020004" pitchFamily="2" charset="0"/>
                <a:ea typeface="Lato Light"/>
                <a:cs typeface="Lato Light"/>
              </a:rPr>
              <a:t>Web </a:t>
            </a:r>
            <a:r>
              <a:rPr lang="fr-FR" altLang="fr-FR" sz="1200" b="1" dirty="0" err="1">
                <a:solidFill>
                  <a:schemeClr val="accent3"/>
                </a:solidFill>
                <a:latin typeface="Helvetica 55 Roman" panose="02000503040000020004" pitchFamily="2" charset="0"/>
                <a:ea typeface="Lato Light"/>
                <a:cs typeface="Lato Light"/>
              </a:rPr>
              <a:t>scraping</a:t>
            </a:r>
            <a:r>
              <a:rPr lang="fr-FR" altLang="fr-FR" sz="1200" b="1" dirty="0">
                <a:solidFill>
                  <a:schemeClr val="accent3"/>
                </a:solidFill>
                <a:latin typeface="Helvetica 55 Roman" panose="02000503040000020004" pitchFamily="2" charset="0"/>
                <a:ea typeface="Lato Light"/>
                <a:cs typeface="Lato Light"/>
              </a:rPr>
              <a:t> (</a:t>
            </a:r>
            <a:r>
              <a:rPr lang="fr-FR" altLang="fr-FR" sz="1200" b="1" dirty="0" err="1">
                <a:solidFill>
                  <a:schemeClr val="accent3"/>
                </a:solidFill>
                <a:latin typeface="Helvetica 55 Roman" panose="02000503040000020004" pitchFamily="2" charset="0"/>
                <a:ea typeface="Lato Light"/>
                <a:cs typeface="Lato Light"/>
              </a:rPr>
              <a:t>Selenium</a:t>
            </a:r>
            <a:r>
              <a:rPr lang="fr-FR" altLang="fr-FR" sz="1200" b="1" dirty="0">
                <a:solidFill>
                  <a:schemeClr val="accent3"/>
                </a:solidFill>
                <a:latin typeface="Helvetica 55 Roman" panose="02000503040000020004" pitchFamily="2" charset="0"/>
                <a:ea typeface="Lato Light"/>
                <a:cs typeface="Lato Light"/>
              </a:rPr>
              <a:t>)</a:t>
            </a:r>
          </a:p>
          <a:p>
            <a:pPr marL="171450" indent="-171450">
              <a:buFont typeface="Arial" panose="020B0604020202020204" pitchFamily="34" charset="0"/>
              <a:buChar char="•"/>
            </a:pPr>
            <a:r>
              <a:rPr lang="fr-FR" altLang="fr-FR" sz="1200" dirty="0">
                <a:solidFill>
                  <a:schemeClr val="accent3"/>
                </a:solidFill>
                <a:latin typeface="Helvetica 55 Roman" panose="02000503040000020004" pitchFamily="2" charset="0"/>
                <a:ea typeface="Lato Light"/>
                <a:cs typeface="Lato Light"/>
              </a:rPr>
              <a:t>Data Pipeline</a:t>
            </a:r>
            <a:endParaRPr lang="en-US" altLang="fr-FR" sz="1200" dirty="0">
              <a:solidFill>
                <a:schemeClr val="accent3"/>
              </a:solidFill>
              <a:latin typeface="Helvetica 55 Roman" panose="02000503040000020004" pitchFamily="2" charset="0"/>
              <a:ea typeface="Lato Light"/>
              <a:cs typeface="Lato Light"/>
            </a:endParaRPr>
          </a:p>
        </p:txBody>
      </p:sp>
      <p:sp>
        <p:nvSpPr>
          <p:cNvPr id="45072" name="CuadroTexto 350"/>
          <p:cNvSpPr txBox="1">
            <a:spLocks noChangeArrowheads="1"/>
          </p:cNvSpPr>
          <p:nvPr/>
        </p:nvSpPr>
        <p:spPr bwMode="auto">
          <a:xfrm>
            <a:off x="7919984" y="3265894"/>
            <a:ext cx="64793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fr-FR" sz="5000" b="1" dirty="0">
                <a:solidFill>
                  <a:srgbClr val="F28601"/>
                </a:solidFill>
                <a:latin typeface="Poppins SemiBold"/>
                <a:ea typeface="Lato Heavy"/>
                <a:cs typeface="Poppins SemiBold"/>
              </a:rPr>
              <a:t>D</a:t>
            </a:r>
          </a:p>
        </p:txBody>
      </p:sp>
      <p:sp>
        <p:nvSpPr>
          <p:cNvPr id="45073" name="CuadroTexto 395"/>
          <p:cNvSpPr txBox="1">
            <a:spLocks noChangeArrowheads="1"/>
          </p:cNvSpPr>
          <p:nvPr/>
        </p:nvSpPr>
        <p:spPr bwMode="auto">
          <a:xfrm>
            <a:off x="8505318" y="3374530"/>
            <a:ext cx="307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fr-FR" b="1" dirty="0">
                <a:solidFill>
                  <a:srgbClr val="001C5E"/>
                </a:solidFill>
                <a:latin typeface="Poppins SemiBold"/>
                <a:ea typeface="Lato Semibold"/>
                <a:cs typeface="Poppins SemiBold"/>
              </a:rPr>
              <a:t>Visualisation</a:t>
            </a:r>
          </a:p>
        </p:txBody>
      </p:sp>
      <p:sp>
        <p:nvSpPr>
          <p:cNvPr id="45074" name="Rectangle 56"/>
          <p:cNvSpPr>
            <a:spLocks noChangeArrowheads="1"/>
          </p:cNvSpPr>
          <p:nvPr/>
        </p:nvSpPr>
        <p:spPr bwMode="auto">
          <a:xfrm>
            <a:off x="8442156" y="3762371"/>
            <a:ext cx="33210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Top companies best trust score</a:t>
            </a:r>
          </a:p>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Distribution Type Institution </a:t>
            </a:r>
          </a:p>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Top reviewed companies</a:t>
            </a:r>
          </a:p>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Sentiment Analysis per company</a:t>
            </a:r>
          </a:p>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Number of comments per company per year</a:t>
            </a:r>
          </a:p>
          <a:p>
            <a:pPr>
              <a:buFont typeface="Arial" panose="020B0604020202020204" pitchFamily="34" charset="0"/>
              <a:buChar char="•"/>
            </a:pPr>
            <a:endParaRPr lang="en-US" altLang="fr-FR" sz="1200" dirty="0">
              <a:solidFill>
                <a:srgbClr val="7F7A7E"/>
              </a:solidFill>
              <a:latin typeface="Helvetica 55 Roman" panose="02000503040000020004" pitchFamily="2" charset="0"/>
              <a:ea typeface="Lato Light"/>
              <a:cs typeface="Lato Light"/>
            </a:endParaRPr>
          </a:p>
          <a:p>
            <a:pPr>
              <a:buFont typeface="Arial" panose="020B0604020202020204" pitchFamily="34" charset="0"/>
              <a:buChar char="•"/>
            </a:pPr>
            <a:r>
              <a:rPr lang="en-US" altLang="fr-FR" sz="1200" b="1" dirty="0">
                <a:solidFill>
                  <a:schemeClr val="accent3"/>
                </a:solidFill>
                <a:latin typeface="Helvetica 55 Roman" panose="02000503040000020004" pitchFamily="2" charset="0"/>
                <a:ea typeface="Lato Light"/>
                <a:cs typeface="Lato Light"/>
              </a:rPr>
              <a:t>Dash</a:t>
            </a:r>
          </a:p>
        </p:txBody>
      </p:sp>
      <p:sp>
        <p:nvSpPr>
          <p:cNvPr id="34" name="AutoShape 2"/>
          <p:cNvSpPr>
            <a:spLocks noChangeArrowheads="1"/>
          </p:cNvSpPr>
          <p:nvPr>
            <p:custDataLst>
              <p:tags r:id="rId2"/>
            </p:custDataLst>
          </p:nvPr>
        </p:nvSpPr>
        <p:spPr bwMode="gray">
          <a:xfrm>
            <a:off x="1588" y="542925"/>
            <a:ext cx="136525" cy="6300788"/>
          </a:xfrm>
          <a:prstGeom prst="rect">
            <a:avLst/>
          </a:prstGeom>
          <a:solidFill>
            <a:srgbClr val="FF6600"/>
          </a:solidFill>
          <a:ln w="9525">
            <a:solidFill>
              <a:schemeClr val="accent2"/>
            </a:solidFill>
            <a:miter lim="800000"/>
            <a:headEnd/>
            <a:tailEnd/>
          </a:ln>
        </p:spPr>
        <p:txBody>
          <a:bodyPr lIns="0" tIns="0" rIns="0" bIns="0" anchor="ctr"/>
          <a:lstStyle/>
          <a:p>
            <a:pPr algn="ctr" eaLnBrk="1" fontAlgn="auto" hangingPunct="1">
              <a:spcBef>
                <a:spcPts val="0"/>
              </a:spcBef>
              <a:spcAft>
                <a:spcPts val="267"/>
              </a:spcAft>
              <a:buClr>
                <a:srgbClr val="000000"/>
              </a:buClr>
              <a:defRPr/>
            </a:pPr>
            <a:endParaRPr lang="fr-FR" altLang="fr-FR" b="1" kern="0" dirty="0">
              <a:solidFill>
                <a:srgbClr val="FFFFFF"/>
              </a:solidFill>
              <a:latin typeface="Helvetica 55 Roman" pitchFamily="2" charset="0"/>
            </a:endParaRPr>
          </a:p>
        </p:txBody>
      </p:sp>
      <p:sp>
        <p:nvSpPr>
          <p:cNvPr id="2" name="ZoneTexte 1">
            <a:extLst>
              <a:ext uri="{FF2B5EF4-FFF2-40B4-BE49-F238E27FC236}">
                <a16:creationId xmlns:a16="http://schemas.microsoft.com/office/drawing/2014/main" id="{AABF049B-2495-8D54-F422-66812CA159A8}"/>
              </a:ext>
            </a:extLst>
          </p:cNvPr>
          <p:cNvSpPr txBox="1"/>
          <p:nvPr/>
        </p:nvSpPr>
        <p:spPr>
          <a:xfrm>
            <a:off x="687935" y="5295124"/>
            <a:ext cx="2835219" cy="369332"/>
          </a:xfrm>
          <a:prstGeom prst="rect">
            <a:avLst/>
          </a:prstGeom>
          <a:solidFill>
            <a:schemeClr val="accent2"/>
          </a:solidFill>
        </p:spPr>
        <p:txBody>
          <a:bodyPr wrap="square" rtlCol="0">
            <a:spAutoFit/>
          </a:bodyPr>
          <a:lstStyle/>
          <a:p>
            <a:r>
              <a:rPr lang="en-US" altLang="fr-FR" b="1" dirty="0">
                <a:solidFill>
                  <a:schemeClr val="bg1"/>
                </a:solidFill>
                <a:latin typeface="Poppins SemiBold"/>
                <a:ea typeface="Lato Semibold"/>
                <a:cs typeface="Poppins SemiBold"/>
              </a:rPr>
              <a:t>Recommandations</a:t>
            </a:r>
            <a:endParaRPr lang="fr-CI" dirty="0">
              <a:solidFill>
                <a:schemeClr val="bg1"/>
              </a:solidFill>
            </a:endParaRPr>
          </a:p>
        </p:txBody>
      </p:sp>
      <p:sp>
        <p:nvSpPr>
          <p:cNvPr id="3" name="ZoneTexte 2">
            <a:extLst>
              <a:ext uri="{FF2B5EF4-FFF2-40B4-BE49-F238E27FC236}">
                <a16:creationId xmlns:a16="http://schemas.microsoft.com/office/drawing/2014/main" id="{B5537AFC-112A-0D5C-0C50-DFC2F815A5CF}"/>
              </a:ext>
            </a:extLst>
          </p:cNvPr>
          <p:cNvSpPr txBox="1"/>
          <p:nvPr/>
        </p:nvSpPr>
        <p:spPr>
          <a:xfrm>
            <a:off x="722418" y="5793443"/>
            <a:ext cx="10856300" cy="646331"/>
          </a:xfrm>
          <a:prstGeom prst="rect">
            <a:avLst/>
          </a:prstGeom>
          <a:noFill/>
        </p:spPr>
        <p:txBody>
          <a:bodyPr wrap="square" rtlCol="0">
            <a:spAutoFit/>
          </a:bodyPr>
          <a:lstStyle/>
          <a:p>
            <a:r>
              <a:rPr lang="fr-CI" dirty="0"/>
              <a:t>-</a:t>
            </a:r>
          </a:p>
          <a:p>
            <a:r>
              <a:rPr lang="fr-CI" dirty="0"/>
              <a:t>-</a:t>
            </a:r>
          </a:p>
        </p:txBody>
      </p:sp>
    </p:spTree>
    <p:extLst>
      <p:ext uri="{BB962C8B-B14F-4D97-AF65-F5344CB8AC3E}">
        <p14:creationId xmlns:p14="http://schemas.microsoft.com/office/powerpoint/2010/main" val="240478541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2D6214-DE08-C786-09E8-30BD8737DEF2}"/>
              </a:ext>
            </a:extLst>
          </p:cNvPr>
          <p:cNvSpPr/>
          <p:nvPr/>
        </p:nvSpPr>
        <p:spPr>
          <a:xfrm>
            <a:off x="2916998" y="5386819"/>
            <a:ext cx="1922456" cy="140815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dirty="0"/>
          </a:p>
        </p:txBody>
      </p:sp>
      <p:sp>
        <p:nvSpPr>
          <p:cNvPr id="8" name="Rectangle 7">
            <a:extLst>
              <a:ext uri="{FF2B5EF4-FFF2-40B4-BE49-F238E27FC236}">
                <a16:creationId xmlns:a16="http://schemas.microsoft.com/office/drawing/2014/main" id="{DCCD6BAE-8749-9FD7-2653-B494C7E2B68D}"/>
              </a:ext>
            </a:extLst>
          </p:cNvPr>
          <p:cNvSpPr/>
          <p:nvPr/>
        </p:nvSpPr>
        <p:spPr>
          <a:xfrm>
            <a:off x="-140735" y="5409168"/>
            <a:ext cx="1922456" cy="140815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a:p>
        </p:txBody>
      </p:sp>
      <p:sp>
        <p:nvSpPr>
          <p:cNvPr id="147" name="Rectangle 146">
            <a:extLst>
              <a:ext uri="{FF2B5EF4-FFF2-40B4-BE49-F238E27FC236}">
                <a16:creationId xmlns:a16="http://schemas.microsoft.com/office/drawing/2014/main" id="{52FC94C9-75FF-49F0-97D6-9E438DB6270E}"/>
              </a:ext>
            </a:extLst>
          </p:cNvPr>
          <p:cNvSpPr/>
          <p:nvPr/>
        </p:nvSpPr>
        <p:spPr>
          <a:xfrm>
            <a:off x="910999" y="347974"/>
            <a:ext cx="2695340" cy="459291"/>
          </a:xfrm>
          <a:prstGeom prst="rect">
            <a:avLst/>
          </a:prstGeom>
          <a:solidFill>
            <a:schemeClr val="accent2"/>
          </a:solidFill>
          <a:ln w="9525" cap="rnd" cmpd="sng" algn="ctr">
            <a:solidFill>
              <a:schemeClr val="accent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FF"/>
                </a:solidFill>
              </a:rPr>
              <a:t>DE</a:t>
            </a:r>
          </a:p>
        </p:txBody>
      </p:sp>
      <p:sp>
        <p:nvSpPr>
          <p:cNvPr id="3" name="Rectangle 2">
            <a:extLst>
              <a:ext uri="{FF2B5EF4-FFF2-40B4-BE49-F238E27FC236}">
                <a16:creationId xmlns:a16="http://schemas.microsoft.com/office/drawing/2014/main" id="{6A73CA6F-4995-F856-A7B8-8F5A19A21746}"/>
              </a:ext>
            </a:extLst>
          </p:cNvPr>
          <p:cNvSpPr/>
          <p:nvPr/>
        </p:nvSpPr>
        <p:spPr>
          <a:xfrm>
            <a:off x="92586" y="872434"/>
            <a:ext cx="4413457" cy="384982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a:p>
        </p:txBody>
      </p:sp>
      <p:graphicFrame>
        <p:nvGraphicFramePr>
          <p:cNvPr id="5" name="Object 4" hidden="1">
            <a:extLst>
              <a:ext uri="{FF2B5EF4-FFF2-40B4-BE49-F238E27FC236}">
                <a16:creationId xmlns:a16="http://schemas.microsoft.com/office/drawing/2014/main" id="{B4ACDBC0-BAE4-4271-B719-02FAFC6219AD}"/>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6" imgW="383" imgH="384" progId="TCLayout.ActiveDocument.1">
                  <p:embed/>
                </p:oleObj>
              </mc:Choice>
              <mc:Fallback>
                <p:oleObj name="think-cell Slide" r:id="rId6" imgW="383" imgH="384" progId="TCLayout.ActiveDocument.1">
                  <p:embed/>
                  <p:pic>
                    <p:nvPicPr>
                      <p:cNvPr id="5" name="Object 4" hidden="1">
                        <a:extLst>
                          <a:ext uri="{FF2B5EF4-FFF2-40B4-BE49-F238E27FC236}">
                            <a16:creationId xmlns:a16="http://schemas.microsoft.com/office/drawing/2014/main" id="{B4ACDBC0-BAE4-4271-B719-02FAFC6219AD}"/>
                          </a:ext>
                        </a:extLst>
                      </p:cNvPr>
                      <p:cNvPicPr/>
                      <p:nvPr/>
                    </p:nvPicPr>
                    <p:blipFill>
                      <a:blip r:embed="rId7"/>
                      <a:stretch>
                        <a:fillRect/>
                      </a:stretch>
                    </p:blipFill>
                    <p:spPr>
                      <a:xfrm>
                        <a:off x="1589" y="1589"/>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115B82F-5DBE-4C32-9E9F-E882140F67BA}"/>
              </a:ext>
            </a:extLst>
          </p:cNvPr>
          <p:cNvSpPr/>
          <p:nvPr>
            <p:custDataLst>
              <p:tags r:id="rId2"/>
            </p:custDataLst>
          </p:nvPr>
        </p:nvSpPr>
        <p:spPr>
          <a:xfrm>
            <a:off x="1" y="1"/>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92" name="Rounded Rectangle 14">
            <a:extLst>
              <a:ext uri="{FF2B5EF4-FFF2-40B4-BE49-F238E27FC236}">
                <a16:creationId xmlns:a16="http://schemas.microsoft.com/office/drawing/2014/main" id="{2B6B70C5-821C-C644-A3CF-19862BF4E643}"/>
              </a:ext>
            </a:extLst>
          </p:cNvPr>
          <p:cNvSpPr/>
          <p:nvPr/>
        </p:nvSpPr>
        <p:spPr>
          <a:xfrm>
            <a:off x="5551838" y="1274417"/>
            <a:ext cx="3841701" cy="1970347"/>
          </a:xfrm>
          <a:prstGeom prst="rect">
            <a:avLst/>
          </a:prstGeom>
          <a:solidFill>
            <a:srgbClr val="F2F2F2"/>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69" name="Rounded Rectangle 14">
            <a:extLst>
              <a:ext uri="{FF2B5EF4-FFF2-40B4-BE49-F238E27FC236}">
                <a16:creationId xmlns:a16="http://schemas.microsoft.com/office/drawing/2014/main" id="{8C97C333-B4EA-FC4B-B655-960F73CA633A}"/>
              </a:ext>
            </a:extLst>
          </p:cNvPr>
          <p:cNvSpPr/>
          <p:nvPr/>
        </p:nvSpPr>
        <p:spPr>
          <a:xfrm>
            <a:off x="204461" y="1105929"/>
            <a:ext cx="4068974" cy="1289479"/>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a:extLst>
              <a:ext uri="{FF2B5EF4-FFF2-40B4-BE49-F238E27FC236}">
                <a16:creationId xmlns:a16="http://schemas.microsoft.com/office/drawing/2014/main" id="{E245CDF7-AFE5-4E91-B0BC-7AD21D023D84}"/>
              </a:ext>
            </a:extLst>
          </p:cNvPr>
          <p:cNvSpPr>
            <a:spLocks noGrp="1"/>
          </p:cNvSpPr>
          <p:nvPr>
            <p:ph type="title"/>
          </p:nvPr>
        </p:nvSpPr>
        <p:spPr>
          <a:xfrm>
            <a:off x="562437" y="49324"/>
            <a:ext cx="10933351" cy="276999"/>
          </a:xfrm>
        </p:spPr>
        <p:txBody>
          <a:bodyPr vert="horz">
            <a:normAutofit fontScale="90000"/>
          </a:bodyPr>
          <a:lstStyle/>
          <a:p>
            <a:r>
              <a:rPr lang="en-US" sz="2000" dirty="0"/>
              <a:t>Architecture| </a:t>
            </a:r>
            <a:r>
              <a:rPr lang="en-US" sz="2000" dirty="0">
                <a:solidFill>
                  <a:srgbClr val="295E7E"/>
                </a:solidFill>
              </a:rPr>
              <a:t>DE_satisfaction_client</a:t>
            </a:r>
            <a:endParaRPr lang="en-US" dirty="0">
              <a:solidFill>
                <a:srgbClr val="295E7E"/>
              </a:solidFill>
            </a:endParaRPr>
          </a:p>
        </p:txBody>
      </p:sp>
      <p:cxnSp>
        <p:nvCxnSpPr>
          <p:cNvPr id="185" name="Straight Arrow Connector 184">
            <a:extLst>
              <a:ext uri="{FF2B5EF4-FFF2-40B4-BE49-F238E27FC236}">
                <a16:creationId xmlns:a16="http://schemas.microsoft.com/office/drawing/2014/main" id="{A4DA845A-0F80-4074-959F-FAF76F70BA3E}"/>
              </a:ext>
            </a:extLst>
          </p:cNvPr>
          <p:cNvCxnSpPr>
            <a:cxnSpLocks/>
            <a:stCxn id="269" idx="2"/>
            <a:endCxn id="18" idx="0"/>
          </p:cNvCxnSpPr>
          <p:nvPr/>
        </p:nvCxnSpPr>
        <p:spPr>
          <a:xfrm flipH="1">
            <a:off x="2229292" y="2395408"/>
            <a:ext cx="9656" cy="604046"/>
          </a:xfrm>
          <a:prstGeom prst="straightConnector1">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3F6F49D-6D39-47D1-8215-6C036AA32090}"/>
              </a:ext>
            </a:extLst>
          </p:cNvPr>
          <p:cNvSpPr/>
          <p:nvPr/>
        </p:nvSpPr>
        <p:spPr>
          <a:xfrm>
            <a:off x="7211727" y="2451929"/>
            <a:ext cx="113121" cy="14140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12" name="Rectangle 111">
            <a:extLst>
              <a:ext uri="{FF2B5EF4-FFF2-40B4-BE49-F238E27FC236}">
                <a16:creationId xmlns:a16="http://schemas.microsoft.com/office/drawing/2014/main" id="{A174110F-5839-4311-B00D-932B1F8EB4A3}"/>
              </a:ext>
            </a:extLst>
          </p:cNvPr>
          <p:cNvSpPr/>
          <p:nvPr/>
        </p:nvSpPr>
        <p:spPr>
          <a:xfrm>
            <a:off x="7219562" y="2700309"/>
            <a:ext cx="113121" cy="14140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13" name="Rectangle 112">
            <a:extLst>
              <a:ext uri="{FF2B5EF4-FFF2-40B4-BE49-F238E27FC236}">
                <a16:creationId xmlns:a16="http://schemas.microsoft.com/office/drawing/2014/main" id="{61F7C5AE-D0F6-4B53-9EE4-575AF522D591}"/>
              </a:ext>
            </a:extLst>
          </p:cNvPr>
          <p:cNvSpPr/>
          <p:nvPr/>
        </p:nvSpPr>
        <p:spPr>
          <a:xfrm>
            <a:off x="6589643" y="1060809"/>
            <a:ext cx="113121" cy="14140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51" name="Rounded Rectangle 14">
            <a:extLst>
              <a:ext uri="{FF2B5EF4-FFF2-40B4-BE49-F238E27FC236}">
                <a16:creationId xmlns:a16="http://schemas.microsoft.com/office/drawing/2014/main" id="{6F9A6998-E291-6B4D-97BB-EA9108CDC34D}"/>
              </a:ext>
            </a:extLst>
          </p:cNvPr>
          <p:cNvSpPr/>
          <p:nvPr/>
        </p:nvSpPr>
        <p:spPr>
          <a:xfrm>
            <a:off x="7541643" y="2036798"/>
            <a:ext cx="1128770" cy="1002254"/>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56" name="TextBox 155">
            <a:extLst>
              <a:ext uri="{FF2B5EF4-FFF2-40B4-BE49-F238E27FC236}">
                <a16:creationId xmlns:a16="http://schemas.microsoft.com/office/drawing/2014/main" id="{B69CF731-825F-9F4D-AFF3-CC0CF30EF13F}"/>
              </a:ext>
            </a:extLst>
          </p:cNvPr>
          <p:cNvSpPr txBox="1"/>
          <p:nvPr/>
        </p:nvSpPr>
        <p:spPr>
          <a:xfrm>
            <a:off x="7849172" y="1932940"/>
            <a:ext cx="405368"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dirty="0">
                <a:solidFill>
                  <a:srgbClr val="295E7E"/>
                </a:solidFill>
              </a:rPr>
              <a:t>Dash</a:t>
            </a:r>
          </a:p>
        </p:txBody>
      </p:sp>
      <p:grpSp>
        <p:nvGrpSpPr>
          <p:cNvPr id="162" name="Group 161">
            <a:extLst>
              <a:ext uri="{FF2B5EF4-FFF2-40B4-BE49-F238E27FC236}">
                <a16:creationId xmlns:a16="http://schemas.microsoft.com/office/drawing/2014/main" id="{1A6FE012-B3BD-AD4F-9BB8-370E12FA012D}"/>
              </a:ext>
            </a:extLst>
          </p:cNvPr>
          <p:cNvGrpSpPr/>
          <p:nvPr/>
        </p:nvGrpSpPr>
        <p:grpSpPr>
          <a:xfrm>
            <a:off x="7663146" y="2234886"/>
            <a:ext cx="918581" cy="600562"/>
            <a:chOff x="5444331" y="2963069"/>
            <a:chExt cx="1303338" cy="931863"/>
          </a:xfrm>
        </p:grpSpPr>
        <p:sp>
          <p:nvSpPr>
            <p:cNvPr id="163" name="Freeform 65">
              <a:extLst>
                <a:ext uri="{FF2B5EF4-FFF2-40B4-BE49-F238E27FC236}">
                  <a16:creationId xmlns:a16="http://schemas.microsoft.com/office/drawing/2014/main" id="{4D634A0F-2D32-8C45-B4F9-858AD14E7BF5}"/>
                </a:ext>
              </a:extLst>
            </p:cNvPr>
            <p:cNvSpPr>
              <a:spLocks noEditPoints="1"/>
            </p:cNvSpPr>
            <p:nvPr/>
          </p:nvSpPr>
          <p:spPr bwMode="auto">
            <a:xfrm>
              <a:off x="5444331" y="2963069"/>
              <a:ext cx="1303338" cy="931863"/>
            </a:xfrm>
            <a:custGeom>
              <a:avLst/>
              <a:gdLst>
                <a:gd name="T0" fmla="*/ 1804 w 1826"/>
                <a:gd name="T1" fmla="*/ 0 h 1306"/>
                <a:gd name="T2" fmla="*/ 22 w 1826"/>
                <a:gd name="T3" fmla="*/ 0 h 1306"/>
                <a:gd name="T4" fmla="*/ 0 w 1826"/>
                <a:gd name="T5" fmla="*/ 22 h 1306"/>
                <a:gd name="T6" fmla="*/ 0 w 1826"/>
                <a:gd name="T7" fmla="*/ 1284 h 1306"/>
                <a:gd name="T8" fmla="*/ 22 w 1826"/>
                <a:gd name="T9" fmla="*/ 1306 h 1306"/>
                <a:gd name="T10" fmla="*/ 1804 w 1826"/>
                <a:gd name="T11" fmla="*/ 1306 h 1306"/>
                <a:gd name="T12" fmla="*/ 1826 w 1826"/>
                <a:gd name="T13" fmla="*/ 1284 h 1306"/>
                <a:gd name="T14" fmla="*/ 1826 w 1826"/>
                <a:gd name="T15" fmla="*/ 22 h 1306"/>
                <a:gd name="T16" fmla="*/ 1804 w 1826"/>
                <a:gd name="T17" fmla="*/ 0 h 1306"/>
                <a:gd name="T18" fmla="*/ 1782 w 1826"/>
                <a:gd name="T19" fmla="*/ 1262 h 1306"/>
                <a:gd name="T20" fmla="*/ 44 w 1826"/>
                <a:gd name="T21" fmla="*/ 1262 h 1306"/>
                <a:gd name="T22" fmla="*/ 44 w 1826"/>
                <a:gd name="T23" fmla="*/ 44 h 1306"/>
                <a:gd name="T24" fmla="*/ 1782 w 1826"/>
                <a:gd name="T25" fmla="*/ 44 h 1306"/>
                <a:gd name="T26" fmla="*/ 1782 w 1826"/>
                <a:gd name="T27" fmla="*/ 1262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6" h="1306">
                  <a:moveTo>
                    <a:pt x="1804" y="0"/>
                  </a:moveTo>
                  <a:cubicBezTo>
                    <a:pt x="22" y="0"/>
                    <a:pt x="22" y="0"/>
                    <a:pt x="22" y="0"/>
                  </a:cubicBezTo>
                  <a:cubicBezTo>
                    <a:pt x="10" y="0"/>
                    <a:pt x="0" y="9"/>
                    <a:pt x="0" y="22"/>
                  </a:cubicBezTo>
                  <a:cubicBezTo>
                    <a:pt x="0" y="1284"/>
                    <a:pt x="0" y="1284"/>
                    <a:pt x="0" y="1284"/>
                  </a:cubicBezTo>
                  <a:cubicBezTo>
                    <a:pt x="0" y="1297"/>
                    <a:pt x="10" y="1306"/>
                    <a:pt x="22" y="1306"/>
                  </a:cubicBezTo>
                  <a:cubicBezTo>
                    <a:pt x="1804" y="1306"/>
                    <a:pt x="1804" y="1306"/>
                    <a:pt x="1804" y="1306"/>
                  </a:cubicBezTo>
                  <a:cubicBezTo>
                    <a:pt x="1816" y="1306"/>
                    <a:pt x="1826" y="1297"/>
                    <a:pt x="1826" y="1284"/>
                  </a:cubicBezTo>
                  <a:cubicBezTo>
                    <a:pt x="1826" y="22"/>
                    <a:pt x="1826" y="22"/>
                    <a:pt x="1826" y="22"/>
                  </a:cubicBezTo>
                  <a:cubicBezTo>
                    <a:pt x="1826" y="9"/>
                    <a:pt x="1816" y="0"/>
                    <a:pt x="1804" y="0"/>
                  </a:cubicBezTo>
                  <a:close/>
                  <a:moveTo>
                    <a:pt x="1782" y="1262"/>
                  </a:moveTo>
                  <a:cubicBezTo>
                    <a:pt x="44" y="1262"/>
                    <a:pt x="44" y="1262"/>
                    <a:pt x="44" y="1262"/>
                  </a:cubicBezTo>
                  <a:cubicBezTo>
                    <a:pt x="44" y="44"/>
                    <a:pt x="44" y="44"/>
                    <a:pt x="44" y="44"/>
                  </a:cubicBezTo>
                  <a:cubicBezTo>
                    <a:pt x="1782" y="44"/>
                    <a:pt x="1782" y="44"/>
                    <a:pt x="1782" y="44"/>
                  </a:cubicBezTo>
                  <a:cubicBezTo>
                    <a:pt x="1782" y="1262"/>
                    <a:pt x="1782" y="1262"/>
                    <a:pt x="1782" y="126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6">
              <a:extLst>
                <a:ext uri="{FF2B5EF4-FFF2-40B4-BE49-F238E27FC236}">
                  <a16:creationId xmlns:a16="http://schemas.microsoft.com/office/drawing/2014/main" id="{ECF6EE07-81B6-3C40-B89F-B5511C487C20}"/>
                </a:ext>
              </a:extLst>
            </p:cNvPr>
            <p:cNvSpPr>
              <a:spLocks/>
            </p:cNvSpPr>
            <p:nvPr/>
          </p:nvSpPr>
          <p:spPr bwMode="auto">
            <a:xfrm>
              <a:off x="5506244" y="3026569"/>
              <a:ext cx="1177925" cy="806450"/>
            </a:xfrm>
            <a:custGeom>
              <a:avLst/>
              <a:gdLst>
                <a:gd name="connsiteX0" fmla="*/ 80811 w 1177925"/>
                <a:gd name="connsiteY0" fmla="*/ 701675 h 806450"/>
                <a:gd name="connsiteX1" fmla="*/ 65087 w 1177925"/>
                <a:gd name="connsiteY1" fmla="*/ 717550 h 806450"/>
                <a:gd name="connsiteX2" fmla="*/ 80811 w 1177925"/>
                <a:gd name="connsiteY2" fmla="*/ 733425 h 806450"/>
                <a:gd name="connsiteX3" fmla="*/ 1097114 w 1177925"/>
                <a:gd name="connsiteY3" fmla="*/ 733425 h 806450"/>
                <a:gd name="connsiteX4" fmla="*/ 1112837 w 1177925"/>
                <a:gd name="connsiteY4" fmla="*/ 717550 h 806450"/>
                <a:gd name="connsiteX5" fmla="*/ 1097114 w 1177925"/>
                <a:gd name="connsiteY5" fmla="*/ 701675 h 806450"/>
                <a:gd name="connsiteX6" fmla="*/ 80811 w 1177925"/>
                <a:gd name="connsiteY6" fmla="*/ 701675 h 806450"/>
                <a:gd name="connsiteX7" fmla="*/ 80811 w 1177925"/>
                <a:gd name="connsiteY7" fmla="*/ 619125 h 806450"/>
                <a:gd name="connsiteX8" fmla="*/ 65087 w 1177925"/>
                <a:gd name="connsiteY8" fmla="*/ 635000 h 806450"/>
                <a:gd name="connsiteX9" fmla="*/ 80811 w 1177925"/>
                <a:gd name="connsiteY9" fmla="*/ 650875 h 806450"/>
                <a:gd name="connsiteX10" fmla="*/ 1097114 w 1177925"/>
                <a:gd name="connsiteY10" fmla="*/ 650875 h 806450"/>
                <a:gd name="connsiteX11" fmla="*/ 1112837 w 1177925"/>
                <a:gd name="connsiteY11" fmla="*/ 635000 h 806450"/>
                <a:gd name="connsiteX12" fmla="*/ 1097114 w 1177925"/>
                <a:gd name="connsiteY12" fmla="*/ 619125 h 806450"/>
                <a:gd name="connsiteX13" fmla="*/ 80811 w 1177925"/>
                <a:gd name="connsiteY13" fmla="*/ 619125 h 806450"/>
                <a:gd name="connsiteX14" fmla="*/ 80811 w 1177925"/>
                <a:gd name="connsiteY14" fmla="*/ 536575 h 806450"/>
                <a:gd name="connsiteX15" fmla="*/ 65087 w 1177925"/>
                <a:gd name="connsiteY15" fmla="*/ 552450 h 806450"/>
                <a:gd name="connsiteX16" fmla="*/ 80811 w 1177925"/>
                <a:gd name="connsiteY16" fmla="*/ 568325 h 806450"/>
                <a:gd name="connsiteX17" fmla="*/ 1097114 w 1177925"/>
                <a:gd name="connsiteY17" fmla="*/ 568325 h 806450"/>
                <a:gd name="connsiteX18" fmla="*/ 1112837 w 1177925"/>
                <a:gd name="connsiteY18" fmla="*/ 552450 h 806450"/>
                <a:gd name="connsiteX19" fmla="*/ 1097114 w 1177925"/>
                <a:gd name="connsiteY19" fmla="*/ 536575 h 806450"/>
                <a:gd name="connsiteX20" fmla="*/ 80811 w 1177925"/>
                <a:gd name="connsiteY20" fmla="*/ 536575 h 806450"/>
                <a:gd name="connsiteX21" fmla="*/ 93951 w 1177925"/>
                <a:gd name="connsiteY21" fmla="*/ 304800 h 806450"/>
                <a:gd name="connsiteX22" fmla="*/ 80962 w 1177925"/>
                <a:gd name="connsiteY22" fmla="*/ 317598 h 806450"/>
                <a:gd name="connsiteX23" fmla="*/ 80962 w 1177925"/>
                <a:gd name="connsiteY23" fmla="*/ 476152 h 806450"/>
                <a:gd name="connsiteX24" fmla="*/ 93951 w 1177925"/>
                <a:gd name="connsiteY24" fmla="*/ 488950 h 806450"/>
                <a:gd name="connsiteX25" fmla="*/ 163224 w 1177925"/>
                <a:gd name="connsiteY25" fmla="*/ 488950 h 806450"/>
                <a:gd name="connsiteX26" fmla="*/ 176212 w 1177925"/>
                <a:gd name="connsiteY26" fmla="*/ 476152 h 806450"/>
                <a:gd name="connsiteX27" fmla="*/ 176212 w 1177925"/>
                <a:gd name="connsiteY27" fmla="*/ 317598 h 806450"/>
                <a:gd name="connsiteX28" fmla="*/ 163224 w 1177925"/>
                <a:gd name="connsiteY28" fmla="*/ 304800 h 806450"/>
                <a:gd name="connsiteX29" fmla="*/ 93951 w 1177925"/>
                <a:gd name="connsiteY29" fmla="*/ 304800 h 806450"/>
                <a:gd name="connsiteX30" fmla="*/ 209839 w 1177925"/>
                <a:gd name="connsiteY30" fmla="*/ 233363 h 806450"/>
                <a:gd name="connsiteX31" fmla="*/ 196850 w 1177925"/>
                <a:gd name="connsiteY31" fmla="*/ 246178 h 806450"/>
                <a:gd name="connsiteX32" fmla="*/ 196850 w 1177925"/>
                <a:gd name="connsiteY32" fmla="*/ 476136 h 806450"/>
                <a:gd name="connsiteX33" fmla="*/ 209839 w 1177925"/>
                <a:gd name="connsiteY33" fmla="*/ 488951 h 806450"/>
                <a:gd name="connsiteX34" fmla="*/ 279112 w 1177925"/>
                <a:gd name="connsiteY34" fmla="*/ 488951 h 806450"/>
                <a:gd name="connsiteX35" fmla="*/ 292100 w 1177925"/>
                <a:gd name="connsiteY35" fmla="*/ 476136 h 806450"/>
                <a:gd name="connsiteX36" fmla="*/ 292100 w 1177925"/>
                <a:gd name="connsiteY36" fmla="*/ 246178 h 806450"/>
                <a:gd name="connsiteX37" fmla="*/ 279112 w 1177925"/>
                <a:gd name="connsiteY37" fmla="*/ 233363 h 806450"/>
                <a:gd name="connsiteX38" fmla="*/ 209839 w 1177925"/>
                <a:gd name="connsiteY38" fmla="*/ 233363 h 806450"/>
                <a:gd name="connsiteX39" fmla="*/ 325509 w 1177925"/>
                <a:gd name="connsiteY39" fmla="*/ 152400 h 806450"/>
                <a:gd name="connsiteX40" fmla="*/ 312737 w 1177925"/>
                <a:gd name="connsiteY40" fmla="*/ 165235 h 806450"/>
                <a:gd name="connsiteX41" fmla="*/ 312737 w 1177925"/>
                <a:gd name="connsiteY41" fmla="*/ 476116 h 806450"/>
                <a:gd name="connsiteX42" fmla="*/ 325509 w 1177925"/>
                <a:gd name="connsiteY42" fmla="*/ 488950 h 806450"/>
                <a:gd name="connsiteX43" fmla="*/ 393628 w 1177925"/>
                <a:gd name="connsiteY43" fmla="*/ 488950 h 806450"/>
                <a:gd name="connsiteX44" fmla="*/ 406400 w 1177925"/>
                <a:gd name="connsiteY44" fmla="*/ 476116 h 806450"/>
                <a:gd name="connsiteX45" fmla="*/ 406400 w 1177925"/>
                <a:gd name="connsiteY45" fmla="*/ 165235 h 806450"/>
                <a:gd name="connsiteX46" fmla="*/ 393628 w 1177925"/>
                <a:gd name="connsiteY46" fmla="*/ 152400 h 806450"/>
                <a:gd name="connsiteX47" fmla="*/ 325509 w 1177925"/>
                <a:gd name="connsiteY47" fmla="*/ 152400 h 806450"/>
                <a:gd name="connsiteX48" fmla="*/ 877650 w 1177925"/>
                <a:gd name="connsiteY48" fmla="*/ 79375 h 806450"/>
                <a:gd name="connsiteX49" fmla="*/ 882650 w 1177925"/>
                <a:gd name="connsiteY49" fmla="*/ 80089 h 806450"/>
                <a:gd name="connsiteX50" fmla="*/ 877650 w 1177925"/>
                <a:gd name="connsiteY50" fmla="*/ 271463 h 806450"/>
                <a:gd name="connsiteX51" fmla="*/ 725487 w 1177925"/>
                <a:gd name="connsiteY51" fmla="*/ 157210 h 806450"/>
                <a:gd name="connsiteX52" fmla="*/ 877650 w 1177925"/>
                <a:gd name="connsiteY52" fmla="*/ 79375 h 806450"/>
                <a:gd name="connsiteX53" fmla="*/ 876738 w 1177925"/>
                <a:gd name="connsiteY53" fmla="*/ 47625 h 806450"/>
                <a:gd name="connsiteX54" fmla="*/ 657225 w 1177925"/>
                <a:gd name="connsiteY54" fmla="*/ 268288 h 806450"/>
                <a:gd name="connsiteX55" fmla="*/ 777672 w 1177925"/>
                <a:gd name="connsiteY55" fmla="*/ 465384 h 806450"/>
                <a:gd name="connsiteX56" fmla="*/ 876025 w 1177925"/>
                <a:gd name="connsiteY56" fmla="*/ 488950 h 806450"/>
                <a:gd name="connsiteX57" fmla="*/ 876738 w 1177925"/>
                <a:gd name="connsiteY57" fmla="*/ 488950 h 806450"/>
                <a:gd name="connsiteX58" fmla="*/ 1096963 w 1177925"/>
                <a:gd name="connsiteY58" fmla="*/ 268288 h 806450"/>
                <a:gd name="connsiteX59" fmla="*/ 895981 w 1177925"/>
                <a:gd name="connsiteY59" fmla="*/ 49053 h 806450"/>
                <a:gd name="connsiteX60" fmla="*/ 889567 w 1177925"/>
                <a:gd name="connsiteY60" fmla="*/ 48339 h 806450"/>
                <a:gd name="connsiteX61" fmla="*/ 887428 w 1177925"/>
                <a:gd name="connsiteY61" fmla="*/ 48339 h 806450"/>
                <a:gd name="connsiteX62" fmla="*/ 882440 w 1177925"/>
                <a:gd name="connsiteY62" fmla="*/ 47625 h 806450"/>
                <a:gd name="connsiteX63" fmla="*/ 882440 w 1177925"/>
                <a:gd name="connsiteY63" fmla="*/ 48339 h 806450"/>
                <a:gd name="connsiteX64" fmla="*/ 876738 w 1177925"/>
                <a:gd name="connsiteY64" fmla="*/ 47625 h 806450"/>
                <a:gd name="connsiteX65" fmla="*/ 439907 w 1177925"/>
                <a:gd name="connsiteY65" fmla="*/ 47625 h 806450"/>
                <a:gd name="connsiteX66" fmla="*/ 427037 w 1177925"/>
                <a:gd name="connsiteY66" fmla="*/ 60479 h 806450"/>
                <a:gd name="connsiteX67" fmla="*/ 427037 w 1177925"/>
                <a:gd name="connsiteY67" fmla="*/ 476096 h 806450"/>
                <a:gd name="connsiteX68" fmla="*/ 439907 w 1177925"/>
                <a:gd name="connsiteY68" fmla="*/ 488950 h 806450"/>
                <a:gd name="connsiteX69" fmla="*/ 507831 w 1177925"/>
                <a:gd name="connsiteY69" fmla="*/ 488950 h 806450"/>
                <a:gd name="connsiteX70" fmla="*/ 520700 w 1177925"/>
                <a:gd name="connsiteY70" fmla="*/ 476096 h 806450"/>
                <a:gd name="connsiteX71" fmla="*/ 520700 w 1177925"/>
                <a:gd name="connsiteY71" fmla="*/ 60479 h 806450"/>
                <a:gd name="connsiteX72" fmla="*/ 507831 w 1177925"/>
                <a:gd name="connsiteY72" fmla="*/ 47625 h 806450"/>
                <a:gd name="connsiteX73" fmla="*/ 439907 w 1177925"/>
                <a:gd name="connsiteY73" fmla="*/ 47625 h 806450"/>
                <a:gd name="connsiteX74" fmla="*/ 0 w 1177925"/>
                <a:gd name="connsiteY74" fmla="*/ 0 h 806450"/>
                <a:gd name="connsiteX75" fmla="*/ 1177925 w 1177925"/>
                <a:gd name="connsiteY75" fmla="*/ 0 h 806450"/>
                <a:gd name="connsiteX76" fmla="*/ 1177925 w 1177925"/>
                <a:gd name="connsiteY76" fmla="*/ 806450 h 806450"/>
                <a:gd name="connsiteX77" fmla="*/ 0 w 1177925"/>
                <a:gd name="connsiteY77" fmla="*/ 806450 h 806450"/>
                <a:gd name="connsiteX78" fmla="*/ 0 w 1177925"/>
                <a:gd name="connsiteY78" fmla="*/ 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177925" h="806450">
                  <a:moveTo>
                    <a:pt x="80811" y="701675"/>
                  </a:moveTo>
                  <a:cubicBezTo>
                    <a:pt x="72234" y="701675"/>
                    <a:pt x="65087" y="708891"/>
                    <a:pt x="65087" y="717550"/>
                  </a:cubicBezTo>
                  <a:cubicBezTo>
                    <a:pt x="65087" y="726209"/>
                    <a:pt x="72234" y="733425"/>
                    <a:pt x="80811" y="733425"/>
                  </a:cubicBezTo>
                  <a:cubicBezTo>
                    <a:pt x="80811" y="733425"/>
                    <a:pt x="80811" y="733425"/>
                    <a:pt x="1097114" y="733425"/>
                  </a:cubicBezTo>
                  <a:cubicBezTo>
                    <a:pt x="1105690" y="733425"/>
                    <a:pt x="1112837" y="726209"/>
                    <a:pt x="1112837" y="717550"/>
                  </a:cubicBezTo>
                  <a:cubicBezTo>
                    <a:pt x="1112837" y="708891"/>
                    <a:pt x="1105690" y="701675"/>
                    <a:pt x="1097114" y="701675"/>
                  </a:cubicBezTo>
                  <a:cubicBezTo>
                    <a:pt x="1097114" y="701675"/>
                    <a:pt x="1097114" y="701675"/>
                    <a:pt x="80811" y="701675"/>
                  </a:cubicBezTo>
                  <a:close/>
                  <a:moveTo>
                    <a:pt x="80811" y="619125"/>
                  </a:moveTo>
                  <a:cubicBezTo>
                    <a:pt x="72234" y="619125"/>
                    <a:pt x="65087" y="626341"/>
                    <a:pt x="65087" y="635000"/>
                  </a:cubicBezTo>
                  <a:cubicBezTo>
                    <a:pt x="65087" y="644381"/>
                    <a:pt x="72234" y="650875"/>
                    <a:pt x="80811" y="650875"/>
                  </a:cubicBezTo>
                  <a:cubicBezTo>
                    <a:pt x="80811" y="650875"/>
                    <a:pt x="80811" y="650875"/>
                    <a:pt x="1097114" y="650875"/>
                  </a:cubicBezTo>
                  <a:cubicBezTo>
                    <a:pt x="1105690" y="650875"/>
                    <a:pt x="1112837" y="644381"/>
                    <a:pt x="1112837" y="635000"/>
                  </a:cubicBezTo>
                  <a:cubicBezTo>
                    <a:pt x="1112837" y="626341"/>
                    <a:pt x="1105690" y="619125"/>
                    <a:pt x="1097114" y="619125"/>
                  </a:cubicBezTo>
                  <a:cubicBezTo>
                    <a:pt x="1097114" y="619125"/>
                    <a:pt x="1097114" y="619125"/>
                    <a:pt x="80811" y="619125"/>
                  </a:cubicBezTo>
                  <a:close/>
                  <a:moveTo>
                    <a:pt x="80811" y="536575"/>
                  </a:moveTo>
                  <a:cubicBezTo>
                    <a:pt x="72234" y="536575"/>
                    <a:pt x="65087" y="543791"/>
                    <a:pt x="65087" y="552450"/>
                  </a:cubicBezTo>
                  <a:cubicBezTo>
                    <a:pt x="65087" y="561109"/>
                    <a:pt x="72234" y="568325"/>
                    <a:pt x="80811" y="568325"/>
                  </a:cubicBezTo>
                  <a:cubicBezTo>
                    <a:pt x="80811" y="568325"/>
                    <a:pt x="80811" y="568325"/>
                    <a:pt x="1097114" y="568325"/>
                  </a:cubicBezTo>
                  <a:cubicBezTo>
                    <a:pt x="1105690" y="568325"/>
                    <a:pt x="1112837" y="561109"/>
                    <a:pt x="1112837" y="552450"/>
                  </a:cubicBezTo>
                  <a:cubicBezTo>
                    <a:pt x="1112837" y="543791"/>
                    <a:pt x="1105690" y="536575"/>
                    <a:pt x="1097114" y="536575"/>
                  </a:cubicBezTo>
                  <a:cubicBezTo>
                    <a:pt x="1097114" y="536575"/>
                    <a:pt x="1097114" y="536575"/>
                    <a:pt x="80811" y="536575"/>
                  </a:cubicBezTo>
                  <a:close/>
                  <a:moveTo>
                    <a:pt x="93951" y="304800"/>
                  </a:moveTo>
                  <a:cubicBezTo>
                    <a:pt x="86013" y="304800"/>
                    <a:pt x="80962" y="311199"/>
                    <a:pt x="80962" y="317598"/>
                  </a:cubicBezTo>
                  <a:cubicBezTo>
                    <a:pt x="80962" y="317598"/>
                    <a:pt x="80962" y="317598"/>
                    <a:pt x="80962" y="476152"/>
                  </a:cubicBezTo>
                  <a:cubicBezTo>
                    <a:pt x="80962" y="483262"/>
                    <a:pt x="86013" y="488950"/>
                    <a:pt x="93951" y="488950"/>
                  </a:cubicBezTo>
                  <a:cubicBezTo>
                    <a:pt x="93951" y="488950"/>
                    <a:pt x="93951" y="488950"/>
                    <a:pt x="163224" y="488950"/>
                  </a:cubicBezTo>
                  <a:cubicBezTo>
                    <a:pt x="169718" y="488950"/>
                    <a:pt x="176212" y="483262"/>
                    <a:pt x="176212" y="476152"/>
                  </a:cubicBezTo>
                  <a:cubicBezTo>
                    <a:pt x="176212" y="476152"/>
                    <a:pt x="176212" y="476152"/>
                    <a:pt x="176212" y="317598"/>
                  </a:cubicBezTo>
                  <a:cubicBezTo>
                    <a:pt x="176212" y="311199"/>
                    <a:pt x="169718" y="304800"/>
                    <a:pt x="163224" y="304800"/>
                  </a:cubicBezTo>
                  <a:cubicBezTo>
                    <a:pt x="163224" y="304800"/>
                    <a:pt x="163224" y="304800"/>
                    <a:pt x="93951" y="304800"/>
                  </a:cubicBezTo>
                  <a:close/>
                  <a:moveTo>
                    <a:pt x="209839" y="233363"/>
                  </a:moveTo>
                  <a:cubicBezTo>
                    <a:pt x="202623" y="233363"/>
                    <a:pt x="196850" y="239059"/>
                    <a:pt x="196850" y="246178"/>
                  </a:cubicBezTo>
                  <a:cubicBezTo>
                    <a:pt x="196850" y="476136"/>
                    <a:pt x="196850" y="476136"/>
                    <a:pt x="196850" y="476136"/>
                  </a:cubicBezTo>
                  <a:cubicBezTo>
                    <a:pt x="196850" y="483256"/>
                    <a:pt x="202623" y="488951"/>
                    <a:pt x="209839" y="488951"/>
                  </a:cubicBezTo>
                  <a:cubicBezTo>
                    <a:pt x="279112" y="488951"/>
                    <a:pt x="279112" y="488951"/>
                    <a:pt x="279112" y="488951"/>
                  </a:cubicBezTo>
                  <a:cubicBezTo>
                    <a:pt x="286328" y="488951"/>
                    <a:pt x="292100" y="483256"/>
                    <a:pt x="292100" y="476136"/>
                  </a:cubicBezTo>
                  <a:cubicBezTo>
                    <a:pt x="292100" y="246178"/>
                    <a:pt x="292100" y="246178"/>
                    <a:pt x="292100" y="246178"/>
                  </a:cubicBezTo>
                  <a:cubicBezTo>
                    <a:pt x="292100" y="239059"/>
                    <a:pt x="286328" y="233363"/>
                    <a:pt x="279112" y="233363"/>
                  </a:cubicBezTo>
                  <a:cubicBezTo>
                    <a:pt x="209839" y="233363"/>
                    <a:pt x="209839" y="233363"/>
                    <a:pt x="209839" y="233363"/>
                  </a:cubicBezTo>
                  <a:close/>
                  <a:moveTo>
                    <a:pt x="325509" y="152400"/>
                  </a:moveTo>
                  <a:cubicBezTo>
                    <a:pt x="318414" y="152400"/>
                    <a:pt x="312737" y="158104"/>
                    <a:pt x="312737" y="165235"/>
                  </a:cubicBezTo>
                  <a:cubicBezTo>
                    <a:pt x="312737" y="476116"/>
                    <a:pt x="312737" y="476116"/>
                    <a:pt x="312737" y="476116"/>
                  </a:cubicBezTo>
                  <a:cubicBezTo>
                    <a:pt x="312737" y="483246"/>
                    <a:pt x="318414" y="488950"/>
                    <a:pt x="325509" y="488950"/>
                  </a:cubicBezTo>
                  <a:cubicBezTo>
                    <a:pt x="393628" y="488950"/>
                    <a:pt x="393628" y="488950"/>
                    <a:pt x="393628" y="488950"/>
                  </a:cubicBezTo>
                  <a:cubicBezTo>
                    <a:pt x="400724" y="488950"/>
                    <a:pt x="406400" y="483246"/>
                    <a:pt x="406400" y="476116"/>
                  </a:cubicBezTo>
                  <a:cubicBezTo>
                    <a:pt x="406400" y="165235"/>
                    <a:pt x="406400" y="165235"/>
                    <a:pt x="406400" y="165235"/>
                  </a:cubicBezTo>
                  <a:cubicBezTo>
                    <a:pt x="406400" y="158104"/>
                    <a:pt x="400724" y="152400"/>
                    <a:pt x="393628" y="152400"/>
                  </a:cubicBezTo>
                  <a:cubicBezTo>
                    <a:pt x="325509" y="152400"/>
                    <a:pt x="325509" y="152400"/>
                    <a:pt x="325509" y="152400"/>
                  </a:cubicBezTo>
                  <a:close/>
                  <a:moveTo>
                    <a:pt x="877650" y="79375"/>
                  </a:moveTo>
                  <a:cubicBezTo>
                    <a:pt x="879078" y="79375"/>
                    <a:pt x="881221" y="80089"/>
                    <a:pt x="882650" y="80089"/>
                  </a:cubicBezTo>
                  <a:cubicBezTo>
                    <a:pt x="881936" y="108652"/>
                    <a:pt x="880507" y="164351"/>
                    <a:pt x="877650" y="271463"/>
                  </a:cubicBezTo>
                  <a:cubicBezTo>
                    <a:pt x="877650" y="271463"/>
                    <a:pt x="877650" y="271463"/>
                    <a:pt x="725487" y="157210"/>
                  </a:cubicBezTo>
                  <a:cubicBezTo>
                    <a:pt x="760492" y="110081"/>
                    <a:pt x="814784" y="79375"/>
                    <a:pt x="877650" y="79375"/>
                  </a:cubicBezTo>
                  <a:close/>
                  <a:moveTo>
                    <a:pt x="876738" y="47625"/>
                  </a:moveTo>
                  <a:cubicBezTo>
                    <a:pt x="755578" y="47625"/>
                    <a:pt x="657225" y="146888"/>
                    <a:pt x="657225" y="268288"/>
                  </a:cubicBezTo>
                  <a:cubicBezTo>
                    <a:pt x="657225" y="354696"/>
                    <a:pt x="706402" y="428964"/>
                    <a:pt x="777672" y="465384"/>
                  </a:cubicBezTo>
                  <a:cubicBezTo>
                    <a:pt x="807606" y="480381"/>
                    <a:pt x="841103" y="488950"/>
                    <a:pt x="876025" y="488950"/>
                  </a:cubicBezTo>
                  <a:cubicBezTo>
                    <a:pt x="876025" y="488950"/>
                    <a:pt x="876025" y="488950"/>
                    <a:pt x="876738" y="488950"/>
                  </a:cubicBezTo>
                  <a:cubicBezTo>
                    <a:pt x="997897" y="488950"/>
                    <a:pt x="1096963" y="390402"/>
                    <a:pt x="1096963" y="268288"/>
                  </a:cubicBezTo>
                  <a:cubicBezTo>
                    <a:pt x="1096963" y="153315"/>
                    <a:pt x="1008588" y="58337"/>
                    <a:pt x="895981" y="49053"/>
                  </a:cubicBezTo>
                  <a:cubicBezTo>
                    <a:pt x="893843" y="48339"/>
                    <a:pt x="891705" y="48339"/>
                    <a:pt x="889567" y="48339"/>
                  </a:cubicBezTo>
                  <a:cubicBezTo>
                    <a:pt x="888854" y="48339"/>
                    <a:pt x="888141" y="48339"/>
                    <a:pt x="887428" y="48339"/>
                  </a:cubicBezTo>
                  <a:cubicBezTo>
                    <a:pt x="886003" y="48339"/>
                    <a:pt x="883865" y="47625"/>
                    <a:pt x="882440" y="47625"/>
                  </a:cubicBezTo>
                  <a:cubicBezTo>
                    <a:pt x="882440" y="47625"/>
                    <a:pt x="882440" y="47625"/>
                    <a:pt x="882440" y="48339"/>
                  </a:cubicBezTo>
                  <a:cubicBezTo>
                    <a:pt x="880301" y="48339"/>
                    <a:pt x="878876" y="47625"/>
                    <a:pt x="876738" y="47625"/>
                  </a:cubicBezTo>
                  <a:close/>
                  <a:moveTo>
                    <a:pt x="439907" y="47625"/>
                  </a:moveTo>
                  <a:cubicBezTo>
                    <a:pt x="432757" y="47625"/>
                    <a:pt x="427037" y="53338"/>
                    <a:pt x="427037" y="60479"/>
                  </a:cubicBezTo>
                  <a:cubicBezTo>
                    <a:pt x="427037" y="476096"/>
                    <a:pt x="427037" y="476096"/>
                    <a:pt x="427037" y="476096"/>
                  </a:cubicBezTo>
                  <a:cubicBezTo>
                    <a:pt x="427037" y="483237"/>
                    <a:pt x="432757" y="488950"/>
                    <a:pt x="439907" y="488950"/>
                  </a:cubicBezTo>
                  <a:cubicBezTo>
                    <a:pt x="507831" y="488950"/>
                    <a:pt x="507831" y="488950"/>
                    <a:pt x="507831" y="488950"/>
                  </a:cubicBezTo>
                  <a:cubicBezTo>
                    <a:pt x="515695" y="488950"/>
                    <a:pt x="520700" y="483237"/>
                    <a:pt x="520700" y="476096"/>
                  </a:cubicBezTo>
                  <a:cubicBezTo>
                    <a:pt x="520700" y="60479"/>
                    <a:pt x="520700" y="60479"/>
                    <a:pt x="520700" y="60479"/>
                  </a:cubicBezTo>
                  <a:cubicBezTo>
                    <a:pt x="520700" y="53338"/>
                    <a:pt x="515695" y="47625"/>
                    <a:pt x="507831" y="47625"/>
                  </a:cubicBezTo>
                  <a:cubicBezTo>
                    <a:pt x="439907" y="47625"/>
                    <a:pt x="439907" y="47625"/>
                    <a:pt x="439907" y="47625"/>
                  </a:cubicBezTo>
                  <a:close/>
                  <a:moveTo>
                    <a:pt x="0" y="0"/>
                  </a:moveTo>
                  <a:cubicBezTo>
                    <a:pt x="0" y="0"/>
                    <a:pt x="0" y="0"/>
                    <a:pt x="1177925" y="0"/>
                  </a:cubicBezTo>
                  <a:cubicBezTo>
                    <a:pt x="1177925" y="0"/>
                    <a:pt x="1177925" y="0"/>
                    <a:pt x="1177925" y="806450"/>
                  </a:cubicBezTo>
                  <a:cubicBezTo>
                    <a:pt x="1177925" y="806450"/>
                    <a:pt x="1177925" y="806450"/>
                    <a:pt x="0" y="806450"/>
                  </a:cubicBezTo>
                  <a:cubicBezTo>
                    <a:pt x="0" y="806450"/>
                    <a:pt x="0" y="806450"/>
                    <a:pt x="0"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sp>
        <p:nvSpPr>
          <p:cNvPr id="165" name="Rounded Rectangle 14">
            <a:extLst>
              <a:ext uri="{FF2B5EF4-FFF2-40B4-BE49-F238E27FC236}">
                <a16:creationId xmlns:a16="http://schemas.microsoft.com/office/drawing/2014/main" id="{CA3CCEC6-236F-0C44-A164-038071F99876}"/>
              </a:ext>
            </a:extLst>
          </p:cNvPr>
          <p:cNvSpPr/>
          <p:nvPr/>
        </p:nvSpPr>
        <p:spPr>
          <a:xfrm>
            <a:off x="5605861" y="2036798"/>
            <a:ext cx="1168162" cy="961201"/>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66" name="TextBox 165">
            <a:extLst>
              <a:ext uri="{FF2B5EF4-FFF2-40B4-BE49-F238E27FC236}">
                <a16:creationId xmlns:a16="http://schemas.microsoft.com/office/drawing/2014/main" id="{E7CA77F8-C8E7-9D48-B10B-3C56154E9F21}"/>
              </a:ext>
            </a:extLst>
          </p:cNvPr>
          <p:cNvSpPr txBox="1"/>
          <p:nvPr/>
        </p:nvSpPr>
        <p:spPr>
          <a:xfrm>
            <a:off x="5727734" y="1845752"/>
            <a:ext cx="991170" cy="430887"/>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dirty="0">
                <a:solidFill>
                  <a:srgbClr val="295E7E"/>
                </a:solidFill>
              </a:rPr>
              <a:t>Python</a:t>
            </a:r>
          </a:p>
          <a:p>
            <a:pPr algn="ctr"/>
            <a:r>
              <a:rPr lang="en-US" sz="1400" dirty="0">
                <a:solidFill>
                  <a:srgbClr val="295E7E"/>
                </a:solidFill>
              </a:rPr>
              <a:t>Analytics</a:t>
            </a:r>
          </a:p>
        </p:txBody>
      </p:sp>
      <p:pic>
        <p:nvPicPr>
          <p:cNvPr id="174" name="Graphic 173">
            <a:extLst>
              <a:ext uri="{FF2B5EF4-FFF2-40B4-BE49-F238E27FC236}">
                <a16:creationId xmlns:a16="http://schemas.microsoft.com/office/drawing/2014/main" id="{F2B17522-1C75-2343-8047-080D97B932F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7364" y="2286525"/>
            <a:ext cx="944582" cy="752527"/>
          </a:xfrm>
          <a:prstGeom prst="rect">
            <a:avLst/>
          </a:prstGeom>
        </p:spPr>
      </p:pic>
      <p:sp>
        <p:nvSpPr>
          <p:cNvPr id="188" name="Rectangle 187">
            <a:extLst>
              <a:ext uri="{FF2B5EF4-FFF2-40B4-BE49-F238E27FC236}">
                <a16:creationId xmlns:a16="http://schemas.microsoft.com/office/drawing/2014/main" id="{BBBC1B3C-0F62-8A47-B9A2-2F207AB3F72C}"/>
              </a:ext>
            </a:extLst>
          </p:cNvPr>
          <p:cNvSpPr/>
          <p:nvPr/>
        </p:nvSpPr>
        <p:spPr>
          <a:xfrm>
            <a:off x="5596991" y="2421416"/>
            <a:ext cx="113121" cy="14890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89" name="Rectangle 188">
            <a:extLst>
              <a:ext uri="{FF2B5EF4-FFF2-40B4-BE49-F238E27FC236}">
                <a16:creationId xmlns:a16="http://schemas.microsoft.com/office/drawing/2014/main" id="{1FB8EEC9-E0A4-214F-AF63-EC59082B2253}"/>
              </a:ext>
            </a:extLst>
          </p:cNvPr>
          <p:cNvSpPr/>
          <p:nvPr/>
        </p:nvSpPr>
        <p:spPr>
          <a:xfrm>
            <a:off x="5596991" y="2662716"/>
            <a:ext cx="113121" cy="14890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90" name="Rectangle 189">
            <a:extLst>
              <a:ext uri="{FF2B5EF4-FFF2-40B4-BE49-F238E27FC236}">
                <a16:creationId xmlns:a16="http://schemas.microsoft.com/office/drawing/2014/main" id="{0E0A788B-2AD3-FD44-AB88-41879909AB4A}"/>
              </a:ext>
            </a:extLst>
          </p:cNvPr>
          <p:cNvSpPr/>
          <p:nvPr/>
        </p:nvSpPr>
        <p:spPr>
          <a:xfrm>
            <a:off x="5926299" y="2998253"/>
            <a:ext cx="113121" cy="14890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93" name="TextBox 192">
            <a:extLst>
              <a:ext uri="{FF2B5EF4-FFF2-40B4-BE49-F238E27FC236}">
                <a16:creationId xmlns:a16="http://schemas.microsoft.com/office/drawing/2014/main" id="{2EA8177B-A8B2-674E-8B12-651EDD770CAB}"/>
              </a:ext>
            </a:extLst>
          </p:cNvPr>
          <p:cNvSpPr txBox="1"/>
          <p:nvPr/>
        </p:nvSpPr>
        <p:spPr>
          <a:xfrm>
            <a:off x="6475994" y="1205167"/>
            <a:ext cx="1503718" cy="246221"/>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600" dirty="0">
                <a:solidFill>
                  <a:srgbClr val="295E7E"/>
                </a:solidFill>
              </a:rPr>
              <a:t>Analytics &amp; Viz</a:t>
            </a:r>
          </a:p>
        </p:txBody>
      </p:sp>
      <p:sp>
        <p:nvSpPr>
          <p:cNvPr id="194" name="TextBox 193">
            <a:extLst>
              <a:ext uri="{FF2B5EF4-FFF2-40B4-BE49-F238E27FC236}">
                <a16:creationId xmlns:a16="http://schemas.microsoft.com/office/drawing/2014/main" id="{F5E90697-C8CB-5D4D-B46D-30FF157A4A58}"/>
              </a:ext>
            </a:extLst>
          </p:cNvPr>
          <p:cNvSpPr txBox="1"/>
          <p:nvPr/>
        </p:nvSpPr>
        <p:spPr>
          <a:xfrm>
            <a:off x="5596991" y="1500104"/>
            <a:ext cx="2061122" cy="276999"/>
          </a:xfrm>
          <a:prstGeom prst="rect">
            <a:avLst/>
          </a:prstGeom>
          <a:solidFill>
            <a:schemeClr val="accent1">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dirty="0">
                <a:solidFill>
                  <a:srgbClr val="575757"/>
                </a:solidFill>
              </a:rPr>
              <a:t>Analytics &amp; Viz pipeline:</a:t>
            </a:r>
          </a:p>
        </p:txBody>
      </p:sp>
      <p:cxnSp>
        <p:nvCxnSpPr>
          <p:cNvPr id="196" name="Elbow Connector 195">
            <a:extLst>
              <a:ext uri="{FF2B5EF4-FFF2-40B4-BE49-F238E27FC236}">
                <a16:creationId xmlns:a16="http://schemas.microsoft.com/office/drawing/2014/main" id="{06384971-4468-9948-BB71-4776190D1CB7}"/>
              </a:ext>
            </a:extLst>
          </p:cNvPr>
          <p:cNvCxnSpPr>
            <a:cxnSpLocks/>
            <a:stCxn id="192" idx="3"/>
            <a:endCxn id="226" idx="1"/>
          </p:cNvCxnSpPr>
          <p:nvPr/>
        </p:nvCxnSpPr>
        <p:spPr>
          <a:xfrm flipV="1">
            <a:off x="9393539" y="2036798"/>
            <a:ext cx="480301" cy="222793"/>
          </a:xfrm>
          <a:prstGeom prst="bentConnector3">
            <a:avLst>
              <a:gd name="adj1" fmla="val 50000"/>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4C819AB3-90B2-D247-A4B6-D12E67D9AD7B}"/>
              </a:ext>
            </a:extLst>
          </p:cNvPr>
          <p:cNvSpPr txBox="1"/>
          <p:nvPr/>
        </p:nvSpPr>
        <p:spPr>
          <a:xfrm>
            <a:off x="1497528" y="960170"/>
            <a:ext cx="1403690" cy="246221"/>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600" dirty="0">
                <a:solidFill>
                  <a:srgbClr val="295E7E"/>
                </a:solidFill>
              </a:rPr>
              <a:t>External Data</a:t>
            </a:r>
          </a:p>
        </p:txBody>
      </p:sp>
      <p:sp>
        <p:nvSpPr>
          <p:cNvPr id="271" name="Rounded Rectangle 14">
            <a:extLst>
              <a:ext uri="{FF2B5EF4-FFF2-40B4-BE49-F238E27FC236}">
                <a16:creationId xmlns:a16="http://schemas.microsoft.com/office/drawing/2014/main" id="{F501A925-26E8-F146-ACF2-40ADB420EAD0}"/>
              </a:ext>
            </a:extLst>
          </p:cNvPr>
          <p:cNvSpPr/>
          <p:nvPr/>
        </p:nvSpPr>
        <p:spPr>
          <a:xfrm>
            <a:off x="268360" y="1523675"/>
            <a:ext cx="1423540" cy="609904"/>
          </a:xfrm>
          <a:prstGeom prst="rect">
            <a:avLst/>
          </a:prstGeom>
          <a:noFill/>
          <a:ln w="9525" cap="rnd" cmpd="sng" algn="ctr">
            <a:solidFill>
              <a:srgbClr val="295E7E"/>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72" name="TextBox 271">
            <a:extLst>
              <a:ext uri="{FF2B5EF4-FFF2-40B4-BE49-F238E27FC236}">
                <a16:creationId xmlns:a16="http://schemas.microsoft.com/office/drawing/2014/main" id="{96231656-EF83-264B-8ED5-B6CA91A38673}"/>
              </a:ext>
            </a:extLst>
          </p:cNvPr>
          <p:cNvSpPr txBox="1"/>
          <p:nvPr/>
        </p:nvSpPr>
        <p:spPr>
          <a:xfrm>
            <a:off x="695386" y="1405063"/>
            <a:ext cx="569488"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Web</a:t>
            </a:r>
          </a:p>
        </p:txBody>
      </p:sp>
      <p:sp>
        <p:nvSpPr>
          <p:cNvPr id="273" name="Rectangle 272">
            <a:extLst>
              <a:ext uri="{FF2B5EF4-FFF2-40B4-BE49-F238E27FC236}">
                <a16:creationId xmlns:a16="http://schemas.microsoft.com/office/drawing/2014/main" id="{AC789E78-0A38-5A46-B6CE-490E5F6EABFA}"/>
              </a:ext>
            </a:extLst>
          </p:cNvPr>
          <p:cNvSpPr/>
          <p:nvPr/>
        </p:nvSpPr>
        <p:spPr>
          <a:xfrm>
            <a:off x="375415" y="1661712"/>
            <a:ext cx="1209429" cy="333833"/>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dirty="0">
                <a:solidFill>
                  <a:srgbClr val="575757"/>
                </a:solidFill>
              </a:rPr>
              <a:t>Sources :web pages</a:t>
            </a:r>
          </a:p>
        </p:txBody>
      </p:sp>
      <p:sp>
        <p:nvSpPr>
          <p:cNvPr id="274" name="Rounded Rectangle 14">
            <a:extLst>
              <a:ext uri="{FF2B5EF4-FFF2-40B4-BE49-F238E27FC236}">
                <a16:creationId xmlns:a16="http://schemas.microsoft.com/office/drawing/2014/main" id="{E2CC6AAC-5F84-D544-BC78-A8B7F18FC37B}"/>
              </a:ext>
            </a:extLst>
          </p:cNvPr>
          <p:cNvSpPr/>
          <p:nvPr/>
        </p:nvSpPr>
        <p:spPr>
          <a:xfrm>
            <a:off x="1774427" y="1534115"/>
            <a:ext cx="1423540" cy="609904"/>
          </a:xfrm>
          <a:prstGeom prst="rect">
            <a:avLst/>
          </a:prstGeom>
          <a:noFill/>
          <a:ln w="9525" cap="rnd" cmpd="sng" algn="ctr">
            <a:solidFill>
              <a:srgbClr val="295E7E"/>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75" name="TextBox 274">
            <a:extLst>
              <a:ext uri="{FF2B5EF4-FFF2-40B4-BE49-F238E27FC236}">
                <a16:creationId xmlns:a16="http://schemas.microsoft.com/office/drawing/2014/main" id="{B3284E51-FADC-CC45-8660-B16EC969DD49}"/>
              </a:ext>
            </a:extLst>
          </p:cNvPr>
          <p:cNvSpPr txBox="1"/>
          <p:nvPr/>
        </p:nvSpPr>
        <p:spPr>
          <a:xfrm>
            <a:off x="2248902" y="1415503"/>
            <a:ext cx="474590"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API</a:t>
            </a:r>
          </a:p>
        </p:txBody>
      </p:sp>
      <p:sp>
        <p:nvSpPr>
          <p:cNvPr id="276" name="Rectangle 275">
            <a:extLst>
              <a:ext uri="{FF2B5EF4-FFF2-40B4-BE49-F238E27FC236}">
                <a16:creationId xmlns:a16="http://schemas.microsoft.com/office/drawing/2014/main" id="{DE8716EA-2E03-0948-914A-DC3D073261E1}"/>
              </a:ext>
            </a:extLst>
          </p:cNvPr>
          <p:cNvSpPr/>
          <p:nvPr/>
        </p:nvSpPr>
        <p:spPr>
          <a:xfrm>
            <a:off x="1881481" y="1672152"/>
            <a:ext cx="1209429" cy="333833"/>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dirty="0">
                <a:solidFill>
                  <a:srgbClr val="575757"/>
                </a:solidFill>
              </a:rPr>
              <a:t>Sources :company </a:t>
            </a:r>
            <a:r>
              <a:rPr lang="en-US" sz="1000" dirty="0" err="1">
                <a:solidFill>
                  <a:srgbClr val="575757"/>
                </a:solidFill>
              </a:rPr>
              <a:t>api</a:t>
            </a:r>
            <a:endParaRPr lang="en-US" sz="1000" dirty="0">
              <a:solidFill>
                <a:srgbClr val="575757"/>
              </a:solidFill>
            </a:endParaRPr>
          </a:p>
        </p:txBody>
      </p:sp>
      <p:grpSp>
        <p:nvGrpSpPr>
          <p:cNvPr id="225" name="bcgBugs_PCMonitorMicrosite">
            <a:extLst>
              <a:ext uri="{FF2B5EF4-FFF2-40B4-BE49-F238E27FC236}">
                <a16:creationId xmlns:a16="http://schemas.microsoft.com/office/drawing/2014/main" id="{5D95FBAB-2D44-400C-84A1-746A3544A7C7}"/>
              </a:ext>
            </a:extLst>
          </p:cNvPr>
          <p:cNvGrpSpPr>
            <a:grpSpLocks noChangeAspect="1"/>
          </p:cNvGrpSpPr>
          <p:nvPr/>
        </p:nvGrpSpPr>
        <p:grpSpPr bwMode="auto">
          <a:xfrm>
            <a:off x="9873840" y="1050590"/>
            <a:ext cx="1724349" cy="1972415"/>
            <a:chOff x="2818" y="969"/>
            <a:chExt cx="2044" cy="2046"/>
          </a:xfrm>
        </p:grpSpPr>
        <p:sp>
          <p:nvSpPr>
            <p:cNvPr id="226" name="AutoShape 7">
              <a:extLst>
                <a:ext uri="{FF2B5EF4-FFF2-40B4-BE49-F238E27FC236}">
                  <a16:creationId xmlns:a16="http://schemas.microsoft.com/office/drawing/2014/main" id="{2A2F18F9-F944-4B82-8749-1F9422CA9E02}"/>
                </a:ext>
              </a:extLst>
            </p:cNvPr>
            <p:cNvSpPr>
              <a:spLocks noChangeAspect="1" noChangeArrowheads="1" noTextEdit="1"/>
            </p:cNvSpPr>
            <p:nvPr/>
          </p:nvSpPr>
          <p:spPr bwMode="auto">
            <a:xfrm>
              <a:off x="2818" y="969"/>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9">
              <a:extLst>
                <a:ext uri="{FF2B5EF4-FFF2-40B4-BE49-F238E27FC236}">
                  <a16:creationId xmlns:a16="http://schemas.microsoft.com/office/drawing/2014/main" id="{E43F2671-B768-47E0-B5F7-E44BA81E4517}"/>
                </a:ext>
              </a:extLst>
            </p:cNvPr>
            <p:cNvSpPr>
              <a:spLocks noEditPoints="1"/>
            </p:cNvSpPr>
            <p:nvPr/>
          </p:nvSpPr>
          <p:spPr bwMode="auto">
            <a:xfrm>
              <a:off x="2941" y="1381"/>
              <a:ext cx="1800" cy="1573"/>
            </a:xfrm>
            <a:custGeom>
              <a:avLst/>
              <a:gdLst>
                <a:gd name="T0" fmla="*/ 858 w 880"/>
                <a:gd name="T1" fmla="*/ 0 h 768"/>
                <a:gd name="T2" fmla="*/ 22 w 880"/>
                <a:gd name="T3" fmla="*/ 0 h 768"/>
                <a:gd name="T4" fmla="*/ 0 w 880"/>
                <a:gd name="T5" fmla="*/ 22 h 768"/>
                <a:gd name="T6" fmla="*/ 0 w 880"/>
                <a:gd name="T7" fmla="*/ 617 h 768"/>
                <a:gd name="T8" fmla="*/ 22 w 880"/>
                <a:gd name="T9" fmla="*/ 639 h 768"/>
                <a:gd name="T10" fmla="*/ 337 w 880"/>
                <a:gd name="T11" fmla="*/ 639 h 768"/>
                <a:gd name="T12" fmla="*/ 337 w 880"/>
                <a:gd name="T13" fmla="*/ 724 h 768"/>
                <a:gd name="T14" fmla="*/ 276 w 880"/>
                <a:gd name="T15" fmla="*/ 724 h 768"/>
                <a:gd name="T16" fmla="*/ 254 w 880"/>
                <a:gd name="T17" fmla="*/ 746 h 768"/>
                <a:gd name="T18" fmla="*/ 276 w 880"/>
                <a:gd name="T19" fmla="*/ 768 h 768"/>
                <a:gd name="T20" fmla="*/ 604 w 880"/>
                <a:gd name="T21" fmla="*/ 768 h 768"/>
                <a:gd name="T22" fmla="*/ 626 w 880"/>
                <a:gd name="T23" fmla="*/ 746 h 768"/>
                <a:gd name="T24" fmla="*/ 604 w 880"/>
                <a:gd name="T25" fmla="*/ 724 h 768"/>
                <a:gd name="T26" fmla="*/ 543 w 880"/>
                <a:gd name="T27" fmla="*/ 724 h 768"/>
                <a:gd name="T28" fmla="*/ 543 w 880"/>
                <a:gd name="T29" fmla="*/ 639 h 768"/>
                <a:gd name="T30" fmla="*/ 858 w 880"/>
                <a:gd name="T31" fmla="*/ 639 h 768"/>
                <a:gd name="T32" fmla="*/ 880 w 880"/>
                <a:gd name="T33" fmla="*/ 617 h 768"/>
                <a:gd name="T34" fmla="*/ 880 w 880"/>
                <a:gd name="T35" fmla="*/ 22 h 768"/>
                <a:gd name="T36" fmla="*/ 858 w 880"/>
                <a:gd name="T37" fmla="*/ 0 h 768"/>
                <a:gd name="T38" fmla="*/ 440 w 880"/>
                <a:gd name="T39" fmla="*/ 597 h 768"/>
                <a:gd name="T40" fmla="*/ 405 w 880"/>
                <a:gd name="T41" fmla="*/ 562 h 768"/>
                <a:gd name="T42" fmla="*/ 440 w 880"/>
                <a:gd name="T43" fmla="*/ 526 h 768"/>
                <a:gd name="T44" fmla="*/ 475 w 880"/>
                <a:gd name="T45" fmla="*/ 562 h 768"/>
                <a:gd name="T46" fmla="*/ 440 w 880"/>
                <a:gd name="T47" fmla="*/ 597 h 768"/>
                <a:gd name="T48" fmla="*/ 820 w 880"/>
                <a:gd name="T49" fmla="*/ 487 h 768"/>
                <a:gd name="T50" fmla="*/ 810 w 880"/>
                <a:gd name="T51" fmla="*/ 497 h 768"/>
                <a:gd name="T52" fmla="*/ 70 w 880"/>
                <a:gd name="T53" fmla="*/ 497 h 768"/>
                <a:gd name="T54" fmla="*/ 60 w 880"/>
                <a:gd name="T55" fmla="*/ 487 h 768"/>
                <a:gd name="T56" fmla="*/ 60 w 880"/>
                <a:gd name="T57" fmla="*/ 72 h 768"/>
                <a:gd name="T58" fmla="*/ 70 w 880"/>
                <a:gd name="T59" fmla="*/ 62 h 768"/>
                <a:gd name="T60" fmla="*/ 810 w 880"/>
                <a:gd name="T61" fmla="*/ 62 h 768"/>
                <a:gd name="T62" fmla="*/ 820 w 880"/>
                <a:gd name="T63" fmla="*/ 72 h 768"/>
                <a:gd name="T64" fmla="*/ 820 w 880"/>
                <a:gd name="T65" fmla="*/ 487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0" h="768">
                  <a:moveTo>
                    <a:pt x="858" y="0"/>
                  </a:moveTo>
                  <a:cubicBezTo>
                    <a:pt x="22" y="0"/>
                    <a:pt x="22" y="0"/>
                    <a:pt x="22" y="0"/>
                  </a:cubicBezTo>
                  <a:cubicBezTo>
                    <a:pt x="10" y="0"/>
                    <a:pt x="0" y="10"/>
                    <a:pt x="0" y="22"/>
                  </a:cubicBezTo>
                  <a:cubicBezTo>
                    <a:pt x="0" y="617"/>
                    <a:pt x="0" y="617"/>
                    <a:pt x="0" y="617"/>
                  </a:cubicBezTo>
                  <a:cubicBezTo>
                    <a:pt x="0" y="629"/>
                    <a:pt x="10" y="639"/>
                    <a:pt x="22" y="639"/>
                  </a:cubicBezTo>
                  <a:cubicBezTo>
                    <a:pt x="337" y="639"/>
                    <a:pt x="337" y="639"/>
                    <a:pt x="337" y="639"/>
                  </a:cubicBezTo>
                  <a:cubicBezTo>
                    <a:pt x="337" y="724"/>
                    <a:pt x="337" y="724"/>
                    <a:pt x="337" y="724"/>
                  </a:cubicBezTo>
                  <a:cubicBezTo>
                    <a:pt x="276" y="724"/>
                    <a:pt x="276" y="724"/>
                    <a:pt x="276" y="724"/>
                  </a:cubicBezTo>
                  <a:cubicBezTo>
                    <a:pt x="264" y="724"/>
                    <a:pt x="254" y="733"/>
                    <a:pt x="254" y="746"/>
                  </a:cubicBezTo>
                  <a:cubicBezTo>
                    <a:pt x="254" y="758"/>
                    <a:pt x="264" y="768"/>
                    <a:pt x="276" y="768"/>
                  </a:cubicBezTo>
                  <a:cubicBezTo>
                    <a:pt x="604" y="768"/>
                    <a:pt x="604" y="768"/>
                    <a:pt x="604" y="768"/>
                  </a:cubicBezTo>
                  <a:cubicBezTo>
                    <a:pt x="616" y="768"/>
                    <a:pt x="626" y="758"/>
                    <a:pt x="626" y="746"/>
                  </a:cubicBezTo>
                  <a:cubicBezTo>
                    <a:pt x="626" y="733"/>
                    <a:pt x="616" y="724"/>
                    <a:pt x="604" y="724"/>
                  </a:cubicBezTo>
                  <a:cubicBezTo>
                    <a:pt x="543" y="724"/>
                    <a:pt x="543" y="724"/>
                    <a:pt x="543" y="724"/>
                  </a:cubicBezTo>
                  <a:cubicBezTo>
                    <a:pt x="543" y="639"/>
                    <a:pt x="543" y="639"/>
                    <a:pt x="543" y="639"/>
                  </a:cubicBezTo>
                  <a:cubicBezTo>
                    <a:pt x="858" y="639"/>
                    <a:pt x="858" y="639"/>
                    <a:pt x="858" y="639"/>
                  </a:cubicBezTo>
                  <a:cubicBezTo>
                    <a:pt x="870" y="639"/>
                    <a:pt x="880" y="629"/>
                    <a:pt x="880" y="617"/>
                  </a:cubicBezTo>
                  <a:cubicBezTo>
                    <a:pt x="880" y="22"/>
                    <a:pt x="880" y="22"/>
                    <a:pt x="880" y="22"/>
                  </a:cubicBezTo>
                  <a:cubicBezTo>
                    <a:pt x="880" y="10"/>
                    <a:pt x="870" y="0"/>
                    <a:pt x="858" y="0"/>
                  </a:cubicBezTo>
                  <a:close/>
                  <a:moveTo>
                    <a:pt x="440" y="597"/>
                  </a:moveTo>
                  <a:cubicBezTo>
                    <a:pt x="421" y="597"/>
                    <a:pt x="405" y="581"/>
                    <a:pt x="405" y="562"/>
                  </a:cubicBezTo>
                  <a:cubicBezTo>
                    <a:pt x="405" y="542"/>
                    <a:pt x="421" y="526"/>
                    <a:pt x="440" y="526"/>
                  </a:cubicBezTo>
                  <a:cubicBezTo>
                    <a:pt x="459" y="526"/>
                    <a:pt x="475" y="542"/>
                    <a:pt x="475" y="562"/>
                  </a:cubicBezTo>
                  <a:cubicBezTo>
                    <a:pt x="475" y="581"/>
                    <a:pt x="459" y="597"/>
                    <a:pt x="440" y="597"/>
                  </a:cubicBezTo>
                  <a:close/>
                  <a:moveTo>
                    <a:pt x="820" y="487"/>
                  </a:moveTo>
                  <a:cubicBezTo>
                    <a:pt x="820" y="492"/>
                    <a:pt x="816" y="497"/>
                    <a:pt x="810" y="497"/>
                  </a:cubicBezTo>
                  <a:cubicBezTo>
                    <a:pt x="70" y="497"/>
                    <a:pt x="70" y="497"/>
                    <a:pt x="70" y="497"/>
                  </a:cubicBezTo>
                  <a:cubicBezTo>
                    <a:pt x="64" y="497"/>
                    <a:pt x="60" y="492"/>
                    <a:pt x="60" y="487"/>
                  </a:cubicBezTo>
                  <a:cubicBezTo>
                    <a:pt x="60" y="72"/>
                    <a:pt x="60" y="72"/>
                    <a:pt x="60" y="72"/>
                  </a:cubicBezTo>
                  <a:cubicBezTo>
                    <a:pt x="60" y="67"/>
                    <a:pt x="64" y="62"/>
                    <a:pt x="70" y="62"/>
                  </a:cubicBezTo>
                  <a:cubicBezTo>
                    <a:pt x="810" y="62"/>
                    <a:pt x="810" y="62"/>
                    <a:pt x="810" y="62"/>
                  </a:cubicBezTo>
                  <a:cubicBezTo>
                    <a:pt x="816" y="62"/>
                    <a:pt x="820" y="67"/>
                    <a:pt x="820" y="72"/>
                  </a:cubicBezTo>
                  <a:lnTo>
                    <a:pt x="820" y="487"/>
                  </a:lnTo>
                  <a:close/>
                </a:path>
              </a:pathLst>
            </a:custGeom>
            <a:solidFill>
              <a:srgbClr val="FF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3" name="NavigationTriangle">
            <a:extLst>
              <a:ext uri="{FF2B5EF4-FFF2-40B4-BE49-F238E27FC236}">
                <a16:creationId xmlns:a16="http://schemas.microsoft.com/office/drawing/2014/main" id="{87821CFB-43B9-4FDF-9E61-B58D54385A3B}"/>
              </a:ext>
            </a:extLst>
          </p:cNvPr>
          <p:cNvSpPr/>
          <p:nvPr/>
        </p:nvSpPr>
        <p:spPr>
          <a:xfrm rot="16200000">
            <a:off x="11116165" y="-21447"/>
            <a:ext cx="1054387" cy="1097280"/>
          </a:xfrm>
          <a:prstGeom prst="triangle">
            <a:avLst>
              <a:gd name="adj" fmla="val 100000"/>
            </a:avLst>
          </a:prstGeom>
          <a:solidFill>
            <a:schemeClr val="accent2"/>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84" name="Group 283">
            <a:extLst>
              <a:ext uri="{FF2B5EF4-FFF2-40B4-BE49-F238E27FC236}">
                <a16:creationId xmlns:a16="http://schemas.microsoft.com/office/drawing/2014/main" id="{DF57712A-EB72-4AFC-B8BF-A153B1A1DEBD}"/>
              </a:ext>
            </a:extLst>
          </p:cNvPr>
          <p:cNvGrpSpPr/>
          <p:nvPr/>
        </p:nvGrpSpPr>
        <p:grpSpPr>
          <a:xfrm>
            <a:off x="11643359" y="20623"/>
            <a:ext cx="506104" cy="506572"/>
            <a:chOff x="8503874" y="2016170"/>
            <a:chExt cx="506104" cy="506572"/>
          </a:xfrm>
        </p:grpSpPr>
        <p:sp>
          <p:nvSpPr>
            <p:cNvPr id="285" name="Oval 284">
              <a:extLst>
                <a:ext uri="{FF2B5EF4-FFF2-40B4-BE49-F238E27FC236}">
                  <a16:creationId xmlns:a16="http://schemas.microsoft.com/office/drawing/2014/main" id="{31BCC78C-CF2C-4042-BA57-B43AAD992A73}"/>
                </a:ext>
              </a:extLst>
            </p:cNvPr>
            <p:cNvSpPr/>
            <p:nvPr>
              <p:custDataLst>
                <p:tags r:id="rId4"/>
              </p:custDataLst>
            </p:nvPr>
          </p:nvSpPr>
          <p:spPr>
            <a:xfrm>
              <a:off x="8503874" y="2016170"/>
              <a:ext cx="506104" cy="506572"/>
            </a:xfrm>
            <a:prstGeom prst="ellipse">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endParaRPr lang="en-US" sz="1600" kern="0" dirty="0">
                <a:solidFill>
                  <a:schemeClr val="bg1">
                    <a:lumMod val="50000"/>
                  </a:schemeClr>
                </a:solidFill>
              </a:endParaRPr>
            </a:p>
          </p:txBody>
        </p:sp>
        <p:sp>
          <p:nvSpPr>
            <p:cNvPr id="287" name="AutoShape 13">
              <a:extLst>
                <a:ext uri="{FF2B5EF4-FFF2-40B4-BE49-F238E27FC236}">
                  <a16:creationId xmlns:a16="http://schemas.microsoft.com/office/drawing/2014/main" id="{1B54CDEE-5EB3-4DE8-91EC-0063873CF8EE}"/>
                </a:ext>
              </a:extLst>
            </p:cNvPr>
            <p:cNvSpPr>
              <a:spLocks noChangeAspect="1" noChangeArrowheads="1" noTextEdit="1"/>
            </p:cNvSpPr>
            <p:nvPr/>
          </p:nvSpPr>
          <p:spPr bwMode="auto">
            <a:xfrm>
              <a:off x="8554850" y="2067192"/>
              <a:ext cx="404152" cy="40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31" name="Rectangle 30">
            <a:extLst>
              <a:ext uri="{FF2B5EF4-FFF2-40B4-BE49-F238E27FC236}">
                <a16:creationId xmlns:a16="http://schemas.microsoft.com/office/drawing/2014/main" id="{C9D45C4A-141E-46BE-A9E7-2B9F4EE8E2A2}"/>
              </a:ext>
            </a:extLst>
          </p:cNvPr>
          <p:cNvSpPr/>
          <p:nvPr/>
        </p:nvSpPr>
        <p:spPr>
          <a:xfrm>
            <a:off x="8779233" y="1949143"/>
            <a:ext cx="87935" cy="8765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195" name="Straight Arrow Connector 194">
            <a:extLst>
              <a:ext uri="{FF2B5EF4-FFF2-40B4-BE49-F238E27FC236}">
                <a16:creationId xmlns:a16="http://schemas.microsoft.com/office/drawing/2014/main" id="{EE508910-F6D7-4EF0-8177-407FC2A924B5}"/>
              </a:ext>
            </a:extLst>
          </p:cNvPr>
          <p:cNvCxnSpPr>
            <a:cxnSpLocks/>
            <a:stCxn id="151" idx="1"/>
            <a:endCxn id="165" idx="3"/>
          </p:cNvCxnSpPr>
          <p:nvPr/>
        </p:nvCxnSpPr>
        <p:spPr>
          <a:xfrm flipH="1" flipV="1">
            <a:off x="6774023" y="2517399"/>
            <a:ext cx="767620" cy="20526"/>
          </a:xfrm>
          <a:prstGeom prst="straightConnector1">
            <a:avLst/>
          </a:prstGeom>
          <a:ln w="28575" cap="rnd">
            <a:solidFill>
              <a:schemeClr val="tx1">
                <a:lumMod val="60000"/>
                <a:lumOff val="40000"/>
              </a:schemeClr>
            </a:solidFill>
            <a:prstDash val="solid"/>
            <a:roun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Rounded Rectangle 14">
            <a:extLst>
              <a:ext uri="{FF2B5EF4-FFF2-40B4-BE49-F238E27FC236}">
                <a16:creationId xmlns:a16="http://schemas.microsoft.com/office/drawing/2014/main" id="{500122EB-85F6-BDA7-6E39-0786ACD6142C}"/>
              </a:ext>
            </a:extLst>
          </p:cNvPr>
          <p:cNvSpPr/>
          <p:nvPr/>
        </p:nvSpPr>
        <p:spPr>
          <a:xfrm>
            <a:off x="246410" y="3119436"/>
            <a:ext cx="4003847" cy="1332303"/>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7" name="TextBox 237">
            <a:extLst>
              <a:ext uri="{FF2B5EF4-FFF2-40B4-BE49-F238E27FC236}">
                <a16:creationId xmlns:a16="http://schemas.microsoft.com/office/drawing/2014/main" id="{DFFD1A0E-144E-7A53-0406-E190FBBF54F1}"/>
              </a:ext>
            </a:extLst>
          </p:cNvPr>
          <p:cNvSpPr txBox="1"/>
          <p:nvPr/>
        </p:nvSpPr>
        <p:spPr>
          <a:xfrm>
            <a:off x="387970" y="3279758"/>
            <a:ext cx="1528340" cy="276999"/>
          </a:xfrm>
          <a:prstGeom prst="rect">
            <a:avLst/>
          </a:prstGeom>
          <a:solidFill>
            <a:schemeClr val="accent4">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dirty="0">
                <a:solidFill>
                  <a:srgbClr val="575757"/>
                </a:solidFill>
              </a:rPr>
              <a:t>ETL Pipeline: </a:t>
            </a:r>
            <a:r>
              <a:rPr lang="en-US" sz="1200" dirty="0">
                <a:solidFill>
                  <a:srgbClr val="575757"/>
                </a:solidFill>
                <a:latin typeface="Trebuchet MS" panose="020B0603020202020204" pitchFamily="34" charset="0"/>
              </a:rPr>
              <a:t>P</a:t>
            </a:r>
            <a:r>
              <a:rPr lang="en-US" sz="1200" dirty="0">
                <a:solidFill>
                  <a:schemeClr val="tx1">
                    <a:lumMod val="100000"/>
                  </a:schemeClr>
                </a:solidFill>
                <a:latin typeface="Trebuchet MS" panose="020B0603020202020204" pitchFamily="34" charset="0"/>
              </a:rPr>
              <a:t>ython</a:t>
            </a:r>
          </a:p>
        </p:txBody>
      </p:sp>
      <p:sp>
        <p:nvSpPr>
          <p:cNvPr id="18" name="TextBox 248">
            <a:extLst>
              <a:ext uri="{FF2B5EF4-FFF2-40B4-BE49-F238E27FC236}">
                <a16:creationId xmlns:a16="http://schemas.microsoft.com/office/drawing/2014/main" id="{1E4A0D34-4440-B85A-58C1-614A2C2ADF0D}"/>
              </a:ext>
            </a:extLst>
          </p:cNvPr>
          <p:cNvSpPr txBox="1"/>
          <p:nvPr/>
        </p:nvSpPr>
        <p:spPr>
          <a:xfrm>
            <a:off x="1982378" y="2999454"/>
            <a:ext cx="493827"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ETL</a:t>
            </a:r>
          </a:p>
        </p:txBody>
      </p:sp>
      <p:sp>
        <p:nvSpPr>
          <p:cNvPr id="21" name="Rounded Rectangle 14">
            <a:extLst>
              <a:ext uri="{FF2B5EF4-FFF2-40B4-BE49-F238E27FC236}">
                <a16:creationId xmlns:a16="http://schemas.microsoft.com/office/drawing/2014/main" id="{4984CBFB-6930-3A37-F613-B181578DC16B}"/>
              </a:ext>
            </a:extLst>
          </p:cNvPr>
          <p:cNvSpPr/>
          <p:nvPr/>
        </p:nvSpPr>
        <p:spPr>
          <a:xfrm>
            <a:off x="524574" y="3669605"/>
            <a:ext cx="926191" cy="678148"/>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2" name="TextBox 255">
            <a:extLst>
              <a:ext uri="{FF2B5EF4-FFF2-40B4-BE49-F238E27FC236}">
                <a16:creationId xmlns:a16="http://schemas.microsoft.com/office/drawing/2014/main" id="{6C21CCD7-A20D-F08F-A0AB-46A0871F7707}"/>
              </a:ext>
            </a:extLst>
          </p:cNvPr>
          <p:cNvSpPr txBox="1"/>
          <p:nvPr/>
        </p:nvSpPr>
        <p:spPr>
          <a:xfrm>
            <a:off x="608766" y="3615828"/>
            <a:ext cx="757809"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Extract</a:t>
            </a:r>
          </a:p>
        </p:txBody>
      </p:sp>
      <p:sp>
        <p:nvSpPr>
          <p:cNvPr id="23" name="Rounded Rectangle 14">
            <a:extLst>
              <a:ext uri="{FF2B5EF4-FFF2-40B4-BE49-F238E27FC236}">
                <a16:creationId xmlns:a16="http://schemas.microsoft.com/office/drawing/2014/main" id="{14B3A5C5-2171-A0DD-CA66-1401B28FDA6F}"/>
              </a:ext>
            </a:extLst>
          </p:cNvPr>
          <p:cNvSpPr/>
          <p:nvPr/>
        </p:nvSpPr>
        <p:spPr>
          <a:xfrm>
            <a:off x="2040084" y="3670219"/>
            <a:ext cx="769071" cy="648179"/>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 name="Rounded Rectangle 14">
            <a:extLst>
              <a:ext uri="{FF2B5EF4-FFF2-40B4-BE49-F238E27FC236}">
                <a16:creationId xmlns:a16="http://schemas.microsoft.com/office/drawing/2014/main" id="{40DF9C47-2153-2D77-448B-D873D0A078B5}"/>
              </a:ext>
            </a:extLst>
          </p:cNvPr>
          <p:cNvSpPr/>
          <p:nvPr/>
        </p:nvSpPr>
        <p:spPr>
          <a:xfrm>
            <a:off x="3221804" y="3670220"/>
            <a:ext cx="769071" cy="651815"/>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6" name="TextBox 69">
            <a:extLst>
              <a:ext uri="{FF2B5EF4-FFF2-40B4-BE49-F238E27FC236}">
                <a16:creationId xmlns:a16="http://schemas.microsoft.com/office/drawing/2014/main" id="{1F077BF5-5240-6AE3-321D-C152D634255A}"/>
              </a:ext>
            </a:extLst>
          </p:cNvPr>
          <p:cNvSpPr txBox="1"/>
          <p:nvPr/>
        </p:nvSpPr>
        <p:spPr>
          <a:xfrm>
            <a:off x="2038209" y="3564188"/>
            <a:ext cx="779381"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dirty="0">
                <a:solidFill>
                  <a:srgbClr val="295E7E"/>
                </a:solidFill>
              </a:rPr>
              <a:t>Transform</a:t>
            </a:r>
          </a:p>
        </p:txBody>
      </p:sp>
      <p:sp>
        <p:nvSpPr>
          <p:cNvPr id="27" name="TextBox 70">
            <a:extLst>
              <a:ext uri="{FF2B5EF4-FFF2-40B4-BE49-F238E27FC236}">
                <a16:creationId xmlns:a16="http://schemas.microsoft.com/office/drawing/2014/main" id="{E92AD205-D55D-7A0D-F414-68ACC149DF04}"/>
              </a:ext>
            </a:extLst>
          </p:cNvPr>
          <p:cNvSpPr txBox="1"/>
          <p:nvPr/>
        </p:nvSpPr>
        <p:spPr>
          <a:xfrm>
            <a:off x="3412954" y="3616441"/>
            <a:ext cx="386773"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dirty="0">
                <a:solidFill>
                  <a:srgbClr val="295E7E"/>
                </a:solidFill>
              </a:rPr>
              <a:t>Load</a:t>
            </a:r>
          </a:p>
        </p:txBody>
      </p:sp>
      <p:sp>
        <p:nvSpPr>
          <p:cNvPr id="35" name="Rectangle 34">
            <a:extLst>
              <a:ext uri="{FF2B5EF4-FFF2-40B4-BE49-F238E27FC236}">
                <a16:creationId xmlns:a16="http://schemas.microsoft.com/office/drawing/2014/main" id="{DEF44808-4CA0-A18E-ABD5-32B5287DF759}"/>
              </a:ext>
            </a:extLst>
          </p:cNvPr>
          <p:cNvSpPr/>
          <p:nvPr/>
        </p:nvSpPr>
        <p:spPr>
          <a:xfrm>
            <a:off x="2708912" y="4164751"/>
            <a:ext cx="105539" cy="68024"/>
          </a:xfrm>
          <a:prstGeom prst="rect">
            <a:avLst/>
          </a:prstGeom>
          <a:solidFill>
            <a:srgbClr val="F2F2F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39" name="Straight Arrow Connector 184">
            <a:extLst>
              <a:ext uri="{FF2B5EF4-FFF2-40B4-BE49-F238E27FC236}">
                <a16:creationId xmlns:a16="http://schemas.microsoft.com/office/drawing/2014/main" id="{EAEE4C39-1AAE-1EAA-F20F-7560A4B0FEF0}"/>
              </a:ext>
            </a:extLst>
          </p:cNvPr>
          <p:cNvCxnSpPr>
            <a:cxnSpLocks/>
          </p:cNvCxnSpPr>
          <p:nvPr/>
        </p:nvCxnSpPr>
        <p:spPr>
          <a:xfrm>
            <a:off x="1485190" y="4030079"/>
            <a:ext cx="549598" cy="10330"/>
          </a:xfrm>
          <a:prstGeom prst="straightConnector1">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184">
            <a:extLst>
              <a:ext uri="{FF2B5EF4-FFF2-40B4-BE49-F238E27FC236}">
                <a16:creationId xmlns:a16="http://schemas.microsoft.com/office/drawing/2014/main" id="{C7D1851D-A675-8732-3860-584EC096F752}"/>
              </a:ext>
            </a:extLst>
          </p:cNvPr>
          <p:cNvCxnSpPr>
            <a:cxnSpLocks/>
          </p:cNvCxnSpPr>
          <p:nvPr/>
        </p:nvCxnSpPr>
        <p:spPr>
          <a:xfrm>
            <a:off x="2817590" y="4040409"/>
            <a:ext cx="394230" cy="0"/>
          </a:xfrm>
          <a:prstGeom prst="straightConnector1">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45" name="Rounded Rectangle 14">
            <a:extLst>
              <a:ext uri="{FF2B5EF4-FFF2-40B4-BE49-F238E27FC236}">
                <a16:creationId xmlns:a16="http://schemas.microsoft.com/office/drawing/2014/main" id="{A6E36B25-4E97-5F1A-F212-4E94ACA9CC8F}"/>
              </a:ext>
            </a:extLst>
          </p:cNvPr>
          <p:cNvSpPr/>
          <p:nvPr/>
        </p:nvSpPr>
        <p:spPr>
          <a:xfrm>
            <a:off x="377323" y="5088771"/>
            <a:ext cx="4003847" cy="1332303"/>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6" name="TextBox 237">
            <a:extLst>
              <a:ext uri="{FF2B5EF4-FFF2-40B4-BE49-F238E27FC236}">
                <a16:creationId xmlns:a16="http://schemas.microsoft.com/office/drawing/2014/main" id="{22E2617A-20F1-4A38-AEEA-570FF8C9F39B}"/>
              </a:ext>
            </a:extLst>
          </p:cNvPr>
          <p:cNvSpPr txBox="1"/>
          <p:nvPr/>
        </p:nvSpPr>
        <p:spPr>
          <a:xfrm>
            <a:off x="518883" y="5249093"/>
            <a:ext cx="1528340" cy="276999"/>
          </a:xfrm>
          <a:prstGeom prst="rect">
            <a:avLst/>
          </a:prstGeom>
          <a:solidFill>
            <a:schemeClr val="accent4">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dirty="0">
                <a:solidFill>
                  <a:srgbClr val="575757"/>
                </a:solidFill>
              </a:rPr>
              <a:t>DB Pipeline: </a:t>
            </a:r>
            <a:r>
              <a:rPr lang="en-US" sz="1200" dirty="0">
                <a:solidFill>
                  <a:srgbClr val="575757"/>
                </a:solidFill>
                <a:latin typeface="Trebuchet MS" panose="020B0603020202020204" pitchFamily="34" charset="0"/>
              </a:rPr>
              <a:t>P</a:t>
            </a:r>
            <a:r>
              <a:rPr lang="en-US" sz="1200" dirty="0">
                <a:solidFill>
                  <a:schemeClr val="tx1">
                    <a:lumMod val="100000"/>
                  </a:schemeClr>
                </a:solidFill>
                <a:latin typeface="Trebuchet MS" panose="020B0603020202020204" pitchFamily="34" charset="0"/>
              </a:rPr>
              <a:t>ython</a:t>
            </a:r>
          </a:p>
        </p:txBody>
      </p:sp>
      <p:sp>
        <p:nvSpPr>
          <p:cNvPr id="47" name="TextBox 248">
            <a:extLst>
              <a:ext uri="{FF2B5EF4-FFF2-40B4-BE49-F238E27FC236}">
                <a16:creationId xmlns:a16="http://schemas.microsoft.com/office/drawing/2014/main" id="{145BAE2B-C959-89C0-678A-CEB72D4BEFEE}"/>
              </a:ext>
            </a:extLst>
          </p:cNvPr>
          <p:cNvSpPr txBox="1"/>
          <p:nvPr/>
        </p:nvSpPr>
        <p:spPr>
          <a:xfrm>
            <a:off x="1638856" y="4984580"/>
            <a:ext cx="1446651"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Datawarehouse</a:t>
            </a:r>
          </a:p>
        </p:txBody>
      </p:sp>
      <p:sp>
        <p:nvSpPr>
          <p:cNvPr id="48" name="Rounded Rectangle 14">
            <a:extLst>
              <a:ext uri="{FF2B5EF4-FFF2-40B4-BE49-F238E27FC236}">
                <a16:creationId xmlns:a16="http://schemas.microsoft.com/office/drawing/2014/main" id="{24722602-04F9-ABD3-91C3-2E268F00FD7B}"/>
              </a:ext>
            </a:extLst>
          </p:cNvPr>
          <p:cNvSpPr/>
          <p:nvPr/>
        </p:nvSpPr>
        <p:spPr>
          <a:xfrm>
            <a:off x="655487" y="5638940"/>
            <a:ext cx="926191" cy="678148"/>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9" name="TextBox 255">
            <a:extLst>
              <a:ext uri="{FF2B5EF4-FFF2-40B4-BE49-F238E27FC236}">
                <a16:creationId xmlns:a16="http://schemas.microsoft.com/office/drawing/2014/main" id="{E06FBCB1-6A6D-B4F1-D3FE-EDB59D9F5AEB}"/>
              </a:ext>
            </a:extLst>
          </p:cNvPr>
          <p:cNvSpPr txBox="1"/>
          <p:nvPr/>
        </p:nvSpPr>
        <p:spPr>
          <a:xfrm>
            <a:off x="736794" y="5585163"/>
            <a:ext cx="763580"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MySQL</a:t>
            </a:r>
          </a:p>
        </p:txBody>
      </p:sp>
      <p:sp>
        <p:nvSpPr>
          <p:cNvPr id="50" name="Rounded Rectangle 14">
            <a:extLst>
              <a:ext uri="{FF2B5EF4-FFF2-40B4-BE49-F238E27FC236}">
                <a16:creationId xmlns:a16="http://schemas.microsoft.com/office/drawing/2014/main" id="{525E806D-B1B0-C6E9-1A41-EF0B7AD898DF}"/>
              </a:ext>
            </a:extLst>
          </p:cNvPr>
          <p:cNvSpPr/>
          <p:nvPr/>
        </p:nvSpPr>
        <p:spPr>
          <a:xfrm>
            <a:off x="2839825" y="5659973"/>
            <a:ext cx="1075800" cy="648179"/>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2" name="TextBox 69">
            <a:extLst>
              <a:ext uri="{FF2B5EF4-FFF2-40B4-BE49-F238E27FC236}">
                <a16:creationId xmlns:a16="http://schemas.microsoft.com/office/drawing/2014/main" id="{BF6E49A5-E62D-E948-4051-1DEA2C41FA5D}"/>
              </a:ext>
            </a:extLst>
          </p:cNvPr>
          <p:cNvSpPr txBox="1"/>
          <p:nvPr/>
        </p:nvSpPr>
        <p:spPr>
          <a:xfrm>
            <a:off x="2969587" y="5565873"/>
            <a:ext cx="756874"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dirty="0">
                <a:solidFill>
                  <a:srgbClr val="295E7E"/>
                </a:solidFill>
              </a:rPr>
              <a:t>MongoDB</a:t>
            </a:r>
          </a:p>
        </p:txBody>
      </p:sp>
      <p:sp>
        <p:nvSpPr>
          <p:cNvPr id="53" name="TextBox 70">
            <a:extLst>
              <a:ext uri="{FF2B5EF4-FFF2-40B4-BE49-F238E27FC236}">
                <a16:creationId xmlns:a16="http://schemas.microsoft.com/office/drawing/2014/main" id="{8FCF4FE3-CEF2-5F0C-11FE-FE674D3CBB70}"/>
              </a:ext>
            </a:extLst>
          </p:cNvPr>
          <p:cNvSpPr txBox="1"/>
          <p:nvPr/>
        </p:nvSpPr>
        <p:spPr>
          <a:xfrm>
            <a:off x="3737220" y="5585776"/>
            <a:ext cx="65"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endParaRPr lang="en-US" sz="1400" dirty="0">
              <a:solidFill>
                <a:srgbClr val="295E7E"/>
              </a:solidFill>
            </a:endParaRPr>
          </a:p>
        </p:txBody>
      </p:sp>
      <p:sp>
        <p:nvSpPr>
          <p:cNvPr id="57" name="Freeform 5">
            <a:extLst>
              <a:ext uri="{FF2B5EF4-FFF2-40B4-BE49-F238E27FC236}">
                <a16:creationId xmlns:a16="http://schemas.microsoft.com/office/drawing/2014/main" id="{5683DFFF-20AF-40C6-FC62-C8C511C69B19}"/>
              </a:ext>
            </a:extLst>
          </p:cNvPr>
          <p:cNvSpPr>
            <a:spLocks noEditPoints="1"/>
          </p:cNvSpPr>
          <p:nvPr/>
        </p:nvSpPr>
        <p:spPr bwMode="auto">
          <a:xfrm>
            <a:off x="915370" y="5827933"/>
            <a:ext cx="363407" cy="40484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
            <a:extLst>
              <a:ext uri="{FF2B5EF4-FFF2-40B4-BE49-F238E27FC236}">
                <a16:creationId xmlns:a16="http://schemas.microsoft.com/office/drawing/2014/main" id="{FB010CC3-A8A8-5146-DAB6-55DBF81851C0}"/>
              </a:ext>
            </a:extLst>
          </p:cNvPr>
          <p:cNvSpPr>
            <a:spLocks noEditPoints="1"/>
          </p:cNvSpPr>
          <p:nvPr/>
        </p:nvSpPr>
        <p:spPr bwMode="auto">
          <a:xfrm>
            <a:off x="3180061" y="5802990"/>
            <a:ext cx="363407" cy="40484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accent6"/>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61" name="Straight Arrow Connector 184">
            <a:extLst>
              <a:ext uri="{FF2B5EF4-FFF2-40B4-BE49-F238E27FC236}">
                <a16:creationId xmlns:a16="http://schemas.microsoft.com/office/drawing/2014/main" id="{5E2EF600-659F-2426-C60A-FCB06A83CA0F}"/>
              </a:ext>
            </a:extLst>
          </p:cNvPr>
          <p:cNvCxnSpPr>
            <a:cxnSpLocks/>
          </p:cNvCxnSpPr>
          <p:nvPr/>
        </p:nvCxnSpPr>
        <p:spPr>
          <a:xfrm flipH="1">
            <a:off x="2233543" y="4466775"/>
            <a:ext cx="5687" cy="551738"/>
          </a:xfrm>
          <a:prstGeom prst="straightConnector1">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pic>
        <p:nvPicPr>
          <p:cNvPr id="63" name="Image 62">
            <a:extLst>
              <a:ext uri="{FF2B5EF4-FFF2-40B4-BE49-F238E27FC236}">
                <a16:creationId xmlns:a16="http://schemas.microsoft.com/office/drawing/2014/main" id="{CEAE0ADF-19AE-73E3-E9F0-38EFDA08DF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7968" y="3781667"/>
            <a:ext cx="540897" cy="540897"/>
          </a:xfrm>
          <a:prstGeom prst="rect">
            <a:avLst/>
          </a:prstGeom>
        </p:spPr>
      </p:pic>
      <p:pic>
        <p:nvPicPr>
          <p:cNvPr id="65" name="Image 64">
            <a:extLst>
              <a:ext uri="{FF2B5EF4-FFF2-40B4-BE49-F238E27FC236}">
                <a16:creationId xmlns:a16="http://schemas.microsoft.com/office/drawing/2014/main" id="{B3460E29-0940-0357-72F6-0FE8C8F703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52607" y="3675159"/>
            <a:ext cx="706322" cy="706322"/>
          </a:xfrm>
          <a:prstGeom prst="rect">
            <a:avLst/>
          </a:prstGeom>
        </p:spPr>
      </p:pic>
      <p:pic>
        <p:nvPicPr>
          <p:cNvPr id="67" name="Image 66">
            <a:extLst>
              <a:ext uri="{FF2B5EF4-FFF2-40B4-BE49-F238E27FC236}">
                <a16:creationId xmlns:a16="http://schemas.microsoft.com/office/drawing/2014/main" id="{19C4B7A8-1202-FCDA-53F2-3A44598DA8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53734" y="3783733"/>
            <a:ext cx="530756" cy="530756"/>
          </a:xfrm>
          <a:prstGeom prst="rect">
            <a:avLst/>
          </a:prstGeom>
        </p:spPr>
      </p:pic>
      <p:grpSp>
        <p:nvGrpSpPr>
          <p:cNvPr id="85" name="Group 161">
            <a:extLst>
              <a:ext uri="{FF2B5EF4-FFF2-40B4-BE49-F238E27FC236}">
                <a16:creationId xmlns:a16="http://schemas.microsoft.com/office/drawing/2014/main" id="{2BED4637-049E-C317-B614-39FCEE620709}"/>
              </a:ext>
            </a:extLst>
          </p:cNvPr>
          <p:cNvGrpSpPr/>
          <p:nvPr/>
        </p:nvGrpSpPr>
        <p:grpSpPr>
          <a:xfrm>
            <a:off x="10067036" y="1516220"/>
            <a:ext cx="1337955" cy="916714"/>
            <a:chOff x="5444331" y="2963069"/>
            <a:chExt cx="1303338" cy="931863"/>
          </a:xfrm>
        </p:grpSpPr>
        <p:sp>
          <p:nvSpPr>
            <p:cNvPr id="86" name="Freeform 65">
              <a:extLst>
                <a:ext uri="{FF2B5EF4-FFF2-40B4-BE49-F238E27FC236}">
                  <a16:creationId xmlns:a16="http://schemas.microsoft.com/office/drawing/2014/main" id="{C15D92CF-B892-01DA-EDF8-4AF3827B33F4}"/>
                </a:ext>
              </a:extLst>
            </p:cNvPr>
            <p:cNvSpPr>
              <a:spLocks noEditPoints="1"/>
            </p:cNvSpPr>
            <p:nvPr/>
          </p:nvSpPr>
          <p:spPr bwMode="auto">
            <a:xfrm>
              <a:off x="5444331" y="2963069"/>
              <a:ext cx="1303338" cy="931863"/>
            </a:xfrm>
            <a:custGeom>
              <a:avLst/>
              <a:gdLst>
                <a:gd name="T0" fmla="*/ 1804 w 1826"/>
                <a:gd name="T1" fmla="*/ 0 h 1306"/>
                <a:gd name="T2" fmla="*/ 22 w 1826"/>
                <a:gd name="T3" fmla="*/ 0 h 1306"/>
                <a:gd name="T4" fmla="*/ 0 w 1826"/>
                <a:gd name="T5" fmla="*/ 22 h 1306"/>
                <a:gd name="T6" fmla="*/ 0 w 1826"/>
                <a:gd name="T7" fmla="*/ 1284 h 1306"/>
                <a:gd name="T8" fmla="*/ 22 w 1826"/>
                <a:gd name="T9" fmla="*/ 1306 h 1306"/>
                <a:gd name="T10" fmla="*/ 1804 w 1826"/>
                <a:gd name="T11" fmla="*/ 1306 h 1306"/>
                <a:gd name="T12" fmla="*/ 1826 w 1826"/>
                <a:gd name="T13" fmla="*/ 1284 h 1306"/>
                <a:gd name="T14" fmla="*/ 1826 w 1826"/>
                <a:gd name="T15" fmla="*/ 22 h 1306"/>
                <a:gd name="T16" fmla="*/ 1804 w 1826"/>
                <a:gd name="T17" fmla="*/ 0 h 1306"/>
                <a:gd name="T18" fmla="*/ 1782 w 1826"/>
                <a:gd name="T19" fmla="*/ 1262 h 1306"/>
                <a:gd name="T20" fmla="*/ 44 w 1826"/>
                <a:gd name="T21" fmla="*/ 1262 h 1306"/>
                <a:gd name="T22" fmla="*/ 44 w 1826"/>
                <a:gd name="T23" fmla="*/ 44 h 1306"/>
                <a:gd name="T24" fmla="*/ 1782 w 1826"/>
                <a:gd name="T25" fmla="*/ 44 h 1306"/>
                <a:gd name="T26" fmla="*/ 1782 w 1826"/>
                <a:gd name="T27" fmla="*/ 1262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6" h="1306">
                  <a:moveTo>
                    <a:pt x="1804" y="0"/>
                  </a:moveTo>
                  <a:cubicBezTo>
                    <a:pt x="22" y="0"/>
                    <a:pt x="22" y="0"/>
                    <a:pt x="22" y="0"/>
                  </a:cubicBezTo>
                  <a:cubicBezTo>
                    <a:pt x="10" y="0"/>
                    <a:pt x="0" y="9"/>
                    <a:pt x="0" y="22"/>
                  </a:cubicBezTo>
                  <a:cubicBezTo>
                    <a:pt x="0" y="1284"/>
                    <a:pt x="0" y="1284"/>
                    <a:pt x="0" y="1284"/>
                  </a:cubicBezTo>
                  <a:cubicBezTo>
                    <a:pt x="0" y="1297"/>
                    <a:pt x="10" y="1306"/>
                    <a:pt x="22" y="1306"/>
                  </a:cubicBezTo>
                  <a:cubicBezTo>
                    <a:pt x="1804" y="1306"/>
                    <a:pt x="1804" y="1306"/>
                    <a:pt x="1804" y="1306"/>
                  </a:cubicBezTo>
                  <a:cubicBezTo>
                    <a:pt x="1816" y="1306"/>
                    <a:pt x="1826" y="1297"/>
                    <a:pt x="1826" y="1284"/>
                  </a:cubicBezTo>
                  <a:cubicBezTo>
                    <a:pt x="1826" y="22"/>
                    <a:pt x="1826" y="22"/>
                    <a:pt x="1826" y="22"/>
                  </a:cubicBezTo>
                  <a:cubicBezTo>
                    <a:pt x="1826" y="9"/>
                    <a:pt x="1816" y="0"/>
                    <a:pt x="1804" y="0"/>
                  </a:cubicBezTo>
                  <a:close/>
                  <a:moveTo>
                    <a:pt x="1782" y="1262"/>
                  </a:moveTo>
                  <a:cubicBezTo>
                    <a:pt x="44" y="1262"/>
                    <a:pt x="44" y="1262"/>
                    <a:pt x="44" y="1262"/>
                  </a:cubicBezTo>
                  <a:cubicBezTo>
                    <a:pt x="44" y="44"/>
                    <a:pt x="44" y="44"/>
                    <a:pt x="44" y="44"/>
                  </a:cubicBezTo>
                  <a:cubicBezTo>
                    <a:pt x="1782" y="44"/>
                    <a:pt x="1782" y="44"/>
                    <a:pt x="1782" y="44"/>
                  </a:cubicBezTo>
                  <a:cubicBezTo>
                    <a:pt x="1782" y="1262"/>
                    <a:pt x="1782" y="1262"/>
                    <a:pt x="1782" y="126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66">
              <a:extLst>
                <a:ext uri="{FF2B5EF4-FFF2-40B4-BE49-F238E27FC236}">
                  <a16:creationId xmlns:a16="http://schemas.microsoft.com/office/drawing/2014/main" id="{12FC8AEF-6A00-6689-BA7E-BBABE464B026}"/>
                </a:ext>
              </a:extLst>
            </p:cNvPr>
            <p:cNvSpPr>
              <a:spLocks/>
            </p:cNvSpPr>
            <p:nvPr/>
          </p:nvSpPr>
          <p:spPr bwMode="auto">
            <a:xfrm>
              <a:off x="5506244" y="3026569"/>
              <a:ext cx="1177925" cy="806450"/>
            </a:xfrm>
            <a:custGeom>
              <a:avLst/>
              <a:gdLst>
                <a:gd name="connsiteX0" fmla="*/ 80811 w 1177925"/>
                <a:gd name="connsiteY0" fmla="*/ 701675 h 806450"/>
                <a:gd name="connsiteX1" fmla="*/ 65087 w 1177925"/>
                <a:gd name="connsiteY1" fmla="*/ 717550 h 806450"/>
                <a:gd name="connsiteX2" fmla="*/ 80811 w 1177925"/>
                <a:gd name="connsiteY2" fmla="*/ 733425 h 806450"/>
                <a:gd name="connsiteX3" fmla="*/ 1097114 w 1177925"/>
                <a:gd name="connsiteY3" fmla="*/ 733425 h 806450"/>
                <a:gd name="connsiteX4" fmla="*/ 1112837 w 1177925"/>
                <a:gd name="connsiteY4" fmla="*/ 717550 h 806450"/>
                <a:gd name="connsiteX5" fmla="*/ 1097114 w 1177925"/>
                <a:gd name="connsiteY5" fmla="*/ 701675 h 806450"/>
                <a:gd name="connsiteX6" fmla="*/ 80811 w 1177925"/>
                <a:gd name="connsiteY6" fmla="*/ 701675 h 806450"/>
                <a:gd name="connsiteX7" fmla="*/ 80811 w 1177925"/>
                <a:gd name="connsiteY7" fmla="*/ 619125 h 806450"/>
                <a:gd name="connsiteX8" fmla="*/ 65087 w 1177925"/>
                <a:gd name="connsiteY8" fmla="*/ 635000 h 806450"/>
                <a:gd name="connsiteX9" fmla="*/ 80811 w 1177925"/>
                <a:gd name="connsiteY9" fmla="*/ 650875 h 806450"/>
                <a:gd name="connsiteX10" fmla="*/ 1097114 w 1177925"/>
                <a:gd name="connsiteY10" fmla="*/ 650875 h 806450"/>
                <a:gd name="connsiteX11" fmla="*/ 1112837 w 1177925"/>
                <a:gd name="connsiteY11" fmla="*/ 635000 h 806450"/>
                <a:gd name="connsiteX12" fmla="*/ 1097114 w 1177925"/>
                <a:gd name="connsiteY12" fmla="*/ 619125 h 806450"/>
                <a:gd name="connsiteX13" fmla="*/ 80811 w 1177925"/>
                <a:gd name="connsiteY13" fmla="*/ 619125 h 806450"/>
                <a:gd name="connsiteX14" fmla="*/ 80811 w 1177925"/>
                <a:gd name="connsiteY14" fmla="*/ 536575 h 806450"/>
                <a:gd name="connsiteX15" fmla="*/ 65087 w 1177925"/>
                <a:gd name="connsiteY15" fmla="*/ 552450 h 806450"/>
                <a:gd name="connsiteX16" fmla="*/ 80811 w 1177925"/>
                <a:gd name="connsiteY16" fmla="*/ 568325 h 806450"/>
                <a:gd name="connsiteX17" fmla="*/ 1097114 w 1177925"/>
                <a:gd name="connsiteY17" fmla="*/ 568325 h 806450"/>
                <a:gd name="connsiteX18" fmla="*/ 1112837 w 1177925"/>
                <a:gd name="connsiteY18" fmla="*/ 552450 h 806450"/>
                <a:gd name="connsiteX19" fmla="*/ 1097114 w 1177925"/>
                <a:gd name="connsiteY19" fmla="*/ 536575 h 806450"/>
                <a:gd name="connsiteX20" fmla="*/ 80811 w 1177925"/>
                <a:gd name="connsiteY20" fmla="*/ 536575 h 806450"/>
                <a:gd name="connsiteX21" fmla="*/ 93951 w 1177925"/>
                <a:gd name="connsiteY21" fmla="*/ 304800 h 806450"/>
                <a:gd name="connsiteX22" fmla="*/ 80962 w 1177925"/>
                <a:gd name="connsiteY22" fmla="*/ 317598 h 806450"/>
                <a:gd name="connsiteX23" fmla="*/ 80962 w 1177925"/>
                <a:gd name="connsiteY23" fmla="*/ 476152 h 806450"/>
                <a:gd name="connsiteX24" fmla="*/ 93951 w 1177925"/>
                <a:gd name="connsiteY24" fmla="*/ 488950 h 806450"/>
                <a:gd name="connsiteX25" fmla="*/ 163224 w 1177925"/>
                <a:gd name="connsiteY25" fmla="*/ 488950 h 806450"/>
                <a:gd name="connsiteX26" fmla="*/ 176212 w 1177925"/>
                <a:gd name="connsiteY26" fmla="*/ 476152 h 806450"/>
                <a:gd name="connsiteX27" fmla="*/ 176212 w 1177925"/>
                <a:gd name="connsiteY27" fmla="*/ 317598 h 806450"/>
                <a:gd name="connsiteX28" fmla="*/ 163224 w 1177925"/>
                <a:gd name="connsiteY28" fmla="*/ 304800 h 806450"/>
                <a:gd name="connsiteX29" fmla="*/ 93951 w 1177925"/>
                <a:gd name="connsiteY29" fmla="*/ 304800 h 806450"/>
                <a:gd name="connsiteX30" fmla="*/ 209839 w 1177925"/>
                <a:gd name="connsiteY30" fmla="*/ 233363 h 806450"/>
                <a:gd name="connsiteX31" fmla="*/ 196850 w 1177925"/>
                <a:gd name="connsiteY31" fmla="*/ 246178 h 806450"/>
                <a:gd name="connsiteX32" fmla="*/ 196850 w 1177925"/>
                <a:gd name="connsiteY32" fmla="*/ 476136 h 806450"/>
                <a:gd name="connsiteX33" fmla="*/ 209839 w 1177925"/>
                <a:gd name="connsiteY33" fmla="*/ 488951 h 806450"/>
                <a:gd name="connsiteX34" fmla="*/ 279112 w 1177925"/>
                <a:gd name="connsiteY34" fmla="*/ 488951 h 806450"/>
                <a:gd name="connsiteX35" fmla="*/ 292100 w 1177925"/>
                <a:gd name="connsiteY35" fmla="*/ 476136 h 806450"/>
                <a:gd name="connsiteX36" fmla="*/ 292100 w 1177925"/>
                <a:gd name="connsiteY36" fmla="*/ 246178 h 806450"/>
                <a:gd name="connsiteX37" fmla="*/ 279112 w 1177925"/>
                <a:gd name="connsiteY37" fmla="*/ 233363 h 806450"/>
                <a:gd name="connsiteX38" fmla="*/ 209839 w 1177925"/>
                <a:gd name="connsiteY38" fmla="*/ 233363 h 806450"/>
                <a:gd name="connsiteX39" fmla="*/ 325509 w 1177925"/>
                <a:gd name="connsiteY39" fmla="*/ 152400 h 806450"/>
                <a:gd name="connsiteX40" fmla="*/ 312737 w 1177925"/>
                <a:gd name="connsiteY40" fmla="*/ 165235 h 806450"/>
                <a:gd name="connsiteX41" fmla="*/ 312737 w 1177925"/>
                <a:gd name="connsiteY41" fmla="*/ 476116 h 806450"/>
                <a:gd name="connsiteX42" fmla="*/ 325509 w 1177925"/>
                <a:gd name="connsiteY42" fmla="*/ 488950 h 806450"/>
                <a:gd name="connsiteX43" fmla="*/ 393628 w 1177925"/>
                <a:gd name="connsiteY43" fmla="*/ 488950 h 806450"/>
                <a:gd name="connsiteX44" fmla="*/ 406400 w 1177925"/>
                <a:gd name="connsiteY44" fmla="*/ 476116 h 806450"/>
                <a:gd name="connsiteX45" fmla="*/ 406400 w 1177925"/>
                <a:gd name="connsiteY45" fmla="*/ 165235 h 806450"/>
                <a:gd name="connsiteX46" fmla="*/ 393628 w 1177925"/>
                <a:gd name="connsiteY46" fmla="*/ 152400 h 806450"/>
                <a:gd name="connsiteX47" fmla="*/ 325509 w 1177925"/>
                <a:gd name="connsiteY47" fmla="*/ 152400 h 806450"/>
                <a:gd name="connsiteX48" fmla="*/ 877650 w 1177925"/>
                <a:gd name="connsiteY48" fmla="*/ 79375 h 806450"/>
                <a:gd name="connsiteX49" fmla="*/ 882650 w 1177925"/>
                <a:gd name="connsiteY49" fmla="*/ 80089 h 806450"/>
                <a:gd name="connsiteX50" fmla="*/ 877650 w 1177925"/>
                <a:gd name="connsiteY50" fmla="*/ 271463 h 806450"/>
                <a:gd name="connsiteX51" fmla="*/ 725487 w 1177925"/>
                <a:gd name="connsiteY51" fmla="*/ 157210 h 806450"/>
                <a:gd name="connsiteX52" fmla="*/ 877650 w 1177925"/>
                <a:gd name="connsiteY52" fmla="*/ 79375 h 806450"/>
                <a:gd name="connsiteX53" fmla="*/ 876738 w 1177925"/>
                <a:gd name="connsiteY53" fmla="*/ 47625 h 806450"/>
                <a:gd name="connsiteX54" fmla="*/ 657225 w 1177925"/>
                <a:gd name="connsiteY54" fmla="*/ 268288 h 806450"/>
                <a:gd name="connsiteX55" fmla="*/ 777672 w 1177925"/>
                <a:gd name="connsiteY55" fmla="*/ 465384 h 806450"/>
                <a:gd name="connsiteX56" fmla="*/ 876025 w 1177925"/>
                <a:gd name="connsiteY56" fmla="*/ 488950 h 806450"/>
                <a:gd name="connsiteX57" fmla="*/ 876738 w 1177925"/>
                <a:gd name="connsiteY57" fmla="*/ 488950 h 806450"/>
                <a:gd name="connsiteX58" fmla="*/ 1096963 w 1177925"/>
                <a:gd name="connsiteY58" fmla="*/ 268288 h 806450"/>
                <a:gd name="connsiteX59" fmla="*/ 895981 w 1177925"/>
                <a:gd name="connsiteY59" fmla="*/ 49053 h 806450"/>
                <a:gd name="connsiteX60" fmla="*/ 889567 w 1177925"/>
                <a:gd name="connsiteY60" fmla="*/ 48339 h 806450"/>
                <a:gd name="connsiteX61" fmla="*/ 887428 w 1177925"/>
                <a:gd name="connsiteY61" fmla="*/ 48339 h 806450"/>
                <a:gd name="connsiteX62" fmla="*/ 882440 w 1177925"/>
                <a:gd name="connsiteY62" fmla="*/ 47625 h 806450"/>
                <a:gd name="connsiteX63" fmla="*/ 882440 w 1177925"/>
                <a:gd name="connsiteY63" fmla="*/ 48339 h 806450"/>
                <a:gd name="connsiteX64" fmla="*/ 876738 w 1177925"/>
                <a:gd name="connsiteY64" fmla="*/ 47625 h 806450"/>
                <a:gd name="connsiteX65" fmla="*/ 439907 w 1177925"/>
                <a:gd name="connsiteY65" fmla="*/ 47625 h 806450"/>
                <a:gd name="connsiteX66" fmla="*/ 427037 w 1177925"/>
                <a:gd name="connsiteY66" fmla="*/ 60479 h 806450"/>
                <a:gd name="connsiteX67" fmla="*/ 427037 w 1177925"/>
                <a:gd name="connsiteY67" fmla="*/ 476096 h 806450"/>
                <a:gd name="connsiteX68" fmla="*/ 439907 w 1177925"/>
                <a:gd name="connsiteY68" fmla="*/ 488950 h 806450"/>
                <a:gd name="connsiteX69" fmla="*/ 507831 w 1177925"/>
                <a:gd name="connsiteY69" fmla="*/ 488950 h 806450"/>
                <a:gd name="connsiteX70" fmla="*/ 520700 w 1177925"/>
                <a:gd name="connsiteY70" fmla="*/ 476096 h 806450"/>
                <a:gd name="connsiteX71" fmla="*/ 520700 w 1177925"/>
                <a:gd name="connsiteY71" fmla="*/ 60479 h 806450"/>
                <a:gd name="connsiteX72" fmla="*/ 507831 w 1177925"/>
                <a:gd name="connsiteY72" fmla="*/ 47625 h 806450"/>
                <a:gd name="connsiteX73" fmla="*/ 439907 w 1177925"/>
                <a:gd name="connsiteY73" fmla="*/ 47625 h 806450"/>
                <a:gd name="connsiteX74" fmla="*/ 0 w 1177925"/>
                <a:gd name="connsiteY74" fmla="*/ 0 h 806450"/>
                <a:gd name="connsiteX75" fmla="*/ 1177925 w 1177925"/>
                <a:gd name="connsiteY75" fmla="*/ 0 h 806450"/>
                <a:gd name="connsiteX76" fmla="*/ 1177925 w 1177925"/>
                <a:gd name="connsiteY76" fmla="*/ 806450 h 806450"/>
                <a:gd name="connsiteX77" fmla="*/ 0 w 1177925"/>
                <a:gd name="connsiteY77" fmla="*/ 806450 h 806450"/>
                <a:gd name="connsiteX78" fmla="*/ 0 w 1177925"/>
                <a:gd name="connsiteY78" fmla="*/ 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177925" h="806450">
                  <a:moveTo>
                    <a:pt x="80811" y="701675"/>
                  </a:moveTo>
                  <a:cubicBezTo>
                    <a:pt x="72234" y="701675"/>
                    <a:pt x="65087" y="708891"/>
                    <a:pt x="65087" y="717550"/>
                  </a:cubicBezTo>
                  <a:cubicBezTo>
                    <a:pt x="65087" y="726209"/>
                    <a:pt x="72234" y="733425"/>
                    <a:pt x="80811" y="733425"/>
                  </a:cubicBezTo>
                  <a:cubicBezTo>
                    <a:pt x="80811" y="733425"/>
                    <a:pt x="80811" y="733425"/>
                    <a:pt x="1097114" y="733425"/>
                  </a:cubicBezTo>
                  <a:cubicBezTo>
                    <a:pt x="1105690" y="733425"/>
                    <a:pt x="1112837" y="726209"/>
                    <a:pt x="1112837" y="717550"/>
                  </a:cubicBezTo>
                  <a:cubicBezTo>
                    <a:pt x="1112837" y="708891"/>
                    <a:pt x="1105690" y="701675"/>
                    <a:pt x="1097114" y="701675"/>
                  </a:cubicBezTo>
                  <a:cubicBezTo>
                    <a:pt x="1097114" y="701675"/>
                    <a:pt x="1097114" y="701675"/>
                    <a:pt x="80811" y="701675"/>
                  </a:cubicBezTo>
                  <a:close/>
                  <a:moveTo>
                    <a:pt x="80811" y="619125"/>
                  </a:moveTo>
                  <a:cubicBezTo>
                    <a:pt x="72234" y="619125"/>
                    <a:pt x="65087" y="626341"/>
                    <a:pt x="65087" y="635000"/>
                  </a:cubicBezTo>
                  <a:cubicBezTo>
                    <a:pt x="65087" y="644381"/>
                    <a:pt x="72234" y="650875"/>
                    <a:pt x="80811" y="650875"/>
                  </a:cubicBezTo>
                  <a:cubicBezTo>
                    <a:pt x="80811" y="650875"/>
                    <a:pt x="80811" y="650875"/>
                    <a:pt x="1097114" y="650875"/>
                  </a:cubicBezTo>
                  <a:cubicBezTo>
                    <a:pt x="1105690" y="650875"/>
                    <a:pt x="1112837" y="644381"/>
                    <a:pt x="1112837" y="635000"/>
                  </a:cubicBezTo>
                  <a:cubicBezTo>
                    <a:pt x="1112837" y="626341"/>
                    <a:pt x="1105690" y="619125"/>
                    <a:pt x="1097114" y="619125"/>
                  </a:cubicBezTo>
                  <a:cubicBezTo>
                    <a:pt x="1097114" y="619125"/>
                    <a:pt x="1097114" y="619125"/>
                    <a:pt x="80811" y="619125"/>
                  </a:cubicBezTo>
                  <a:close/>
                  <a:moveTo>
                    <a:pt x="80811" y="536575"/>
                  </a:moveTo>
                  <a:cubicBezTo>
                    <a:pt x="72234" y="536575"/>
                    <a:pt x="65087" y="543791"/>
                    <a:pt x="65087" y="552450"/>
                  </a:cubicBezTo>
                  <a:cubicBezTo>
                    <a:pt x="65087" y="561109"/>
                    <a:pt x="72234" y="568325"/>
                    <a:pt x="80811" y="568325"/>
                  </a:cubicBezTo>
                  <a:cubicBezTo>
                    <a:pt x="80811" y="568325"/>
                    <a:pt x="80811" y="568325"/>
                    <a:pt x="1097114" y="568325"/>
                  </a:cubicBezTo>
                  <a:cubicBezTo>
                    <a:pt x="1105690" y="568325"/>
                    <a:pt x="1112837" y="561109"/>
                    <a:pt x="1112837" y="552450"/>
                  </a:cubicBezTo>
                  <a:cubicBezTo>
                    <a:pt x="1112837" y="543791"/>
                    <a:pt x="1105690" y="536575"/>
                    <a:pt x="1097114" y="536575"/>
                  </a:cubicBezTo>
                  <a:cubicBezTo>
                    <a:pt x="1097114" y="536575"/>
                    <a:pt x="1097114" y="536575"/>
                    <a:pt x="80811" y="536575"/>
                  </a:cubicBezTo>
                  <a:close/>
                  <a:moveTo>
                    <a:pt x="93951" y="304800"/>
                  </a:moveTo>
                  <a:cubicBezTo>
                    <a:pt x="86013" y="304800"/>
                    <a:pt x="80962" y="311199"/>
                    <a:pt x="80962" y="317598"/>
                  </a:cubicBezTo>
                  <a:cubicBezTo>
                    <a:pt x="80962" y="317598"/>
                    <a:pt x="80962" y="317598"/>
                    <a:pt x="80962" y="476152"/>
                  </a:cubicBezTo>
                  <a:cubicBezTo>
                    <a:pt x="80962" y="483262"/>
                    <a:pt x="86013" y="488950"/>
                    <a:pt x="93951" y="488950"/>
                  </a:cubicBezTo>
                  <a:cubicBezTo>
                    <a:pt x="93951" y="488950"/>
                    <a:pt x="93951" y="488950"/>
                    <a:pt x="163224" y="488950"/>
                  </a:cubicBezTo>
                  <a:cubicBezTo>
                    <a:pt x="169718" y="488950"/>
                    <a:pt x="176212" y="483262"/>
                    <a:pt x="176212" y="476152"/>
                  </a:cubicBezTo>
                  <a:cubicBezTo>
                    <a:pt x="176212" y="476152"/>
                    <a:pt x="176212" y="476152"/>
                    <a:pt x="176212" y="317598"/>
                  </a:cubicBezTo>
                  <a:cubicBezTo>
                    <a:pt x="176212" y="311199"/>
                    <a:pt x="169718" y="304800"/>
                    <a:pt x="163224" y="304800"/>
                  </a:cubicBezTo>
                  <a:cubicBezTo>
                    <a:pt x="163224" y="304800"/>
                    <a:pt x="163224" y="304800"/>
                    <a:pt x="93951" y="304800"/>
                  </a:cubicBezTo>
                  <a:close/>
                  <a:moveTo>
                    <a:pt x="209839" y="233363"/>
                  </a:moveTo>
                  <a:cubicBezTo>
                    <a:pt x="202623" y="233363"/>
                    <a:pt x="196850" y="239059"/>
                    <a:pt x="196850" y="246178"/>
                  </a:cubicBezTo>
                  <a:cubicBezTo>
                    <a:pt x="196850" y="476136"/>
                    <a:pt x="196850" y="476136"/>
                    <a:pt x="196850" y="476136"/>
                  </a:cubicBezTo>
                  <a:cubicBezTo>
                    <a:pt x="196850" y="483256"/>
                    <a:pt x="202623" y="488951"/>
                    <a:pt x="209839" y="488951"/>
                  </a:cubicBezTo>
                  <a:cubicBezTo>
                    <a:pt x="279112" y="488951"/>
                    <a:pt x="279112" y="488951"/>
                    <a:pt x="279112" y="488951"/>
                  </a:cubicBezTo>
                  <a:cubicBezTo>
                    <a:pt x="286328" y="488951"/>
                    <a:pt x="292100" y="483256"/>
                    <a:pt x="292100" y="476136"/>
                  </a:cubicBezTo>
                  <a:cubicBezTo>
                    <a:pt x="292100" y="246178"/>
                    <a:pt x="292100" y="246178"/>
                    <a:pt x="292100" y="246178"/>
                  </a:cubicBezTo>
                  <a:cubicBezTo>
                    <a:pt x="292100" y="239059"/>
                    <a:pt x="286328" y="233363"/>
                    <a:pt x="279112" y="233363"/>
                  </a:cubicBezTo>
                  <a:cubicBezTo>
                    <a:pt x="209839" y="233363"/>
                    <a:pt x="209839" y="233363"/>
                    <a:pt x="209839" y="233363"/>
                  </a:cubicBezTo>
                  <a:close/>
                  <a:moveTo>
                    <a:pt x="325509" y="152400"/>
                  </a:moveTo>
                  <a:cubicBezTo>
                    <a:pt x="318414" y="152400"/>
                    <a:pt x="312737" y="158104"/>
                    <a:pt x="312737" y="165235"/>
                  </a:cubicBezTo>
                  <a:cubicBezTo>
                    <a:pt x="312737" y="476116"/>
                    <a:pt x="312737" y="476116"/>
                    <a:pt x="312737" y="476116"/>
                  </a:cubicBezTo>
                  <a:cubicBezTo>
                    <a:pt x="312737" y="483246"/>
                    <a:pt x="318414" y="488950"/>
                    <a:pt x="325509" y="488950"/>
                  </a:cubicBezTo>
                  <a:cubicBezTo>
                    <a:pt x="393628" y="488950"/>
                    <a:pt x="393628" y="488950"/>
                    <a:pt x="393628" y="488950"/>
                  </a:cubicBezTo>
                  <a:cubicBezTo>
                    <a:pt x="400724" y="488950"/>
                    <a:pt x="406400" y="483246"/>
                    <a:pt x="406400" y="476116"/>
                  </a:cubicBezTo>
                  <a:cubicBezTo>
                    <a:pt x="406400" y="165235"/>
                    <a:pt x="406400" y="165235"/>
                    <a:pt x="406400" y="165235"/>
                  </a:cubicBezTo>
                  <a:cubicBezTo>
                    <a:pt x="406400" y="158104"/>
                    <a:pt x="400724" y="152400"/>
                    <a:pt x="393628" y="152400"/>
                  </a:cubicBezTo>
                  <a:cubicBezTo>
                    <a:pt x="325509" y="152400"/>
                    <a:pt x="325509" y="152400"/>
                    <a:pt x="325509" y="152400"/>
                  </a:cubicBezTo>
                  <a:close/>
                  <a:moveTo>
                    <a:pt x="877650" y="79375"/>
                  </a:moveTo>
                  <a:cubicBezTo>
                    <a:pt x="879078" y="79375"/>
                    <a:pt x="881221" y="80089"/>
                    <a:pt x="882650" y="80089"/>
                  </a:cubicBezTo>
                  <a:cubicBezTo>
                    <a:pt x="881936" y="108652"/>
                    <a:pt x="880507" y="164351"/>
                    <a:pt x="877650" y="271463"/>
                  </a:cubicBezTo>
                  <a:cubicBezTo>
                    <a:pt x="877650" y="271463"/>
                    <a:pt x="877650" y="271463"/>
                    <a:pt x="725487" y="157210"/>
                  </a:cubicBezTo>
                  <a:cubicBezTo>
                    <a:pt x="760492" y="110081"/>
                    <a:pt x="814784" y="79375"/>
                    <a:pt x="877650" y="79375"/>
                  </a:cubicBezTo>
                  <a:close/>
                  <a:moveTo>
                    <a:pt x="876738" y="47625"/>
                  </a:moveTo>
                  <a:cubicBezTo>
                    <a:pt x="755578" y="47625"/>
                    <a:pt x="657225" y="146888"/>
                    <a:pt x="657225" y="268288"/>
                  </a:cubicBezTo>
                  <a:cubicBezTo>
                    <a:pt x="657225" y="354696"/>
                    <a:pt x="706402" y="428964"/>
                    <a:pt x="777672" y="465384"/>
                  </a:cubicBezTo>
                  <a:cubicBezTo>
                    <a:pt x="807606" y="480381"/>
                    <a:pt x="841103" y="488950"/>
                    <a:pt x="876025" y="488950"/>
                  </a:cubicBezTo>
                  <a:cubicBezTo>
                    <a:pt x="876025" y="488950"/>
                    <a:pt x="876025" y="488950"/>
                    <a:pt x="876738" y="488950"/>
                  </a:cubicBezTo>
                  <a:cubicBezTo>
                    <a:pt x="997897" y="488950"/>
                    <a:pt x="1096963" y="390402"/>
                    <a:pt x="1096963" y="268288"/>
                  </a:cubicBezTo>
                  <a:cubicBezTo>
                    <a:pt x="1096963" y="153315"/>
                    <a:pt x="1008588" y="58337"/>
                    <a:pt x="895981" y="49053"/>
                  </a:cubicBezTo>
                  <a:cubicBezTo>
                    <a:pt x="893843" y="48339"/>
                    <a:pt x="891705" y="48339"/>
                    <a:pt x="889567" y="48339"/>
                  </a:cubicBezTo>
                  <a:cubicBezTo>
                    <a:pt x="888854" y="48339"/>
                    <a:pt x="888141" y="48339"/>
                    <a:pt x="887428" y="48339"/>
                  </a:cubicBezTo>
                  <a:cubicBezTo>
                    <a:pt x="886003" y="48339"/>
                    <a:pt x="883865" y="47625"/>
                    <a:pt x="882440" y="47625"/>
                  </a:cubicBezTo>
                  <a:cubicBezTo>
                    <a:pt x="882440" y="47625"/>
                    <a:pt x="882440" y="47625"/>
                    <a:pt x="882440" y="48339"/>
                  </a:cubicBezTo>
                  <a:cubicBezTo>
                    <a:pt x="880301" y="48339"/>
                    <a:pt x="878876" y="47625"/>
                    <a:pt x="876738" y="47625"/>
                  </a:cubicBezTo>
                  <a:close/>
                  <a:moveTo>
                    <a:pt x="439907" y="47625"/>
                  </a:moveTo>
                  <a:cubicBezTo>
                    <a:pt x="432757" y="47625"/>
                    <a:pt x="427037" y="53338"/>
                    <a:pt x="427037" y="60479"/>
                  </a:cubicBezTo>
                  <a:cubicBezTo>
                    <a:pt x="427037" y="476096"/>
                    <a:pt x="427037" y="476096"/>
                    <a:pt x="427037" y="476096"/>
                  </a:cubicBezTo>
                  <a:cubicBezTo>
                    <a:pt x="427037" y="483237"/>
                    <a:pt x="432757" y="488950"/>
                    <a:pt x="439907" y="488950"/>
                  </a:cubicBezTo>
                  <a:cubicBezTo>
                    <a:pt x="507831" y="488950"/>
                    <a:pt x="507831" y="488950"/>
                    <a:pt x="507831" y="488950"/>
                  </a:cubicBezTo>
                  <a:cubicBezTo>
                    <a:pt x="515695" y="488950"/>
                    <a:pt x="520700" y="483237"/>
                    <a:pt x="520700" y="476096"/>
                  </a:cubicBezTo>
                  <a:cubicBezTo>
                    <a:pt x="520700" y="60479"/>
                    <a:pt x="520700" y="60479"/>
                    <a:pt x="520700" y="60479"/>
                  </a:cubicBezTo>
                  <a:cubicBezTo>
                    <a:pt x="520700" y="53338"/>
                    <a:pt x="515695" y="47625"/>
                    <a:pt x="507831" y="47625"/>
                  </a:cubicBezTo>
                  <a:cubicBezTo>
                    <a:pt x="439907" y="47625"/>
                    <a:pt x="439907" y="47625"/>
                    <a:pt x="439907" y="47625"/>
                  </a:cubicBezTo>
                  <a:close/>
                  <a:moveTo>
                    <a:pt x="0" y="0"/>
                  </a:moveTo>
                  <a:cubicBezTo>
                    <a:pt x="0" y="0"/>
                    <a:pt x="0" y="0"/>
                    <a:pt x="1177925" y="0"/>
                  </a:cubicBezTo>
                  <a:cubicBezTo>
                    <a:pt x="1177925" y="0"/>
                    <a:pt x="1177925" y="0"/>
                    <a:pt x="1177925" y="806450"/>
                  </a:cubicBezTo>
                  <a:cubicBezTo>
                    <a:pt x="1177925" y="806450"/>
                    <a:pt x="1177925" y="806450"/>
                    <a:pt x="0" y="806450"/>
                  </a:cubicBezTo>
                  <a:cubicBezTo>
                    <a:pt x="0" y="806450"/>
                    <a:pt x="0" y="806450"/>
                    <a:pt x="0"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sp>
        <p:nvSpPr>
          <p:cNvPr id="4" name="ZoneTexte 3">
            <a:extLst>
              <a:ext uri="{FF2B5EF4-FFF2-40B4-BE49-F238E27FC236}">
                <a16:creationId xmlns:a16="http://schemas.microsoft.com/office/drawing/2014/main" id="{0EB82B71-1C8B-E601-FB63-DFC14EA60CA1}"/>
              </a:ext>
            </a:extLst>
          </p:cNvPr>
          <p:cNvSpPr txBox="1"/>
          <p:nvPr/>
        </p:nvSpPr>
        <p:spPr>
          <a:xfrm>
            <a:off x="3418011" y="851726"/>
            <a:ext cx="2628620" cy="307777"/>
          </a:xfrm>
          <a:prstGeom prst="rect">
            <a:avLst/>
          </a:prstGeom>
          <a:noFill/>
        </p:spPr>
        <p:txBody>
          <a:bodyPr wrap="square" rtlCol="0">
            <a:spAutoFit/>
          </a:bodyPr>
          <a:lstStyle/>
          <a:p>
            <a:r>
              <a:rPr lang="fr-CI" sz="1400" dirty="0"/>
              <a:t>AIRFLOW</a:t>
            </a:r>
          </a:p>
        </p:txBody>
      </p:sp>
      <p:grpSp>
        <p:nvGrpSpPr>
          <p:cNvPr id="152" name="Group 90">
            <a:extLst>
              <a:ext uri="{FF2B5EF4-FFF2-40B4-BE49-F238E27FC236}">
                <a16:creationId xmlns:a16="http://schemas.microsoft.com/office/drawing/2014/main" id="{FB0002C6-5E1B-4AF8-A375-0A7547AE426C}"/>
              </a:ext>
            </a:extLst>
          </p:cNvPr>
          <p:cNvGrpSpPr>
            <a:grpSpLocks/>
          </p:cNvGrpSpPr>
          <p:nvPr/>
        </p:nvGrpSpPr>
        <p:grpSpPr>
          <a:xfrm>
            <a:off x="411331" y="305456"/>
            <a:ext cx="568109" cy="558214"/>
            <a:chOff x="4571385" y="1945382"/>
            <a:chExt cx="2325886" cy="2325886"/>
          </a:xfrm>
          <a:noFill/>
        </p:grpSpPr>
        <p:sp>
          <p:nvSpPr>
            <p:cNvPr id="153" name="Oval 91">
              <a:extLst>
                <a:ext uri="{FF2B5EF4-FFF2-40B4-BE49-F238E27FC236}">
                  <a16:creationId xmlns:a16="http://schemas.microsoft.com/office/drawing/2014/main" id="{73B26FAB-DA42-4476-95CE-B225E140304A}"/>
                </a:ext>
              </a:extLst>
            </p:cNvPr>
            <p:cNvSpPr/>
            <p:nvPr>
              <p:custDataLst>
                <p:tags r:id="rId3"/>
              </p:custDataLst>
            </p:nvPr>
          </p:nvSpPr>
          <p:spPr>
            <a:xfrm>
              <a:off x="4571385" y="1945382"/>
              <a:ext cx="2325886" cy="2325886"/>
            </a:xfrm>
            <a:prstGeom prst="ellipse">
              <a:avLst/>
            </a:prstGeom>
            <a:grpFill/>
            <a:ln w="18288">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1947" tIns="21947" rIns="21947" bIns="21947" rtlCol="0" anchor="ctr"/>
            <a:lstStyle/>
            <a:p>
              <a:pPr algn="ctr">
                <a:lnSpc>
                  <a:spcPct val="95000"/>
                </a:lnSpc>
                <a:buClr>
                  <a:srgbClr val="FF7900"/>
                </a:buClr>
              </a:pPr>
              <a:endParaRPr lang="en-US" kern="0" dirty="0">
                <a:solidFill>
                  <a:schemeClr val="bg1">
                    <a:lumMod val="50000"/>
                  </a:schemeClr>
                </a:solidFill>
              </a:endParaRPr>
            </a:p>
          </p:txBody>
        </p:sp>
        <p:grpSp>
          <p:nvGrpSpPr>
            <p:cNvPr id="198" name="Group 95">
              <a:extLst>
                <a:ext uri="{FF2B5EF4-FFF2-40B4-BE49-F238E27FC236}">
                  <a16:creationId xmlns:a16="http://schemas.microsoft.com/office/drawing/2014/main" id="{3CD667ED-9B46-47DB-A733-576EFA2926A2}"/>
                </a:ext>
              </a:extLst>
            </p:cNvPr>
            <p:cNvGrpSpPr/>
            <p:nvPr/>
          </p:nvGrpSpPr>
          <p:grpSpPr>
            <a:xfrm>
              <a:off x="5042281" y="2598740"/>
              <a:ext cx="1382512" cy="1098549"/>
              <a:chOff x="5403951" y="2919413"/>
              <a:chExt cx="1382512" cy="1098551"/>
            </a:xfrm>
            <a:grpFill/>
          </p:grpSpPr>
          <p:sp>
            <p:nvSpPr>
              <p:cNvPr id="199" name="Freeform 12">
                <a:extLst>
                  <a:ext uri="{FF2B5EF4-FFF2-40B4-BE49-F238E27FC236}">
                    <a16:creationId xmlns:a16="http://schemas.microsoft.com/office/drawing/2014/main" id="{AFD6B5CC-BDF6-46CA-A109-1EB8EF9DCCD4}"/>
                  </a:ext>
                </a:extLst>
              </p:cNvPr>
              <p:cNvSpPr>
                <a:spLocks/>
              </p:cNvSpPr>
              <p:nvPr/>
            </p:nvSpPr>
            <p:spPr bwMode="auto">
              <a:xfrm>
                <a:off x="5403951" y="2955925"/>
                <a:ext cx="1382512" cy="814388"/>
              </a:xfrm>
              <a:custGeom>
                <a:avLst/>
                <a:gdLst>
                  <a:gd name="connsiteX0" fmla="*/ 1172705 w 1382512"/>
                  <a:gd name="connsiteY0" fmla="*/ 90488 h 814388"/>
                  <a:gd name="connsiteX1" fmla="*/ 1034331 w 1382512"/>
                  <a:gd name="connsiteY1" fmla="*/ 488045 h 814388"/>
                  <a:gd name="connsiteX2" fmla="*/ 1000094 w 1382512"/>
                  <a:gd name="connsiteY2" fmla="*/ 586005 h 814388"/>
                  <a:gd name="connsiteX3" fmla="*/ 996527 w 1382512"/>
                  <a:gd name="connsiteY3" fmla="*/ 633912 h 814388"/>
                  <a:gd name="connsiteX4" fmla="*/ 1172705 w 1382512"/>
                  <a:gd name="connsiteY4" fmla="*/ 782638 h 814388"/>
                  <a:gd name="connsiteX5" fmla="*/ 1349596 w 1382512"/>
                  <a:gd name="connsiteY5" fmla="*/ 633912 h 814388"/>
                  <a:gd name="connsiteX6" fmla="*/ 1345317 w 1382512"/>
                  <a:gd name="connsiteY6" fmla="*/ 586005 h 814388"/>
                  <a:gd name="connsiteX7" fmla="*/ 1311793 w 1382512"/>
                  <a:gd name="connsiteY7" fmla="*/ 488045 h 814388"/>
                  <a:gd name="connsiteX8" fmla="*/ 1172705 w 1382512"/>
                  <a:gd name="connsiteY8" fmla="*/ 90488 h 814388"/>
                  <a:gd name="connsiteX9" fmla="*/ 209806 w 1382512"/>
                  <a:gd name="connsiteY9" fmla="*/ 90488 h 814388"/>
                  <a:gd name="connsiteX10" fmla="*/ 70719 w 1382512"/>
                  <a:gd name="connsiteY10" fmla="*/ 488045 h 814388"/>
                  <a:gd name="connsiteX11" fmla="*/ 37195 w 1382512"/>
                  <a:gd name="connsiteY11" fmla="*/ 586005 h 814388"/>
                  <a:gd name="connsiteX12" fmla="*/ 32915 w 1382512"/>
                  <a:gd name="connsiteY12" fmla="*/ 633912 h 814388"/>
                  <a:gd name="connsiteX13" fmla="*/ 209806 w 1382512"/>
                  <a:gd name="connsiteY13" fmla="*/ 782638 h 814388"/>
                  <a:gd name="connsiteX14" fmla="*/ 385984 w 1382512"/>
                  <a:gd name="connsiteY14" fmla="*/ 633912 h 814388"/>
                  <a:gd name="connsiteX15" fmla="*/ 382418 w 1382512"/>
                  <a:gd name="connsiteY15" fmla="*/ 586005 h 814388"/>
                  <a:gd name="connsiteX16" fmla="*/ 348181 w 1382512"/>
                  <a:gd name="connsiteY16" fmla="*/ 488045 h 814388"/>
                  <a:gd name="connsiteX17" fmla="*/ 793649 w 1382512"/>
                  <a:gd name="connsiteY17" fmla="*/ 0 h 814388"/>
                  <a:gd name="connsiteX18" fmla="*/ 1174511 w 1382512"/>
                  <a:gd name="connsiteY18" fmla="*/ 27170 h 814388"/>
                  <a:gd name="connsiteX19" fmla="*/ 1176651 w 1382512"/>
                  <a:gd name="connsiteY19" fmla="*/ 27885 h 814388"/>
                  <a:gd name="connsiteX20" fmla="*/ 1177364 w 1382512"/>
                  <a:gd name="connsiteY20" fmla="*/ 27885 h 814388"/>
                  <a:gd name="connsiteX21" fmla="*/ 1179504 w 1382512"/>
                  <a:gd name="connsiteY21" fmla="*/ 28600 h 814388"/>
                  <a:gd name="connsiteX22" fmla="*/ 1180217 w 1382512"/>
                  <a:gd name="connsiteY22" fmla="*/ 28600 h 814388"/>
                  <a:gd name="connsiteX23" fmla="*/ 1182357 w 1382512"/>
                  <a:gd name="connsiteY23" fmla="*/ 30030 h 814388"/>
                  <a:gd name="connsiteX24" fmla="*/ 1183070 w 1382512"/>
                  <a:gd name="connsiteY24" fmla="*/ 30745 h 814388"/>
                  <a:gd name="connsiteX25" fmla="*/ 1184496 w 1382512"/>
                  <a:gd name="connsiteY25" fmla="*/ 32175 h 814388"/>
                  <a:gd name="connsiteX26" fmla="*/ 1185210 w 1382512"/>
                  <a:gd name="connsiteY26" fmla="*/ 32890 h 814388"/>
                  <a:gd name="connsiteX27" fmla="*/ 1185923 w 1382512"/>
                  <a:gd name="connsiteY27" fmla="*/ 34320 h 814388"/>
                  <a:gd name="connsiteX28" fmla="*/ 1186636 w 1382512"/>
                  <a:gd name="connsiteY28" fmla="*/ 35035 h 814388"/>
                  <a:gd name="connsiteX29" fmla="*/ 1187349 w 1382512"/>
                  <a:gd name="connsiteY29" fmla="*/ 36465 h 814388"/>
                  <a:gd name="connsiteX30" fmla="*/ 1188062 w 1382512"/>
                  <a:gd name="connsiteY30" fmla="*/ 37180 h 814388"/>
                  <a:gd name="connsiteX31" fmla="*/ 1188062 w 1382512"/>
                  <a:gd name="connsiteY31" fmla="*/ 37895 h 814388"/>
                  <a:gd name="connsiteX32" fmla="*/ 1341406 w 1382512"/>
                  <a:gd name="connsiteY32" fmla="*/ 477622 h 814388"/>
                  <a:gd name="connsiteX33" fmla="*/ 1375641 w 1382512"/>
                  <a:gd name="connsiteY33" fmla="*/ 576292 h 814388"/>
                  <a:gd name="connsiteX34" fmla="*/ 1380633 w 1382512"/>
                  <a:gd name="connsiteY34" fmla="*/ 639213 h 814388"/>
                  <a:gd name="connsiteX35" fmla="*/ 1173085 w 1382512"/>
                  <a:gd name="connsiteY35" fmla="*/ 814388 h 814388"/>
                  <a:gd name="connsiteX36" fmla="*/ 965536 w 1382512"/>
                  <a:gd name="connsiteY36" fmla="*/ 639213 h 814388"/>
                  <a:gd name="connsiteX37" fmla="*/ 971242 w 1382512"/>
                  <a:gd name="connsiteY37" fmla="*/ 576292 h 814388"/>
                  <a:gd name="connsiteX38" fmla="*/ 1004764 w 1382512"/>
                  <a:gd name="connsiteY38" fmla="*/ 478337 h 814388"/>
                  <a:gd name="connsiteX39" fmla="*/ 1150262 w 1382512"/>
                  <a:gd name="connsiteY39" fmla="*/ 60060 h 814388"/>
                  <a:gd name="connsiteX40" fmla="*/ 793649 w 1382512"/>
                  <a:gd name="connsiteY40" fmla="*/ 85800 h 814388"/>
                  <a:gd name="connsiteX41" fmla="*/ 802208 w 1382512"/>
                  <a:gd name="connsiteY41" fmla="*/ 53625 h 814388"/>
                  <a:gd name="connsiteX42" fmla="*/ 953412 w 1382512"/>
                  <a:gd name="connsiteY42" fmla="*/ 42900 h 814388"/>
                  <a:gd name="connsiteX43" fmla="*/ 802208 w 1382512"/>
                  <a:gd name="connsiteY43" fmla="*/ 32175 h 814388"/>
                  <a:gd name="connsiteX44" fmla="*/ 793649 w 1382512"/>
                  <a:gd name="connsiteY44" fmla="*/ 0 h 814388"/>
                  <a:gd name="connsiteX45" fmla="*/ 588862 w 1382512"/>
                  <a:gd name="connsiteY45" fmla="*/ 0 h 814388"/>
                  <a:gd name="connsiteX46" fmla="*/ 580304 w 1382512"/>
                  <a:gd name="connsiteY46" fmla="*/ 32175 h 814388"/>
                  <a:gd name="connsiteX47" fmla="*/ 429100 w 1382512"/>
                  <a:gd name="connsiteY47" fmla="*/ 42900 h 814388"/>
                  <a:gd name="connsiteX48" fmla="*/ 580304 w 1382512"/>
                  <a:gd name="connsiteY48" fmla="*/ 53625 h 814388"/>
                  <a:gd name="connsiteX49" fmla="*/ 588862 w 1382512"/>
                  <a:gd name="connsiteY49" fmla="*/ 85800 h 814388"/>
                  <a:gd name="connsiteX50" fmla="*/ 232250 w 1382512"/>
                  <a:gd name="connsiteY50" fmla="*/ 60060 h 814388"/>
                  <a:gd name="connsiteX51" fmla="*/ 377748 w 1382512"/>
                  <a:gd name="connsiteY51" fmla="*/ 477622 h 814388"/>
                  <a:gd name="connsiteX52" fmla="*/ 411269 w 1382512"/>
                  <a:gd name="connsiteY52" fmla="*/ 576292 h 814388"/>
                  <a:gd name="connsiteX53" fmla="*/ 416975 w 1382512"/>
                  <a:gd name="connsiteY53" fmla="*/ 639213 h 814388"/>
                  <a:gd name="connsiteX54" fmla="*/ 209427 w 1382512"/>
                  <a:gd name="connsiteY54" fmla="*/ 814388 h 814388"/>
                  <a:gd name="connsiteX55" fmla="*/ 1878 w 1382512"/>
                  <a:gd name="connsiteY55" fmla="*/ 639213 h 814388"/>
                  <a:gd name="connsiteX56" fmla="*/ 6871 w 1382512"/>
                  <a:gd name="connsiteY56" fmla="*/ 576292 h 814388"/>
                  <a:gd name="connsiteX57" fmla="*/ 41106 w 1382512"/>
                  <a:gd name="connsiteY57" fmla="*/ 478337 h 814388"/>
                  <a:gd name="connsiteX58" fmla="*/ 194449 w 1382512"/>
                  <a:gd name="connsiteY58" fmla="*/ 37895 h 814388"/>
                  <a:gd name="connsiteX59" fmla="*/ 194449 w 1382512"/>
                  <a:gd name="connsiteY59" fmla="*/ 37180 h 814388"/>
                  <a:gd name="connsiteX60" fmla="*/ 195162 w 1382512"/>
                  <a:gd name="connsiteY60" fmla="*/ 36465 h 814388"/>
                  <a:gd name="connsiteX61" fmla="*/ 195875 w 1382512"/>
                  <a:gd name="connsiteY61" fmla="*/ 35035 h 814388"/>
                  <a:gd name="connsiteX62" fmla="*/ 196589 w 1382512"/>
                  <a:gd name="connsiteY62" fmla="*/ 34320 h 814388"/>
                  <a:gd name="connsiteX63" fmla="*/ 197302 w 1382512"/>
                  <a:gd name="connsiteY63" fmla="*/ 32890 h 814388"/>
                  <a:gd name="connsiteX64" fmla="*/ 198015 w 1382512"/>
                  <a:gd name="connsiteY64" fmla="*/ 32175 h 814388"/>
                  <a:gd name="connsiteX65" fmla="*/ 199442 w 1382512"/>
                  <a:gd name="connsiteY65" fmla="*/ 30745 h 814388"/>
                  <a:gd name="connsiteX66" fmla="*/ 200155 w 1382512"/>
                  <a:gd name="connsiteY66" fmla="*/ 30030 h 814388"/>
                  <a:gd name="connsiteX67" fmla="*/ 202294 w 1382512"/>
                  <a:gd name="connsiteY67" fmla="*/ 28600 h 814388"/>
                  <a:gd name="connsiteX68" fmla="*/ 203008 w 1382512"/>
                  <a:gd name="connsiteY68" fmla="*/ 28600 h 814388"/>
                  <a:gd name="connsiteX69" fmla="*/ 205147 w 1382512"/>
                  <a:gd name="connsiteY69" fmla="*/ 27885 h 814388"/>
                  <a:gd name="connsiteX70" fmla="*/ 205861 w 1382512"/>
                  <a:gd name="connsiteY70" fmla="*/ 27885 h 814388"/>
                  <a:gd name="connsiteX71" fmla="*/ 208000 w 1382512"/>
                  <a:gd name="connsiteY71" fmla="*/ 27170 h 814388"/>
                  <a:gd name="connsiteX72" fmla="*/ 588862 w 1382512"/>
                  <a:gd name="connsiteY72" fmla="*/ 0 h 81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82512" h="814388">
                    <a:moveTo>
                      <a:pt x="1172705" y="90488"/>
                    </a:moveTo>
                    <a:cubicBezTo>
                      <a:pt x="1172705" y="90488"/>
                      <a:pt x="1172705" y="90488"/>
                      <a:pt x="1034331" y="488045"/>
                    </a:cubicBezTo>
                    <a:cubicBezTo>
                      <a:pt x="1034331" y="488045"/>
                      <a:pt x="1034331" y="488045"/>
                      <a:pt x="1000094" y="586005"/>
                    </a:cubicBezTo>
                    <a:cubicBezTo>
                      <a:pt x="995101" y="601735"/>
                      <a:pt x="993674" y="618181"/>
                      <a:pt x="996527" y="633912"/>
                    </a:cubicBezTo>
                    <a:cubicBezTo>
                      <a:pt x="1010793" y="719715"/>
                      <a:pt x="1084973" y="782638"/>
                      <a:pt x="1172705" y="782638"/>
                    </a:cubicBezTo>
                    <a:cubicBezTo>
                      <a:pt x="1260437" y="782638"/>
                      <a:pt x="1334617" y="719715"/>
                      <a:pt x="1349596" y="633912"/>
                    </a:cubicBezTo>
                    <a:cubicBezTo>
                      <a:pt x="1352449" y="618181"/>
                      <a:pt x="1351023" y="601735"/>
                      <a:pt x="1345317" y="586005"/>
                    </a:cubicBezTo>
                    <a:cubicBezTo>
                      <a:pt x="1345317" y="586005"/>
                      <a:pt x="1345317" y="586005"/>
                      <a:pt x="1311793" y="488045"/>
                    </a:cubicBezTo>
                    <a:cubicBezTo>
                      <a:pt x="1311793" y="488045"/>
                      <a:pt x="1311793" y="488045"/>
                      <a:pt x="1172705" y="90488"/>
                    </a:cubicBezTo>
                    <a:close/>
                    <a:moveTo>
                      <a:pt x="209806" y="90488"/>
                    </a:moveTo>
                    <a:cubicBezTo>
                      <a:pt x="209806" y="90488"/>
                      <a:pt x="209806" y="90488"/>
                      <a:pt x="70719" y="488045"/>
                    </a:cubicBezTo>
                    <a:cubicBezTo>
                      <a:pt x="70719" y="488045"/>
                      <a:pt x="70719" y="488045"/>
                      <a:pt x="37195" y="586005"/>
                    </a:cubicBezTo>
                    <a:cubicBezTo>
                      <a:pt x="31489" y="601735"/>
                      <a:pt x="30062" y="618181"/>
                      <a:pt x="32915" y="633912"/>
                    </a:cubicBezTo>
                    <a:cubicBezTo>
                      <a:pt x="47894" y="719715"/>
                      <a:pt x="122074" y="782638"/>
                      <a:pt x="209806" y="782638"/>
                    </a:cubicBezTo>
                    <a:cubicBezTo>
                      <a:pt x="297539" y="782638"/>
                      <a:pt x="371719" y="719715"/>
                      <a:pt x="385984" y="633912"/>
                    </a:cubicBezTo>
                    <a:cubicBezTo>
                      <a:pt x="388837" y="618181"/>
                      <a:pt x="387411" y="601735"/>
                      <a:pt x="382418" y="586005"/>
                    </a:cubicBezTo>
                    <a:cubicBezTo>
                      <a:pt x="382418" y="586005"/>
                      <a:pt x="382418" y="586005"/>
                      <a:pt x="348181" y="488045"/>
                    </a:cubicBezTo>
                    <a:close/>
                    <a:moveTo>
                      <a:pt x="793649" y="0"/>
                    </a:moveTo>
                    <a:cubicBezTo>
                      <a:pt x="793649" y="0"/>
                      <a:pt x="793649" y="0"/>
                      <a:pt x="1174511" y="27170"/>
                    </a:cubicBezTo>
                    <a:cubicBezTo>
                      <a:pt x="1175224" y="27170"/>
                      <a:pt x="1175938" y="27885"/>
                      <a:pt x="1176651" y="27885"/>
                    </a:cubicBezTo>
                    <a:cubicBezTo>
                      <a:pt x="1177364" y="27885"/>
                      <a:pt x="1177364" y="27885"/>
                      <a:pt x="1177364" y="27885"/>
                    </a:cubicBezTo>
                    <a:cubicBezTo>
                      <a:pt x="1178077" y="27885"/>
                      <a:pt x="1178791" y="28600"/>
                      <a:pt x="1179504" y="28600"/>
                    </a:cubicBezTo>
                    <a:cubicBezTo>
                      <a:pt x="1179504" y="28600"/>
                      <a:pt x="1180217" y="28600"/>
                      <a:pt x="1180217" y="28600"/>
                    </a:cubicBezTo>
                    <a:cubicBezTo>
                      <a:pt x="1180930" y="29315"/>
                      <a:pt x="1181643" y="30030"/>
                      <a:pt x="1182357" y="30030"/>
                    </a:cubicBezTo>
                    <a:cubicBezTo>
                      <a:pt x="1182357" y="30745"/>
                      <a:pt x="1183070" y="30745"/>
                      <a:pt x="1183070" y="30745"/>
                    </a:cubicBezTo>
                    <a:cubicBezTo>
                      <a:pt x="1183783" y="31460"/>
                      <a:pt x="1183783" y="31460"/>
                      <a:pt x="1184496" y="32175"/>
                    </a:cubicBezTo>
                    <a:cubicBezTo>
                      <a:pt x="1184496" y="32175"/>
                      <a:pt x="1185210" y="32175"/>
                      <a:pt x="1185210" y="32890"/>
                    </a:cubicBezTo>
                    <a:cubicBezTo>
                      <a:pt x="1185210" y="32890"/>
                      <a:pt x="1185923" y="33605"/>
                      <a:pt x="1185923" y="34320"/>
                    </a:cubicBezTo>
                    <a:cubicBezTo>
                      <a:pt x="1186636" y="34320"/>
                      <a:pt x="1186636" y="35035"/>
                      <a:pt x="1186636" y="35035"/>
                    </a:cubicBezTo>
                    <a:cubicBezTo>
                      <a:pt x="1186636" y="35750"/>
                      <a:pt x="1187349" y="35750"/>
                      <a:pt x="1187349" y="36465"/>
                    </a:cubicBezTo>
                    <a:cubicBezTo>
                      <a:pt x="1187349" y="36465"/>
                      <a:pt x="1188062" y="37180"/>
                      <a:pt x="1188062" y="37180"/>
                    </a:cubicBezTo>
                    <a:cubicBezTo>
                      <a:pt x="1188062" y="37895"/>
                      <a:pt x="1188062" y="37895"/>
                      <a:pt x="1188062" y="37895"/>
                    </a:cubicBezTo>
                    <a:cubicBezTo>
                      <a:pt x="1188062" y="37895"/>
                      <a:pt x="1188062" y="37895"/>
                      <a:pt x="1341406" y="477622"/>
                    </a:cubicBezTo>
                    <a:lnTo>
                      <a:pt x="1375641" y="576292"/>
                    </a:lnTo>
                    <a:cubicBezTo>
                      <a:pt x="1382773" y="597027"/>
                      <a:pt x="1384199" y="618477"/>
                      <a:pt x="1380633" y="639213"/>
                    </a:cubicBezTo>
                    <a:cubicBezTo>
                      <a:pt x="1363516" y="740743"/>
                      <a:pt x="1275789" y="814388"/>
                      <a:pt x="1173085" y="814388"/>
                    </a:cubicBezTo>
                    <a:cubicBezTo>
                      <a:pt x="1070380" y="814388"/>
                      <a:pt x="982654" y="740743"/>
                      <a:pt x="965536" y="639213"/>
                    </a:cubicBezTo>
                    <a:cubicBezTo>
                      <a:pt x="961970" y="618477"/>
                      <a:pt x="964110" y="597027"/>
                      <a:pt x="971242" y="576292"/>
                    </a:cubicBezTo>
                    <a:cubicBezTo>
                      <a:pt x="971242" y="576292"/>
                      <a:pt x="971242" y="576292"/>
                      <a:pt x="1004764" y="478337"/>
                    </a:cubicBezTo>
                    <a:cubicBezTo>
                      <a:pt x="1004764" y="478337"/>
                      <a:pt x="1004764" y="478337"/>
                      <a:pt x="1150262" y="60060"/>
                    </a:cubicBezTo>
                    <a:cubicBezTo>
                      <a:pt x="1150262" y="60060"/>
                      <a:pt x="1150262" y="60060"/>
                      <a:pt x="793649" y="85800"/>
                    </a:cubicBezTo>
                    <a:cubicBezTo>
                      <a:pt x="797929" y="75790"/>
                      <a:pt x="800781" y="65065"/>
                      <a:pt x="802208" y="53625"/>
                    </a:cubicBezTo>
                    <a:cubicBezTo>
                      <a:pt x="802208" y="53625"/>
                      <a:pt x="802208" y="53625"/>
                      <a:pt x="953412" y="42900"/>
                    </a:cubicBezTo>
                    <a:cubicBezTo>
                      <a:pt x="953412" y="42900"/>
                      <a:pt x="953412" y="42900"/>
                      <a:pt x="802208" y="32175"/>
                    </a:cubicBezTo>
                    <a:cubicBezTo>
                      <a:pt x="800781" y="20735"/>
                      <a:pt x="797929" y="10010"/>
                      <a:pt x="793649" y="0"/>
                    </a:cubicBezTo>
                    <a:close/>
                    <a:moveTo>
                      <a:pt x="588862" y="0"/>
                    </a:moveTo>
                    <a:cubicBezTo>
                      <a:pt x="584583" y="10010"/>
                      <a:pt x="581730" y="20735"/>
                      <a:pt x="580304" y="32175"/>
                    </a:cubicBezTo>
                    <a:cubicBezTo>
                      <a:pt x="580304" y="32175"/>
                      <a:pt x="580304" y="32175"/>
                      <a:pt x="429100" y="42900"/>
                    </a:cubicBezTo>
                    <a:cubicBezTo>
                      <a:pt x="429100" y="42900"/>
                      <a:pt x="429100" y="42900"/>
                      <a:pt x="580304" y="53625"/>
                    </a:cubicBezTo>
                    <a:cubicBezTo>
                      <a:pt x="581730" y="65065"/>
                      <a:pt x="584583" y="75790"/>
                      <a:pt x="588862" y="85800"/>
                    </a:cubicBezTo>
                    <a:cubicBezTo>
                      <a:pt x="588862" y="85800"/>
                      <a:pt x="588862" y="85800"/>
                      <a:pt x="232250" y="60060"/>
                    </a:cubicBezTo>
                    <a:cubicBezTo>
                      <a:pt x="232250" y="60060"/>
                      <a:pt x="232250" y="60060"/>
                      <a:pt x="377748" y="477622"/>
                    </a:cubicBezTo>
                    <a:cubicBezTo>
                      <a:pt x="377748" y="477622"/>
                      <a:pt x="377748" y="477622"/>
                      <a:pt x="411269" y="576292"/>
                    </a:cubicBezTo>
                    <a:cubicBezTo>
                      <a:pt x="418402" y="597027"/>
                      <a:pt x="420541" y="618477"/>
                      <a:pt x="416975" y="639213"/>
                    </a:cubicBezTo>
                    <a:cubicBezTo>
                      <a:pt x="399858" y="740743"/>
                      <a:pt x="312131" y="814388"/>
                      <a:pt x="209427" y="814388"/>
                    </a:cubicBezTo>
                    <a:cubicBezTo>
                      <a:pt x="106722" y="814388"/>
                      <a:pt x="18996" y="740743"/>
                      <a:pt x="1878" y="639213"/>
                    </a:cubicBezTo>
                    <a:cubicBezTo>
                      <a:pt x="-1688" y="618477"/>
                      <a:pt x="-261" y="597027"/>
                      <a:pt x="6871" y="576292"/>
                    </a:cubicBezTo>
                    <a:cubicBezTo>
                      <a:pt x="6871" y="576292"/>
                      <a:pt x="6871" y="576292"/>
                      <a:pt x="41106" y="478337"/>
                    </a:cubicBezTo>
                    <a:cubicBezTo>
                      <a:pt x="41106" y="478337"/>
                      <a:pt x="41106" y="478337"/>
                      <a:pt x="194449" y="37895"/>
                    </a:cubicBezTo>
                    <a:cubicBezTo>
                      <a:pt x="194449" y="37895"/>
                      <a:pt x="194449" y="37895"/>
                      <a:pt x="194449" y="37180"/>
                    </a:cubicBezTo>
                    <a:cubicBezTo>
                      <a:pt x="194449" y="37180"/>
                      <a:pt x="195162" y="36465"/>
                      <a:pt x="195162" y="36465"/>
                    </a:cubicBezTo>
                    <a:cubicBezTo>
                      <a:pt x="195162" y="35750"/>
                      <a:pt x="195875" y="35750"/>
                      <a:pt x="195875" y="35035"/>
                    </a:cubicBezTo>
                    <a:cubicBezTo>
                      <a:pt x="195875" y="35035"/>
                      <a:pt x="195875" y="34320"/>
                      <a:pt x="196589" y="34320"/>
                    </a:cubicBezTo>
                    <a:cubicBezTo>
                      <a:pt x="196589" y="33605"/>
                      <a:pt x="197302" y="32890"/>
                      <a:pt x="197302" y="32890"/>
                    </a:cubicBezTo>
                    <a:cubicBezTo>
                      <a:pt x="197302" y="32175"/>
                      <a:pt x="198015" y="32175"/>
                      <a:pt x="198015" y="32175"/>
                    </a:cubicBezTo>
                    <a:cubicBezTo>
                      <a:pt x="198728" y="31460"/>
                      <a:pt x="198728" y="31460"/>
                      <a:pt x="199442" y="30745"/>
                    </a:cubicBezTo>
                    <a:cubicBezTo>
                      <a:pt x="199442" y="30745"/>
                      <a:pt x="200155" y="30745"/>
                      <a:pt x="200155" y="30030"/>
                    </a:cubicBezTo>
                    <a:cubicBezTo>
                      <a:pt x="200868" y="30030"/>
                      <a:pt x="201581" y="29315"/>
                      <a:pt x="202294" y="28600"/>
                    </a:cubicBezTo>
                    <a:cubicBezTo>
                      <a:pt x="202294" y="28600"/>
                      <a:pt x="203008" y="28600"/>
                      <a:pt x="203008" y="28600"/>
                    </a:cubicBezTo>
                    <a:cubicBezTo>
                      <a:pt x="203721" y="28600"/>
                      <a:pt x="204434" y="27885"/>
                      <a:pt x="205147" y="27885"/>
                    </a:cubicBezTo>
                    <a:cubicBezTo>
                      <a:pt x="205147" y="27885"/>
                      <a:pt x="205147" y="27885"/>
                      <a:pt x="205861" y="27885"/>
                    </a:cubicBezTo>
                    <a:cubicBezTo>
                      <a:pt x="206574" y="27885"/>
                      <a:pt x="207287" y="27170"/>
                      <a:pt x="208000" y="27170"/>
                    </a:cubicBezTo>
                    <a:cubicBezTo>
                      <a:pt x="208000" y="27170"/>
                      <a:pt x="208000" y="27170"/>
                      <a:pt x="588862" y="0"/>
                    </a:cubicBezTo>
                    <a:close/>
                  </a:path>
                </a:pathLst>
              </a:custGeom>
              <a:grpFill/>
              <a:ln w="9525">
                <a:solidFill>
                  <a:schemeClr val="accent2"/>
                </a:solidFill>
                <a:round/>
                <a:headEnd/>
                <a:tailEnd/>
              </a:ln>
            </p:spPr>
            <p:txBody>
              <a:bodyPr vert="horz" wrap="square" lIns="21947" tIns="10973" rIns="21947" bIns="10973" numCol="1" anchor="t" anchorCtr="0" compatLnSpc="1">
                <a:prstTxWarp prst="textNoShape">
                  <a:avLst/>
                </a:prstTxWarp>
                <a:noAutofit/>
              </a:bodyPr>
              <a:lstStyle/>
              <a:p>
                <a:pPr>
                  <a:buClr>
                    <a:srgbClr val="FF7900"/>
                  </a:buClr>
                </a:pPr>
                <a:endParaRPr lang="en-US" dirty="0"/>
              </a:p>
            </p:txBody>
          </p:sp>
          <p:sp>
            <p:nvSpPr>
              <p:cNvPr id="200" name="Freeform 13">
                <a:extLst>
                  <a:ext uri="{FF2B5EF4-FFF2-40B4-BE49-F238E27FC236}">
                    <a16:creationId xmlns:a16="http://schemas.microsoft.com/office/drawing/2014/main" id="{A7FDAAE4-ECBB-4219-8511-56B5376A195F}"/>
                  </a:ext>
                </a:extLst>
              </p:cNvPr>
              <p:cNvSpPr>
                <a:spLocks/>
              </p:cNvSpPr>
              <p:nvPr/>
            </p:nvSpPr>
            <p:spPr bwMode="auto">
              <a:xfrm>
                <a:off x="5465763" y="2919413"/>
                <a:ext cx="1258887" cy="1098550"/>
              </a:xfrm>
              <a:custGeom>
                <a:avLst/>
                <a:gdLst>
                  <a:gd name="connsiteX0" fmla="*/ 963612 w 1258887"/>
                  <a:gd name="connsiteY0" fmla="*/ 644525 h 1098550"/>
                  <a:gd name="connsiteX1" fmla="*/ 1258887 w 1258887"/>
                  <a:gd name="connsiteY1" fmla="*/ 644525 h 1098550"/>
                  <a:gd name="connsiteX2" fmla="*/ 1111250 w 1258887"/>
                  <a:gd name="connsiteY2" fmla="*/ 787400 h 1098550"/>
                  <a:gd name="connsiteX3" fmla="*/ 963612 w 1258887"/>
                  <a:gd name="connsiteY3" fmla="*/ 644525 h 1098550"/>
                  <a:gd name="connsiteX4" fmla="*/ 0 w 1258887"/>
                  <a:gd name="connsiteY4" fmla="*/ 644525 h 1098550"/>
                  <a:gd name="connsiteX5" fmla="*/ 295275 w 1258887"/>
                  <a:gd name="connsiteY5" fmla="*/ 644525 h 1098550"/>
                  <a:gd name="connsiteX6" fmla="*/ 147637 w 1258887"/>
                  <a:gd name="connsiteY6" fmla="*/ 787400 h 1098550"/>
                  <a:gd name="connsiteX7" fmla="*/ 0 w 1258887"/>
                  <a:gd name="connsiteY7" fmla="*/ 644525 h 1098550"/>
                  <a:gd name="connsiteX8" fmla="*/ 629881 w 1258887"/>
                  <a:gd name="connsiteY8" fmla="*/ 0 h 1098550"/>
                  <a:gd name="connsiteX9" fmla="*/ 634873 w 1258887"/>
                  <a:gd name="connsiteY9" fmla="*/ 0 h 1098550"/>
                  <a:gd name="connsiteX10" fmla="*/ 694786 w 1258887"/>
                  <a:gd name="connsiteY10" fmla="*/ 33571 h 1098550"/>
                  <a:gd name="connsiteX11" fmla="*/ 708338 w 1258887"/>
                  <a:gd name="connsiteY11" fmla="*/ 66427 h 1098550"/>
                  <a:gd name="connsiteX12" fmla="*/ 709051 w 1258887"/>
                  <a:gd name="connsiteY12" fmla="*/ 74999 h 1098550"/>
                  <a:gd name="connsiteX13" fmla="*/ 708338 w 1258887"/>
                  <a:gd name="connsiteY13" fmla="*/ 92855 h 1098550"/>
                  <a:gd name="connsiteX14" fmla="*/ 694786 w 1258887"/>
                  <a:gd name="connsiteY14" fmla="*/ 124998 h 1098550"/>
                  <a:gd name="connsiteX15" fmla="*/ 670536 w 1258887"/>
                  <a:gd name="connsiteY15" fmla="*/ 147854 h 1098550"/>
                  <a:gd name="connsiteX16" fmla="*/ 670536 w 1258887"/>
                  <a:gd name="connsiteY16" fmla="*/ 987838 h 1098550"/>
                  <a:gd name="connsiteX17" fmla="*/ 682661 w 1258887"/>
                  <a:gd name="connsiteY17" fmla="*/ 1002838 h 1098550"/>
                  <a:gd name="connsiteX18" fmla="*/ 939431 w 1258887"/>
                  <a:gd name="connsiteY18" fmla="*/ 1067837 h 1098550"/>
                  <a:gd name="connsiteX19" fmla="*/ 935865 w 1258887"/>
                  <a:gd name="connsiteY19" fmla="*/ 1098550 h 1098550"/>
                  <a:gd name="connsiteX20" fmla="*/ 324610 w 1258887"/>
                  <a:gd name="connsiteY20" fmla="*/ 1098550 h 1098550"/>
                  <a:gd name="connsiteX21" fmla="*/ 321043 w 1258887"/>
                  <a:gd name="connsiteY21" fmla="*/ 1067837 h 1098550"/>
                  <a:gd name="connsiteX22" fmla="*/ 581380 w 1258887"/>
                  <a:gd name="connsiteY22" fmla="*/ 1002838 h 1098550"/>
                  <a:gd name="connsiteX23" fmla="*/ 593505 w 1258887"/>
                  <a:gd name="connsiteY23" fmla="*/ 987838 h 1098550"/>
                  <a:gd name="connsiteX24" fmla="*/ 593505 w 1258887"/>
                  <a:gd name="connsiteY24" fmla="*/ 149997 h 1098550"/>
                  <a:gd name="connsiteX25" fmla="*/ 564975 w 1258887"/>
                  <a:gd name="connsiteY25" fmla="*/ 124998 h 1098550"/>
                  <a:gd name="connsiteX26" fmla="*/ 551423 w 1258887"/>
                  <a:gd name="connsiteY26" fmla="*/ 92855 h 1098550"/>
                  <a:gd name="connsiteX27" fmla="*/ 550710 w 1258887"/>
                  <a:gd name="connsiteY27" fmla="*/ 79284 h 1098550"/>
                  <a:gd name="connsiteX28" fmla="*/ 551423 w 1258887"/>
                  <a:gd name="connsiteY28" fmla="*/ 66427 h 1098550"/>
                  <a:gd name="connsiteX29" fmla="*/ 564975 w 1258887"/>
                  <a:gd name="connsiteY29" fmla="*/ 33571 h 1098550"/>
                  <a:gd name="connsiteX30" fmla="*/ 629881 w 1258887"/>
                  <a:gd name="connsiteY30" fmla="*/ 0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58887" h="1098550">
                    <a:moveTo>
                      <a:pt x="963612" y="644525"/>
                    </a:moveTo>
                    <a:cubicBezTo>
                      <a:pt x="963612" y="644525"/>
                      <a:pt x="963612" y="644525"/>
                      <a:pt x="1258887" y="644525"/>
                    </a:cubicBezTo>
                    <a:cubicBezTo>
                      <a:pt x="1256748" y="723106"/>
                      <a:pt x="1190418" y="787400"/>
                      <a:pt x="1111250" y="787400"/>
                    </a:cubicBezTo>
                    <a:cubicBezTo>
                      <a:pt x="1032795" y="787400"/>
                      <a:pt x="966465" y="723106"/>
                      <a:pt x="963612" y="644525"/>
                    </a:cubicBezTo>
                    <a:close/>
                    <a:moveTo>
                      <a:pt x="0" y="644525"/>
                    </a:moveTo>
                    <a:cubicBezTo>
                      <a:pt x="0" y="644525"/>
                      <a:pt x="0" y="644525"/>
                      <a:pt x="295275" y="644525"/>
                    </a:cubicBezTo>
                    <a:cubicBezTo>
                      <a:pt x="292422" y="723106"/>
                      <a:pt x="226092" y="787400"/>
                      <a:pt x="147637" y="787400"/>
                    </a:cubicBezTo>
                    <a:cubicBezTo>
                      <a:pt x="68469" y="787400"/>
                      <a:pt x="2139" y="723106"/>
                      <a:pt x="0" y="644525"/>
                    </a:cubicBezTo>
                    <a:close/>
                    <a:moveTo>
                      <a:pt x="629881" y="0"/>
                    </a:moveTo>
                    <a:cubicBezTo>
                      <a:pt x="631307" y="0"/>
                      <a:pt x="633447" y="0"/>
                      <a:pt x="634873" y="0"/>
                    </a:cubicBezTo>
                    <a:cubicBezTo>
                      <a:pt x="659837" y="1429"/>
                      <a:pt x="681235" y="14286"/>
                      <a:pt x="694786" y="33571"/>
                    </a:cubicBezTo>
                    <a:cubicBezTo>
                      <a:pt x="701919" y="43571"/>
                      <a:pt x="706198" y="54285"/>
                      <a:pt x="708338" y="66427"/>
                    </a:cubicBezTo>
                    <a:cubicBezTo>
                      <a:pt x="709051" y="69284"/>
                      <a:pt x="709051" y="72142"/>
                      <a:pt x="709051" y="74999"/>
                    </a:cubicBezTo>
                    <a:cubicBezTo>
                      <a:pt x="709765" y="80713"/>
                      <a:pt x="709051" y="87141"/>
                      <a:pt x="708338" y="92855"/>
                    </a:cubicBezTo>
                    <a:cubicBezTo>
                      <a:pt x="706198" y="104284"/>
                      <a:pt x="701919" y="115712"/>
                      <a:pt x="694786" y="124998"/>
                    </a:cubicBezTo>
                    <a:cubicBezTo>
                      <a:pt x="688367" y="134283"/>
                      <a:pt x="680521" y="142140"/>
                      <a:pt x="670536" y="147854"/>
                    </a:cubicBezTo>
                    <a:cubicBezTo>
                      <a:pt x="670536" y="147854"/>
                      <a:pt x="670536" y="147854"/>
                      <a:pt x="670536" y="987838"/>
                    </a:cubicBezTo>
                    <a:cubicBezTo>
                      <a:pt x="670536" y="994981"/>
                      <a:pt x="675529" y="1001409"/>
                      <a:pt x="682661" y="1002838"/>
                    </a:cubicBezTo>
                    <a:cubicBezTo>
                      <a:pt x="682661" y="1002838"/>
                      <a:pt x="682661" y="1002838"/>
                      <a:pt x="939431" y="1067837"/>
                    </a:cubicBezTo>
                    <a:cubicBezTo>
                      <a:pt x="957262" y="1072122"/>
                      <a:pt x="954409" y="1098550"/>
                      <a:pt x="935865" y="1098550"/>
                    </a:cubicBezTo>
                    <a:cubicBezTo>
                      <a:pt x="935865" y="1098550"/>
                      <a:pt x="935865" y="1098550"/>
                      <a:pt x="324610" y="1098550"/>
                    </a:cubicBezTo>
                    <a:cubicBezTo>
                      <a:pt x="306065" y="1098550"/>
                      <a:pt x="303212" y="1072122"/>
                      <a:pt x="321043" y="1067837"/>
                    </a:cubicBezTo>
                    <a:cubicBezTo>
                      <a:pt x="321043" y="1067837"/>
                      <a:pt x="321043" y="1067837"/>
                      <a:pt x="581380" y="1002838"/>
                    </a:cubicBezTo>
                    <a:cubicBezTo>
                      <a:pt x="588512" y="1001409"/>
                      <a:pt x="593505" y="994981"/>
                      <a:pt x="593505" y="987838"/>
                    </a:cubicBezTo>
                    <a:cubicBezTo>
                      <a:pt x="593505" y="987838"/>
                      <a:pt x="593505" y="987838"/>
                      <a:pt x="593505" y="149997"/>
                    </a:cubicBezTo>
                    <a:cubicBezTo>
                      <a:pt x="582093" y="144283"/>
                      <a:pt x="572107" y="135712"/>
                      <a:pt x="564975" y="124998"/>
                    </a:cubicBezTo>
                    <a:cubicBezTo>
                      <a:pt x="557842" y="115712"/>
                      <a:pt x="553563" y="104284"/>
                      <a:pt x="551423" y="92855"/>
                    </a:cubicBezTo>
                    <a:cubicBezTo>
                      <a:pt x="550710" y="88570"/>
                      <a:pt x="550710" y="83570"/>
                      <a:pt x="550710" y="79284"/>
                    </a:cubicBezTo>
                    <a:cubicBezTo>
                      <a:pt x="550710" y="74999"/>
                      <a:pt x="550710" y="70713"/>
                      <a:pt x="551423" y="66427"/>
                    </a:cubicBezTo>
                    <a:cubicBezTo>
                      <a:pt x="553563" y="54285"/>
                      <a:pt x="557842" y="43571"/>
                      <a:pt x="564975" y="33571"/>
                    </a:cubicBezTo>
                    <a:cubicBezTo>
                      <a:pt x="579240" y="12857"/>
                      <a:pt x="602777" y="0"/>
                      <a:pt x="629881" y="0"/>
                    </a:cubicBezTo>
                    <a:close/>
                  </a:path>
                </a:pathLst>
              </a:custGeom>
              <a:grpFill/>
              <a:ln w="9525">
                <a:solidFill>
                  <a:schemeClr val="accent2"/>
                </a:solidFill>
                <a:round/>
                <a:headEnd/>
                <a:tailEnd/>
              </a:ln>
            </p:spPr>
            <p:txBody>
              <a:bodyPr vert="horz" wrap="square" lIns="21947" tIns="10973" rIns="21947" bIns="10973" numCol="1" anchor="t" anchorCtr="0" compatLnSpc="1">
                <a:prstTxWarp prst="textNoShape">
                  <a:avLst/>
                </a:prstTxWarp>
                <a:noAutofit/>
              </a:bodyPr>
              <a:lstStyle/>
              <a:p>
                <a:pPr>
                  <a:buClr>
                    <a:srgbClr val="FF7900"/>
                  </a:buClr>
                </a:pPr>
                <a:endParaRPr lang="en-US" dirty="0"/>
              </a:p>
            </p:txBody>
          </p:sp>
        </p:grpSp>
      </p:grpSp>
      <p:sp>
        <p:nvSpPr>
          <p:cNvPr id="10" name="Rectangle 9">
            <a:extLst>
              <a:ext uri="{FF2B5EF4-FFF2-40B4-BE49-F238E27FC236}">
                <a16:creationId xmlns:a16="http://schemas.microsoft.com/office/drawing/2014/main" id="{CCE82A14-BC2E-91A8-499B-287EC3471369}"/>
              </a:ext>
            </a:extLst>
          </p:cNvPr>
          <p:cNvSpPr/>
          <p:nvPr/>
        </p:nvSpPr>
        <p:spPr>
          <a:xfrm>
            <a:off x="6363482" y="4695230"/>
            <a:ext cx="1922456" cy="140815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dirty="0"/>
          </a:p>
        </p:txBody>
      </p:sp>
      <p:sp>
        <p:nvSpPr>
          <p:cNvPr id="7" name="Ellipse 6">
            <a:extLst>
              <a:ext uri="{FF2B5EF4-FFF2-40B4-BE49-F238E27FC236}">
                <a16:creationId xmlns:a16="http://schemas.microsoft.com/office/drawing/2014/main" id="{C54C7B65-F569-A87E-78B0-D92D8F9887E0}"/>
              </a:ext>
            </a:extLst>
          </p:cNvPr>
          <p:cNvSpPr/>
          <p:nvPr/>
        </p:nvSpPr>
        <p:spPr>
          <a:xfrm>
            <a:off x="6797651" y="5018513"/>
            <a:ext cx="1034401" cy="8450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I" dirty="0"/>
              <a:t>API</a:t>
            </a:r>
          </a:p>
        </p:txBody>
      </p:sp>
      <p:cxnSp>
        <p:nvCxnSpPr>
          <p:cNvPr id="12" name="Elbow Connector 110">
            <a:extLst>
              <a:ext uri="{FF2B5EF4-FFF2-40B4-BE49-F238E27FC236}">
                <a16:creationId xmlns:a16="http://schemas.microsoft.com/office/drawing/2014/main" id="{0203200D-3092-28D2-6F06-205F8A707945}"/>
              </a:ext>
            </a:extLst>
          </p:cNvPr>
          <p:cNvCxnSpPr>
            <a:cxnSpLocks/>
            <a:stCxn id="10" idx="0"/>
            <a:endCxn id="192" idx="2"/>
          </p:cNvCxnSpPr>
          <p:nvPr/>
        </p:nvCxnSpPr>
        <p:spPr>
          <a:xfrm rot="5400000" flipH="1" flipV="1">
            <a:off x="6673466" y="3896008"/>
            <a:ext cx="1450466" cy="147979"/>
          </a:xfrm>
          <a:prstGeom prst="bentConnector3">
            <a:avLst>
              <a:gd name="adj1" fmla="val 50000"/>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D9A46CC-39B3-9BB5-7475-04CEBC373D14}"/>
              </a:ext>
            </a:extLst>
          </p:cNvPr>
          <p:cNvSpPr txBox="1"/>
          <p:nvPr/>
        </p:nvSpPr>
        <p:spPr>
          <a:xfrm>
            <a:off x="9495600" y="6308152"/>
            <a:ext cx="2198735" cy="369332"/>
          </a:xfrm>
          <a:prstGeom prst="rect">
            <a:avLst/>
          </a:prstGeom>
          <a:solidFill>
            <a:schemeClr val="accent2"/>
          </a:solidFill>
        </p:spPr>
        <p:txBody>
          <a:bodyPr wrap="square" rtlCol="0">
            <a:spAutoFit/>
          </a:bodyPr>
          <a:lstStyle/>
          <a:p>
            <a:r>
              <a:rPr lang="fr-CI" dirty="0">
                <a:solidFill>
                  <a:schemeClr val="bg1"/>
                </a:solidFill>
              </a:rPr>
              <a:t>4 Docker containers</a:t>
            </a:r>
          </a:p>
        </p:txBody>
      </p:sp>
      <p:cxnSp>
        <p:nvCxnSpPr>
          <p:cNvPr id="29" name="Connecteur : en angle 28">
            <a:extLst>
              <a:ext uri="{FF2B5EF4-FFF2-40B4-BE49-F238E27FC236}">
                <a16:creationId xmlns:a16="http://schemas.microsoft.com/office/drawing/2014/main" id="{AA5C0850-3773-B8D1-1AB4-C722CDD4A58D}"/>
              </a:ext>
            </a:extLst>
          </p:cNvPr>
          <p:cNvCxnSpPr>
            <a:cxnSpLocks/>
          </p:cNvCxnSpPr>
          <p:nvPr/>
        </p:nvCxnSpPr>
        <p:spPr>
          <a:xfrm flipV="1">
            <a:off x="4850213" y="5453222"/>
            <a:ext cx="1524028" cy="479325"/>
          </a:xfrm>
          <a:prstGeom prst="bentConnector3">
            <a:avLst/>
          </a:prstGeom>
          <a:ln w="28575">
            <a:solidFill>
              <a:schemeClr val="tx2"/>
            </a:solidFill>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9588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B132B7-1E13-759A-C644-7E2EAF74992A}"/>
              </a:ext>
            </a:extLst>
          </p:cNvPr>
          <p:cNvSpPr>
            <a:spLocks noGrp="1"/>
          </p:cNvSpPr>
          <p:nvPr>
            <p:ph type="ctrTitle"/>
          </p:nvPr>
        </p:nvSpPr>
        <p:spPr>
          <a:xfrm>
            <a:off x="1643270" y="2652989"/>
            <a:ext cx="9144000" cy="2387600"/>
          </a:xfrm>
        </p:spPr>
        <p:txBody>
          <a:bodyPr>
            <a:noAutofit/>
          </a:bodyPr>
          <a:lstStyle/>
          <a:p>
            <a:r>
              <a:rPr lang="fr-CI" sz="21500" dirty="0"/>
              <a:t>DEMO</a:t>
            </a:r>
          </a:p>
        </p:txBody>
      </p:sp>
    </p:spTree>
    <p:extLst>
      <p:ext uri="{BB962C8B-B14F-4D97-AF65-F5344CB8AC3E}">
        <p14:creationId xmlns:p14="http://schemas.microsoft.com/office/powerpoint/2010/main" val="292566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BE131-75C0-1092-1F1E-BA1125801A5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CAC8E9C-B6C3-41CA-95FD-7C7A41A1B447}"/>
              </a:ext>
            </a:extLst>
          </p:cNvPr>
          <p:cNvSpPr>
            <a:spLocks noGrp="1"/>
          </p:cNvSpPr>
          <p:nvPr>
            <p:ph type="ctrTitle"/>
          </p:nvPr>
        </p:nvSpPr>
        <p:spPr>
          <a:xfrm>
            <a:off x="1643270" y="2652989"/>
            <a:ext cx="9144000" cy="2387600"/>
          </a:xfrm>
        </p:spPr>
        <p:txBody>
          <a:bodyPr>
            <a:noAutofit/>
          </a:bodyPr>
          <a:lstStyle/>
          <a:p>
            <a:r>
              <a:rPr lang="fr-CI" sz="21500" dirty="0">
                <a:solidFill>
                  <a:schemeClr val="accent2"/>
                </a:solidFill>
              </a:rPr>
              <a:t>MERCI</a:t>
            </a:r>
          </a:p>
        </p:txBody>
      </p:sp>
    </p:spTree>
    <p:extLst>
      <p:ext uri="{BB962C8B-B14F-4D97-AF65-F5344CB8AC3E}">
        <p14:creationId xmlns:p14="http://schemas.microsoft.com/office/powerpoint/2010/main" val="376437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14A57D-4CFA-8E5D-6501-F7ABEC6A21CF}"/>
              </a:ext>
            </a:extLst>
          </p:cNvPr>
          <p:cNvSpPr>
            <a:spLocks noGrp="1"/>
          </p:cNvSpPr>
          <p:nvPr>
            <p:ph type="title"/>
          </p:nvPr>
        </p:nvSpPr>
        <p:spPr>
          <a:xfrm>
            <a:off x="497959" y="0"/>
            <a:ext cx="10515600" cy="681037"/>
          </a:xfrm>
        </p:spPr>
        <p:txBody>
          <a:bodyPr>
            <a:normAutofit fontScale="90000"/>
          </a:bodyPr>
          <a:lstStyle/>
          <a:p>
            <a:pPr lvl="0" eaLnBrk="0" fontAlgn="base" hangingPunct="0">
              <a:lnSpc>
                <a:spcPct val="100000"/>
              </a:lnSpc>
              <a:spcAft>
                <a:spcPct val="0"/>
              </a:spcAft>
            </a:pPr>
            <a:r>
              <a:rPr lang="fr-CI" dirty="0"/>
              <a:t>Amélioration</a:t>
            </a:r>
          </a:p>
        </p:txBody>
      </p:sp>
      <p:sp>
        <p:nvSpPr>
          <p:cNvPr id="3" name="Espace réservé du contenu 2">
            <a:extLst>
              <a:ext uri="{FF2B5EF4-FFF2-40B4-BE49-F238E27FC236}">
                <a16:creationId xmlns:a16="http://schemas.microsoft.com/office/drawing/2014/main" id="{33A1F9F6-058D-75BC-D22F-8B47AEBD96C4}"/>
              </a:ext>
            </a:extLst>
          </p:cNvPr>
          <p:cNvSpPr>
            <a:spLocks noGrp="1"/>
          </p:cNvSpPr>
          <p:nvPr>
            <p:ph idx="1"/>
          </p:nvPr>
        </p:nvSpPr>
        <p:spPr>
          <a:xfrm>
            <a:off x="614915" y="879327"/>
            <a:ext cx="10825717" cy="5245026"/>
          </a:xfrm>
        </p:spPr>
        <p:txBody>
          <a:bodyPr>
            <a:normAutofit lnSpcReduction="10000"/>
          </a:bodyPr>
          <a:lstStyle/>
          <a:p>
            <a:r>
              <a:rPr lang="fr-FR" altLang="fr-FR" dirty="0">
                <a:latin typeface="Arial" panose="020B0604020202020204" pitchFamily="34" charset="0"/>
              </a:rPr>
              <a:t> Le choix se SQLite?</a:t>
            </a:r>
          </a:p>
          <a:p>
            <a:r>
              <a:rPr lang="fr-FR" altLang="fr-FR" dirty="0">
                <a:latin typeface="Arial" panose="020B0604020202020204" pitchFamily="34" charset="0"/>
              </a:rPr>
              <a:t>Scalabilité de l'ETL ? Inclusion des checks sur la qualité de la donnée ?</a:t>
            </a:r>
          </a:p>
          <a:p>
            <a:r>
              <a:rPr lang="fr-FR" altLang="fr-FR" dirty="0">
                <a:latin typeface="Arial" panose="020B0604020202020204" pitchFamily="34" charset="0"/>
              </a:rPr>
              <a:t>Modularité des scripts ?</a:t>
            </a:r>
          </a:p>
          <a:p>
            <a:r>
              <a:rPr lang="fr-FR" altLang="fr-FR" dirty="0">
                <a:latin typeface="Arial" panose="020B0604020202020204" pitchFamily="34" charset="0"/>
              </a:rPr>
              <a:t>Le </a:t>
            </a:r>
            <a:r>
              <a:rPr lang="fr-FR" altLang="fr-FR" dirty="0" err="1">
                <a:latin typeface="Arial" panose="020B0604020202020204" pitchFamily="34" charset="0"/>
              </a:rPr>
              <a:t>dashboard</a:t>
            </a:r>
            <a:r>
              <a:rPr lang="fr-FR" altLang="fr-FR" dirty="0">
                <a:latin typeface="Arial" panose="020B0604020202020204" pitchFamily="34" charset="0"/>
              </a:rPr>
              <a:t> doit apporter des réponses à votre problématique (pertinence des graphs)</a:t>
            </a:r>
            <a:endParaRPr lang="fr-CI" dirty="0"/>
          </a:p>
          <a:p>
            <a:r>
              <a:rPr lang="fr-CI" dirty="0" err="1"/>
              <a:t>Airflow</a:t>
            </a:r>
            <a:r>
              <a:rPr lang="fr-CI" dirty="0"/>
              <a:t> doit gérer l’ETL</a:t>
            </a:r>
          </a:p>
          <a:p>
            <a:r>
              <a:rPr lang="fr-CI" dirty="0"/>
              <a:t>Un container docker par base (SQL et MongoDB)</a:t>
            </a:r>
          </a:p>
          <a:p>
            <a:r>
              <a:rPr lang="fr-CI" dirty="0"/>
              <a:t>Un container pour l ’API et un autre pour le </a:t>
            </a:r>
            <a:r>
              <a:rPr lang="fr-CI" dirty="0" err="1"/>
              <a:t>dash</a:t>
            </a:r>
            <a:endParaRPr lang="fr-CI" dirty="0"/>
          </a:p>
          <a:p>
            <a:r>
              <a:rPr lang="fr-CI" dirty="0"/>
              <a:t>Garder la donnée brute quelque part</a:t>
            </a:r>
          </a:p>
          <a:p>
            <a:r>
              <a:rPr lang="fr-CI" dirty="0"/>
              <a:t>Pourquoi vous avez deux bases de données ?</a:t>
            </a:r>
          </a:p>
        </p:txBody>
      </p:sp>
    </p:spTree>
    <p:extLst>
      <p:ext uri="{BB962C8B-B14F-4D97-AF65-F5344CB8AC3E}">
        <p14:creationId xmlns:p14="http://schemas.microsoft.com/office/powerpoint/2010/main" val="4230785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UDfaVWvgEasptkg.lVO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UDfaVWvgEasptkg.lVO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hjjRFD.Pwkzf9MgunM0Ow"/>
</p:tagLst>
</file>

<file path=ppt/tags/tag5.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6.xml><?xml version="1.0" encoding="utf-8"?>
<p:tagLst xmlns:a="http://schemas.openxmlformats.org/drawingml/2006/main" xmlns:r="http://schemas.openxmlformats.org/officeDocument/2006/relationships" xmlns:p="http://schemas.openxmlformats.org/presentationml/2006/main">
  <p:tag name="EE4P_GRADIENT_CIRCLE"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6c818a6-e1a0-4a6e-a969-20d857c5dc62}" enabled="1" method="Standard" siteId="{90c7a20a-f34b-40bf-bc48-b9253b6f5d20}" contentBits="2" removed="0"/>
</clbl:labelList>
</file>

<file path=docProps/app.xml><?xml version="1.0" encoding="utf-8"?>
<Properties xmlns="http://schemas.openxmlformats.org/officeDocument/2006/extended-properties" xmlns:vt="http://schemas.openxmlformats.org/officeDocument/2006/docPropsVTypes">
  <TotalTime>709</TotalTime>
  <Words>366</Words>
  <Application>Microsoft Office PowerPoint</Application>
  <PresentationFormat>Grand écran</PresentationFormat>
  <Paragraphs>87</Paragraphs>
  <Slides>6</Slides>
  <Notes>1</Notes>
  <HiddenSlides>1</HiddenSlides>
  <MMClips>0</MMClips>
  <ScaleCrop>false</ScaleCrop>
  <HeadingPairs>
    <vt:vector size="8" baseType="variant">
      <vt:variant>
        <vt:lpstr>Polices utilisées</vt:lpstr>
      </vt:variant>
      <vt:variant>
        <vt:i4>10</vt:i4>
      </vt:variant>
      <vt:variant>
        <vt:lpstr>Thème</vt:lpstr>
      </vt:variant>
      <vt:variant>
        <vt:i4>1</vt:i4>
      </vt:variant>
      <vt:variant>
        <vt:lpstr>Serveurs OLE incorporés</vt:lpstr>
      </vt:variant>
      <vt:variant>
        <vt:i4>1</vt:i4>
      </vt:variant>
      <vt:variant>
        <vt:lpstr>Titres des diapositives</vt:lpstr>
      </vt:variant>
      <vt:variant>
        <vt:i4>6</vt:i4>
      </vt:variant>
    </vt:vector>
  </HeadingPairs>
  <TitlesOfParts>
    <vt:vector size="18" baseType="lpstr">
      <vt:lpstr>MS PGothic</vt:lpstr>
      <vt:lpstr>Aptos</vt:lpstr>
      <vt:lpstr>Aptos Display</vt:lpstr>
      <vt:lpstr>Arial</vt:lpstr>
      <vt:lpstr>Calibri</vt:lpstr>
      <vt:lpstr>Helvetica 55 Roman</vt:lpstr>
      <vt:lpstr>Helvetica 75 Bold</vt:lpstr>
      <vt:lpstr>Lato</vt:lpstr>
      <vt:lpstr>Poppins SemiBold</vt:lpstr>
      <vt:lpstr>Trebuchet MS</vt:lpstr>
      <vt:lpstr>Thème Office</vt:lpstr>
      <vt:lpstr>think-cell Slide</vt:lpstr>
      <vt:lpstr>Présentation PowerPoint</vt:lpstr>
      <vt:lpstr>Présentation PowerPoint</vt:lpstr>
      <vt:lpstr>Architecture| DE_satisfaction_client</vt:lpstr>
      <vt:lpstr>DEMO</vt:lpstr>
      <vt:lpstr>MERCI</vt:lpstr>
      <vt:lpstr>Amélioration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CHUENFFO Arnold O-CI/DDIR</dc:creator>
  <cp:lastModifiedBy>CHUENFFO Arnold O-CI/DDIR</cp:lastModifiedBy>
  <cp:revision>13</cp:revision>
  <dcterms:created xsi:type="dcterms:W3CDTF">2024-05-08T08:42:42Z</dcterms:created>
  <dcterms:modified xsi:type="dcterms:W3CDTF">2024-11-27T10:39:46Z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c818a6-e1a0-4a6e-a969-20d857c5dc62_Enabled">
    <vt:lpwstr>true</vt:lpwstr>
  </property>
  <property fmtid="{D5CDD505-2E9C-101B-9397-08002B2CF9AE}" pid="3" name="MSIP_Label_e6c818a6-e1a0-4a6e-a969-20d857c5dc62_SetDate">
    <vt:lpwstr>2024-11-04T15:38:09Z</vt:lpwstr>
  </property>
  <property fmtid="{D5CDD505-2E9C-101B-9397-08002B2CF9AE}" pid="4" name="MSIP_Label_e6c818a6-e1a0-4a6e-a969-20d857c5dc62_Method">
    <vt:lpwstr>Standard</vt:lpwstr>
  </property>
  <property fmtid="{D5CDD505-2E9C-101B-9397-08002B2CF9AE}" pid="5" name="MSIP_Label_e6c818a6-e1a0-4a6e-a969-20d857c5dc62_Name">
    <vt:lpwstr>Orange_restricted_internal.2</vt:lpwstr>
  </property>
  <property fmtid="{D5CDD505-2E9C-101B-9397-08002B2CF9AE}" pid="6" name="MSIP_Label_e6c818a6-e1a0-4a6e-a969-20d857c5dc62_SiteId">
    <vt:lpwstr>90c7a20a-f34b-40bf-bc48-b9253b6f5d20</vt:lpwstr>
  </property>
  <property fmtid="{D5CDD505-2E9C-101B-9397-08002B2CF9AE}" pid="7" name="MSIP_Label_e6c818a6-e1a0-4a6e-a969-20d857c5dc62_ActionId">
    <vt:lpwstr>18580a15-a0b8-46d0-aca0-1e80affe2ad5</vt:lpwstr>
  </property>
  <property fmtid="{D5CDD505-2E9C-101B-9397-08002B2CF9AE}" pid="8" name="MSIP_Label_e6c818a6-e1a0-4a6e-a969-20d857c5dc62_ContentBits">
    <vt:lpwstr>2</vt:lpwstr>
  </property>
</Properties>
</file>