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76" r:id="rId2"/>
    <p:sldId id="277" r:id="rId3"/>
    <p:sldId id="257" r:id="rId4"/>
    <p:sldId id="278" r:id="rId5"/>
    <p:sldId id="260" r:id="rId6"/>
    <p:sldId id="262" r:id="rId7"/>
    <p:sldId id="872" r:id="rId8"/>
    <p:sldId id="292" r:id="rId9"/>
    <p:sldId id="871" r:id="rId10"/>
    <p:sldId id="892" r:id="rId11"/>
    <p:sldId id="873" r:id="rId12"/>
    <p:sldId id="874" r:id="rId13"/>
    <p:sldId id="875" r:id="rId14"/>
    <p:sldId id="893" r:id="rId15"/>
    <p:sldId id="876" r:id="rId16"/>
    <p:sldId id="877" r:id="rId17"/>
    <p:sldId id="878" r:id="rId18"/>
    <p:sldId id="894" r:id="rId19"/>
    <p:sldId id="880" r:id="rId20"/>
    <p:sldId id="881" r:id="rId21"/>
    <p:sldId id="882" r:id="rId22"/>
    <p:sldId id="884" r:id="rId23"/>
    <p:sldId id="885" r:id="rId24"/>
    <p:sldId id="886" r:id="rId25"/>
    <p:sldId id="887" r:id="rId26"/>
    <p:sldId id="888" r:id="rId27"/>
    <p:sldId id="891" r:id="rId28"/>
    <p:sldId id="291"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2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ming Shen" initials="LS" lastIdx="1" clrIdx="0">
    <p:extLst>
      <p:ext uri="{19B8F6BF-5375-455C-9EA6-DF929625EA0E}">
        <p15:presenceInfo xmlns:p15="http://schemas.microsoft.com/office/powerpoint/2012/main" userId="Leming Sh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3AF8B"/>
    <a:srgbClr val="D1806B"/>
    <a:srgbClr val="DBCD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31"/>
    <p:restoredTop sz="96449" autoAdjust="0"/>
  </p:normalViewPr>
  <p:slideViewPr>
    <p:cSldViewPr snapToGrid="0" snapToObjects="1" showGuides="1">
      <p:cViewPr varScale="1">
        <p:scale>
          <a:sx n="115" d="100"/>
          <a:sy n="115" d="100"/>
        </p:scale>
        <p:origin x="120" y="144"/>
      </p:cViewPr>
      <p:guideLst>
        <p:guide orient="horz" pos="2160"/>
        <p:guide pos="3727"/>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460FD-89F5-4D7C-8C77-B01F36FD8777}" type="datetimeFigureOut">
              <a:rPr lang="zh-CN" altLang="en-US" smtClean="0"/>
              <a:t>2021/11/26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CE1EC5-5126-4235-A0CE-496CD36F41B0}" type="slidenum">
              <a:rPr lang="zh-CN" altLang="en-US" smtClean="0"/>
              <a:t>‹#›</a:t>
            </a:fld>
            <a:endParaRPr lang="zh-CN" altLang="en-US"/>
          </a:p>
        </p:txBody>
      </p:sp>
    </p:spTree>
    <p:extLst>
      <p:ext uri="{BB962C8B-B14F-4D97-AF65-F5344CB8AC3E}">
        <p14:creationId xmlns:p14="http://schemas.microsoft.com/office/powerpoint/2010/main" val="1965984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I am </a:t>
            </a:r>
            <a:r>
              <a:rPr lang="en-US" altLang="zh-CN" dirty="0" err="1"/>
              <a:t>wenfan</a:t>
            </a:r>
            <a:r>
              <a:rPr lang="en-US" altLang="zh-CN" dirty="0"/>
              <a:t> song from Zhejiang University, I’m glad to introduce our </a:t>
            </a:r>
            <a:r>
              <a:rPr lang="en-US" altLang="zh-CN" dirty="0" err="1"/>
              <a:t>work</a:t>
            </a:r>
            <a:r>
              <a:rPr lang="en-US" altLang="zh-CN" sz="1200" b="1" i="1" kern="100" dirty="0" err="1">
                <a:latin typeface="Times New Roman" panose="02020603050405020304" pitchFamily="18" charset="0"/>
                <a:ea typeface="楷体_GB2312"/>
                <a:cs typeface="Times New Roman" panose="02020603050405020304" pitchFamily="18" charset="0"/>
              </a:rPr>
              <a:t>MandiPass</a:t>
            </a:r>
            <a:r>
              <a:rPr lang="en-US" altLang="zh-CN" sz="1200" b="1" i="1" kern="100" dirty="0">
                <a:latin typeface="Times New Roman" panose="02020603050405020304" pitchFamily="18" charset="0"/>
                <a:ea typeface="楷体_GB2312"/>
                <a:cs typeface="Times New Roman" panose="02020603050405020304" pitchFamily="18" charset="0"/>
              </a:rPr>
              <a:t>: Secure and Usable User Authentication via Earphone IMU</a:t>
            </a:r>
            <a:r>
              <a:rPr lang="en-US" altLang="zh-CN" sz="1200" b="1" kern="100" dirty="0">
                <a:latin typeface="+mn-lt"/>
                <a:cs typeface="Times New Roman" panose="02020603050405020304" pitchFamily="18" charset="0"/>
              </a:rPr>
              <a:t>.</a:t>
            </a:r>
            <a:r>
              <a:rPr lang="zh-CN" altLang="en-US" dirty="0"/>
              <a:t> </a:t>
            </a:r>
          </a:p>
        </p:txBody>
      </p:sp>
      <p:sp>
        <p:nvSpPr>
          <p:cNvPr id="4" name="灯片编号占位符 3"/>
          <p:cNvSpPr>
            <a:spLocks noGrp="1"/>
          </p:cNvSpPr>
          <p:nvPr>
            <p:ph type="sldNum" sz="quarter" idx="5"/>
          </p:nvPr>
        </p:nvSpPr>
        <p:spPr/>
        <p:txBody>
          <a:bodyPr/>
          <a:lstStyle/>
          <a:p>
            <a:fld id="{B1D8E2F7-9333-410F-916D-6B7684B57C55}" type="slidenum">
              <a:rPr lang="zh-CN" altLang="en-US" smtClean="0"/>
              <a:t>1</a:t>
            </a:fld>
            <a:endParaRPr lang="zh-CN" altLang="en-US"/>
          </a:p>
        </p:txBody>
      </p:sp>
    </p:spTree>
    <p:extLst>
      <p:ext uri="{BB962C8B-B14F-4D97-AF65-F5344CB8AC3E}">
        <p14:creationId xmlns:p14="http://schemas.microsoft.com/office/powerpoint/2010/main" val="3103920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From the theoretical analysis w</a:t>
            </a:r>
            <a:r>
              <a:rPr lang="en-US" altLang="zh-CN" dirty="0"/>
              <a:t>e can found that position-direction vibration </a:t>
            </a:r>
            <a:r>
              <a:rPr lang="en-US" altLang="zh-CN" dirty="0" err="1"/>
              <a:t>sisgnal</a:t>
            </a:r>
            <a:r>
              <a:rPr lang="en-US" altLang="zh-CN" dirty="0"/>
              <a:t> and negative-direction vibration signal record different biometrics. Thus, it is feasible to extract </a:t>
            </a:r>
            <a:r>
              <a:rPr lang="en-US" altLang="zh-CN" dirty="0" err="1"/>
              <a:t>mandibleprint</a:t>
            </a:r>
            <a:r>
              <a:rPr lang="en-US" altLang="zh-CN" dirty="0"/>
              <a:t> from the vibration signals</a:t>
            </a:r>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10</a:t>
            </a:fld>
            <a:endParaRPr lang="zh-CN" altLang="en-US"/>
          </a:p>
        </p:txBody>
      </p:sp>
    </p:spTree>
    <p:extLst>
      <p:ext uri="{BB962C8B-B14F-4D97-AF65-F5344CB8AC3E}">
        <p14:creationId xmlns:p14="http://schemas.microsoft.com/office/powerpoint/2010/main" val="1554551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I will present how to perform data processing and </a:t>
            </a:r>
            <a:r>
              <a:rPr lang="en-US" altLang="zh-CN" dirty="0" err="1"/>
              <a:t>menbleprint</a:t>
            </a:r>
            <a:r>
              <a:rPr lang="en-US" altLang="zh-CN" dirty="0"/>
              <a:t> generation</a:t>
            </a:r>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11</a:t>
            </a:fld>
            <a:endParaRPr lang="zh-CN" altLang="en-US"/>
          </a:p>
        </p:txBody>
      </p:sp>
    </p:spTree>
    <p:extLst>
      <p:ext uri="{BB962C8B-B14F-4D97-AF65-F5344CB8AC3E}">
        <p14:creationId xmlns:p14="http://schemas.microsoft.com/office/powerpoint/2010/main" val="2069825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 the data preprocessing, </a:t>
            </a:r>
            <a:r>
              <a:rPr lang="en-US" altLang="zh-CN" sz="1200" b="0" i="0" kern="1200" dirty="0" err="1">
                <a:solidFill>
                  <a:schemeClr val="tx1"/>
                </a:solidFill>
                <a:effectLst/>
                <a:latin typeface="+mn-lt"/>
                <a:ea typeface="+mn-ea"/>
                <a:cs typeface="+mn-cs"/>
              </a:rPr>
              <a:t>MandiPass</a:t>
            </a:r>
            <a:r>
              <a:rPr lang="en-US" altLang="zh-CN" sz="1200" b="0" i="0" kern="1200" dirty="0">
                <a:solidFill>
                  <a:schemeClr val="tx1"/>
                </a:solidFill>
                <a:effectLst/>
                <a:latin typeface="+mn-lt"/>
                <a:ea typeface="+mn-ea"/>
                <a:cs typeface="+mn-cs"/>
              </a:rPr>
              <a:t> first detects the beginning of the vibration by utilizing a slide window to calculate the standard deviation</a:t>
            </a:r>
            <a:br>
              <a:rPr lang="en-US" altLang="zh-CN" dirty="0"/>
            </a:b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12</a:t>
            </a:fld>
            <a:endParaRPr lang="zh-CN" altLang="en-US"/>
          </a:p>
        </p:txBody>
      </p:sp>
    </p:spTree>
    <p:extLst>
      <p:ext uri="{BB962C8B-B14F-4D97-AF65-F5344CB8AC3E}">
        <p14:creationId xmlns:p14="http://schemas.microsoft.com/office/powerpoint/2010/main" val="1560521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Then, </a:t>
            </a:r>
            <a:r>
              <a:rPr lang="en-US" altLang="zh-CN" sz="1200" b="0" i="0" kern="1200" dirty="0" err="1">
                <a:solidFill>
                  <a:schemeClr val="tx1"/>
                </a:solidFill>
                <a:effectLst/>
                <a:latin typeface="+mn-lt"/>
                <a:ea typeface="+mn-ea"/>
                <a:cs typeface="+mn-cs"/>
              </a:rPr>
              <a:t>MandiPass</a:t>
            </a:r>
            <a:r>
              <a:rPr lang="en-US" altLang="zh-CN" sz="1200" b="0" i="0" kern="1200" dirty="0">
                <a:solidFill>
                  <a:schemeClr val="tx1"/>
                </a:solidFill>
                <a:effectLst/>
                <a:latin typeface="+mn-lt"/>
                <a:ea typeface="+mn-ea"/>
                <a:cs typeface="+mn-cs"/>
              </a:rPr>
              <a:t> leverages MAD algorithm to find all </a:t>
            </a:r>
            <a:r>
              <a:rPr lang="en-US" altLang="zh-CN" sz="1200" b="0" i="0" kern="1200" dirty="0" err="1">
                <a:solidFill>
                  <a:schemeClr val="tx1"/>
                </a:solidFill>
                <a:effectLst/>
                <a:latin typeface="+mn-lt"/>
                <a:ea typeface="+mn-ea"/>
                <a:cs typeface="+mn-cs"/>
              </a:rPr>
              <a:t>out;iers</a:t>
            </a:r>
            <a:r>
              <a:rPr lang="en-US" altLang="zh-CN" sz="1200" b="0" i="0" kern="1200" dirty="0">
                <a:solidFill>
                  <a:schemeClr val="tx1"/>
                </a:solidFill>
                <a:effectLst/>
                <a:latin typeface="+mn-lt"/>
                <a:ea typeface="+mn-ea"/>
                <a:cs typeface="+mn-cs"/>
              </a:rPr>
              <a:t> and replace the outliers by the mean of normal values</a:t>
            </a:r>
            <a:br>
              <a:rPr lang="en-US" altLang="zh-CN" dirty="0"/>
            </a:b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13</a:t>
            </a:fld>
            <a:endParaRPr lang="zh-CN" altLang="en-US"/>
          </a:p>
        </p:txBody>
      </p:sp>
    </p:spTree>
    <p:extLst>
      <p:ext uri="{BB962C8B-B14F-4D97-AF65-F5344CB8AC3E}">
        <p14:creationId xmlns:p14="http://schemas.microsoft.com/office/powerpoint/2010/main" val="3215037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to eliminate the low-frequency component introduced by body motion, </a:t>
            </a:r>
            <a:r>
              <a:rPr lang="en-US" altLang="zh-CN" dirty="0" err="1"/>
              <a:t>MandiPass</a:t>
            </a:r>
            <a:r>
              <a:rPr lang="en-US" altLang="zh-CN" dirty="0"/>
              <a:t> filter the signals by a high-pass filter with a cutoff frequency of 20Hz </a:t>
            </a:r>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14</a:t>
            </a:fld>
            <a:endParaRPr lang="zh-CN" altLang="en-US"/>
          </a:p>
        </p:txBody>
      </p:sp>
    </p:spTree>
    <p:extLst>
      <p:ext uri="{BB962C8B-B14F-4D97-AF65-F5344CB8AC3E}">
        <p14:creationId xmlns:p14="http://schemas.microsoft.com/office/powerpoint/2010/main" val="4199084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Afterwards, </a:t>
            </a:r>
            <a:r>
              <a:rPr lang="en-US" altLang="zh-CN" sz="1200" b="0" i="0" kern="1200" dirty="0" err="1">
                <a:solidFill>
                  <a:schemeClr val="tx1"/>
                </a:solidFill>
                <a:effectLst/>
                <a:latin typeface="+mn-lt"/>
                <a:ea typeface="+mn-ea"/>
                <a:cs typeface="+mn-cs"/>
              </a:rPr>
              <a:t>MandiPass</a:t>
            </a:r>
            <a:r>
              <a:rPr lang="en-US" altLang="zh-CN" sz="1200" b="0" i="0" kern="1200" dirty="0">
                <a:solidFill>
                  <a:schemeClr val="tx1"/>
                </a:solidFill>
                <a:effectLst/>
                <a:latin typeface="+mn-lt"/>
                <a:ea typeface="+mn-ea"/>
                <a:cs typeface="+mn-cs"/>
              </a:rPr>
              <a:t> normalize the signal values and obtains a feature block with a dimension of (6, 60), where 6 means the six axes in the IMU and 60 means 60 signal values for each axis  </a:t>
            </a:r>
            <a:br>
              <a:rPr lang="en-US" altLang="zh-CN" dirty="0"/>
            </a:b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15</a:t>
            </a:fld>
            <a:endParaRPr lang="zh-CN" altLang="en-US"/>
          </a:p>
        </p:txBody>
      </p:sp>
    </p:spTree>
    <p:extLst>
      <p:ext uri="{BB962C8B-B14F-4D97-AF65-F5344CB8AC3E}">
        <p14:creationId xmlns:p14="http://schemas.microsoft.com/office/powerpoint/2010/main" val="1924014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identify users, an </a:t>
            </a:r>
            <a:r>
              <a:rPr lang="en-US" altLang="zh-CN" dirty="0" err="1"/>
              <a:t>inituitive</a:t>
            </a:r>
            <a:r>
              <a:rPr lang="en-US" altLang="zh-CN" dirty="0"/>
              <a:t> method is to calculate statistical features and use traditional classifiers to identify these features. </a:t>
            </a:r>
            <a:r>
              <a:rPr lang="en-US" altLang="zh-CN" dirty="0" err="1"/>
              <a:t>Howvwer</a:t>
            </a:r>
            <a:r>
              <a:rPr lang="en-US" altLang="zh-CN" dirty="0"/>
              <a:t>, the identification accuracy is not high enough</a:t>
            </a:r>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16</a:t>
            </a:fld>
            <a:endParaRPr lang="zh-CN" altLang="en-US"/>
          </a:p>
        </p:txBody>
      </p:sp>
    </p:spTree>
    <p:extLst>
      <p:ext uri="{BB962C8B-B14F-4D97-AF65-F5344CB8AC3E}">
        <p14:creationId xmlns:p14="http://schemas.microsoft.com/office/powerpoint/2010/main" val="359527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mentioned before, positive-direction vibration and negative-direction vibration contain different biometrics, we thus separate the positive-direction vibration signals and negative-direction ones by calculating the gradient features</a:t>
            </a:r>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17</a:t>
            </a:fld>
            <a:endParaRPr lang="zh-CN" altLang="en-US"/>
          </a:p>
        </p:txBody>
      </p:sp>
    </p:spTree>
    <p:extLst>
      <p:ext uri="{BB962C8B-B14F-4D97-AF65-F5344CB8AC3E}">
        <p14:creationId xmlns:p14="http://schemas.microsoft.com/office/powerpoint/2010/main" val="1899092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convolutional neural network has powerful feature extraction ability, we design a two-branch feature extractor to extract </a:t>
            </a:r>
            <a:r>
              <a:rPr lang="en-US" altLang="zh-CN" dirty="0" err="1"/>
              <a:t>mandibleprint</a:t>
            </a:r>
            <a:r>
              <a:rPr lang="en-US" altLang="zh-CN" dirty="0"/>
              <a:t> from vibration signals. The output of the first fully-connected layer is regarded as the </a:t>
            </a:r>
            <a:r>
              <a:rPr lang="en-US" altLang="zh-CN" dirty="0" err="1"/>
              <a:t>mendibleprint</a:t>
            </a:r>
            <a:r>
              <a:rPr lang="en-US" altLang="zh-CN" dirty="0"/>
              <a:t> vector</a:t>
            </a:r>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18</a:t>
            </a:fld>
            <a:endParaRPr lang="zh-CN" altLang="en-US"/>
          </a:p>
        </p:txBody>
      </p:sp>
    </p:spTree>
    <p:extLst>
      <p:ext uri="{BB962C8B-B14F-4D97-AF65-F5344CB8AC3E}">
        <p14:creationId xmlns:p14="http://schemas.microsoft.com/office/powerpoint/2010/main" val="2134440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Then, I will introduce the security enhancement part</a:t>
            </a:r>
            <a:br>
              <a:rPr lang="en-US" altLang="zh-CN" dirty="0"/>
            </a:b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19</a:t>
            </a:fld>
            <a:endParaRPr lang="zh-CN" altLang="en-US"/>
          </a:p>
        </p:txBody>
      </p:sp>
    </p:spTree>
    <p:extLst>
      <p:ext uri="{BB962C8B-B14F-4D97-AF65-F5344CB8AC3E}">
        <p14:creationId xmlns:p14="http://schemas.microsoft.com/office/powerpoint/2010/main" val="942782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Nowadays, biometric plays an important role in user authentication. For example, fingerprint, facial feature, and brain wave </a:t>
            </a:r>
          </a:p>
          <a:p>
            <a:br>
              <a:rPr lang="en-US" altLang="zh-CN" dirty="0"/>
            </a:br>
            <a:r>
              <a:rPr lang="en-US" altLang="zh-CN" sz="1200" b="0" i="0" kern="1200" dirty="0">
                <a:solidFill>
                  <a:schemeClr val="tx1"/>
                </a:solidFill>
                <a:effectLst/>
                <a:latin typeface="+mn-lt"/>
                <a:ea typeface="+mn-ea"/>
                <a:cs typeface="+mn-cs"/>
              </a:rPr>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随着科技的进步身份认证技术变得尤为重要，在众多认证技术当中人脸识别技术是最</a:t>
            </a:r>
            <a:r>
              <a:rPr lang="en-US" altLang="zh-CN" dirty="0"/>
              <a:t>promising</a:t>
            </a:r>
            <a:r>
              <a:rPr lang="zh-CN" altLang="en-US" dirty="0"/>
              <a:t>的</a:t>
            </a:r>
            <a:r>
              <a:rPr lang="zh-CN" altLang="en-US" b="1" dirty="0"/>
              <a:t>，</a:t>
            </a:r>
            <a:r>
              <a:rPr lang="zh-CN" altLang="en-US" dirty="0"/>
              <a:t>人脸识别也非常受欢迎且准确率很高</a:t>
            </a:r>
            <a:r>
              <a:rPr lang="zh-CN" altLang="en-US" b="1" dirty="0"/>
              <a:t>，</a:t>
            </a:r>
            <a:r>
              <a:rPr lang="zh-CN" altLang="en-US" dirty="0"/>
              <a:t>常常被用于手机解锁，门禁系统和网络支付</a:t>
            </a:r>
          </a:p>
          <a:p>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2</a:t>
            </a:fld>
            <a:endParaRPr lang="zh-CN" altLang="en-US"/>
          </a:p>
        </p:txBody>
      </p:sp>
    </p:spTree>
    <p:extLst>
      <p:ext uri="{BB962C8B-B14F-4D97-AF65-F5344CB8AC3E}">
        <p14:creationId xmlns:p14="http://schemas.microsoft.com/office/powerpoint/2010/main" val="2604081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first define four attack models towards four </a:t>
            </a:r>
            <a:r>
              <a:rPr lang="en-US" altLang="zh-CN" dirty="0" err="1"/>
              <a:t>kindss</a:t>
            </a:r>
            <a:r>
              <a:rPr lang="en-US" altLang="zh-CN" dirty="0"/>
              <a:t> of mainstream attacks.  </a:t>
            </a:r>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20</a:t>
            </a:fld>
            <a:endParaRPr lang="zh-CN" altLang="en-US"/>
          </a:p>
        </p:txBody>
      </p:sp>
    </p:spTree>
    <p:extLst>
      <p:ext uri="{BB962C8B-B14F-4D97-AF65-F5344CB8AC3E}">
        <p14:creationId xmlns:p14="http://schemas.microsoft.com/office/powerpoint/2010/main" val="3705664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From the analysis, we found that </a:t>
            </a:r>
            <a:r>
              <a:rPr lang="en-US" altLang="zh-CN" sz="1200" b="0" i="0" kern="1200" dirty="0" err="1">
                <a:solidFill>
                  <a:schemeClr val="tx1"/>
                </a:solidFill>
                <a:effectLst/>
                <a:latin typeface="+mn-lt"/>
                <a:ea typeface="+mn-ea"/>
                <a:cs typeface="+mn-cs"/>
              </a:rPr>
              <a:t>mandiPass</a:t>
            </a:r>
            <a:r>
              <a:rPr lang="en-US" altLang="zh-CN" sz="1200" b="0" i="0" kern="1200" dirty="0">
                <a:solidFill>
                  <a:schemeClr val="tx1"/>
                </a:solidFill>
                <a:effectLst/>
                <a:latin typeface="+mn-lt"/>
                <a:ea typeface="+mn-ea"/>
                <a:cs typeface="+mn-cs"/>
              </a:rPr>
              <a:t> can defend against the first three kinds of attacks naturally. To defend against replay attacks, </a:t>
            </a:r>
            <a:r>
              <a:rPr lang="en-US" altLang="zh-CN" sz="1200" b="0" i="0" kern="1200" dirty="0" err="1">
                <a:solidFill>
                  <a:schemeClr val="tx1"/>
                </a:solidFill>
                <a:effectLst/>
                <a:latin typeface="+mn-lt"/>
                <a:ea typeface="+mn-ea"/>
                <a:cs typeface="+mn-cs"/>
              </a:rPr>
              <a:t>mandipass</a:t>
            </a:r>
            <a:r>
              <a:rPr lang="en-US" altLang="zh-CN" sz="1200" b="0" i="0" kern="1200" dirty="0">
                <a:solidFill>
                  <a:schemeClr val="tx1"/>
                </a:solidFill>
                <a:effectLst/>
                <a:latin typeface="+mn-lt"/>
                <a:ea typeface="+mn-ea"/>
                <a:cs typeface="+mn-cs"/>
              </a:rPr>
              <a:t> leverages a Gaussian matrix to transform the </a:t>
            </a:r>
            <a:r>
              <a:rPr lang="en-US" altLang="zh-CN" sz="1200" b="0" i="0" kern="1200" dirty="0" err="1">
                <a:solidFill>
                  <a:schemeClr val="tx1"/>
                </a:solidFill>
                <a:effectLst/>
                <a:latin typeface="+mn-lt"/>
                <a:ea typeface="+mn-ea"/>
                <a:cs typeface="+mn-cs"/>
              </a:rPr>
              <a:t>mandibleprint</a:t>
            </a:r>
            <a:r>
              <a:rPr lang="en-US" altLang="zh-CN" sz="1200" b="0" i="0" kern="1200" dirty="0">
                <a:solidFill>
                  <a:schemeClr val="tx1"/>
                </a:solidFill>
                <a:effectLst/>
                <a:latin typeface="+mn-lt"/>
                <a:ea typeface="+mn-ea"/>
                <a:cs typeface="+mn-cs"/>
              </a:rPr>
              <a:t> template to a cancelable one. Once the cancelable template is changed, the replay attacker cannot pass the verification </a:t>
            </a:r>
            <a:br>
              <a:rPr lang="en-US" altLang="zh-CN" dirty="0"/>
            </a:b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21</a:t>
            </a:fld>
            <a:endParaRPr lang="zh-CN" altLang="en-US"/>
          </a:p>
        </p:txBody>
      </p:sp>
    </p:spTree>
    <p:extLst>
      <p:ext uri="{BB962C8B-B14F-4D97-AF65-F5344CB8AC3E}">
        <p14:creationId xmlns:p14="http://schemas.microsoft.com/office/powerpoint/2010/main" val="2813272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let’s move to the evaluation part</a:t>
            </a:r>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22</a:t>
            </a:fld>
            <a:endParaRPr lang="zh-CN" altLang="en-US"/>
          </a:p>
        </p:txBody>
      </p:sp>
    </p:spTree>
    <p:extLst>
      <p:ext uri="{BB962C8B-B14F-4D97-AF65-F5344CB8AC3E}">
        <p14:creationId xmlns:p14="http://schemas.microsoft.com/office/powerpoint/2010/main" val="3130585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implemented </a:t>
            </a:r>
            <a:r>
              <a:rPr lang="en-US" altLang="zh-CN" dirty="0" err="1"/>
              <a:t>MandiPass</a:t>
            </a:r>
            <a:r>
              <a:rPr lang="en-US" altLang="zh-CN" dirty="0"/>
              <a:t> on a </a:t>
            </a:r>
            <a:r>
              <a:rPr lang="en-US" altLang="zh-CN" dirty="0" err="1"/>
              <a:t>Raspherry</a:t>
            </a:r>
            <a:r>
              <a:rPr lang="en-US" altLang="zh-CN" dirty="0"/>
              <a:t> Pi to conduct real-world experiment. We invited 34 volunteers to collect vibration signals. To </a:t>
            </a:r>
            <a:r>
              <a:rPr lang="en-US" altLang="zh-CN" dirty="0" err="1"/>
              <a:t>quanlify</a:t>
            </a:r>
            <a:r>
              <a:rPr lang="en-US" altLang="zh-CN" dirty="0"/>
              <a:t> the authentication performance, we defined four metrics: FRR FAR VSR and EER</a:t>
            </a:r>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23</a:t>
            </a:fld>
            <a:endParaRPr lang="zh-CN" altLang="en-US"/>
          </a:p>
        </p:txBody>
      </p:sp>
    </p:spTree>
    <p:extLst>
      <p:ext uri="{BB962C8B-B14F-4D97-AF65-F5344CB8AC3E}">
        <p14:creationId xmlns:p14="http://schemas.microsoft.com/office/powerpoint/2010/main" val="1881279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 the first figure, the identification results show that our feature extractor outperforms other classifiers. The curves of the Far and the FRR show that the EER is only 1.28%</a:t>
            </a:r>
            <a:br>
              <a:rPr lang="en-US" altLang="zh-CN" dirty="0"/>
            </a:b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24</a:t>
            </a:fld>
            <a:endParaRPr lang="zh-CN" altLang="en-US"/>
          </a:p>
        </p:txBody>
      </p:sp>
    </p:spTree>
    <p:extLst>
      <p:ext uri="{BB962C8B-B14F-4D97-AF65-F5344CB8AC3E}">
        <p14:creationId xmlns:p14="http://schemas.microsoft.com/office/powerpoint/2010/main" val="355634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 the gender and axis experiments, the results show that </a:t>
            </a:r>
            <a:r>
              <a:rPr lang="en-US" altLang="zh-CN" sz="1200" b="0" i="0" kern="1200" dirty="0" err="1">
                <a:solidFill>
                  <a:schemeClr val="tx1"/>
                </a:solidFill>
                <a:effectLst/>
                <a:latin typeface="+mn-lt"/>
                <a:ea typeface="+mn-ea"/>
                <a:cs typeface="+mn-cs"/>
              </a:rPr>
              <a:t>MandiPass</a:t>
            </a:r>
            <a:r>
              <a:rPr lang="en-US" altLang="zh-CN" sz="1200" b="0" i="0" kern="1200" dirty="0">
                <a:solidFill>
                  <a:schemeClr val="tx1"/>
                </a:solidFill>
                <a:effectLst/>
                <a:latin typeface="+mn-lt"/>
                <a:ea typeface="+mn-ea"/>
                <a:cs typeface="+mn-cs"/>
              </a:rPr>
              <a:t> is fair to different genders. And using only three axes can achieve sufficiently low EER</a:t>
            </a:r>
            <a:br>
              <a:rPr lang="en-US" altLang="zh-CN" dirty="0"/>
            </a:b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25</a:t>
            </a:fld>
            <a:endParaRPr lang="zh-CN" altLang="en-US"/>
          </a:p>
        </p:txBody>
      </p:sp>
    </p:spTree>
    <p:extLst>
      <p:ext uri="{BB962C8B-B14F-4D97-AF65-F5344CB8AC3E}">
        <p14:creationId xmlns:p14="http://schemas.microsoft.com/office/powerpoint/2010/main" val="1720318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 the </a:t>
            </a:r>
            <a:r>
              <a:rPr lang="en-US" altLang="zh-CN" sz="1200" b="0" i="0" kern="1200" dirty="0" err="1">
                <a:solidFill>
                  <a:schemeClr val="tx1"/>
                </a:solidFill>
                <a:effectLst/>
                <a:latin typeface="+mn-lt"/>
                <a:ea typeface="+mn-ea"/>
                <a:cs typeface="+mn-cs"/>
              </a:rPr>
              <a:t>experimets</a:t>
            </a:r>
            <a:r>
              <a:rPr lang="en-US" altLang="zh-CN" sz="1200" b="0" i="0" kern="1200" dirty="0">
                <a:solidFill>
                  <a:schemeClr val="tx1"/>
                </a:solidFill>
                <a:effectLst/>
                <a:latin typeface="+mn-lt"/>
                <a:ea typeface="+mn-ea"/>
                <a:cs typeface="+mn-cs"/>
              </a:rPr>
              <a:t> towards different system settings, the result demonstrate that collecting 60-second training data for the feature extractor is enough, Moreover, the number of the elements of the </a:t>
            </a:r>
            <a:r>
              <a:rPr lang="en-US" altLang="zh-CN" sz="1200" b="0" i="0" kern="1200" dirty="0" err="1">
                <a:solidFill>
                  <a:schemeClr val="tx1"/>
                </a:solidFill>
                <a:effectLst/>
                <a:latin typeface="+mn-lt"/>
                <a:ea typeface="+mn-ea"/>
                <a:cs typeface="+mn-cs"/>
              </a:rPr>
              <a:t>mandibleprint</a:t>
            </a:r>
            <a:r>
              <a:rPr lang="en-US" altLang="zh-CN" sz="1200" b="0" i="0" kern="1200" dirty="0">
                <a:solidFill>
                  <a:schemeClr val="tx1"/>
                </a:solidFill>
                <a:effectLst/>
                <a:latin typeface="+mn-lt"/>
                <a:ea typeface="+mn-ea"/>
                <a:cs typeface="+mn-cs"/>
              </a:rPr>
              <a:t> vector can be 512</a:t>
            </a:r>
            <a:br>
              <a:rPr lang="en-US" altLang="zh-CN" dirty="0"/>
            </a:b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26</a:t>
            </a:fld>
            <a:endParaRPr lang="zh-CN" altLang="en-US"/>
          </a:p>
        </p:txBody>
      </p:sp>
    </p:spTree>
    <p:extLst>
      <p:ext uri="{BB962C8B-B14F-4D97-AF65-F5344CB8AC3E}">
        <p14:creationId xmlns:p14="http://schemas.microsoft.com/office/powerpoint/2010/main" val="29754217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en-US" altLang="zh-CN" dirty="0"/>
            </a:b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27</a:t>
            </a:fld>
            <a:endParaRPr lang="zh-CN" altLang="en-US"/>
          </a:p>
        </p:txBody>
      </p:sp>
    </p:spTree>
    <p:extLst>
      <p:ext uri="{BB962C8B-B14F-4D97-AF65-F5344CB8AC3E}">
        <p14:creationId xmlns:p14="http://schemas.microsoft.com/office/powerpoint/2010/main" val="2574980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Traditional biometrics lie into </a:t>
            </a:r>
            <a:r>
              <a:rPr lang="en-US" altLang="zh-CN" dirty="0" err="1"/>
              <a:t>intracoporal</a:t>
            </a:r>
            <a:r>
              <a:rPr lang="en-US" altLang="zh-CN" dirty="0"/>
              <a:t> ones and non-intracorporal ones. The former is secure but hard to collect. The latter is easy to collect but vulnerable to spoofing attacks  </a:t>
            </a:r>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3</a:t>
            </a:fld>
            <a:endParaRPr lang="zh-CN" altLang="en-US"/>
          </a:p>
        </p:txBody>
      </p:sp>
    </p:spTree>
    <p:extLst>
      <p:ext uri="{BB962C8B-B14F-4D97-AF65-F5344CB8AC3E}">
        <p14:creationId xmlns:p14="http://schemas.microsoft.com/office/powerpoint/2010/main" val="141771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earphone will be one of the next computing platforms, and IMU has been integrated into many types o earphones. in this work, we aim to leverage the IMU to collect a brand-new intracorporal biometric to achieve accurate user authentication</a:t>
            </a:r>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4</a:t>
            </a:fld>
            <a:endParaRPr lang="zh-CN" altLang="en-US"/>
          </a:p>
        </p:txBody>
      </p:sp>
    </p:spTree>
    <p:extLst>
      <p:ext uri="{BB962C8B-B14F-4D97-AF65-F5344CB8AC3E}">
        <p14:creationId xmlns:p14="http://schemas.microsoft.com/office/powerpoint/2010/main" val="2819126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However, achieve secure and user-friendly authentication is challenging. First, </a:t>
            </a:r>
            <a:r>
              <a:rPr lang="en-US" altLang="zh-CN" sz="1200" b="1" dirty="0">
                <a:latin typeface="Times New Roman" panose="02020603050405020304" pitchFamily="18" charset="0"/>
                <a:cs typeface="Times New Roman" panose="02020603050405020304" pitchFamily="18" charset="0"/>
              </a:rPr>
              <a:t>It is difficult to find a brand-new intracorporal biometric, and theoretically prove that it can be captured by earphone IMU. </a:t>
            </a:r>
            <a:r>
              <a:rPr lang="en-US" altLang="zh-CN" sz="1200" b="1" dirty="0" err="1">
                <a:latin typeface="Times New Roman" panose="02020603050405020304" pitchFamily="18" charset="0"/>
                <a:cs typeface="Times New Roman" panose="02020603050405020304" pitchFamily="18" charset="0"/>
              </a:rPr>
              <a:t>Econd</a:t>
            </a:r>
            <a:r>
              <a:rPr lang="en-US" altLang="zh-CN" sz="1200" b="1" dirty="0">
                <a:latin typeface="Times New Roman" panose="02020603050405020304" pitchFamily="18" charset="0"/>
                <a:cs typeface="Times New Roman" panose="02020603050405020304" pitchFamily="18" charset="0"/>
              </a:rPr>
              <a:t>, Raw IMU signals contain much noise, and the sampling rate of IMU is low, which make the biometric hard to extract from noisy signals. Third, Resisting replay attacks remains an open issue for biometric-based authentication</a:t>
            </a:r>
            <a:endParaRPr lang="zh-CN" altLang="en-US"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5</a:t>
            </a:fld>
            <a:endParaRPr lang="zh-CN" altLang="en-US"/>
          </a:p>
        </p:txBody>
      </p:sp>
    </p:spTree>
    <p:extLst>
      <p:ext uri="{BB962C8B-B14F-4D97-AF65-F5344CB8AC3E}">
        <p14:creationId xmlns:p14="http://schemas.microsoft.com/office/powerpoint/2010/main" val="274577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 work, we overcome the above challenges and propose a system named </a:t>
            </a:r>
            <a:r>
              <a:rPr lang="en-US" altLang="zh-CN" dirty="0" err="1"/>
              <a:t>MandiPass</a:t>
            </a:r>
            <a:r>
              <a:rPr lang="en-US" altLang="zh-CN" dirty="0"/>
              <a:t>. </a:t>
            </a:r>
            <a:r>
              <a:rPr lang="en-US" altLang="zh-CN" dirty="0" err="1"/>
              <a:t>MandiPass</a:t>
            </a:r>
            <a:r>
              <a:rPr lang="en-US" altLang="zh-CN" dirty="0"/>
              <a:t> achieves usable and secure authentication by extracting a brand-new biometric called </a:t>
            </a:r>
            <a:r>
              <a:rPr lang="en-US" altLang="zh-CN" dirty="0" err="1"/>
              <a:t>MandiblePrint</a:t>
            </a:r>
            <a:r>
              <a:rPr lang="en-US" altLang="zh-CN" dirty="0"/>
              <a:t>. </a:t>
            </a:r>
            <a:r>
              <a:rPr lang="en-US" altLang="zh-CN" dirty="0" err="1"/>
              <a:t>MandiPass</a:t>
            </a:r>
            <a:r>
              <a:rPr lang="en-US" altLang="zh-CN" dirty="0"/>
              <a:t> is composed of three modules, data preprocessing, </a:t>
            </a:r>
            <a:r>
              <a:rPr lang="en-US" altLang="zh-CN" dirty="0" err="1"/>
              <a:t>mandibleprint</a:t>
            </a:r>
            <a:r>
              <a:rPr lang="en-US" altLang="zh-CN" dirty="0"/>
              <a:t> generation, and similarity calculation. User only needs to produce a voice by his throat to generate vibration. </a:t>
            </a:r>
            <a:r>
              <a:rPr lang="en-US" altLang="zh-CN" dirty="0" err="1"/>
              <a:t>MandiPass</a:t>
            </a:r>
            <a:r>
              <a:rPr lang="en-US" altLang="zh-CN" dirty="0"/>
              <a:t> extract </a:t>
            </a:r>
            <a:r>
              <a:rPr lang="en-US" altLang="zh-CN" dirty="0" err="1"/>
              <a:t>mandibleprint</a:t>
            </a:r>
            <a:r>
              <a:rPr lang="en-US" altLang="zh-CN" dirty="0"/>
              <a:t> from the received vibration signa;</a:t>
            </a:r>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6</a:t>
            </a:fld>
            <a:endParaRPr lang="zh-CN" altLang="en-US"/>
          </a:p>
        </p:txBody>
      </p:sp>
    </p:spTree>
    <p:extLst>
      <p:ext uri="{BB962C8B-B14F-4D97-AF65-F5344CB8AC3E}">
        <p14:creationId xmlns:p14="http://schemas.microsoft.com/office/powerpoint/2010/main" val="2124914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en-US" altLang="zh-CN" dirty="0"/>
            </a:br>
            <a:r>
              <a:rPr lang="en-US" altLang="zh-CN" dirty="0"/>
              <a:t>I first present the feasibility study and validation experiment</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7</a:t>
            </a:fld>
            <a:endParaRPr lang="zh-CN" altLang="en-US"/>
          </a:p>
        </p:txBody>
      </p:sp>
    </p:spTree>
    <p:extLst>
      <p:ext uri="{BB962C8B-B14F-4D97-AF65-F5344CB8AC3E}">
        <p14:creationId xmlns:p14="http://schemas.microsoft.com/office/powerpoint/2010/main" val="2735588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en-US" altLang="zh-CN" dirty="0"/>
            </a:br>
            <a:r>
              <a:rPr lang="en-US" altLang="zh-CN" dirty="0"/>
              <a:t>To confirm that the vibration can propagate from throat to ear, we attached IMU to three different location to the face to observe the vibration strength. The result shows that the vibration is able to </a:t>
            </a:r>
            <a:r>
              <a:rPr lang="en-US" altLang="zh-CN" dirty="0" err="1"/>
              <a:t>probagate</a:t>
            </a:r>
            <a:r>
              <a:rPr lang="en-US" altLang="zh-CN" dirty="0"/>
              <a:t> along the mandible, and finally reach ear</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8</a:t>
            </a:fld>
            <a:endParaRPr lang="zh-CN" altLang="en-US"/>
          </a:p>
        </p:txBody>
      </p:sp>
    </p:spTree>
    <p:extLst>
      <p:ext uri="{BB962C8B-B14F-4D97-AF65-F5344CB8AC3E}">
        <p14:creationId xmlns:p14="http://schemas.microsoft.com/office/powerpoint/2010/main" val="2735588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then built a one degree-of-freedom theoretical model to prove that the received vibration signal contains mandible biometrics. In this model, the vibration can be divided into positive-direction one and negative-direction one</a:t>
            </a:r>
            <a:endParaRPr lang="zh-CN" altLang="en-US" dirty="0"/>
          </a:p>
        </p:txBody>
      </p:sp>
      <p:sp>
        <p:nvSpPr>
          <p:cNvPr id="4" name="灯片编号占位符 3"/>
          <p:cNvSpPr>
            <a:spLocks noGrp="1"/>
          </p:cNvSpPr>
          <p:nvPr>
            <p:ph type="sldNum" sz="quarter" idx="5"/>
          </p:nvPr>
        </p:nvSpPr>
        <p:spPr/>
        <p:txBody>
          <a:bodyPr/>
          <a:lstStyle/>
          <a:p>
            <a:fld id="{0FCE1EC5-5126-4235-A0CE-496CD36F41B0}" type="slidenum">
              <a:rPr lang="zh-CN" altLang="en-US" smtClean="0"/>
              <a:t>9</a:t>
            </a:fld>
            <a:endParaRPr lang="zh-CN" altLang="en-US"/>
          </a:p>
        </p:txBody>
      </p:sp>
    </p:spTree>
    <p:extLst>
      <p:ext uri="{BB962C8B-B14F-4D97-AF65-F5344CB8AC3E}">
        <p14:creationId xmlns:p14="http://schemas.microsoft.com/office/powerpoint/2010/main" val="2654935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D931B3-A9B8-1942-B955-0BD85309B9F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7746C6F2-A465-5E44-98D3-F65831845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20E9BF3-0148-7547-A009-16323EE401B0}"/>
              </a:ext>
            </a:extLst>
          </p:cNvPr>
          <p:cNvSpPr>
            <a:spLocks noGrp="1"/>
          </p:cNvSpPr>
          <p:nvPr>
            <p:ph type="dt" sz="half" idx="10"/>
          </p:nvPr>
        </p:nvSpPr>
        <p:spPr/>
        <p:txBody>
          <a:bodyPr/>
          <a:lstStyle/>
          <a:p>
            <a:fld id="{770B0DB0-B4CE-B449-A728-B910087792A0}" type="datetimeFigureOut">
              <a:rPr kumimoji="1" lang="zh-CN" altLang="en-US" smtClean="0"/>
              <a:t>2021/11/26</a:t>
            </a:fld>
            <a:endParaRPr kumimoji="1" lang="zh-CN" altLang="en-US"/>
          </a:p>
        </p:txBody>
      </p:sp>
      <p:sp>
        <p:nvSpPr>
          <p:cNvPr id="5" name="页脚占位符 4">
            <a:extLst>
              <a:ext uri="{FF2B5EF4-FFF2-40B4-BE49-F238E27FC236}">
                <a16:creationId xmlns:a16="http://schemas.microsoft.com/office/drawing/2014/main" id="{6795605A-A6CB-8A45-9E39-AA82B274B00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CAA7CB1-43DC-2741-83F3-373EC71304BD}"/>
              </a:ext>
            </a:extLst>
          </p:cNvPr>
          <p:cNvSpPr>
            <a:spLocks noGrp="1"/>
          </p:cNvSpPr>
          <p:nvPr>
            <p:ph type="sldNum" sz="quarter" idx="12"/>
          </p:nvPr>
        </p:nvSpPr>
        <p:spPr/>
        <p:txBody>
          <a:bodyPr/>
          <a:lstStyle/>
          <a:p>
            <a:fld id="{CB07D2A0-A158-2C45-93F4-095A8DB7CC39}" type="slidenum">
              <a:rPr kumimoji="1" lang="zh-CN" altLang="en-US" smtClean="0"/>
              <a:t>‹#›</a:t>
            </a:fld>
            <a:endParaRPr kumimoji="1" lang="zh-CN" altLang="en-US"/>
          </a:p>
        </p:txBody>
      </p:sp>
    </p:spTree>
    <p:extLst>
      <p:ext uri="{BB962C8B-B14F-4D97-AF65-F5344CB8AC3E}">
        <p14:creationId xmlns:p14="http://schemas.microsoft.com/office/powerpoint/2010/main" val="596518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AEC562-16C2-514D-8454-EC87ED4CFC3B}"/>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72A561E-9DAC-2F4F-BA59-8E967CAC9BA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9835E9B-7270-9041-ABB2-9B3A31C83747}"/>
              </a:ext>
            </a:extLst>
          </p:cNvPr>
          <p:cNvSpPr>
            <a:spLocks noGrp="1"/>
          </p:cNvSpPr>
          <p:nvPr>
            <p:ph type="dt" sz="half" idx="10"/>
          </p:nvPr>
        </p:nvSpPr>
        <p:spPr/>
        <p:txBody>
          <a:bodyPr/>
          <a:lstStyle/>
          <a:p>
            <a:fld id="{770B0DB0-B4CE-B449-A728-B910087792A0}" type="datetimeFigureOut">
              <a:rPr kumimoji="1" lang="zh-CN" altLang="en-US" smtClean="0"/>
              <a:t>2021/11/26</a:t>
            </a:fld>
            <a:endParaRPr kumimoji="1" lang="zh-CN" altLang="en-US"/>
          </a:p>
        </p:txBody>
      </p:sp>
      <p:sp>
        <p:nvSpPr>
          <p:cNvPr id="5" name="页脚占位符 4">
            <a:extLst>
              <a:ext uri="{FF2B5EF4-FFF2-40B4-BE49-F238E27FC236}">
                <a16:creationId xmlns:a16="http://schemas.microsoft.com/office/drawing/2014/main" id="{6FA114CB-9AFC-9D41-B9DD-ECAD96FBF2B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97A47DF-87BC-0C46-96D2-90784EA4026B}"/>
              </a:ext>
            </a:extLst>
          </p:cNvPr>
          <p:cNvSpPr>
            <a:spLocks noGrp="1"/>
          </p:cNvSpPr>
          <p:nvPr>
            <p:ph type="sldNum" sz="quarter" idx="12"/>
          </p:nvPr>
        </p:nvSpPr>
        <p:spPr/>
        <p:txBody>
          <a:bodyPr/>
          <a:lstStyle/>
          <a:p>
            <a:fld id="{CB07D2A0-A158-2C45-93F4-095A8DB7CC39}" type="slidenum">
              <a:rPr kumimoji="1" lang="zh-CN" altLang="en-US" smtClean="0"/>
              <a:t>‹#›</a:t>
            </a:fld>
            <a:endParaRPr kumimoji="1" lang="zh-CN" altLang="en-US"/>
          </a:p>
        </p:txBody>
      </p:sp>
    </p:spTree>
    <p:extLst>
      <p:ext uri="{BB962C8B-B14F-4D97-AF65-F5344CB8AC3E}">
        <p14:creationId xmlns:p14="http://schemas.microsoft.com/office/powerpoint/2010/main" val="25551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5399FE7-A9AC-9F42-9F71-E3DE682E5A1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EFA2861-CAB2-7544-9092-F0E2EDAD3BC7}"/>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EAB9C2D-7C85-5442-BDBA-11C26CBBC547}"/>
              </a:ext>
            </a:extLst>
          </p:cNvPr>
          <p:cNvSpPr>
            <a:spLocks noGrp="1"/>
          </p:cNvSpPr>
          <p:nvPr>
            <p:ph type="dt" sz="half" idx="10"/>
          </p:nvPr>
        </p:nvSpPr>
        <p:spPr/>
        <p:txBody>
          <a:bodyPr/>
          <a:lstStyle/>
          <a:p>
            <a:fld id="{770B0DB0-B4CE-B449-A728-B910087792A0}" type="datetimeFigureOut">
              <a:rPr kumimoji="1" lang="zh-CN" altLang="en-US" smtClean="0"/>
              <a:t>2021/11/26</a:t>
            </a:fld>
            <a:endParaRPr kumimoji="1" lang="zh-CN" altLang="en-US"/>
          </a:p>
        </p:txBody>
      </p:sp>
      <p:sp>
        <p:nvSpPr>
          <p:cNvPr id="5" name="页脚占位符 4">
            <a:extLst>
              <a:ext uri="{FF2B5EF4-FFF2-40B4-BE49-F238E27FC236}">
                <a16:creationId xmlns:a16="http://schemas.microsoft.com/office/drawing/2014/main" id="{8A43B3B1-8B6A-6E47-A4C6-F7B1BC7DD05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BDAEB3C-1D3B-EF44-835D-89602C93AB72}"/>
              </a:ext>
            </a:extLst>
          </p:cNvPr>
          <p:cNvSpPr>
            <a:spLocks noGrp="1"/>
          </p:cNvSpPr>
          <p:nvPr>
            <p:ph type="sldNum" sz="quarter" idx="12"/>
          </p:nvPr>
        </p:nvSpPr>
        <p:spPr/>
        <p:txBody>
          <a:bodyPr/>
          <a:lstStyle/>
          <a:p>
            <a:fld id="{CB07D2A0-A158-2C45-93F4-095A8DB7CC39}" type="slidenum">
              <a:rPr kumimoji="1" lang="zh-CN" altLang="en-US" smtClean="0"/>
              <a:t>‹#›</a:t>
            </a:fld>
            <a:endParaRPr kumimoji="1" lang="zh-CN" altLang="en-US"/>
          </a:p>
        </p:txBody>
      </p:sp>
    </p:spTree>
    <p:extLst>
      <p:ext uri="{BB962C8B-B14F-4D97-AF65-F5344CB8AC3E}">
        <p14:creationId xmlns:p14="http://schemas.microsoft.com/office/powerpoint/2010/main" val="238433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949976-8C05-934B-8B71-9036DF386D6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422B390-22B0-4746-B6FF-2431EDE656A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3B95CDF-200B-194D-822B-BE61C88933C0}"/>
              </a:ext>
            </a:extLst>
          </p:cNvPr>
          <p:cNvSpPr>
            <a:spLocks noGrp="1"/>
          </p:cNvSpPr>
          <p:nvPr>
            <p:ph type="dt" sz="half" idx="10"/>
          </p:nvPr>
        </p:nvSpPr>
        <p:spPr/>
        <p:txBody>
          <a:bodyPr/>
          <a:lstStyle/>
          <a:p>
            <a:fld id="{770B0DB0-B4CE-B449-A728-B910087792A0}" type="datetimeFigureOut">
              <a:rPr kumimoji="1" lang="zh-CN" altLang="en-US" smtClean="0"/>
              <a:t>2021/11/26</a:t>
            </a:fld>
            <a:endParaRPr kumimoji="1" lang="zh-CN" altLang="en-US"/>
          </a:p>
        </p:txBody>
      </p:sp>
      <p:sp>
        <p:nvSpPr>
          <p:cNvPr id="5" name="页脚占位符 4">
            <a:extLst>
              <a:ext uri="{FF2B5EF4-FFF2-40B4-BE49-F238E27FC236}">
                <a16:creationId xmlns:a16="http://schemas.microsoft.com/office/drawing/2014/main" id="{0E56B98D-FD68-7B4E-A6DE-78F454C8A9E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BFAAB08-FC53-0749-99F1-69AA12A5670B}"/>
              </a:ext>
            </a:extLst>
          </p:cNvPr>
          <p:cNvSpPr>
            <a:spLocks noGrp="1"/>
          </p:cNvSpPr>
          <p:nvPr>
            <p:ph type="sldNum" sz="quarter" idx="12"/>
          </p:nvPr>
        </p:nvSpPr>
        <p:spPr/>
        <p:txBody>
          <a:bodyPr/>
          <a:lstStyle/>
          <a:p>
            <a:fld id="{CB07D2A0-A158-2C45-93F4-095A8DB7CC39}" type="slidenum">
              <a:rPr kumimoji="1" lang="zh-CN" altLang="en-US" smtClean="0"/>
              <a:t>‹#›</a:t>
            </a:fld>
            <a:endParaRPr kumimoji="1" lang="zh-CN" altLang="en-US"/>
          </a:p>
        </p:txBody>
      </p:sp>
    </p:spTree>
    <p:extLst>
      <p:ext uri="{BB962C8B-B14F-4D97-AF65-F5344CB8AC3E}">
        <p14:creationId xmlns:p14="http://schemas.microsoft.com/office/powerpoint/2010/main" val="1287278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14D183-42C2-E540-94A0-CE50834609DA}"/>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6D5C43B-7519-3C4E-9291-2A2F1574F8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F3F605C-B686-FB41-B634-7E699A9C7986}"/>
              </a:ext>
            </a:extLst>
          </p:cNvPr>
          <p:cNvSpPr>
            <a:spLocks noGrp="1"/>
          </p:cNvSpPr>
          <p:nvPr>
            <p:ph type="dt" sz="half" idx="10"/>
          </p:nvPr>
        </p:nvSpPr>
        <p:spPr/>
        <p:txBody>
          <a:bodyPr/>
          <a:lstStyle/>
          <a:p>
            <a:fld id="{770B0DB0-B4CE-B449-A728-B910087792A0}" type="datetimeFigureOut">
              <a:rPr kumimoji="1" lang="zh-CN" altLang="en-US" smtClean="0"/>
              <a:t>2021/11/26</a:t>
            </a:fld>
            <a:endParaRPr kumimoji="1" lang="zh-CN" altLang="en-US"/>
          </a:p>
        </p:txBody>
      </p:sp>
      <p:sp>
        <p:nvSpPr>
          <p:cNvPr id="5" name="页脚占位符 4">
            <a:extLst>
              <a:ext uri="{FF2B5EF4-FFF2-40B4-BE49-F238E27FC236}">
                <a16:creationId xmlns:a16="http://schemas.microsoft.com/office/drawing/2014/main" id="{608775FE-8757-B64A-AB39-B3DA8BF6AE5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9625803-8F15-8147-9291-9F9B25BE5472}"/>
              </a:ext>
            </a:extLst>
          </p:cNvPr>
          <p:cNvSpPr>
            <a:spLocks noGrp="1"/>
          </p:cNvSpPr>
          <p:nvPr>
            <p:ph type="sldNum" sz="quarter" idx="12"/>
          </p:nvPr>
        </p:nvSpPr>
        <p:spPr/>
        <p:txBody>
          <a:bodyPr/>
          <a:lstStyle/>
          <a:p>
            <a:fld id="{CB07D2A0-A158-2C45-93F4-095A8DB7CC39}" type="slidenum">
              <a:rPr kumimoji="1" lang="zh-CN" altLang="en-US" smtClean="0"/>
              <a:t>‹#›</a:t>
            </a:fld>
            <a:endParaRPr kumimoji="1" lang="zh-CN" altLang="en-US"/>
          </a:p>
        </p:txBody>
      </p:sp>
    </p:spTree>
    <p:extLst>
      <p:ext uri="{BB962C8B-B14F-4D97-AF65-F5344CB8AC3E}">
        <p14:creationId xmlns:p14="http://schemas.microsoft.com/office/powerpoint/2010/main" val="82816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BE802-0D35-5D4E-9519-E21635CEE08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AEB242F-C46D-D942-B956-F28B0BD3D04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2BB1D476-4F3E-6A4C-9168-7ABE53CB41A4}"/>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E5B909B2-752B-7C46-91E5-73A29ADDE76F}"/>
              </a:ext>
            </a:extLst>
          </p:cNvPr>
          <p:cNvSpPr>
            <a:spLocks noGrp="1"/>
          </p:cNvSpPr>
          <p:nvPr>
            <p:ph type="dt" sz="half" idx="10"/>
          </p:nvPr>
        </p:nvSpPr>
        <p:spPr/>
        <p:txBody>
          <a:bodyPr/>
          <a:lstStyle/>
          <a:p>
            <a:fld id="{770B0DB0-B4CE-B449-A728-B910087792A0}" type="datetimeFigureOut">
              <a:rPr kumimoji="1" lang="zh-CN" altLang="en-US" smtClean="0"/>
              <a:t>2021/11/26</a:t>
            </a:fld>
            <a:endParaRPr kumimoji="1" lang="zh-CN" altLang="en-US"/>
          </a:p>
        </p:txBody>
      </p:sp>
      <p:sp>
        <p:nvSpPr>
          <p:cNvPr id="6" name="页脚占位符 5">
            <a:extLst>
              <a:ext uri="{FF2B5EF4-FFF2-40B4-BE49-F238E27FC236}">
                <a16:creationId xmlns:a16="http://schemas.microsoft.com/office/drawing/2014/main" id="{5D04E1DF-6D0D-9B43-A30A-768CA315856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1C0EE18-BA0B-E84E-8F2D-2E2E84D65761}"/>
              </a:ext>
            </a:extLst>
          </p:cNvPr>
          <p:cNvSpPr>
            <a:spLocks noGrp="1"/>
          </p:cNvSpPr>
          <p:nvPr>
            <p:ph type="sldNum" sz="quarter" idx="12"/>
          </p:nvPr>
        </p:nvSpPr>
        <p:spPr/>
        <p:txBody>
          <a:bodyPr/>
          <a:lstStyle/>
          <a:p>
            <a:fld id="{CB07D2A0-A158-2C45-93F4-095A8DB7CC39}" type="slidenum">
              <a:rPr kumimoji="1" lang="zh-CN" altLang="en-US" smtClean="0"/>
              <a:t>‹#›</a:t>
            </a:fld>
            <a:endParaRPr kumimoji="1" lang="zh-CN" altLang="en-US"/>
          </a:p>
        </p:txBody>
      </p:sp>
    </p:spTree>
    <p:extLst>
      <p:ext uri="{BB962C8B-B14F-4D97-AF65-F5344CB8AC3E}">
        <p14:creationId xmlns:p14="http://schemas.microsoft.com/office/powerpoint/2010/main" val="1710192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398970-3E2C-2940-A75C-83968E6ECFD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39970E2-B582-2742-AF67-26DF46467A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E084875-0005-B340-930D-4F1E4D24A62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6D518D3-F074-9744-9E97-DF67BD203D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34D0311F-E083-944E-BD03-18972352BBA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C6A956CB-802C-964D-AAC7-F4FE25D16E3D}"/>
              </a:ext>
            </a:extLst>
          </p:cNvPr>
          <p:cNvSpPr>
            <a:spLocks noGrp="1"/>
          </p:cNvSpPr>
          <p:nvPr>
            <p:ph type="dt" sz="half" idx="10"/>
          </p:nvPr>
        </p:nvSpPr>
        <p:spPr/>
        <p:txBody>
          <a:bodyPr/>
          <a:lstStyle/>
          <a:p>
            <a:fld id="{770B0DB0-B4CE-B449-A728-B910087792A0}" type="datetimeFigureOut">
              <a:rPr kumimoji="1" lang="zh-CN" altLang="en-US" smtClean="0"/>
              <a:t>2021/11/26</a:t>
            </a:fld>
            <a:endParaRPr kumimoji="1" lang="zh-CN" altLang="en-US"/>
          </a:p>
        </p:txBody>
      </p:sp>
      <p:sp>
        <p:nvSpPr>
          <p:cNvPr id="8" name="页脚占位符 7">
            <a:extLst>
              <a:ext uri="{FF2B5EF4-FFF2-40B4-BE49-F238E27FC236}">
                <a16:creationId xmlns:a16="http://schemas.microsoft.com/office/drawing/2014/main" id="{8725F009-F32C-AD47-8CF2-1D81BF37AE5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FDC2AC8-1833-0741-AB79-84D2C38D3DCF}"/>
              </a:ext>
            </a:extLst>
          </p:cNvPr>
          <p:cNvSpPr>
            <a:spLocks noGrp="1"/>
          </p:cNvSpPr>
          <p:nvPr>
            <p:ph type="sldNum" sz="quarter" idx="12"/>
          </p:nvPr>
        </p:nvSpPr>
        <p:spPr/>
        <p:txBody>
          <a:bodyPr/>
          <a:lstStyle/>
          <a:p>
            <a:fld id="{CB07D2A0-A158-2C45-93F4-095A8DB7CC39}" type="slidenum">
              <a:rPr kumimoji="1" lang="zh-CN" altLang="en-US" smtClean="0"/>
              <a:t>‹#›</a:t>
            </a:fld>
            <a:endParaRPr kumimoji="1" lang="zh-CN" altLang="en-US"/>
          </a:p>
        </p:txBody>
      </p:sp>
    </p:spTree>
    <p:extLst>
      <p:ext uri="{BB962C8B-B14F-4D97-AF65-F5344CB8AC3E}">
        <p14:creationId xmlns:p14="http://schemas.microsoft.com/office/powerpoint/2010/main" val="2749016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5A5261-23B5-1F40-AFC1-7C8076EA70F2}"/>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F6B9FFC3-D58B-EB45-AC8F-046A996E87B8}"/>
              </a:ext>
            </a:extLst>
          </p:cNvPr>
          <p:cNvSpPr>
            <a:spLocks noGrp="1"/>
          </p:cNvSpPr>
          <p:nvPr>
            <p:ph type="dt" sz="half" idx="10"/>
          </p:nvPr>
        </p:nvSpPr>
        <p:spPr/>
        <p:txBody>
          <a:bodyPr/>
          <a:lstStyle/>
          <a:p>
            <a:fld id="{770B0DB0-B4CE-B449-A728-B910087792A0}" type="datetimeFigureOut">
              <a:rPr kumimoji="1" lang="zh-CN" altLang="en-US" smtClean="0"/>
              <a:t>2021/11/26</a:t>
            </a:fld>
            <a:endParaRPr kumimoji="1" lang="zh-CN" altLang="en-US"/>
          </a:p>
        </p:txBody>
      </p:sp>
      <p:sp>
        <p:nvSpPr>
          <p:cNvPr id="4" name="页脚占位符 3">
            <a:extLst>
              <a:ext uri="{FF2B5EF4-FFF2-40B4-BE49-F238E27FC236}">
                <a16:creationId xmlns:a16="http://schemas.microsoft.com/office/drawing/2014/main" id="{915AB56A-E488-4C4D-B18D-C0180738E1C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9108AFC-A4ED-C544-8340-8DA29EA0E52C}"/>
              </a:ext>
            </a:extLst>
          </p:cNvPr>
          <p:cNvSpPr>
            <a:spLocks noGrp="1"/>
          </p:cNvSpPr>
          <p:nvPr>
            <p:ph type="sldNum" sz="quarter" idx="12"/>
          </p:nvPr>
        </p:nvSpPr>
        <p:spPr/>
        <p:txBody>
          <a:bodyPr/>
          <a:lstStyle/>
          <a:p>
            <a:fld id="{CB07D2A0-A158-2C45-93F4-095A8DB7CC39}" type="slidenum">
              <a:rPr kumimoji="1" lang="zh-CN" altLang="en-US" smtClean="0"/>
              <a:t>‹#›</a:t>
            </a:fld>
            <a:endParaRPr kumimoji="1" lang="zh-CN" altLang="en-US"/>
          </a:p>
        </p:txBody>
      </p:sp>
    </p:spTree>
    <p:extLst>
      <p:ext uri="{BB962C8B-B14F-4D97-AF65-F5344CB8AC3E}">
        <p14:creationId xmlns:p14="http://schemas.microsoft.com/office/powerpoint/2010/main" val="2286611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BC5F566-EC08-EB48-A078-C539805F9609}"/>
              </a:ext>
            </a:extLst>
          </p:cNvPr>
          <p:cNvSpPr>
            <a:spLocks noGrp="1"/>
          </p:cNvSpPr>
          <p:nvPr>
            <p:ph type="dt" sz="half" idx="10"/>
          </p:nvPr>
        </p:nvSpPr>
        <p:spPr/>
        <p:txBody>
          <a:bodyPr/>
          <a:lstStyle/>
          <a:p>
            <a:fld id="{770B0DB0-B4CE-B449-A728-B910087792A0}" type="datetimeFigureOut">
              <a:rPr kumimoji="1" lang="zh-CN" altLang="en-US" smtClean="0"/>
              <a:t>2021/11/26</a:t>
            </a:fld>
            <a:endParaRPr kumimoji="1" lang="zh-CN" altLang="en-US"/>
          </a:p>
        </p:txBody>
      </p:sp>
      <p:sp>
        <p:nvSpPr>
          <p:cNvPr id="3" name="页脚占位符 2">
            <a:extLst>
              <a:ext uri="{FF2B5EF4-FFF2-40B4-BE49-F238E27FC236}">
                <a16:creationId xmlns:a16="http://schemas.microsoft.com/office/drawing/2014/main" id="{2D1C1B61-9CFC-044B-BE3C-7A61C8AE9866}"/>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2436DACB-C5B4-B94A-A8FE-54F33B596DA0}"/>
              </a:ext>
            </a:extLst>
          </p:cNvPr>
          <p:cNvSpPr>
            <a:spLocks noGrp="1"/>
          </p:cNvSpPr>
          <p:nvPr>
            <p:ph type="sldNum" sz="quarter" idx="12"/>
          </p:nvPr>
        </p:nvSpPr>
        <p:spPr/>
        <p:txBody>
          <a:bodyPr/>
          <a:lstStyle/>
          <a:p>
            <a:fld id="{CB07D2A0-A158-2C45-93F4-095A8DB7CC39}" type="slidenum">
              <a:rPr kumimoji="1" lang="zh-CN" altLang="en-US" smtClean="0"/>
              <a:t>‹#›</a:t>
            </a:fld>
            <a:endParaRPr kumimoji="1" lang="zh-CN" altLang="en-US"/>
          </a:p>
        </p:txBody>
      </p:sp>
    </p:spTree>
    <p:extLst>
      <p:ext uri="{BB962C8B-B14F-4D97-AF65-F5344CB8AC3E}">
        <p14:creationId xmlns:p14="http://schemas.microsoft.com/office/powerpoint/2010/main" val="1600618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A6EA7-AD22-0B43-9221-0350E939025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A48BF56-61D9-5047-B51E-9C5717DDC3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96BAAB2-334F-EF44-91D3-C995B9921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7BFE530-3555-3B4A-9F8B-E0C2ED036CC4}"/>
              </a:ext>
            </a:extLst>
          </p:cNvPr>
          <p:cNvSpPr>
            <a:spLocks noGrp="1"/>
          </p:cNvSpPr>
          <p:nvPr>
            <p:ph type="dt" sz="half" idx="10"/>
          </p:nvPr>
        </p:nvSpPr>
        <p:spPr/>
        <p:txBody>
          <a:bodyPr/>
          <a:lstStyle/>
          <a:p>
            <a:fld id="{770B0DB0-B4CE-B449-A728-B910087792A0}" type="datetimeFigureOut">
              <a:rPr kumimoji="1" lang="zh-CN" altLang="en-US" smtClean="0"/>
              <a:t>2021/11/26</a:t>
            </a:fld>
            <a:endParaRPr kumimoji="1" lang="zh-CN" altLang="en-US"/>
          </a:p>
        </p:txBody>
      </p:sp>
      <p:sp>
        <p:nvSpPr>
          <p:cNvPr id="6" name="页脚占位符 5">
            <a:extLst>
              <a:ext uri="{FF2B5EF4-FFF2-40B4-BE49-F238E27FC236}">
                <a16:creationId xmlns:a16="http://schemas.microsoft.com/office/drawing/2014/main" id="{7316A976-2BD2-CD4A-B983-C44A0D903D1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A4D8449-5B4C-F544-96A0-E422176F6BF5}"/>
              </a:ext>
            </a:extLst>
          </p:cNvPr>
          <p:cNvSpPr>
            <a:spLocks noGrp="1"/>
          </p:cNvSpPr>
          <p:nvPr>
            <p:ph type="sldNum" sz="quarter" idx="12"/>
          </p:nvPr>
        </p:nvSpPr>
        <p:spPr/>
        <p:txBody>
          <a:bodyPr/>
          <a:lstStyle/>
          <a:p>
            <a:fld id="{CB07D2A0-A158-2C45-93F4-095A8DB7CC39}" type="slidenum">
              <a:rPr kumimoji="1" lang="zh-CN" altLang="en-US" smtClean="0"/>
              <a:t>‹#›</a:t>
            </a:fld>
            <a:endParaRPr kumimoji="1" lang="zh-CN" altLang="en-US"/>
          </a:p>
        </p:txBody>
      </p:sp>
    </p:spTree>
    <p:extLst>
      <p:ext uri="{BB962C8B-B14F-4D97-AF65-F5344CB8AC3E}">
        <p14:creationId xmlns:p14="http://schemas.microsoft.com/office/powerpoint/2010/main" val="1578587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8C5316-DC88-2A42-9E32-4EC6755B0DF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730C760-4A02-4840-9508-085065077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F432EDC2-0567-B442-BE02-0ADDE519F8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3B0CED7-8569-7047-B6B8-F014680C7F6B}"/>
              </a:ext>
            </a:extLst>
          </p:cNvPr>
          <p:cNvSpPr>
            <a:spLocks noGrp="1"/>
          </p:cNvSpPr>
          <p:nvPr>
            <p:ph type="dt" sz="half" idx="10"/>
          </p:nvPr>
        </p:nvSpPr>
        <p:spPr/>
        <p:txBody>
          <a:bodyPr/>
          <a:lstStyle/>
          <a:p>
            <a:fld id="{770B0DB0-B4CE-B449-A728-B910087792A0}" type="datetimeFigureOut">
              <a:rPr kumimoji="1" lang="zh-CN" altLang="en-US" smtClean="0"/>
              <a:t>2021/11/26</a:t>
            </a:fld>
            <a:endParaRPr kumimoji="1" lang="zh-CN" altLang="en-US"/>
          </a:p>
        </p:txBody>
      </p:sp>
      <p:sp>
        <p:nvSpPr>
          <p:cNvPr id="6" name="页脚占位符 5">
            <a:extLst>
              <a:ext uri="{FF2B5EF4-FFF2-40B4-BE49-F238E27FC236}">
                <a16:creationId xmlns:a16="http://schemas.microsoft.com/office/drawing/2014/main" id="{D4F353CB-5567-ED4F-A126-C9557A986B7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36CCE27-B976-824C-9F93-0B32A0F3375D}"/>
              </a:ext>
            </a:extLst>
          </p:cNvPr>
          <p:cNvSpPr>
            <a:spLocks noGrp="1"/>
          </p:cNvSpPr>
          <p:nvPr>
            <p:ph type="sldNum" sz="quarter" idx="12"/>
          </p:nvPr>
        </p:nvSpPr>
        <p:spPr/>
        <p:txBody>
          <a:bodyPr/>
          <a:lstStyle/>
          <a:p>
            <a:fld id="{CB07D2A0-A158-2C45-93F4-095A8DB7CC39}" type="slidenum">
              <a:rPr kumimoji="1" lang="zh-CN" altLang="en-US" smtClean="0"/>
              <a:t>‹#›</a:t>
            </a:fld>
            <a:endParaRPr kumimoji="1" lang="zh-CN" altLang="en-US"/>
          </a:p>
        </p:txBody>
      </p:sp>
    </p:spTree>
    <p:extLst>
      <p:ext uri="{BB962C8B-B14F-4D97-AF65-F5344CB8AC3E}">
        <p14:creationId xmlns:p14="http://schemas.microsoft.com/office/powerpoint/2010/main" val="336907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1978C87-B7E9-EA4C-B845-468C675B7C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57505BC-CB99-9046-9A1D-68725AC4A6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82E6B4D-1A1B-6C49-A19D-49E8BE6D56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B0DB0-B4CE-B449-A728-B910087792A0}" type="datetimeFigureOut">
              <a:rPr kumimoji="1" lang="zh-CN" altLang="en-US" smtClean="0"/>
              <a:t>2021/11/26</a:t>
            </a:fld>
            <a:endParaRPr kumimoji="1" lang="zh-CN" altLang="en-US"/>
          </a:p>
        </p:txBody>
      </p:sp>
      <p:sp>
        <p:nvSpPr>
          <p:cNvPr id="5" name="页脚占位符 4">
            <a:extLst>
              <a:ext uri="{FF2B5EF4-FFF2-40B4-BE49-F238E27FC236}">
                <a16:creationId xmlns:a16="http://schemas.microsoft.com/office/drawing/2014/main" id="{F8A0DE5B-1C84-5E4F-9AFB-B1B84B38A0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BCD0CA2D-5420-504F-9F0D-143D2DD90C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7D2A0-A158-2C45-93F4-095A8DB7CC39}" type="slidenum">
              <a:rPr kumimoji="1" lang="zh-CN" altLang="en-US" smtClean="0"/>
              <a:t>‹#›</a:t>
            </a:fld>
            <a:endParaRPr kumimoji="1" lang="zh-CN" altLang="en-US"/>
          </a:p>
        </p:txBody>
      </p:sp>
    </p:spTree>
    <p:extLst>
      <p:ext uri="{BB962C8B-B14F-4D97-AF65-F5344CB8AC3E}">
        <p14:creationId xmlns:p14="http://schemas.microsoft.com/office/powerpoint/2010/main" val="586741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108A8-5971-4C46-8AAA-E70D95D18598}"/>
              </a:ext>
            </a:extLst>
          </p:cNvPr>
          <p:cNvSpPr>
            <a:spLocks noGrp="1"/>
          </p:cNvSpPr>
          <p:nvPr>
            <p:ph type="ctrTitle"/>
          </p:nvPr>
        </p:nvSpPr>
        <p:spPr>
          <a:xfrm>
            <a:off x="1384300" y="1860657"/>
            <a:ext cx="9144000" cy="1773151"/>
          </a:xfrm>
        </p:spPr>
        <p:txBody>
          <a:bodyPr>
            <a:normAutofit/>
          </a:bodyPr>
          <a:lstStyle/>
          <a:p>
            <a:r>
              <a:rPr lang="en-US" altLang="zh-CN" sz="4400" b="1" i="1" kern="100" dirty="0" err="1">
                <a:latin typeface="Times New Roman" panose="02020603050405020304" pitchFamily="18" charset="0"/>
                <a:ea typeface="楷体_GB2312"/>
                <a:cs typeface="Times New Roman" panose="02020603050405020304" pitchFamily="18" charset="0"/>
              </a:rPr>
              <a:t>MandiPass</a:t>
            </a:r>
            <a:r>
              <a:rPr lang="en-US" altLang="zh-CN" sz="4400" b="1" i="1" kern="100" dirty="0">
                <a:latin typeface="Times New Roman" panose="02020603050405020304" pitchFamily="18" charset="0"/>
                <a:ea typeface="楷体_GB2312"/>
                <a:cs typeface="Times New Roman" panose="02020603050405020304" pitchFamily="18" charset="0"/>
              </a:rPr>
              <a:t>: Secure and Usable User Authentication via Earphone IMU</a:t>
            </a:r>
            <a:endParaRPr lang="zh-CN" altLang="en-US" sz="4400" b="1" dirty="0">
              <a:latin typeface="+mn-lt"/>
            </a:endParaRPr>
          </a:p>
        </p:txBody>
      </p:sp>
      <p:sp>
        <p:nvSpPr>
          <p:cNvPr id="3" name="副标题 2">
            <a:extLst>
              <a:ext uri="{FF2B5EF4-FFF2-40B4-BE49-F238E27FC236}">
                <a16:creationId xmlns:a16="http://schemas.microsoft.com/office/drawing/2014/main" id="{5E99AE1E-51F1-4101-8816-F2CE0B60C014}"/>
              </a:ext>
            </a:extLst>
          </p:cNvPr>
          <p:cNvSpPr>
            <a:spLocks noGrp="1"/>
          </p:cNvSpPr>
          <p:nvPr>
            <p:ph type="subTitle" idx="1"/>
          </p:nvPr>
        </p:nvSpPr>
        <p:spPr>
          <a:xfrm>
            <a:off x="128335" y="4203300"/>
            <a:ext cx="11903242" cy="1113308"/>
          </a:xfrm>
        </p:spPr>
        <p:txBody>
          <a:bodyPr>
            <a:normAutofit/>
          </a:bodyPr>
          <a:lstStyle/>
          <a:p>
            <a:pPr>
              <a:lnSpc>
                <a:spcPct val="100000"/>
              </a:lnSpc>
            </a:pPr>
            <a:r>
              <a:rPr lang="en-US" altLang="zh-CN" sz="2800" dirty="0" err="1">
                <a:latin typeface="Times New Roman" panose="02020603050405020304" pitchFamily="18" charset="0"/>
                <a:cs typeface="Times New Roman" panose="02020603050405020304" pitchFamily="18" charset="0"/>
              </a:rPr>
              <a:t>Jianwei</a:t>
            </a:r>
            <a:r>
              <a:rPr lang="en-US" altLang="zh-CN" sz="2800" dirty="0">
                <a:latin typeface="Times New Roman" panose="02020603050405020304" pitchFamily="18" charset="0"/>
                <a:cs typeface="Times New Roman" panose="02020603050405020304" pitchFamily="18" charset="0"/>
              </a:rPr>
              <a:t> Liu, </a:t>
            </a:r>
            <a:r>
              <a:rPr lang="en-US" altLang="zh-CN" sz="2800" dirty="0" err="1">
                <a:latin typeface="Times New Roman" panose="02020603050405020304" pitchFamily="18" charset="0"/>
                <a:cs typeface="Times New Roman" panose="02020603050405020304" pitchFamily="18" charset="0"/>
              </a:rPr>
              <a:t>Wenfan</a:t>
            </a:r>
            <a:r>
              <a:rPr lang="en-US" altLang="zh-CN" sz="2800" dirty="0">
                <a:latin typeface="Times New Roman" panose="02020603050405020304" pitchFamily="18" charset="0"/>
                <a:cs typeface="Times New Roman" panose="02020603050405020304" pitchFamily="18" charset="0"/>
              </a:rPr>
              <a:t> Song, Leming Shen</a:t>
            </a:r>
            <a:r>
              <a:rPr lang="en-US" altLang="zh-CN" sz="2800">
                <a:latin typeface="Times New Roman" panose="02020603050405020304" pitchFamily="18" charset="0"/>
                <a:cs typeface="Times New Roman" panose="02020603050405020304" pitchFamily="18" charset="0"/>
              </a:rPr>
              <a:t>, *Jinsong</a:t>
            </a:r>
            <a:r>
              <a:rPr lang="en-US" altLang="zh-CN" sz="2800" dirty="0">
                <a:latin typeface="Times New Roman" panose="02020603050405020304" pitchFamily="18" charset="0"/>
                <a:cs typeface="Times New Roman" panose="02020603050405020304" pitchFamily="18" charset="0"/>
              </a:rPr>
              <a:t> Han, Xian Xu, and </a:t>
            </a:r>
            <a:r>
              <a:rPr lang="en-US" altLang="zh-CN" sz="2800" dirty="0" err="1">
                <a:latin typeface="Times New Roman" panose="02020603050405020304" pitchFamily="18" charset="0"/>
                <a:cs typeface="Times New Roman" panose="02020603050405020304" pitchFamily="18" charset="0"/>
              </a:rPr>
              <a:t>Kui</a:t>
            </a:r>
            <a:r>
              <a:rPr lang="en-US" altLang="zh-CN" sz="2800" dirty="0">
                <a:latin typeface="Times New Roman" panose="02020603050405020304" pitchFamily="18" charset="0"/>
                <a:cs typeface="Times New Roman" panose="02020603050405020304" pitchFamily="18" charset="0"/>
              </a:rPr>
              <a:t> Ren</a:t>
            </a:r>
          </a:p>
          <a:p>
            <a:pPr>
              <a:lnSpc>
                <a:spcPct val="100000"/>
              </a:lnSpc>
            </a:pPr>
            <a:endParaRPr lang="en-US" altLang="zh-CN" sz="21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8C2D73A5-CA49-4ED3-A2ED-428809FF8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034" y="179387"/>
            <a:ext cx="1473335" cy="1473335"/>
          </a:xfrm>
          <a:prstGeom prst="rect">
            <a:avLst/>
          </a:prstGeom>
        </p:spPr>
      </p:pic>
      <p:sp>
        <p:nvSpPr>
          <p:cNvPr id="7" name="文本框 6">
            <a:extLst>
              <a:ext uri="{FF2B5EF4-FFF2-40B4-BE49-F238E27FC236}">
                <a16:creationId xmlns:a16="http://schemas.microsoft.com/office/drawing/2014/main" id="{B5EF0C50-1842-421F-985D-F307D1D0F475}"/>
              </a:ext>
            </a:extLst>
          </p:cNvPr>
          <p:cNvSpPr txBox="1"/>
          <p:nvPr/>
        </p:nvSpPr>
        <p:spPr>
          <a:xfrm>
            <a:off x="3609974" y="5403950"/>
            <a:ext cx="4972050" cy="646331"/>
          </a:xfrm>
          <a:prstGeom prst="rect">
            <a:avLst/>
          </a:prstGeom>
          <a:noFill/>
        </p:spPr>
        <p:txBody>
          <a:bodyPr wrap="square" rtlCol="0">
            <a:spAutoFit/>
          </a:bodyPr>
          <a:lstStyle/>
          <a:p>
            <a:pPr algn="ctr"/>
            <a:r>
              <a:rPr lang="en-US" altLang="zh-CN" dirty="0"/>
              <a:t>ICDCS 2021,</a:t>
            </a:r>
            <a:r>
              <a:rPr lang="zh-CN" altLang="en-US" dirty="0"/>
              <a:t> </a:t>
            </a:r>
            <a:r>
              <a:rPr lang="en-US" altLang="zh-CN" dirty="0"/>
              <a:t>Online</a:t>
            </a:r>
          </a:p>
          <a:p>
            <a:pPr algn="ctr"/>
            <a:r>
              <a:rPr lang="en-US" altLang="zh-CN" dirty="0"/>
              <a:t>July 2021</a:t>
            </a:r>
            <a:endParaRPr lang="zh-CN" altLang="en-US" dirty="0"/>
          </a:p>
        </p:txBody>
      </p:sp>
      <p:sp>
        <p:nvSpPr>
          <p:cNvPr id="10" name="文本框 9">
            <a:extLst>
              <a:ext uri="{FF2B5EF4-FFF2-40B4-BE49-F238E27FC236}">
                <a16:creationId xmlns:a16="http://schemas.microsoft.com/office/drawing/2014/main" id="{3F70F3D3-4036-44B6-9490-0807F0D626B9}"/>
              </a:ext>
            </a:extLst>
          </p:cNvPr>
          <p:cNvSpPr txBox="1"/>
          <p:nvPr/>
        </p:nvSpPr>
        <p:spPr>
          <a:xfrm>
            <a:off x="1817369" y="4817749"/>
            <a:ext cx="8850630" cy="738664"/>
          </a:xfrm>
          <a:prstGeom prst="rect">
            <a:avLst/>
          </a:prstGeom>
          <a:noFill/>
        </p:spPr>
        <p:txBody>
          <a:bodyPr wrap="square" rtlCol="0">
            <a:spAutoFit/>
          </a:bodyPr>
          <a:lstStyle/>
          <a:p>
            <a:pPr algn="ctr">
              <a:lnSpc>
                <a:spcPct val="100000"/>
              </a:lnSpc>
            </a:pPr>
            <a:r>
              <a:rPr lang="en-US" altLang="zh-CN" sz="2400" dirty="0">
                <a:latin typeface="Times New Roman" panose="02020603050405020304" pitchFamily="18" charset="0"/>
                <a:cs typeface="Times New Roman" panose="02020603050405020304" pitchFamily="18" charset="0"/>
              </a:rPr>
              <a:t>Zhejiang University, Hangzhou, China</a:t>
            </a:r>
          </a:p>
          <a:p>
            <a:pPr algn="ctr">
              <a:lnSpc>
                <a:spcPct val="100000"/>
              </a:lnSpc>
            </a:pPr>
            <a:endParaRPr lang="zh-CN" altLang="en-US" dirty="0"/>
          </a:p>
        </p:txBody>
      </p:sp>
    </p:spTree>
    <p:extLst>
      <p:ext uri="{BB962C8B-B14F-4D97-AF65-F5344CB8AC3E}">
        <p14:creationId xmlns:p14="http://schemas.microsoft.com/office/powerpoint/2010/main" val="3069872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82DC8DB-C18B-3140-83C0-086B64440812}"/>
              </a:ext>
            </a:extLst>
          </p:cNvPr>
          <p:cNvSpPr txBox="1"/>
          <p:nvPr/>
        </p:nvSpPr>
        <p:spPr>
          <a:xfrm>
            <a:off x="379562" y="155275"/>
            <a:ext cx="8129438" cy="646331"/>
          </a:xfrm>
          <a:prstGeom prst="rect">
            <a:avLst/>
          </a:prstGeom>
          <a:noFill/>
        </p:spPr>
        <p:txBody>
          <a:bodyPr wrap="square" rtlCol="0">
            <a:spAutoFit/>
          </a:bodyPr>
          <a:lstStyle/>
          <a:p>
            <a:r>
              <a:rPr kumimoji="1" lang="en-US" altLang="zh-CN" sz="3600" b="1" dirty="0"/>
              <a:t>Theoretical Analysis</a:t>
            </a:r>
            <a:endParaRPr kumimoji="1" lang="zh-CN" altLang="en-US" sz="3600" b="1" dirty="0"/>
          </a:p>
        </p:txBody>
      </p:sp>
      <p:sp>
        <p:nvSpPr>
          <p:cNvPr id="20" name="文本框 19">
            <a:extLst>
              <a:ext uri="{FF2B5EF4-FFF2-40B4-BE49-F238E27FC236}">
                <a16:creationId xmlns:a16="http://schemas.microsoft.com/office/drawing/2014/main" id="{1ED144EE-14C0-49A0-BCB6-277133E03734}"/>
              </a:ext>
            </a:extLst>
          </p:cNvPr>
          <p:cNvSpPr txBox="1"/>
          <p:nvPr/>
        </p:nvSpPr>
        <p:spPr>
          <a:xfrm>
            <a:off x="971766" y="1394897"/>
            <a:ext cx="9594272"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For the positive-direction vibration, we have: </a:t>
            </a:r>
          </a:p>
        </p:txBody>
      </p:sp>
      <p:sp>
        <p:nvSpPr>
          <p:cNvPr id="28" name="文本框 27">
            <a:extLst>
              <a:ext uri="{FF2B5EF4-FFF2-40B4-BE49-F238E27FC236}">
                <a16:creationId xmlns:a16="http://schemas.microsoft.com/office/drawing/2014/main" id="{47F43639-081B-4E95-B20C-ECEA5CB7E562}"/>
              </a:ext>
            </a:extLst>
          </p:cNvPr>
          <p:cNvSpPr txBox="1"/>
          <p:nvPr/>
        </p:nvSpPr>
        <p:spPr>
          <a:xfrm>
            <a:off x="1317097" y="6029009"/>
            <a:ext cx="10005044"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The received vibration signals contain person-specific mandible biometrics: </a:t>
            </a:r>
            <a:r>
              <a:rPr lang="en-US" altLang="zh-CN" sz="2000" i="1" dirty="0">
                <a:latin typeface="Times New Roman" panose="02020603050405020304" pitchFamily="18" charset="0"/>
                <a:cs typeface="Times New Roman" panose="02020603050405020304" pitchFamily="18" charset="0"/>
              </a:rPr>
              <a:t>m, c</a:t>
            </a:r>
            <a:r>
              <a:rPr lang="en-US" altLang="zh-CN" sz="1050" i="1" dirty="0">
                <a:latin typeface="Times New Roman" panose="02020603050405020304" pitchFamily="18" charset="0"/>
                <a:cs typeface="Times New Roman" panose="02020603050405020304" pitchFamily="18" charset="0"/>
              </a:rPr>
              <a:t>1</a:t>
            </a:r>
            <a:r>
              <a:rPr lang="en-US" altLang="zh-CN" sz="2000" i="1" dirty="0">
                <a:latin typeface="Times New Roman" panose="02020603050405020304" pitchFamily="18" charset="0"/>
                <a:cs typeface="Times New Roman" panose="02020603050405020304" pitchFamily="18" charset="0"/>
              </a:rPr>
              <a:t>, c</a:t>
            </a:r>
            <a:r>
              <a:rPr lang="en-US" altLang="zh-CN" sz="1050" i="1" dirty="0">
                <a:latin typeface="Times New Roman" panose="02020603050405020304" pitchFamily="18" charset="0"/>
                <a:cs typeface="Times New Roman" panose="02020603050405020304" pitchFamily="18" charset="0"/>
              </a:rPr>
              <a:t>2</a:t>
            </a:r>
            <a:r>
              <a:rPr lang="en-US" altLang="zh-CN" sz="1400" i="1"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k</a:t>
            </a:r>
            <a:r>
              <a:rPr lang="en-US" altLang="zh-CN" sz="1050" i="1" dirty="0">
                <a:latin typeface="Times New Roman" panose="02020603050405020304" pitchFamily="18" charset="0"/>
                <a:cs typeface="Times New Roman" panose="02020603050405020304" pitchFamily="18" charset="0"/>
              </a:rPr>
              <a:t>1</a:t>
            </a:r>
            <a:r>
              <a:rPr lang="en-US" altLang="zh-CN" sz="1400" i="1"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k</a:t>
            </a:r>
            <a:r>
              <a:rPr lang="en-US" altLang="zh-CN" sz="1050" i="1" dirty="0">
                <a:latin typeface="Times New Roman" panose="02020603050405020304" pitchFamily="18" charset="0"/>
                <a:cs typeface="Times New Roman" panose="02020603050405020304" pitchFamily="18" charset="0"/>
              </a:rPr>
              <a:t>2</a:t>
            </a:r>
            <a:endParaRPr lang="en-US" altLang="zh-CN" sz="2000" dirty="0">
              <a:solidFill>
                <a:srgbClr val="C00000"/>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B098422-61E8-42CD-9E8A-B6C92A4C73A1}"/>
              </a:ext>
            </a:extLst>
          </p:cNvPr>
          <p:cNvPicPr>
            <a:picLocks noChangeAspect="1"/>
          </p:cNvPicPr>
          <p:nvPr/>
        </p:nvPicPr>
        <p:blipFill>
          <a:blip r:embed="rId3"/>
          <a:stretch>
            <a:fillRect/>
          </a:stretch>
        </p:blipFill>
        <p:spPr>
          <a:xfrm>
            <a:off x="3395662" y="1919365"/>
            <a:ext cx="5400675" cy="542925"/>
          </a:xfrm>
          <a:prstGeom prst="rect">
            <a:avLst/>
          </a:prstGeom>
        </p:spPr>
      </p:pic>
      <p:pic>
        <p:nvPicPr>
          <p:cNvPr id="6" name="图片 5">
            <a:extLst>
              <a:ext uri="{FF2B5EF4-FFF2-40B4-BE49-F238E27FC236}">
                <a16:creationId xmlns:a16="http://schemas.microsoft.com/office/drawing/2014/main" id="{5293AC6C-DCFD-4D0A-8883-12B3074D5D51}"/>
              </a:ext>
            </a:extLst>
          </p:cNvPr>
          <p:cNvPicPr>
            <a:picLocks noChangeAspect="1"/>
          </p:cNvPicPr>
          <p:nvPr/>
        </p:nvPicPr>
        <p:blipFill>
          <a:blip r:embed="rId4"/>
          <a:stretch>
            <a:fillRect/>
          </a:stretch>
        </p:blipFill>
        <p:spPr>
          <a:xfrm>
            <a:off x="3257117" y="2914650"/>
            <a:ext cx="4772025" cy="1028700"/>
          </a:xfrm>
          <a:prstGeom prst="rect">
            <a:avLst/>
          </a:prstGeom>
        </p:spPr>
      </p:pic>
      <p:sp>
        <p:nvSpPr>
          <p:cNvPr id="12" name="文本框 11">
            <a:extLst>
              <a:ext uri="{FF2B5EF4-FFF2-40B4-BE49-F238E27FC236}">
                <a16:creationId xmlns:a16="http://schemas.microsoft.com/office/drawing/2014/main" id="{67272DF2-1963-4B7E-A482-CBF8165F326F}"/>
              </a:ext>
            </a:extLst>
          </p:cNvPr>
          <p:cNvSpPr txBox="1"/>
          <p:nvPr/>
        </p:nvSpPr>
        <p:spPr>
          <a:xfrm>
            <a:off x="957910" y="2503263"/>
            <a:ext cx="9594272"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After performing Fourier transform and term transposition, we have:</a:t>
            </a:r>
          </a:p>
        </p:txBody>
      </p:sp>
      <p:pic>
        <p:nvPicPr>
          <p:cNvPr id="8" name="图片 7">
            <a:extLst>
              <a:ext uri="{FF2B5EF4-FFF2-40B4-BE49-F238E27FC236}">
                <a16:creationId xmlns:a16="http://schemas.microsoft.com/office/drawing/2014/main" id="{7998DE57-C6D8-45E9-80F0-7DF7E558F8EE}"/>
              </a:ext>
            </a:extLst>
          </p:cNvPr>
          <p:cNvPicPr>
            <a:picLocks noChangeAspect="1"/>
          </p:cNvPicPr>
          <p:nvPr/>
        </p:nvPicPr>
        <p:blipFill>
          <a:blip r:embed="rId5"/>
          <a:stretch>
            <a:fillRect/>
          </a:stretch>
        </p:blipFill>
        <p:spPr>
          <a:xfrm>
            <a:off x="3286124" y="4092799"/>
            <a:ext cx="2809875" cy="523875"/>
          </a:xfrm>
          <a:prstGeom prst="rect">
            <a:avLst/>
          </a:prstGeom>
        </p:spPr>
      </p:pic>
      <p:sp>
        <p:nvSpPr>
          <p:cNvPr id="15" name="文本框 14">
            <a:extLst>
              <a:ext uri="{FF2B5EF4-FFF2-40B4-BE49-F238E27FC236}">
                <a16:creationId xmlns:a16="http://schemas.microsoft.com/office/drawing/2014/main" id="{03BE05AD-F3A1-4ED7-8ED8-C63FCBCE814A}"/>
              </a:ext>
            </a:extLst>
          </p:cNvPr>
          <p:cNvSpPr txBox="1"/>
          <p:nvPr/>
        </p:nvSpPr>
        <p:spPr>
          <a:xfrm>
            <a:off x="957910" y="4163948"/>
            <a:ext cx="3162518"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According to</a:t>
            </a:r>
          </a:p>
        </p:txBody>
      </p:sp>
      <p:sp>
        <p:nvSpPr>
          <p:cNvPr id="16" name="文本框 15">
            <a:extLst>
              <a:ext uri="{FF2B5EF4-FFF2-40B4-BE49-F238E27FC236}">
                <a16:creationId xmlns:a16="http://schemas.microsoft.com/office/drawing/2014/main" id="{B21FB2CD-3E47-477F-B7B0-D78304ACA9ED}"/>
              </a:ext>
            </a:extLst>
          </p:cNvPr>
          <p:cNvSpPr txBox="1"/>
          <p:nvPr/>
        </p:nvSpPr>
        <p:spPr>
          <a:xfrm>
            <a:off x="6319619" y="4164107"/>
            <a:ext cx="3162518"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 we have:</a:t>
            </a:r>
          </a:p>
        </p:txBody>
      </p:sp>
      <p:pic>
        <p:nvPicPr>
          <p:cNvPr id="11" name="图片 10">
            <a:extLst>
              <a:ext uri="{FF2B5EF4-FFF2-40B4-BE49-F238E27FC236}">
                <a16:creationId xmlns:a16="http://schemas.microsoft.com/office/drawing/2014/main" id="{60A3DD63-10A4-482E-8EAA-09CAEB81F654}"/>
              </a:ext>
            </a:extLst>
          </p:cNvPr>
          <p:cNvPicPr>
            <a:picLocks noChangeAspect="1"/>
          </p:cNvPicPr>
          <p:nvPr/>
        </p:nvPicPr>
        <p:blipFill>
          <a:blip r:embed="rId6"/>
          <a:stretch>
            <a:fillRect/>
          </a:stretch>
        </p:blipFill>
        <p:spPr>
          <a:xfrm>
            <a:off x="406024" y="4677921"/>
            <a:ext cx="4800600" cy="1019175"/>
          </a:xfrm>
          <a:prstGeom prst="rect">
            <a:avLst/>
          </a:prstGeom>
        </p:spPr>
      </p:pic>
      <p:sp>
        <p:nvSpPr>
          <p:cNvPr id="13" name="箭头: 右 12">
            <a:extLst>
              <a:ext uri="{FF2B5EF4-FFF2-40B4-BE49-F238E27FC236}">
                <a16:creationId xmlns:a16="http://schemas.microsoft.com/office/drawing/2014/main" id="{612099FF-0E09-4394-B53B-4070FF4FF6AC}"/>
              </a:ext>
            </a:extLst>
          </p:cNvPr>
          <p:cNvSpPr/>
          <p:nvPr/>
        </p:nvSpPr>
        <p:spPr>
          <a:xfrm>
            <a:off x="5491811" y="5128410"/>
            <a:ext cx="827808" cy="40011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E2AD15A0-1BE1-4758-A1AC-317A8E9553C3}"/>
              </a:ext>
            </a:extLst>
          </p:cNvPr>
          <p:cNvPicPr>
            <a:picLocks noChangeAspect="1"/>
          </p:cNvPicPr>
          <p:nvPr/>
        </p:nvPicPr>
        <p:blipFill>
          <a:blip r:embed="rId7"/>
          <a:stretch>
            <a:fillRect/>
          </a:stretch>
        </p:blipFill>
        <p:spPr>
          <a:xfrm>
            <a:off x="6421905" y="4646291"/>
            <a:ext cx="4933950" cy="1009650"/>
          </a:xfrm>
          <a:prstGeom prst="rect">
            <a:avLst/>
          </a:prstGeom>
        </p:spPr>
      </p:pic>
      <p:sp>
        <p:nvSpPr>
          <p:cNvPr id="18" name="文本框 17">
            <a:extLst>
              <a:ext uri="{FF2B5EF4-FFF2-40B4-BE49-F238E27FC236}">
                <a16:creationId xmlns:a16="http://schemas.microsoft.com/office/drawing/2014/main" id="{C7D4378D-B17D-40FD-B601-D1D066CB8A6F}"/>
              </a:ext>
            </a:extLst>
          </p:cNvPr>
          <p:cNvSpPr txBox="1"/>
          <p:nvPr/>
        </p:nvSpPr>
        <p:spPr>
          <a:xfrm>
            <a:off x="5363325" y="4796497"/>
            <a:ext cx="1425161"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similarly</a:t>
            </a:r>
            <a:endParaRPr lang="zh-CN" altLang="en-US" sz="2000" dirty="0">
              <a:latin typeface="Times New Roman" panose="02020603050405020304" pitchFamily="18" charset="0"/>
              <a:cs typeface="Times New Roman" panose="02020603050405020304" pitchFamily="18" charset="0"/>
            </a:endParaRPr>
          </a:p>
        </p:txBody>
      </p:sp>
      <p:pic>
        <p:nvPicPr>
          <p:cNvPr id="23" name="Picture 2" descr="亮点 的图像结果">
            <a:extLst>
              <a:ext uri="{FF2B5EF4-FFF2-40B4-BE49-F238E27FC236}">
                <a16:creationId xmlns:a16="http://schemas.microsoft.com/office/drawing/2014/main" id="{C079440F-59C3-4AEB-B43A-97C6C35E32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7910" y="6044503"/>
            <a:ext cx="318364" cy="343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015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15">
            <a:extLst>
              <a:ext uri="{FF2B5EF4-FFF2-40B4-BE49-F238E27FC236}">
                <a16:creationId xmlns:a16="http://schemas.microsoft.com/office/drawing/2014/main" id="{493A5A7D-A589-4B2F-B2D7-F8E397ED8781}"/>
              </a:ext>
            </a:extLst>
          </p:cNvPr>
          <p:cNvSpPr txBox="1"/>
          <p:nvPr/>
        </p:nvSpPr>
        <p:spPr>
          <a:xfrm>
            <a:off x="0" y="2637246"/>
            <a:ext cx="12192000" cy="1692771"/>
          </a:xfrm>
          <a:prstGeom prst="rect">
            <a:avLst/>
          </a:prstGeom>
          <a:solidFill>
            <a:schemeClr val="accent1">
              <a:alpha val="95000"/>
            </a:schemeClr>
          </a:solidFill>
        </p:spPr>
        <p:txBody>
          <a:bodyPr wrap="square" rtlCol="0">
            <a:spAutoFit/>
          </a:bodyPr>
          <a:lstStyle/>
          <a:p>
            <a:pPr algn="ctr">
              <a:spcBef>
                <a:spcPts val="600"/>
              </a:spcBef>
              <a:spcAft>
                <a:spcPts val="600"/>
              </a:spcAft>
            </a:pPr>
            <a:endParaRPr lang="en-US" sz="100" b="1" dirty="0">
              <a:solidFill>
                <a:schemeClr val="bg1"/>
              </a:solidFill>
              <a:latin typeface="Corbel" panose="020B0503020204020204" pitchFamily="34" charset="0"/>
            </a:endParaRPr>
          </a:p>
          <a:p>
            <a:pPr algn="ctr">
              <a:spcBef>
                <a:spcPts val="600"/>
              </a:spcBef>
              <a:spcAft>
                <a:spcPts val="600"/>
              </a:spcAft>
            </a:pPr>
            <a:r>
              <a:rPr lang="en-US" sz="3600" dirty="0">
                <a:solidFill>
                  <a:schemeClr val="bg1"/>
                </a:solidFill>
              </a:rPr>
              <a:t>Challenge 2: </a:t>
            </a:r>
          </a:p>
          <a:p>
            <a:pPr algn="ctr">
              <a:spcBef>
                <a:spcPts val="600"/>
              </a:spcBef>
              <a:spcAft>
                <a:spcPts val="600"/>
              </a:spcAft>
            </a:pPr>
            <a:r>
              <a:rPr lang="en-US" sz="3600" dirty="0">
                <a:solidFill>
                  <a:schemeClr val="bg1"/>
                </a:solidFill>
              </a:rPr>
              <a:t>Data Processing &amp; </a:t>
            </a:r>
            <a:r>
              <a:rPr lang="en-US" sz="3600" dirty="0" err="1">
                <a:solidFill>
                  <a:schemeClr val="bg1"/>
                </a:solidFill>
              </a:rPr>
              <a:t>MandiblePrint</a:t>
            </a:r>
            <a:r>
              <a:rPr lang="en-US" sz="3600" dirty="0">
                <a:solidFill>
                  <a:schemeClr val="bg1"/>
                </a:solidFill>
              </a:rPr>
              <a:t> Generation</a:t>
            </a:r>
          </a:p>
          <a:p>
            <a:pPr algn="ctr">
              <a:spcBef>
                <a:spcPts val="600"/>
              </a:spcBef>
              <a:spcAft>
                <a:spcPts val="600"/>
              </a:spcAft>
            </a:pPr>
            <a:r>
              <a:rPr lang="en-US" sz="100" b="1" dirty="0" err="1">
                <a:solidFill>
                  <a:schemeClr val="bg1"/>
                </a:solidFill>
                <a:latin typeface="Corbel" panose="020B0503020204020204" pitchFamily="34" charset="0"/>
              </a:rPr>
              <a:t>GeGenerationneration</a:t>
            </a:r>
            <a:endParaRPr lang="en-US" sz="100" b="1" dirty="0">
              <a:solidFill>
                <a:schemeClr val="bg1"/>
              </a:solidFill>
              <a:latin typeface="Corbel" panose="020B0503020204020204" pitchFamily="34" charset="0"/>
            </a:endParaRPr>
          </a:p>
        </p:txBody>
      </p:sp>
      <p:pic>
        <p:nvPicPr>
          <p:cNvPr id="28" name="Picture 16">
            <a:extLst>
              <a:ext uri="{FF2B5EF4-FFF2-40B4-BE49-F238E27FC236}">
                <a16:creationId xmlns:a16="http://schemas.microsoft.com/office/drawing/2014/main" id="{0531F8BF-2DF4-4FFE-B358-B1D870312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76435">
            <a:off x="193216" y="2716531"/>
            <a:ext cx="1446531" cy="1534200"/>
          </a:xfrm>
          <a:prstGeom prst="rect">
            <a:avLst/>
          </a:prstGeom>
        </p:spPr>
      </p:pic>
    </p:spTree>
    <p:extLst>
      <p:ext uri="{BB962C8B-B14F-4D97-AF65-F5344CB8AC3E}">
        <p14:creationId xmlns:p14="http://schemas.microsoft.com/office/powerpoint/2010/main" val="559062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82DC8DB-C18B-3140-83C0-086B64440812}"/>
              </a:ext>
            </a:extLst>
          </p:cNvPr>
          <p:cNvSpPr txBox="1"/>
          <p:nvPr/>
        </p:nvSpPr>
        <p:spPr>
          <a:xfrm>
            <a:off x="379561" y="155275"/>
            <a:ext cx="11435671" cy="646331"/>
          </a:xfrm>
          <a:prstGeom prst="rect">
            <a:avLst/>
          </a:prstGeom>
          <a:noFill/>
        </p:spPr>
        <p:txBody>
          <a:bodyPr wrap="square" rtlCol="0">
            <a:spAutoFit/>
          </a:bodyPr>
          <a:lstStyle/>
          <a:p>
            <a:r>
              <a:rPr kumimoji="1" lang="en-US" altLang="zh-CN" sz="3600" b="1" dirty="0"/>
              <a:t>Authentication Detection &amp; Data Segmentation</a:t>
            </a:r>
            <a:endParaRPr kumimoji="1" lang="zh-CN" altLang="en-US" sz="3600" b="1" dirty="0"/>
          </a:p>
        </p:txBody>
      </p:sp>
      <p:sp>
        <p:nvSpPr>
          <p:cNvPr id="19" name="圆角矩形 6">
            <a:extLst>
              <a:ext uri="{FF2B5EF4-FFF2-40B4-BE49-F238E27FC236}">
                <a16:creationId xmlns:a16="http://schemas.microsoft.com/office/drawing/2014/main" id="{97C5DDFD-20FD-4587-80A7-774D2E99FE7E}"/>
              </a:ext>
            </a:extLst>
          </p:cNvPr>
          <p:cNvSpPr/>
          <p:nvPr/>
        </p:nvSpPr>
        <p:spPr>
          <a:xfrm>
            <a:off x="715588" y="1253630"/>
            <a:ext cx="10245782" cy="711266"/>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1ED144EE-14C0-49A0-BCB6-277133E03734}"/>
              </a:ext>
            </a:extLst>
          </p:cNvPr>
          <p:cNvSpPr txBox="1"/>
          <p:nvPr/>
        </p:nvSpPr>
        <p:spPr>
          <a:xfrm>
            <a:off x="971766" y="1394897"/>
            <a:ext cx="9594272"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Authentication request detection</a:t>
            </a:r>
          </a:p>
        </p:txBody>
      </p:sp>
      <p:sp>
        <p:nvSpPr>
          <p:cNvPr id="34" name="文本框 33">
            <a:extLst>
              <a:ext uri="{FF2B5EF4-FFF2-40B4-BE49-F238E27FC236}">
                <a16:creationId xmlns:a16="http://schemas.microsoft.com/office/drawing/2014/main" id="{6426B719-88F2-4618-A166-12B175EABC93}"/>
              </a:ext>
            </a:extLst>
          </p:cNvPr>
          <p:cNvSpPr txBox="1"/>
          <p:nvPr/>
        </p:nvSpPr>
        <p:spPr>
          <a:xfrm>
            <a:off x="824200" y="2119986"/>
            <a:ext cx="1000890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Achieving authentication detection by monitoring the vibration strength</a:t>
            </a:r>
          </a:p>
        </p:txBody>
      </p:sp>
      <p:sp>
        <p:nvSpPr>
          <p:cNvPr id="30" name="圆角矩形 6">
            <a:extLst>
              <a:ext uri="{FF2B5EF4-FFF2-40B4-BE49-F238E27FC236}">
                <a16:creationId xmlns:a16="http://schemas.microsoft.com/office/drawing/2014/main" id="{A369A750-119D-4B66-B4A0-DB4401A5E0BB}"/>
              </a:ext>
            </a:extLst>
          </p:cNvPr>
          <p:cNvSpPr/>
          <p:nvPr/>
        </p:nvSpPr>
        <p:spPr>
          <a:xfrm>
            <a:off x="5609915" y="2825004"/>
            <a:ext cx="6046330" cy="3372596"/>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28EFDB0F-652E-4217-9F91-96EFC484177E}"/>
              </a:ext>
            </a:extLst>
          </p:cNvPr>
          <p:cNvSpPr txBox="1"/>
          <p:nvPr/>
        </p:nvSpPr>
        <p:spPr>
          <a:xfrm>
            <a:off x="5768902" y="2792409"/>
            <a:ext cx="6046330" cy="3076291"/>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altLang="zh-CN" sz="2000" b="1" dirty="0">
                <a:latin typeface="Times New Roman" panose="02020603050405020304" pitchFamily="18" charset="0"/>
                <a:cs typeface="Times New Roman" panose="02020603050405020304" pitchFamily="18" charset="0"/>
              </a:rPr>
              <a:t>Using a sliding window to detect the vibration strength of the accelerometer</a:t>
            </a:r>
          </a:p>
          <a:p>
            <a:pPr marL="342900" indent="-342900">
              <a:lnSpc>
                <a:spcPct val="200000"/>
              </a:lnSpc>
              <a:buFont typeface="Wingdings" panose="05000000000000000000" pitchFamily="2" charset="2"/>
              <a:buChar char="Ø"/>
            </a:pPr>
            <a:r>
              <a:rPr lang="en-US" altLang="zh-CN" sz="2000" b="1" dirty="0">
                <a:latin typeface="Times New Roman" panose="02020603050405020304" pitchFamily="18" charset="0"/>
                <a:cs typeface="Times New Roman" panose="02020603050405020304" pitchFamily="18" charset="0"/>
              </a:rPr>
              <a:t>Calculating standard deviation of each window, the threshold is 250</a:t>
            </a:r>
          </a:p>
          <a:p>
            <a:pPr marL="342900" indent="-342900">
              <a:lnSpc>
                <a:spcPct val="200000"/>
              </a:lnSpc>
              <a:buFont typeface="Wingdings" panose="05000000000000000000" pitchFamily="2" charset="2"/>
              <a:buChar char="Ø"/>
            </a:pPr>
            <a:r>
              <a:rPr lang="en-US" altLang="zh-CN" sz="2000" b="1" dirty="0">
                <a:latin typeface="Times New Roman" panose="02020603050405020304" pitchFamily="18" charset="0"/>
                <a:cs typeface="Times New Roman" panose="02020603050405020304" pitchFamily="18" charset="0"/>
              </a:rPr>
              <a:t>Selecting 60 signal values for each axis</a:t>
            </a:r>
          </a:p>
        </p:txBody>
      </p:sp>
      <p:pic>
        <p:nvPicPr>
          <p:cNvPr id="4" name="图片 3">
            <a:extLst>
              <a:ext uri="{FF2B5EF4-FFF2-40B4-BE49-F238E27FC236}">
                <a16:creationId xmlns:a16="http://schemas.microsoft.com/office/drawing/2014/main" id="{CD7EC992-9F72-4F43-A947-EEFAF85EF8DF}"/>
              </a:ext>
            </a:extLst>
          </p:cNvPr>
          <p:cNvPicPr>
            <a:picLocks noChangeAspect="1"/>
          </p:cNvPicPr>
          <p:nvPr/>
        </p:nvPicPr>
        <p:blipFill>
          <a:blip r:embed="rId3"/>
          <a:stretch>
            <a:fillRect/>
          </a:stretch>
        </p:blipFill>
        <p:spPr>
          <a:xfrm>
            <a:off x="220507" y="2825004"/>
            <a:ext cx="4972050" cy="3324225"/>
          </a:xfrm>
          <a:prstGeom prst="rect">
            <a:avLst/>
          </a:prstGeom>
        </p:spPr>
      </p:pic>
    </p:spTree>
    <p:extLst>
      <p:ext uri="{BB962C8B-B14F-4D97-AF65-F5344CB8AC3E}">
        <p14:creationId xmlns:p14="http://schemas.microsoft.com/office/powerpoint/2010/main" val="2951116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82DC8DB-C18B-3140-83C0-086B64440812}"/>
              </a:ext>
            </a:extLst>
          </p:cNvPr>
          <p:cNvSpPr txBox="1"/>
          <p:nvPr/>
        </p:nvSpPr>
        <p:spPr>
          <a:xfrm>
            <a:off x="379561" y="155275"/>
            <a:ext cx="11435671" cy="646331"/>
          </a:xfrm>
          <a:prstGeom prst="rect">
            <a:avLst/>
          </a:prstGeom>
          <a:noFill/>
        </p:spPr>
        <p:txBody>
          <a:bodyPr wrap="square" rtlCol="0">
            <a:spAutoFit/>
          </a:bodyPr>
          <a:lstStyle/>
          <a:p>
            <a:r>
              <a:rPr kumimoji="1" lang="en-US" altLang="zh-CN" sz="3600" b="1" dirty="0"/>
              <a:t>Outlier Processing</a:t>
            </a:r>
            <a:endParaRPr kumimoji="1" lang="zh-CN" altLang="en-US" sz="3600" b="1" dirty="0"/>
          </a:p>
        </p:txBody>
      </p:sp>
      <p:sp>
        <p:nvSpPr>
          <p:cNvPr id="19" name="圆角矩形 6">
            <a:extLst>
              <a:ext uri="{FF2B5EF4-FFF2-40B4-BE49-F238E27FC236}">
                <a16:creationId xmlns:a16="http://schemas.microsoft.com/office/drawing/2014/main" id="{97C5DDFD-20FD-4587-80A7-774D2E99FE7E}"/>
              </a:ext>
            </a:extLst>
          </p:cNvPr>
          <p:cNvSpPr/>
          <p:nvPr/>
        </p:nvSpPr>
        <p:spPr>
          <a:xfrm>
            <a:off x="715588" y="1253630"/>
            <a:ext cx="10245782" cy="2034001"/>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1ED144EE-14C0-49A0-BCB6-277133E03734}"/>
              </a:ext>
            </a:extLst>
          </p:cNvPr>
          <p:cNvSpPr txBox="1"/>
          <p:nvPr/>
        </p:nvSpPr>
        <p:spPr>
          <a:xfrm>
            <a:off x="971766" y="1302011"/>
            <a:ext cx="9594272"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There are some outliers mixed in the normal values due to the hardware imperfection and human motion</a:t>
            </a:r>
          </a:p>
          <a:p>
            <a:pPr marL="285750" indent="-285750" algn="jus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Using MAD algorithm to find all outliers</a:t>
            </a:r>
          </a:p>
          <a:p>
            <a:pPr marL="285750" indent="-285750" algn="jus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 Replacing each outlier by the mean of its two previous and two subsequent normal values</a:t>
            </a:r>
          </a:p>
          <a:p>
            <a:pPr marL="285750" indent="-285750">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p:txBody>
      </p:sp>
      <p:sp>
        <p:nvSpPr>
          <p:cNvPr id="34" name="文本框 33">
            <a:extLst>
              <a:ext uri="{FF2B5EF4-FFF2-40B4-BE49-F238E27FC236}">
                <a16:creationId xmlns:a16="http://schemas.microsoft.com/office/drawing/2014/main" id="{6426B719-88F2-4618-A166-12B175EABC93}"/>
              </a:ext>
            </a:extLst>
          </p:cNvPr>
          <p:cNvSpPr txBox="1"/>
          <p:nvPr/>
        </p:nvSpPr>
        <p:spPr>
          <a:xfrm>
            <a:off x="901700" y="6159055"/>
            <a:ext cx="10971498"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MAD-based outlier processing method can effectively eliminate the impacts of outliers</a:t>
            </a:r>
          </a:p>
        </p:txBody>
      </p:sp>
      <p:pic>
        <p:nvPicPr>
          <p:cNvPr id="3" name="图片 2">
            <a:extLst>
              <a:ext uri="{FF2B5EF4-FFF2-40B4-BE49-F238E27FC236}">
                <a16:creationId xmlns:a16="http://schemas.microsoft.com/office/drawing/2014/main" id="{5E1FC660-0936-4210-A7AF-445687B7A8E9}"/>
              </a:ext>
            </a:extLst>
          </p:cNvPr>
          <p:cNvPicPr>
            <a:picLocks noChangeAspect="1"/>
          </p:cNvPicPr>
          <p:nvPr/>
        </p:nvPicPr>
        <p:blipFill>
          <a:blip r:embed="rId3"/>
          <a:stretch>
            <a:fillRect/>
          </a:stretch>
        </p:blipFill>
        <p:spPr>
          <a:xfrm>
            <a:off x="2003691" y="3429000"/>
            <a:ext cx="7701179" cy="2552433"/>
          </a:xfrm>
          <a:prstGeom prst="rect">
            <a:avLst/>
          </a:prstGeom>
        </p:spPr>
      </p:pic>
      <p:pic>
        <p:nvPicPr>
          <p:cNvPr id="14" name="Picture 2" descr="亮点 的图像结果">
            <a:extLst>
              <a:ext uri="{FF2B5EF4-FFF2-40B4-BE49-F238E27FC236}">
                <a16:creationId xmlns:a16="http://schemas.microsoft.com/office/drawing/2014/main" id="{C78F6F39-5AAC-4B1B-A772-ECFEC3FC7E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779" y="6218313"/>
            <a:ext cx="318364" cy="343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419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82DC8DB-C18B-3140-83C0-086B64440812}"/>
              </a:ext>
            </a:extLst>
          </p:cNvPr>
          <p:cNvSpPr txBox="1"/>
          <p:nvPr/>
        </p:nvSpPr>
        <p:spPr>
          <a:xfrm>
            <a:off x="379561" y="155275"/>
            <a:ext cx="11435671" cy="646331"/>
          </a:xfrm>
          <a:prstGeom prst="rect">
            <a:avLst/>
          </a:prstGeom>
          <a:noFill/>
        </p:spPr>
        <p:txBody>
          <a:bodyPr wrap="square" rtlCol="0">
            <a:spAutoFit/>
          </a:bodyPr>
          <a:lstStyle/>
          <a:p>
            <a:r>
              <a:rPr kumimoji="1" lang="en-US" altLang="zh-CN" sz="3600" b="1" dirty="0"/>
              <a:t>High-Pass Filtering</a:t>
            </a:r>
            <a:endParaRPr kumimoji="1" lang="zh-CN" altLang="en-US" sz="3600" b="1" dirty="0"/>
          </a:p>
        </p:txBody>
      </p:sp>
      <p:sp>
        <p:nvSpPr>
          <p:cNvPr id="19" name="圆角矩形 6">
            <a:extLst>
              <a:ext uri="{FF2B5EF4-FFF2-40B4-BE49-F238E27FC236}">
                <a16:creationId xmlns:a16="http://schemas.microsoft.com/office/drawing/2014/main" id="{97C5DDFD-20FD-4587-80A7-774D2E99FE7E}"/>
              </a:ext>
            </a:extLst>
          </p:cNvPr>
          <p:cNvSpPr/>
          <p:nvPr/>
        </p:nvSpPr>
        <p:spPr>
          <a:xfrm>
            <a:off x="715588" y="1253630"/>
            <a:ext cx="10245782" cy="4154984"/>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1ED144EE-14C0-49A0-BCB6-277133E03734}"/>
              </a:ext>
            </a:extLst>
          </p:cNvPr>
          <p:cNvSpPr txBox="1"/>
          <p:nvPr/>
        </p:nvSpPr>
        <p:spPr>
          <a:xfrm>
            <a:off x="971766" y="1446389"/>
            <a:ext cx="9594272" cy="4154984"/>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Human’s fundamental frequency of vocal vibration varies from 100Hz to 200Hz</a:t>
            </a:r>
          </a:p>
          <a:p>
            <a:pPr marL="285750" indent="-285750" algn="just">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Human motion may generate low-frequency components (LFCs), which are generally less than 20Hz</a:t>
            </a:r>
          </a:p>
          <a:p>
            <a:pPr marL="285750" indent="-285750" algn="just">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 A high-pass filter can be used to preserve high-frequency components</a:t>
            </a:r>
          </a:p>
          <a:p>
            <a:pPr marL="285750" indent="-285750" algn="just">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Using a high-pass filter with a cutoff frequency of 20Hz to process each axis</a:t>
            </a:r>
          </a:p>
          <a:p>
            <a:pPr marL="285750" indent="-285750" algn="just">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p:txBody>
      </p:sp>
      <p:sp>
        <p:nvSpPr>
          <p:cNvPr id="34" name="文本框 33">
            <a:extLst>
              <a:ext uri="{FF2B5EF4-FFF2-40B4-BE49-F238E27FC236}">
                <a16:creationId xmlns:a16="http://schemas.microsoft.com/office/drawing/2014/main" id="{6426B719-88F2-4618-A166-12B175EABC93}"/>
              </a:ext>
            </a:extLst>
          </p:cNvPr>
          <p:cNvSpPr txBox="1"/>
          <p:nvPr/>
        </p:nvSpPr>
        <p:spPr>
          <a:xfrm>
            <a:off x="901700" y="5802814"/>
            <a:ext cx="10971498"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The most impactful identity-irrelevant components have been removed through outlier processing and high-pass filtering</a:t>
            </a:r>
          </a:p>
        </p:txBody>
      </p:sp>
      <p:pic>
        <p:nvPicPr>
          <p:cNvPr id="14" name="Picture 2" descr="亮点 的图像结果">
            <a:extLst>
              <a:ext uri="{FF2B5EF4-FFF2-40B4-BE49-F238E27FC236}">
                <a16:creationId xmlns:a16="http://schemas.microsoft.com/office/drawing/2014/main" id="{C78F6F39-5AAC-4B1B-A772-ECFEC3FC7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779" y="5862072"/>
            <a:ext cx="318364" cy="343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20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82DC8DB-C18B-3140-83C0-086B64440812}"/>
              </a:ext>
            </a:extLst>
          </p:cNvPr>
          <p:cNvSpPr txBox="1"/>
          <p:nvPr/>
        </p:nvSpPr>
        <p:spPr>
          <a:xfrm>
            <a:off x="379561" y="155275"/>
            <a:ext cx="11435671" cy="646331"/>
          </a:xfrm>
          <a:prstGeom prst="rect">
            <a:avLst/>
          </a:prstGeom>
          <a:noFill/>
        </p:spPr>
        <p:txBody>
          <a:bodyPr wrap="square" rtlCol="0">
            <a:spAutoFit/>
          </a:bodyPr>
          <a:lstStyle/>
          <a:p>
            <a:r>
              <a:rPr kumimoji="1" lang="en-US" altLang="zh-CN" sz="3600" b="1" dirty="0"/>
              <a:t>Normalization &amp; Concatenation</a:t>
            </a:r>
            <a:endParaRPr kumimoji="1" lang="zh-CN" altLang="en-US" sz="3600" b="1" dirty="0"/>
          </a:p>
        </p:txBody>
      </p:sp>
      <p:sp>
        <p:nvSpPr>
          <p:cNvPr id="19" name="圆角矩形 6">
            <a:extLst>
              <a:ext uri="{FF2B5EF4-FFF2-40B4-BE49-F238E27FC236}">
                <a16:creationId xmlns:a16="http://schemas.microsoft.com/office/drawing/2014/main" id="{97C5DDFD-20FD-4587-80A7-774D2E99FE7E}"/>
              </a:ext>
            </a:extLst>
          </p:cNvPr>
          <p:cNvSpPr/>
          <p:nvPr/>
        </p:nvSpPr>
        <p:spPr>
          <a:xfrm>
            <a:off x="715588" y="1253630"/>
            <a:ext cx="10245782" cy="1187127"/>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1ED144EE-14C0-49A0-BCB6-277133E03734}"/>
              </a:ext>
            </a:extLst>
          </p:cNvPr>
          <p:cNvSpPr txBox="1"/>
          <p:nvPr/>
        </p:nvSpPr>
        <p:spPr>
          <a:xfrm>
            <a:off x="971766" y="1394897"/>
            <a:ext cx="10245782" cy="830997"/>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Different axes have different initial signal values</a:t>
            </a:r>
          </a:p>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Using </a:t>
            </a:r>
            <a:r>
              <a:rPr lang="en-US" altLang="zh-CN" sz="2400" b="1" i="1" dirty="0">
                <a:latin typeface="Times New Roman" panose="02020603050405020304" pitchFamily="18" charset="0"/>
                <a:cs typeface="Times New Roman" panose="02020603050405020304" pitchFamily="18" charset="0"/>
              </a:rPr>
              <a:t>min-max normalization </a:t>
            </a:r>
            <a:r>
              <a:rPr lang="en-US" altLang="zh-CN" sz="2400" b="1" dirty="0">
                <a:latin typeface="Times New Roman" panose="02020603050405020304" pitchFamily="18" charset="0"/>
                <a:cs typeface="Times New Roman" panose="02020603050405020304" pitchFamily="18" charset="0"/>
              </a:rPr>
              <a:t>method to normalize each axis</a:t>
            </a:r>
          </a:p>
        </p:txBody>
      </p:sp>
      <p:sp>
        <p:nvSpPr>
          <p:cNvPr id="22" name="文本框 21">
            <a:extLst>
              <a:ext uri="{FF2B5EF4-FFF2-40B4-BE49-F238E27FC236}">
                <a16:creationId xmlns:a16="http://schemas.microsoft.com/office/drawing/2014/main" id="{C63E9FD6-4262-4BB3-9191-6E007EDD3049}"/>
              </a:ext>
            </a:extLst>
          </p:cNvPr>
          <p:cNvSpPr txBox="1"/>
          <p:nvPr/>
        </p:nvSpPr>
        <p:spPr>
          <a:xfrm>
            <a:off x="1239145" y="6254630"/>
            <a:ext cx="10658392"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Finally, </a:t>
            </a:r>
            <a:r>
              <a:rPr lang="en-US" altLang="zh-CN" sz="2000" dirty="0" err="1">
                <a:latin typeface="Times New Roman" panose="02020603050405020304" pitchFamily="18" charset="0"/>
                <a:cs typeface="Times New Roman" panose="02020603050405020304" pitchFamily="18" charset="0"/>
              </a:rPr>
              <a:t>MandiPass</a:t>
            </a:r>
            <a:r>
              <a:rPr lang="en-US" altLang="zh-CN" sz="2000" dirty="0">
                <a:latin typeface="Times New Roman" panose="02020603050405020304" pitchFamily="18" charset="0"/>
                <a:cs typeface="Times New Roman" panose="02020603050405020304" pitchFamily="18" charset="0"/>
              </a:rPr>
              <a:t> concatenates all six axes and obtains a feature block with a  dimension of (6, 60)</a:t>
            </a:r>
          </a:p>
        </p:txBody>
      </p:sp>
      <p:pic>
        <p:nvPicPr>
          <p:cNvPr id="3" name="图片 2">
            <a:extLst>
              <a:ext uri="{FF2B5EF4-FFF2-40B4-BE49-F238E27FC236}">
                <a16:creationId xmlns:a16="http://schemas.microsoft.com/office/drawing/2014/main" id="{0F6571BC-455A-4D1E-A554-C810E84F9D68}"/>
              </a:ext>
            </a:extLst>
          </p:cNvPr>
          <p:cNvPicPr>
            <a:picLocks noChangeAspect="1"/>
          </p:cNvPicPr>
          <p:nvPr/>
        </p:nvPicPr>
        <p:blipFill>
          <a:blip r:embed="rId3"/>
          <a:stretch>
            <a:fillRect/>
          </a:stretch>
        </p:blipFill>
        <p:spPr>
          <a:xfrm>
            <a:off x="6521891" y="2856982"/>
            <a:ext cx="3076575" cy="914400"/>
          </a:xfrm>
          <a:prstGeom prst="rect">
            <a:avLst/>
          </a:prstGeom>
        </p:spPr>
      </p:pic>
      <p:pic>
        <p:nvPicPr>
          <p:cNvPr id="5" name="图片 4">
            <a:extLst>
              <a:ext uri="{FF2B5EF4-FFF2-40B4-BE49-F238E27FC236}">
                <a16:creationId xmlns:a16="http://schemas.microsoft.com/office/drawing/2014/main" id="{332A1235-23AA-420E-8703-9B5016AF05CA}"/>
              </a:ext>
            </a:extLst>
          </p:cNvPr>
          <p:cNvPicPr>
            <a:picLocks noChangeAspect="1"/>
          </p:cNvPicPr>
          <p:nvPr/>
        </p:nvPicPr>
        <p:blipFill>
          <a:blip r:embed="rId4"/>
          <a:stretch>
            <a:fillRect/>
          </a:stretch>
        </p:blipFill>
        <p:spPr>
          <a:xfrm>
            <a:off x="449308" y="2620407"/>
            <a:ext cx="5114925" cy="3524250"/>
          </a:xfrm>
          <a:prstGeom prst="rect">
            <a:avLst/>
          </a:prstGeom>
        </p:spPr>
      </p:pic>
      <p:pic>
        <p:nvPicPr>
          <p:cNvPr id="24" name="Picture 2" descr="亮点 的图像结果">
            <a:extLst>
              <a:ext uri="{FF2B5EF4-FFF2-40B4-BE49-F238E27FC236}">
                <a16:creationId xmlns:a16="http://schemas.microsoft.com/office/drawing/2014/main" id="{FEE7EAEC-F803-4386-90F8-109090E16A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988" y="6254630"/>
            <a:ext cx="318364" cy="343147"/>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a:extLst>
              <a:ext uri="{FF2B5EF4-FFF2-40B4-BE49-F238E27FC236}">
                <a16:creationId xmlns:a16="http://schemas.microsoft.com/office/drawing/2014/main" id="{41A0921F-DA32-4E70-A9F7-B578A9BF389E}"/>
              </a:ext>
            </a:extLst>
          </p:cNvPr>
          <p:cNvSpPr txBox="1"/>
          <p:nvPr/>
        </p:nvSpPr>
        <p:spPr>
          <a:xfrm rot="10800000" flipV="1">
            <a:off x="5996747" y="3985112"/>
            <a:ext cx="5009045" cy="163121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In this formula:</a:t>
            </a:r>
          </a:p>
          <a:p>
            <a:r>
              <a:rPr lang="en-US" altLang="zh-CN" sz="2000"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x</a:t>
            </a:r>
            <a:r>
              <a:rPr lang="en-US" altLang="zh-CN" sz="1400" i="1" dirty="0" err="1">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 normalized signal value</a:t>
            </a:r>
          </a:p>
          <a:p>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x</a:t>
            </a:r>
            <a:r>
              <a:rPr lang="en-US" altLang="zh-CN" sz="1400" i="1" dirty="0">
                <a:latin typeface="Times New Roman" panose="02020603050405020304" pitchFamily="18" charset="0"/>
                <a:cs typeface="Times New Roman" panose="02020603050405020304" pitchFamily="18" charset="0"/>
              </a:rPr>
              <a:t>o</a:t>
            </a:r>
            <a:r>
              <a:rPr lang="en-US" altLang="zh-CN" sz="2000" dirty="0">
                <a:latin typeface="Times New Roman" panose="02020603050405020304" pitchFamily="18" charset="0"/>
                <a:cs typeface="Times New Roman" panose="02020603050405020304" pitchFamily="18" charset="0"/>
              </a:rPr>
              <a:t>: original signal value</a:t>
            </a:r>
          </a:p>
          <a:p>
            <a:r>
              <a:rPr lang="en-US" altLang="zh-CN" sz="2000"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x</a:t>
            </a:r>
            <a:r>
              <a:rPr lang="en-US" altLang="zh-CN" sz="1400" i="1" dirty="0" err="1">
                <a:latin typeface="Times New Roman" panose="02020603050405020304" pitchFamily="18" charset="0"/>
                <a:cs typeface="Times New Roman" panose="02020603050405020304" pitchFamily="18" charset="0"/>
              </a:rPr>
              <a:t>max</a:t>
            </a:r>
            <a:r>
              <a:rPr lang="en-US" altLang="zh-CN" sz="2000" dirty="0">
                <a:latin typeface="Times New Roman" panose="02020603050405020304" pitchFamily="18" charset="0"/>
                <a:cs typeface="Times New Roman" panose="02020603050405020304" pitchFamily="18" charset="0"/>
              </a:rPr>
              <a:t>: the maximum of the corresponding axis</a:t>
            </a:r>
          </a:p>
          <a:p>
            <a:r>
              <a:rPr lang="en-US" altLang="zh-CN" sz="2000"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x</a:t>
            </a:r>
            <a:r>
              <a:rPr lang="en-US" altLang="zh-CN" sz="1400" i="1" dirty="0" err="1">
                <a:latin typeface="Times New Roman" panose="02020603050405020304" pitchFamily="18" charset="0"/>
                <a:cs typeface="Times New Roman" panose="02020603050405020304" pitchFamily="18" charset="0"/>
              </a:rPr>
              <a:t>min</a:t>
            </a:r>
            <a:r>
              <a:rPr lang="en-US" altLang="zh-CN" sz="2000" dirty="0">
                <a:latin typeface="Times New Roman" panose="02020603050405020304" pitchFamily="18" charset="0"/>
                <a:cs typeface="Times New Roman" panose="02020603050405020304" pitchFamily="18" charset="0"/>
              </a:rPr>
              <a:t>: the minimum of the corresponding axis</a:t>
            </a:r>
          </a:p>
        </p:txBody>
      </p:sp>
      <p:sp>
        <p:nvSpPr>
          <p:cNvPr id="26" name="圆角矩形 6">
            <a:extLst>
              <a:ext uri="{FF2B5EF4-FFF2-40B4-BE49-F238E27FC236}">
                <a16:creationId xmlns:a16="http://schemas.microsoft.com/office/drawing/2014/main" id="{B8BCEF97-64E2-44A8-9902-33AE816E7637}"/>
              </a:ext>
            </a:extLst>
          </p:cNvPr>
          <p:cNvSpPr/>
          <p:nvPr/>
        </p:nvSpPr>
        <p:spPr>
          <a:xfrm>
            <a:off x="5829062" y="2633771"/>
            <a:ext cx="5239991" cy="3372596"/>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742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82DC8DB-C18B-3140-83C0-086B64440812}"/>
              </a:ext>
            </a:extLst>
          </p:cNvPr>
          <p:cNvSpPr txBox="1"/>
          <p:nvPr/>
        </p:nvSpPr>
        <p:spPr>
          <a:xfrm>
            <a:off x="379561" y="155275"/>
            <a:ext cx="11435671" cy="646331"/>
          </a:xfrm>
          <a:prstGeom prst="rect">
            <a:avLst/>
          </a:prstGeom>
          <a:noFill/>
        </p:spPr>
        <p:txBody>
          <a:bodyPr wrap="square" rtlCol="0">
            <a:spAutoFit/>
          </a:bodyPr>
          <a:lstStyle/>
          <a:p>
            <a:r>
              <a:rPr kumimoji="1" lang="en-US" altLang="zh-CN" sz="3600" b="1" dirty="0"/>
              <a:t>Identity Recognition-Statistical Feature</a:t>
            </a:r>
            <a:endParaRPr kumimoji="1" lang="zh-CN" altLang="en-US" sz="3600" b="1" dirty="0"/>
          </a:p>
        </p:txBody>
      </p:sp>
      <p:sp>
        <p:nvSpPr>
          <p:cNvPr id="20" name="文本框 19">
            <a:extLst>
              <a:ext uri="{FF2B5EF4-FFF2-40B4-BE49-F238E27FC236}">
                <a16:creationId xmlns:a16="http://schemas.microsoft.com/office/drawing/2014/main" id="{1ED144EE-14C0-49A0-BCB6-277133E03734}"/>
              </a:ext>
            </a:extLst>
          </p:cNvPr>
          <p:cNvSpPr txBox="1"/>
          <p:nvPr/>
        </p:nvSpPr>
        <p:spPr>
          <a:xfrm>
            <a:off x="971766" y="1138664"/>
            <a:ext cx="10245782" cy="830997"/>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Intuitively,</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statistical</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features</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can</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be</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calculated as </a:t>
            </a:r>
            <a:r>
              <a:rPr lang="en-US" altLang="zh-CN" sz="2400" b="1" dirty="0" err="1">
                <a:latin typeface="Times New Roman" panose="02020603050405020304" pitchFamily="18" charset="0"/>
                <a:cs typeface="Times New Roman" panose="02020603050405020304" pitchFamily="18" charset="0"/>
              </a:rPr>
              <a:t>MandiblePrint</a:t>
            </a:r>
            <a:r>
              <a:rPr lang="en-US" altLang="zh-CN" sz="2400" b="1" dirty="0">
                <a:latin typeface="Times New Roman" panose="02020603050405020304" pitchFamily="18" charset="0"/>
                <a:cs typeface="Times New Roman" panose="02020603050405020304" pitchFamily="18" charset="0"/>
              </a:rPr>
              <a:t>, and we can use traditional classifiers to identify users</a:t>
            </a:r>
          </a:p>
        </p:txBody>
      </p:sp>
      <p:sp>
        <p:nvSpPr>
          <p:cNvPr id="30" name="文本框 29">
            <a:extLst>
              <a:ext uri="{FF2B5EF4-FFF2-40B4-BE49-F238E27FC236}">
                <a16:creationId xmlns:a16="http://schemas.microsoft.com/office/drawing/2014/main" id="{AEE7D721-3213-4992-8610-C0D0FF5B63D5}"/>
              </a:ext>
            </a:extLst>
          </p:cNvPr>
          <p:cNvSpPr txBox="1"/>
          <p:nvPr/>
        </p:nvSpPr>
        <p:spPr>
          <a:xfrm>
            <a:off x="1402759" y="5634294"/>
            <a:ext cx="9257220"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The statistical features of different persons are similar</a:t>
            </a:r>
          </a:p>
        </p:txBody>
      </p:sp>
      <p:pic>
        <p:nvPicPr>
          <p:cNvPr id="3" name="图片 2">
            <a:extLst>
              <a:ext uri="{FF2B5EF4-FFF2-40B4-BE49-F238E27FC236}">
                <a16:creationId xmlns:a16="http://schemas.microsoft.com/office/drawing/2014/main" id="{44E2FF6E-7CCF-43E5-841F-61AEF05867F0}"/>
              </a:ext>
            </a:extLst>
          </p:cNvPr>
          <p:cNvPicPr>
            <a:picLocks noChangeAspect="1"/>
          </p:cNvPicPr>
          <p:nvPr/>
        </p:nvPicPr>
        <p:blipFill>
          <a:blip r:embed="rId3"/>
          <a:stretch>
            <a:fillRect/>
          </a:stretch>
        </p:blipFill>
        <p:spPr>
          <a:xfrm>
            <a:off x="421144" y="1976953"/>
            <a:ext cx="5153025" cy="3486150"/>
          </a:xfrm>
          <a:prstGeom prst="rect">
            <a:avLst/>
          </a:prstGeom>
        </p:spPr>
      </p:pic>
      <p:pic>
        <p:nvPicPr>
          <p:cNvPr id="5" name="图片 4">
            <a:extLst>
              <a:ext uri="{FF2B5EF4-FFF2-40B4-BE49-F238E27FC236}">
                <a16:creationId xmlns:a16="http://schemas.microsoft.com/office/drawing/2014/main" id="{1EFB3D0C-D523-4292-8309-46778C98CC5B}"/>
              </a:ext>
            </a:extLst>
          </p:cNvPr>
          <p:cNvPicPr>
            <a:picLocks noChangeAspect="1"/>
          </p:cNvPicPr>
          <p:nvPr/>
        </p:nvPicPr>
        <p:blipFill>
          <a:blip r:embed="rId4"/>
          <a:stretch>
            <a:fillRect/>
          </a:stretch>
        </p:blipFill>
        <p:spPr>
          <a:xfrm>
            <a:off x="5741987" y="2002353"/>
            <a:ext cx="5153025" cy="3486150"/>
          </a:xfrm>
          <a:prstGeom prst="rect">
            <a:avLst/>
          </a:prstGeom>
        </p:spPr>
      </p:pic>
      <p:sp>
        <p:nvSpPr>
          <p:cNvPr id="18" name="文本框 17">
            <a:extLst>
              <a:ext uri="{FF2B5EF4-FFF2-40B4-BE49-F238E27FC236}">
                <a16:creationId xmlns:a16="http://schemas.microsoft.com/office/drawing/2014/main" id="{E1348204-FC53-4739-81D8-6A64498BCC9B}"/>
              </a:ext>
            </a:extLst>
          </p:cNvPr>
          <p:cNvSpPr txBox="1"/>
          <p:nvPr/>
        </p:nvSpPr>
        <p:spPr>
          <a:xfrm>
            <a:off x="1402759" y="6063219"/>
            <a:ext cx="9257220"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The classification accuracy of five classifiers are less than 65% </a:t>
            </a:r>
          </a:p>
        </p:txBody>
      </p:sp>
    </p:spTree>
    <p:extLst>
      <p:ext uri="{BB962C8B-B14F-4D97-AF65-F5344CB8AC3E}">
        <p14:creationId xmlns:p14="http://schemas.microsoft.com/office/powerpoint/2010/main" val="1833188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82DC8DB-C18B-3140-83C0-086B64440812}"/>
              </a:ext>
            </a:extLst>
          </p:cNvPr>
          <p:cNvSpPr txBox="1"/>
          <p:nvPr/>
        </p:nvSpPr>
        <p:spPr>
          <a:xfrm>
            <a:off x="379561" y="155275"/>
            <a:ext cx="11435671" cy="646331"/>
          </a:xfrm>
          <a:prstGeom prst="rect">
            <a:avLst/>
          </a:prstGeom>
          <a:noFill/>
        </p:spPr>
        <p:txBody>
          <a:bodyPr wrap="square" rtlCol="0">
            <a:spAutoFit/>
          </a:bodyPr>
          <a:lstStyle/>
          <a:p>
            <a:r>
              <a:rPr kumimoji="1" lang="en-US" altLang="zh-CN" sz="3600" b="1" dirty="0"/>
              <a:t>Gradient Features</a:t>
            </a:r>
            <a:endParaRPr kumimoji="1" lang="zh-CN" altLang="en-US" sz="3600" b="1" dirty="0"/>
          </a:p>
        </p:txBody>
      </p:sp>
      <p:sp>
        <p:nvSpPr>
          <p:cNvPr id="19" name="圆角矩形 6">
            <a:extLst>
              <a:ext uri="{FF2B5EF4-FFF2-40B4-BE49-F238E27FC236}">
                <a16:creationId xmlns:a16="http://schemas.microsoft.com/office/drawing/2014/main" id="{97C5DDFD-20FD-4587-80A7-774D2E99FE7E}"/>
              </a:ext>
            </a:extLst>
          </p:cNvPr>
          <p:cNvSpPr/>
          <p:nvPr/>
        </p:nvSpPr>
        <p:spPr>
          <a:xfrm>
            <a:off x="715588" y="1253629"/>
            <a:ext cx="10600112" cy="4029572"/>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1ED144EE-14C0-49A0-BCB6-277133E03734}"/>
              </a:ext>
            </a:extLst>
          </p:cNvPr>
          <p:cNvSpPr txBox="1"/>
          <p:nvPr/>
        </p:nvSpPr>
        <p:spPr>
          <a:xfrm>
            <a:off x="971766" y="1394897"/>
            <a:ext cx="10245782" cy="3785652"/>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The biometrics in positive-direction vibration are different from that in negative-direction vibration</a:t>
            </a:r>
          </a:p>
          <a:p>
            <a:pPr marL="285750" indent="-285750">
              <a:buFont typeface="Wingdings" panose="05000000000000000000" pitchFamily="2" charset="2"/>
              <a:buChar char="Ø"/>
            </a:pPr>
            <a:r>
              <a:rPr lang="en-US" altLang="zh-CN" sz="2400" b="1" dirty="0" err="1">
                <a:latin typeface="Times New Roman" panose="02020603050405020304" pitchFamily="18" charset="0"/>
                <a:cs typeface="Times New Roman" panose="02020603050405020304" pitchFamily="18" charset="0"/>
              </a:rPr>
              <a:t>MandiPass</a:t>
            </a:r>
            <a:r>
              <a:rPr lang="en-US" altLang="zh-CN" sz="2400" b="1" dirty="0">
                <a:latin typeface="Times New Roman" panose="02020603050405020304" pitchFamily="18" charset="0"/>
                <a:cs typeface="Times New Roman" panose="02020603050405020304" pitchFamily="18" charset="0"/>
              </a:rPr>
              <a:t> separates the positive-direction vibration and negative-direction one by calculating the gradients for each axis:</a:t>
            </a:r>
          </a:p>
          <a:p>
            <a:pPr marL="285750" indent="-285750">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Performing interpolation on the gradients of each axis, so that each axis has two kinds of gradients and each of kind contains 30 gradient values </a:t>
            </a:r>
          </a:p>
        </p:txBody>
      </p:sp>
      <p:sp>
        <p:nvSpPr>
          <p:cNvPr id="16" name="文本框 15">
            <a:extLst>
              <a:ext uri="{FF2B5EF4-FFF2-40B4-BE49-F238E27FC236}">
                <a16:creationId xmlns:a16="http://schemas.microsoft.com/office/drawing/2014/main" id="{D8C89372-5F69-49C6-BBF4-4E7B683F3A57}"/>
              </a:ext>
            </a:extLst>
          </p:cNvPr>
          <p:cNvSpPr txBox="1"/>
          <p:nvPr/>
        </p:nvSpPr>
        <p:spPr>
          <a:xfrm>
            <a:off x="1233305" y="5889406"/>
            <a:ext cx="10099327"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Finally, </a:t>
            </a:r>
            <a:r>
              <a:rPr lang="en-US" altLang="zh-CN" sz="2000" dirty="0" err="1">
                <a:latin typeface="Times New Roman" panose="02020603050405020304" pitchFamily="18" charset="0"/>
                <a:cs typeface="Times New Roman" panose="02020603050405020304" pitchFamily="18" charset="0"/>
              </a:rPr>
              <a:t>MandiPass</a:t>
            </a:r>
            <a:r>
              <a:rPr lang="en-US" altLang="zh-CN" sz="2000" dirty="0">
                <a:latin typeface="Times New Roman" panose="02020603050405020304" pitchFamily="18" charset="0"/>
                <a:cs typeface="Times New Roman" panose="02020603050405020304" pitchFamily="18" charset="0"/>
              </a:rPr>
              <a:t> obtains a dimension-consistent gradient array with a dimension of (6, 2, 30)</a:t>
            </a:r>
          </a:p>
        </p:txBody>
      </p:sp>
      <p:pic>
        <p:nvPicPr>
          <p:cNvPr id="21" name="Picture 2" descr="亮点 的图像结果">
            <a:extLst>
              <a:ext uri="{FF2B5EF4-FFF2-40B4-BE49-F238E27FC236}">
                <a16:creationId xmlns:a16="http://schemas.microsoft.com/office/drawing/2014/main" id="{DA88DCD6-5EF5-47DC-9F46-861C82D5E7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680" y="5904641"/>
            <a:ext cx="318364" cy="343147"/>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2B064B9F-D1C2-4EE1-922A-B6D46DBEF7C8}"/>
              </a:ext>
            </a:extLst>
          </p:cNvPr>
          <p:cNvPicPr>
            <a:picLocks noChangeAspect="1"/>
          </p:cNvPicPr>
          <p:nvPr/>
        </p:nvPicPr>
        <p:blipFill>
          <a:blip r:embed="rId4"/>
          <a:stretch>
            <a:fillRect/>
          </a:stretch>
        </p:blipFill>
        <p:spPr>
          <a:xfrm>
            <a:off x="2889062" y="3072687"/>
            <a:ext cx="6253163" cy="1014223"/>
          </a:xfrm>
          <a:prstGeom prst="rect">
            <a:avLst/>
          </a:prstGeom>
        </p:spPr>
      </p:pic>
    </p:spTree>
    <p:extLst>
      <p:ext uri="{BB962C8B-B14F-4D97-AF65-F5344CB8AC3E}">
        <p14:creationId xmlns:p14="http://schemas.microsoft.com/office/powerpoint/2010/main" val="3972407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82DC8DB-C18B-3140-83C0-086B64440812}"/>
              </a:ext>
            </a:extLst>
          </p:cNvPr>
          <p:cNvSpPr txBox="1"/>
          <p:nvPr/>
        </p:nvSpPr>
        <p:spPr>
          <a:xfrm>
            <a:off x="379561" y="155275"/>
            <a:ext cx="11435671" cy="646331"/>
          </a:xfrm>
          <a:prstGeom prst="rect">
            <a:avLst/>
          </a:prstGeom>
          <a:noFill/>
        </p:spPr>
        <p:txBody>
          <a:bodyPr wrap="square" rtlCol="0">
            <a:spAutoFit/>
          </a:bodyPr>
          <a:lstStyle/>
          <a:p>
            <a:r>
              <a:rPr kumimoji="1" lang="en-US" altLang="zh-CN" sz="3600" b="1" dirty="0"/>
              <a:t>Two-Branch CNN</a:t>
            </a:r>
            <a:endParaRPr kumimoji="1" lang="zh-CN" altLang="en-US" sz="3600" b="1" dirty="0"/>
          </a:p>
        </p:txBody>
      </p:sp>
      <p:sp>
        <p:nvSpPr>
          <p:cNvPr id="19" name="圆角矩形 6">
            <a:extLst>
              <a:ext uri="{FF2B5EF4-FFF2-40B4-BE49-F238E27FC236}">
                <a16:creationId xmlns:a16="http://schemas.microsoft.com/office/drawing/2014/main" id="{97C5DDFD-20FD-4587-80A7-774D2E99FE7E}"/>
              </a:ext>
            </a:extLst>
          </p:cNvPr>
          <p:cNvSpPr/>
          <p:nvPr/>
        </p:nvSpPr>
        <p:spPr>
          <a:xfrm>
            <a:off x="715588" y="1253629"/>
            <a:ext cx="10600112" cy="758051"/>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1ED144EE-14C0-49A0-BCB6-277133E03734}"/>
              </a:ext>
            </a:extLst>
          </p:cNvPr>
          <p:cNvSpPr txBox="1"/>
          <p:nvPr/>
        </p:nvSpPr>
        <p:spPr>
          <a:xfrm>
            <a:off x="971766" y="1394897"/>
            <a:ext cx="10245782"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Convolutional neural network has powerful feature extraction ability</a:t>
            </a:r>
          </a:p>
        </p:txBody>
      </p:sp>
      <p:sp>
        <p:nvSpPr>
          <p:cNvPr id="16" name="文本框 15">
            <a:extLst>
              <a:ext uri="{FF2B5EF4-FFF2-40B4-BE49-F238E27FC236}">
                <a16:creationId xmlns:a16="http://schemas.microsoft.com/office/drawing/2014/main" id="{D8C89372-5F69-49C6-BBF4-4E7B683F3A57}"/>
              </a:ext>
            </a:extLst>
          </p:cNvPr>
          <p:cNvSpPr txBox="1"/>
          <p:nvPr/>
        </p:nvSpPr>
        <p:spPr>
          <a:xfrm>
            <a:off x="1216373" y="5861343"/>
            <a:ext cx="10099327" cy="707886"/>
          </a:xfrm>
          <a:prstGeom prst="rect">
            <a:avLst/>
          </a:prstGeom>
          <a:noFill/>
        </p:spPr>
        <p:txBody>
          <a:bodyPr wrap="square" rtlCol="0">
            <a:spAutoFit/>
          </a:bodyPr>
          <a:lstStyle/>
          <a:p>
            <a:pPr algn="just"/>
            <a:r>
              <a:rPr lang="en-US" altLang="zh-CN" sz="2000" dirty="0">
                <a:latin typeface="Times New Roman" panose="02020603050405020304" pitchFamily="18" charset="0"/>
                <a:cs typeface="Times New Roman" panose="02020603050405020304" pitchFamily="18" charset="0"/>
              </a:rPr>
              <a:t>Users do not need to provide any data for the network training. The network is pre-trained by the verification service provider</a:t>
            </a:r>
          </a:p>
        </p:txBody>
      </p:sp>
      <p:pic>
        <p:nvPicPr>
          <p:cNvPr id="21" name="Picture 2" descr="亮点 的图像结果">
            <a:extLst>
              <a:ext uri="{FF2B5EF4-FFF2-40B4-BE49-F238E27FC236}">
                <a16:creationId xmlns:a16="http://schemas.microsoft.com/office/drawing/2014/main" id="{DA88DCD6-5EF5-47DC-9F46-861C82D5E7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748" y="5876578"/>
            <a:ext cx="318364" cy="343147"/>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D73E34C5-E5F7-4A08-B697-0E85CD20ABBC}"/>
              </a:ext>
            </a:extLst>
          </p:cNvPr>
          <p:cNvPicPr>
            <a:picLocks noChangeAspect="1"/>
          </p:cNvPicPr>
          <p:nvPr/>
        </p:nvPicPr>
        <p:blipFill>
          <a:blip r:embed="rId4"/>
          <a:stretch>
            <a:fillRect/>
          </a:stretch>
        </p:blipFill>
        <p:spPr>
          <a:xfrm>
            <a:off x="153177" y="2372186"/>
            <a:ext cx="6554725" cy="3128651"/>
          </a:xfrm>
          <a:prstGeom prst="rect">
            <a:avLst/>
          </a:prstGeom>
        </p:spPr>
      </p:pic>
      <p:sp>
        <p:nvSpPr>
          <p:cNvPr id="10" name="文本框 9">
            <a:extLst>
              <a:ext uri="{FF2B5EF4-FFF2-40B4-BE49-F238E27FC236}">
                <a16:creationId xmlns:a16="http://schemas.microsoft.com/office/drawing/2014/main" id="{966F7554-B019-457B-BF7F-07E3BBCB4982}"/>
              </a:ext>
            </a:extLst>
          </p:cNvPr>
          <p:cNvSpPr txBox="1"/>
          <p:nvPr/>
        </p:nvSpPr>
        <p:spPr>
          <a:xfrm rot="10800000" flipV="1">
            <a:off x="7053846" y="2951753"/>
            <a:ext cx="4761386" cy="2246769"/>
          </a:xfrm>
          <a:prstGeom prst="rect">
            <a:avLst/>
          </a:prstGeom>
          <a:noFill/>
        </p:spPr>
        <p:txBody>
          <a:bodyPr wrap="square" rtlCol="0">
            <a:spAutoFit/>
          </a:bodyPr>
          <a:lstStyle/>
          <a:p>
            <a:pPr marL="457200" indent="-457200" algn="just">
              <a:buAutoNum type="arabicParenR"/>
            </a:pPr>
            <a:r>
              <a:rPr lang="en-US" altLang="zh-CN" sz="2000" dirty="0">
                <a:latin typeface="Times New Roman" panose="02020603050405020304" pitchFamily="18" charset="0"/>
                <a:cs typeface="Times New Roman" panose="02020603050405020304" pitchFamily="18" charset="0"/>
              </a:rPr>
              <a:t>Two branches for positive- and negative-direction gradients</a:t>
            </a:r>
          </a:p>
          <a:p>
            <a:pPr marL="457200" indent="-457200" algn="just">
              <a:buAutoNum type="arabicParenR"/>
            </a:pPr>
            <a:r>
              <a:rPr lang="en-US" altLang="zh-CN" sz="2000" dirty="0">
                <a:latin typeface="Times New Roman" panose="02020603050405020304" pitchFamily="18" charset="0"/>
                <a:cs typeface="Times New Roman" panose="02020603050405020304" pitchFamily="18" charset="0"/>
              </a:rPr>
              <a:t>Each convolutional layer is followed by a batch normalization and a </a:t>
            </a:r>
            <a:r>
              <a:rPr lang="en-US" altLang="zh-CN" sz="2000" dirty="0" err="1">
                <a:latin typeface="Times New Roman" panose="02020603050405020304" pitchFamily="18" charset="0"/>
                <a:cs typeface="Times New Roman" panose="02020603050405020304" pitchFamily="18" charset="0"/>
              </a:rPr>
              <a:t>ReLU</a:t>
            </a:r>
            <a:r>
              <a:rPr lang="en-US" altLang="zh-CN" sz="2000" dirty="0">
                <a:latin typeface="Times New Roman" panose="02020603050405020304" pitchFamily="18" charset="0"/>
                <a:cs typeface="Times New Roman" panose="02020603050405020304" pitchFamily="18" charset="0"/>
              </a:rPr>
              <a:t> activation function</a:t>
            </a:r>
          </a:p>
          <a:p>
            <a:pPr marL="457200" indent="-457200" algn="just">
              <a:buAutoNum type="arabicParenR"/>
            </a:pPr>
            <a:r>
              <a:rPr lang="en-US" altLang="zh-CN" sz="2000" dirty="0">
                <a:latin typeface="Times New Roman" panose="02020603050405020304" pitchFamily="18" charset="0"/>
                <a:cs typeface="Times New Roman" panose="02020603050405020304" pitchFamily="18" charset="0"/>
              </a:rPr>
              <a:t>The output of the hidden layer is regarded as </a:t>
            </a:r>
            <a:r>
              <a:rPr lang="en-US" altLang="zh-CN" sz="2000" dirty="0" err="1">
                <a:latin typeface="Times New Roman" panose="02020603050405020304" pitchFamily="18" charset="0"/>
                <a:cs typeface="Times New Roman" panose="02020603050405020304" pitchFamily="18" charset="0"/>
              </a:rPr>
              <a:t>MandiblePrinrt</a:t>
            </a:r>
            <a:endParaRPr lang="en-US" altLang="zh-CN" sz="2000" dirty="0">
              <a:latin typeface="Times New Roman" panose="02020603050405020304" pitchFamily="18" charset="0"/>
              <a:cs typeface="Times New Roman" panose="02020603050405020304" pitchFamily="18" charset="0"/>
            </a:endParaRPr>
          </a:p>
        </p:txBody>
      </p:sp>
      <p:sp>
        <p:nvSpPr>
          <p:cNvPr id="11" name="圆角矩形 6">
            <a:extLst>
              <a:ext uri="{FF2B5EF4-FFF2-40B4-BE49-F238E27FC236}">
                <a16:creationId xmlns:a16="http://schemas.microsoft.com/office/drawing/2014/main" id="{895850AF-9183-4686-9013-9E94A5368AF9}"/>
              </a:ext>
            </a:extLst>
          </p:cNvPr>
          <p:cNvSpPr/>
          <p:nvPr/>
        </p:nvSpPr>
        <p:spPr>
          <a:xfrm>
            <a:off x="7038134" y="2621923"/>
            <a:ext cx="4777098" cy="2841179"/>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5777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15">
            <a:extLst>
              <a:ext uri="{FF2B5EF4-FFF2-40B4-BE49-F238E27FC236}">
                <a16:creationId xmlns:a16="http://schemas.microsoft.com/office/drawing/2014/main" id="{493A5A7D-A589-4B2F-B2D7-F8E397ED8781}"/>
              </a:ext>
            </a:extLst>
          </p:cNvPr>
          <p:cNvSpPr txBox="1"/>
          <p:nvPr/>
        </p:nvSpPr>
        <p:spPr>
          <a:xfrm>
            <a:off x="0" y="2637246"/>
            <a:ext cx="12192000" cy="1692771"/>
          </a:xfrm>
          <a:prstGeom prst="rect">
            <a:avLst/>
          </a:prstGeom>
          <a:solidFill>
            <a:schemeClr val="accent1">
              <a:alpha val="95000"/>
            </a:schemeClr>
          </a:solidFill>
        </p:spPr>
        <p:txBody>
          <a:bodyPr wrap="square" rtlCol="0">
            <a:spAutoFit/>
          </a:bodyPr>
          <a:lstStyle/>
          <a:p>
            <a:pPr algn="ctr">
              <a:spcBef>
                <a:spcPts val="600"/>
              </a:spcBef>
              <a:spcAft>
                <a:spcPts val="600"/>
              </a:spcAft>
            </a:pPr>
            <a:endParaRPr lang="en-US" sz="100" b="1" dirty="0">
              <a:solidFill>
                <a:schemeClr val="bg1"/>
              </a:solidFill>
              <a:latin typeface="Corbel" panose="020B0503020204020204" pitchFamily="34" charset="0"/>
            </a:endParaRPr>
          </a:p>
          <a:p>
            <a:pPr algn="ctr">
              <a:spcBef>
                <a:spcPts val="600"/>
              </a:spcBef>
              <a:spcAft>
                <a:spcPts val="600"/>
              </a:spcAft>
            </a:pPr>
            <a:r>
              <a:rPr lang="en-US" sz="3600" dirty="0">
                <a:solidFill>
                  <a:schemeClr val="bg1"/>
                </a:solidFill>
              </a:rPr>
              <a:t>Challenge 3: </a:t>
            </a:r>
          </a:p>
          <a:p>
            <a:pPr algn="ctr">
              <a:spcBef>
                <a:spcPts val="600"/>
              </a:spcBef>
              <a:spcAft>
                <a:spcPts val="600"/>
              </a:spcAft>
            </a:pPr>
            <a:r>
              <a:rPr lang="en-US" sz="3600" dirty="0">
                <a:solidFill>
                  <a:schemeClr val="bg1"/>
                </a:solidFill>
              </a:rPr>
              <a:t>Security Enhancement</a:t>
            </a:r>
          </a:p>
          <a:p>
            <a:pPr algn="ctr">
              <a:spcBef>
                <a:spcPts val="600"/>
              </a:spcBef>
              <a:spcAft>
                <a:spcPts val="600"/>
              </a:spcAft>
            </a:pPr>
            <a:endParaRPr lang="en-US" sz="100" b="1" dirty="0">
              <a:solidFill>
                <a:schemeClr val="bg1"/>
              </a:solidFill>
              <a:latin typeface="Corbel" panose="020B0503020204020204" pitchFamily="34" charset="0"/>
            </a:endParaRPr>
          </a:p>
        </p:txBody>
      </p:sp>
      <p:pic>
        <p:nvPicPr>
          <p:cNvPr id="28" name="Picture 16">
            <a:extLst>
              <a:ext uri="{FF2B5EF4-FFF2-40B4-BE49-F238E27FC236}">
                <a16:creationId xmlns:a16="http://schemas.microsoft.com/office/drawing/2014/main" id="{0531F8BF-2DF4-4FFE-B358-B1D870312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76435">
            <a:off x="193216" y="2716531"/>
            <a:ext cx="1446531" cy="1534200"/>
          </a:xfrm>
          <a:prstGeom prst="rect">
            <a:avLst/>
          </a:prstGeom>
        </p:spPr>
      </p:pic>
    </p:spTree>
    <p:extLst>
      <p:ext uri="{BB962C8B-B14F-4D97-AF65-F5344CB8AC3E}">
        <p14:creationId xmlns:p14="http://schemas.microsoft.com/office/powerpoint/2010/main" val="704172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a:extLst>
              <a:ext uri="{FF2B5EF4-FFF2-40B4-BE49-F238E27FC236}">
                <a16:creationId xmlns:a16="http://schemas.microsoft.com/office/drawing/2014/main" id="{83D3D70C-B220-8440-8D21-8DADD805F599}"/>
              </a:ext>
            </a:extLst>
          </p:cNvPr>
          <p:cNvSpPr/>
          <p:nvPr/>
        </p:nvSpPr>
        <p:spPr>
          <a:xfrm>
            <a:off x="692728" y="1009188"/>
            <a:ext cx="10325792" cy="778002"/>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1189F90D-D9E6-1946-A1E7-3663089BDE12}"/>
              </a:ext>
            </a:extLst>
          </p:cNvPr>
          <p:cNvSpPr txBox="1"/>
          <p:nvPr/>
        </p:nvSpPr>
        <p:spPr>
          <a:xfrm>
            <a:off x="948906" y="1150455"/>
            <a:ext cx="9769894"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Biometric plays an important role in user authentication </a:t>
            </a:r>
          </a:p>
        </p:txBody>
      </p:sp>
      <p:sp>
        <p:nvSpPr>
          <p:cNvPr id="9" name="文本框 8">
            <a:extLst>
              <a:ext uri="{FF2B5EF4-FFF2-40B4-BE49-F238E27FC236}">
                <a16:creationId xmlns:a16="http://schemas.microsoft.com/office/drawing/2014/main" id="{D82DC8DB-C18B-3140-83C0-086B64440812}"/>
              </a:ext>
            </a:extLst>
          </p:cNvPr>
          <p:cNvSpPr txBox="1"/>
          <p:nvPr/>
        </p:nvSpPr>
        <p:spPr>
          <a:xfrm>
            <a:off x="379562" y="155275"/>
            <a:ext cx="2950234" cy="646331"/>
          </a:xfrm>
          <a:prstGeom prst="rect">
            <a:avLst/>
          </a:prstGeom>
          <a:noFill/>
        </p:spPr>
        <p:txBody>
          <a:bodyPr wrap="square" rtlCol="0">
            <a:spAutoFit/>
          </a:bodyPr>
          <a:lstStyle/>
          <a:p>
            <a:r>
              <a:rPr kumimoji="1" lang="en-US" altLang="zh-CN" sz="3600" b="1" dirty="0"/>
              <a:t>Background</a:t>
            </a:r>
            <a:endParaRPr kumimoji="1" lang="zh-CN" altLang="en-US" sz="3600" b="1" dirty="0"/>
          </a:p>
        </p:txBody>
      </p:sp>
      <p:sp>
        <p:nvSpPr>
          <p:cNvPr id="11" name="文本框 10">
            <a:extLst>
              <a:ext uri="{FF2B5EF4-FFF2-40B4-BE49-F238E27FC236}">
                <a16:creationId xmlns:a16="http://schemas.microsoft.com/office/drawing/2014/main" id="{5D51A54E-AD03-1C44-9A15-C836164BA2A7}"/>
              </a:ext>
            </a:extLst>
          </p:cNvPr>
          <p:cNvSpPr txBox="1"/>
          <p:nvPr/>
        </p:nvSpPr>
        <p:spPr>
          <a:xfrm>
            <a:off x="1058675" y="5552677"/>
            <a:ext cx="3735238" cy="646331"/>
          </a:xfrm>
          <a:prstGeom prst="rect">
            <a:avLst/>
          </a:prstGeom>
          <a:noFill/>
        </p:spPr>
        <p:txBody>
          <a:bodyPr wrap="square" rtlCol="0">
            <a:spAutoFit/>
          </a:bodyPr>
          <a:lstStyle/>
          <a:p>
            <a:r>
              <a:rPr kumimoji="1" lang="en-US" altLang="zh-CN" sz="3600" b="1" dirty="0">
                <a:latin typeface="Times New Roman" panose="02020603050405020304" pitchFamily="18" charset="0"/>
                <a:cs typeface="Times New Roman" panose="02020603050405020304" pitchFamily="18" charset="0"/>
              </a:rPr>
              <a:t>Fingerprint</a:t>
            </a:r>
            <a:endParaRPr kumimoji="1" lang="zh-CN" altLang="en-US" sz="36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5D1C8DE3-4616-3F48-AF08-A091AC220C8E}"/>
              </a:ext>
            </a:extLst>
          </p:cNvPr>
          <p:cNvSpPr txBox="1"/>
          <p:nvPr/>
        </p:nvSpPr>
        <p:spPr>
          <a:xfrm>
            <a:off x="4404199" y="5552677"/>
            <a:ext cx="4469113" cy="646331"/>
          </a:xfrm>
          <a:prstGeom prst="rect">
            <a:avLst/>
          </a:prstGeom>
          <a:noFill/>
        </p:spPr>
        <p:txBody>
          <a:bodyPr wrap="square" rtlCol="0">
            <a:spAutoFit/>
          </a:bodyPr>
          <a:lstStyle/>
          <a:p>
            <a:r>
              <a:rPr kumimoji="1" lang="en-US" altLang="zh-CN" sz="3600" b="1" dirty="0">
                <a:latin typeface="Times New Roman" panose="02020603050405020304" pitchFamily="18" charset="0"/>
                <a:cs typeface="Times New Roman" panose="02020603050405020304" pitchFamily="18" charset="0"/>
              </a:rPr>
              <a:t>Facial Feature</a:t>
            </a:r>
            <a:endParaRPr kumimoji="1" lang="zh-CN" altLang="en-US" sz="3600" b="1"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05F11286-74A3-FC4E-8816-7A90A02D448C}"/>
              </a:ext>
            </a:extLst>
          </p:cNvPr>
          <p:cNvSpPr txBox="1"/>
          <p:nvPr/>
        </p:nvSpPr>
        <p:spPr>
          <a:xfrm>
            <a:off x="7989736" y="5552677"/>
            <a:ext cx="4229100" cy="646331"/>
          </a:xfrm>
          <a:prstGeom prst="rect">
            <a:avLst/>
          </a:prstGeom>
          <a:noFill/>
        </p:spPr>
        <p:txBody>
          <a:bodyPr wrap="square" rtlCol="0">
            <a:spAutoFit/>
          </a:bodyPr>
          <a:lstStyle/>
          <a:p>
            <a:r>
              <a:rPr kumimoji="1" lang="en-US" altLang="zh-CN" sz="3600" b="1" dirty="0">
                <a:latin typeface="Times New Roman" panose="02020603050405020304" pitchFamily="18" charset="0"/>
                <a:cs typeface="Times New Roman" panose="02020603050405020304" pitchFamily="18" charset="0"/>
              </a:rPr>
              <a:t>Brain Wave</a:t>
            </a:r>
            <a:endParaRPr kumimoji="1" lang="zh-CN" altLang="en-US" sz="3600" b="1" dirty="0">
              <a:latin typeface="Times New Roman" panose="02020603050405020304" pitchFamily="18" charset="0"/>
              <a:cs typeface="Times New Roman" panose="02020603050405020304" pitchFamily="18" charset="0"/>
            </a:endParaRPr>
          </a:p>
        </p:txBody>
      </p:sp>
      <p:pic>
        <p:nvPicPr>
          <p:cNvPr id="3" name="图片 2" descr="图片包含 游戏机, 灯光&#10;&#10;描述已自动生成">
            <a:extLst>
              <a:ext uri="{FF2B5EF4-FFF2-40B4-BE49-F238E27FC236}">
                <a16:creationId xmlns:a16="http://schemas.microsoft.com/office/drawing/2014/main" id="{8B4F1D05-31E3-4AD7-B80B-717C68A9D8A1}"/>
              </a:ext>
            </a:extLst>
          </p:cNvPr>
          <p:cNvPicPr>
            <a:picLocks noChangeAspect="1"/>
          </p:cNvPicPr>
          <p:nvPr/>
        </p:nvPicPr>
        <p:blipFill rotWithShape="1">
          <a:blip r:embed="rId3"/>
          <a:srcRect l="17109" r="14055"/>
          <a:stretch/>
        </p:blipFill>
        <p:spPr>
          <a:xfrm>
            <a:off x="1395067" y="2489118"/>
            <a:ext cx="2059857" cy="2840287"/>
          </a:xfrm>
          <a:prstGeom prst="rect">
            <a:avLst/>
          </a:prstGeom>
        </p:spPr>
      </p:pic>
      <p:pic>
        <p:nvPicPr>
          <p:cNvPr id="1026" name="Picture 2" descr="面部特征 的图像结果">
            <a:extLst>
              <a:ext uri="{FF2B5EF4-FFF2-40B4-BE49-F238E27FC236}">
                <a16:creationId xmlns:a16="http://schemas.microsoft.com/office/drawing/2014/main" id="{31743664-D5E4-4EF8-8BF9-5130163CBA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6761" y="2458623"/>
            <a:ext cx="1934183" cy="29012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脑电波 的图像结果">
            <a:extLst>
              <a:ext uri="{FF2B5EF4-FFF2-40B4-BE49-F238E27FC236}">
                <a16:creationId xmlns:a16="http://schemas.microsoft.com/office/drawing/2014/main" id="{A3CC45E0-5BF5-4690-86C0-6D0A17A4D2C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43273"/>
          <a:stretch/>
        </p:blipFill>
        <p:spPr bwMode="auto">
          <a:xfrm>
            <a:off x="8114864" y="2489118"/>
            <a:ext cx="2780934" cy="2912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055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82DC8DB-C18B-3140-83C0-086B64440812}"/>
              </a:ext>
            </a:extLst>
          </p:cNvPr>
          <p:cNvSpPr txBox="1"/>
          <p:nvPr/>
        </p:nvSpPr>
        <p:spPr>
          <a:xfrm>
            <a:off x="379561" y="155275"/>
            <a:ext cx="11435671" cy="646331"/>
          </a:xfrm>
          <a:prstGeom prst="rect">
            <a:avLst/>
          </a:prstGeom>
          <a:noFill/>
        </p:spPr>
        <p:txBody>
          <a:bodyPr wrap="square" rtlCol="0">
            <a:spAutoFit/>
          </a:bodyPr>
          <a:lstStyle/>
          <a:p>
            <a:r>
              <a:rPr kumimoji="1" lang="en-US" altLang="zh-CN" sz="3600" b="1" dirty="0"/>
              <a:t>Attack Model</a:t>
            </a:r>
            <a:endParaRPr kumimoji="1" lang="zh-CN" altLang="en-US" sz="3600" b="1" dirty="0"/>
          </a:p>
        </p:txBody>
      </p:sp>
      <p:sp>
        <p:nvSpPr>
          <p:cNvPr id="19" name="圆角矩形 6">
            <a:extLst>
              <a:ext uri="{FF2B5EF4-FFF2-40B4-BE49-F238E27FC236}">
                <a16:creationId xmlns:a16="http://schemas.microsoft.com/office/drawing/2014/main" id="{97C5DDFD-20FD-4587-80A7-774D2E99FE7E}"/>
              </a:ext>
            </a:extLst>
          </p:cNvPr>
          <p:cNvSpPr/>
          <p:nvPr/>
        </p:nvSpPr>
        <p:spPr>
          <a:xfrm>
            <a:off x="379561" y="1012331"/>
            <a:ext cx="11435671" cy="5458733"/>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1ED144EE-14C0-49A0-BCB6-277133E03734}"/>
              </a:ext>
            </a:extLst>
          </p:cNvPr>
          <p:cNvSpPr txBox="1"/>
          <p:nvPr/>
        </p:nvSpPr>
        <p:spPr>
          <a:xfrm>
            <a:off x="655609" y="1286156"/>
            <a:ext cx="10245782" cy="5262979"/>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Zero-effort attack: </a:t>
            </a:r>
            <a:r>
              <a:rPr lang="en-US" altLang="zh-CN" sz="2400" dirty="0">
                <a:latin typeface="Times New Roman" panose="02020603050405020304" pitchFamily="18" charset="0"/>
                <a:cs typeface="Times New Roman" panose="02020603050405020304" pitchFamily="18" charset="0"/>
              </a:rPr>
              <a:t>The attacker has no awareness of </a:t>
            </a:r>
            <a:r>
              <a:rPr lang="en-US" altLang="zh-CN" sz="2400" dirty="0" err="1">
                <a:latin typeface="Times New Roman" panose="02020603050405020304" pitchFamily="18" charset="0"/>
                <a:cs typeface="Times New Roman" panose="02020603050405020304" pitchFamily="18" charset="0"/>
              </a:rPr>
              <a:t>MandiPass’s</a:t>
            </a:r>
            <a:r>
              <a:rPr lang="en-US" altLang="zh-CN" sz="2400" dirty="0">
                <a:latin typeface="Times New Roman" panose="02020603050405020304" pitchFamily="18" charset="0"/>
                <a:cs typeface="Times New Roman" panose="02020603050405020304" pitchFamily="18" charset="0"/>
              </a:rPr>
              <a:t> principle. The attacker steals the victim’s earphone and attempts to use it to conduct authentication</a:t>
            </a:r>
          </a:p>
          <a:p>
            <a:pPr marL="285750" indent="-285750" algn="just">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Vibration-aware attack: </a:t>
            </a:r>
            <a:r>
              <a:rPr lang="en-US" altLang="zh-CN" sz="2400" dirty="0">
                <a:latin typeface="Times New Roman" panose="02020603050405020304" pitchFamily="18" charset="0"/>
                <a:cs typeface="Times New Roman" panose="02020603050405020304" pitchFamily="18" charset="0"/>
              </a:rPr>
              <a:t>The attacker knows the principle of </a:t>
            </a:r>
            <a:r>
              <a:rPr lang="en-US" altLang="zh-CN" sz="2400" dirty="0" err="1">
                <a:latin typeface="Times New Roman" panose="02020603050405020304" pitchFamily="18" charset="0"/>
                <a:cs typeface="Times New Roman" panose="02020603050405020304" pitchFamily="18" charset="0"/>
              </a:rPr>
              <a:t>MandiPass</a:t>
            </a:r>
            <a:r>
              <a:rPr lang="en-US" altLang="zh-CN" sz="2400" dirty="0">
                <a:latin typeface="Times New Roman" panose="02020603050405020304" pitchFamily="18" charset="0"/>
                <a:cs typeface="Times New Roman" panose="02020603050405020304" pitchFamily="18" charset="0"/>
              </a:rPr>
              <a:t>. The attacker attempts to produce a vibration signal to deceive </a:t>
            </a:r>
            <a:r>
              <a:rPr lang="en-US" altLang="zh-CN" sz="2400" dirty="0" err="1">
                <a:latin typeface="Times New Roman" panose="02020603050405020304" pitchFamily="18" charset="0"/>
                <a:cs typeface="Times New Roman" panose="02020603050405020304" pitchFamily="18" charset="0"/>
              </a:rPr>
              <a:t>MandiPass</a:t>
            </a:r>
            <a:endParaRPr lang="en-US" altLang="zh-CN"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Impersonation-aware attack: </a:t>
            </a:r>
            <a:r>
              <a:rPr lang="en-US" altLang="zh-CN" sz="2400" dirty="0">
                <a:latin typeface="Times New Roman" panose="02020603050405020304" pitchFamily="18" charset="0"/>
                <a:cs typeface="Times New Roman" panose="02020603050405020304" pitchFamily="18" charset="0"/>
              </a:rPr>
              <a:t>The attacker first observes the verification process of the victim. Then the attacker mimics the voicing manner of the victim to launch the impersonation attack</a:t>
            </a:r>
          </a:p>
          <a:p>
            <a:pPr marL="285750" indent="-285750" algn="just">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Replay attack: </a:t>
            </a:r>
            <a:r>
              <a:rPr lang="en-US" altLang="zh-CN" sz="2400" dirty="0">
                <a:latin typeface="Times New Roman" panose="02020603050405020304" pitchFamily="18" charset="0"/>
                <a:cs typeface="Times New Roman" panose="02020603050405020304" pitchFamily="18" charset="0"/>
              </a:rPr>
              <a:t>The replay attacker steals the </a:t>
            </a:r>
            <a:r>
              <a:rPr lang="en-US" altLang="zh-CN" sz="2400" dirty="0" err="1">
                <a:latin typeface="Times New Roman" panose="02020603050405020304" pitchFamily="18" charset="0"/>
                <a:cs typeface="Times New Roman" panose="02020603050405020304" pitchFamily="18" charset="0"/>
              </a:rPr>
              <a:t>MandiblePrint</a:t>
            </a:r>
            <a:r>
              <a:rPr lang="en-US" altLang="zh-CN" sz="2400" dirty="0">
                <a:latin typeface="Times New Roman" panose="02020603050405020304" pitchFamily="18" charset="0"/>
                <a:cs typeface="Times New Roman" panose="02020603050405020304" pitchFamily="18" charset="0"/>
              </a:rPr>
              <a:t> template stored in the secure enclave and exhibits it to </a:t>
            </a:r>
            <a:r>
              <a:rPr lang="en-US" altLang="zh-CN" sz="2400" dirty="0" err="1">
                <a:latin typeface="Times New Roman" panose="02020603050405020304" pitchFamily="18" charset="0"/>
                <a:cs typeface="Times New Roman" panose="02020603050405020304" pitchFamily="18" charset="0"/>
              </a:rPr>
              <a:t>MandiPass</a:t>
            </a:r>
            <a:r>
              <a:rPr lang="en-US" altLang="zh-CN" sz="2400" dirty="0">
                <a:latin typeface="Times New Roman" panose="02020603050405020304" pitchFamily="18" charset="0"/>
                <a:cs typeface="Times New Roman" panose="02020603050405020304" pitchFamily="18" charset="0"/>
              </a:rPr>
              <a:t> to launch the replay attack</a:t>
            </a:r>
          </a:p>
          <a:p>
            <a:pPr algn="just"/>
            <a:endParaRPr lang="en-US" altLang="zh-CN" sz="2400" b="1" dirty="0">
              <a:latin typeface="Times New Roman" panose="02020603050405020304" pitchFamily="18" charset="0"/>
              <a:cs typeface="Times New Roman" panose="02020603050405020304" pitchFamily="18" charset="0"/>
            </a:endParaRPr>
          </a:p>
        </p:txBody>
      </p:sp>
      <p:pic>
        <p:nvPicPr>
          <p:cNvPr id="4" name="图片 3" descr="画里面的卡通动物&#10;&#10;中度可信度描述已自动生成">
            <a:extLst>
              <a:ext uri="{FF2B5EF4-FFF2-40B4-BE49-F238E27FC236}">
                <a16:creationId xmlns:a16="http://schemas.microsoft.com/office/drawing/2014/main" id="{176BDE11-7AE4-4280-89E0-7EAE5A3E24CA}"/>
              </a:ext>
            </a:extLst>
          </p:cNvPr>
          <p:cNvPicPr>
            <a:picLocks noChangeAspect="1"/>
          </p:cNvPicPr>
          <p:nvPr/>
        </p:nvPicPr>
        <p:blipFill>
          <a:blip r:embed="rId3"/>
          <a:stretch>
            <a:fillRect/>
          </a:stretch>
        </p:blipFill>
        <p:spPr>
          <a:xfrm>
            <a:off x="10927041" y="1652165"/>
            <a:ext cx="625475" cy="463138"/>
          </a:xfrm>
          <a:prstGeom prst="rect">
            <a:avLst/>
          </a:prstGeom>
        </p:spPr>
      </p:pic>
      <p:pic>
        <p:nvPicPr>
          <p:cNvPr id="13" name="图片 12" descr="画里面的卡通动物&#10;&#10;中度可信度描述已自动生成">
            <a:extLst>
              <a:ext uri="{FF2B5EF4-FFF2-40B4-BE49-F238E27FC236}">
                <a16:creationId xmlns:a16="http://schemas.microsoft.com/office/drawing/2014/main" id="{0FA78BCC-DCC9-4724-ABDA-E4DC79E02EFF}"/>
              </a:ext>
            </a:extLst>
          </p:cNvPr>
          <p:cNvPicPr>
            <a:picLocks noChangeAspect="1"/>
          </p:cNvPicPr>
          <p:nvPr/>
        </p:nvPicPr>
        <p:blipFill>
          <a:blip r:embed="rId3"/>
          <a:stretch>
            <a:fillRect/>
          </a:stretch>
        </p:blipFill>
        <p:spPr>
          <a:xfrm>
            <a:off x="10918574" y="3023767"/>
            <a:ext cx="625475" cy="463138"/>
          </a:xfrm>
          <a:prstGeom prst="rect">
            <a:avLst/>
          </a:prstGeom>
        </p:spPr>
      </p:pic>
      <p:pic>
        <p:nvPicPr>
          <p:cNvPr id="14" name="图片 13" descr="画里面的卡通动物&#10;&#10;中度可信度描述已自动生成">
            <a:extLst>
              <a:ext uri="{FF2B5EF4-FFF2-40B4-BE49-F238E27FC236}">
                <a16:creationId xmlns:a16="http://schemas.microsoft.com/office/drawing/2014/main" id="{8163C705-043B-4131-B99A-7374450DC2AC}"/>
              </a:ext>
            </a:extLst>
          </p:cNvPr>
          <p:cNvPicPr>
            <a:picLocks noChangeAspect="1"/>
          </p:cNvPicPr>
          <p:nvPr/>
        </p:nvPicPr>
        <p:blipFill>
          <a:blip r:embed="rId3"/>
          <a:stretch>
            <a:fillRect/>
          </a:stretch>
        </p:blipFill>
        <p:spPr>
          <a:xfrm>
            <a:off x="10927038" y="4251436"/>
            <a:ext cx="625475" cy="463138"/>
          </a:xfrm>
          <a:prstGeom prst="rect">
            <a:avLst/>
          </a:prstGeom>
        </p:spPr>
      </p:pic>
      <p:pic>
        <p:nvPicPr>
          <p:cNvPr id="15" name="图片 14" descr="画里面的卡通动物&#10;&#10;中度可信度描述已自动生成">
            <a:extLst>
              <a:ext uri="{FF2B5EF4-FFF2-40B4-BE49-F238E27FC236}">
                <a16:creationId xmlns:a16="http://schemas.microsoft.com/office/drawing/2014/main" id="{7CE6B818-E2E6-4B41-BB49-928FDDCFA991}"/>
              </a:ext>
            </a:extLst>
          </p:cNvPr>
          <p:cNvPicPr>
            <a:picLocks noChangeAspect="1"/>
          </p:cNvPicPr>
          <p:nvPr/>
        </p:nvPicPr>
        <p:blipFill>
          <a:blip r:embed="rId3"/>
          <a:stretch>
            <a:fillRect/>
          </a:stretch>
        </p:blipFill>
        <p:spPr>
          <a:xfrm>
            <a:off x="10927036" y="5563768"/>
            <a:ext cx="625475" cy="463138"/>
          </a:xfrm>
          <a:prstGeom prst="rect">
            <a:avLst/>
          </a:prstGeom>
        </p:spPr>
      </p:pic>
    </p:spTree>
    <p:extLst>
      <p:ext uri="{BB962C8B-B14F-4D97-AF65-F5344CB8AC3E}">
        <p14:creationId xmlns:p14="http://schemas.microsoft.com/office/powerpoint/2010/main" val="2552264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82DC8DB-C18B-3140-83C0-086B64440812}"/>
              </a:ext>
            </a:extLst>
          </p:cNvPr>
          <p:cNvSpPr txBox="1"/>
          <p:nvPr/>
        </p:nvSpPr>
        <p:spPr>
          <a:xfrm>
            <a:off x="379561" y="155275"/>
            <a:ext cx="11435671" cy="646331"/>
          </a:xfrm>
          <a:prstGeom prst="rect">
            <a:avLst/>
          </a:prstGeom>
          <a:noFill/>
        </p:spPr>
        <p:txBody>
          <a:bodyPr wrap="square" rtlCol="0">
            <a:spAutoFit/>
          </a:bodyPr>
          <a:lstStyle/>
          <a:p>
            <a:r>
              <a:rPr kumimoji="1" lang="en-US" altLang="zh-CN" sz="3600" b="1" dirty="0"/>
              <a:t>Security Analysis</a:t>
            </a:r>
            <a:endParaRPr kumimoji="1" lang="zh-CN" altLang="en-US" sz="3600" b="1" dirty="0"/>
          </a:p>
        </p:txBody>
      </p:sp>
      <p:sp>
        <p:nvSpPr>
          <p:cNvPr id="19" name="圆角矩形 6">
            <a:extLst>
              <a:ext uri="{FF2B5EF4-FFF2-40B4-BE49-F238E27FC236}">
                <a16:creationId xmlns:a16="http://schemas.microsoft.com/office/drawing/2014/main" id="{97C5DDFD-20FD-4587-80A7-774D2E99FE7E}"/>
              </a:ext>
            </a:extLst>
          </p:cNvPr>
          <p:cNvSpPr/>
          <p:nvPr/>
        </p:nvSpPr>
        <p:spPr>
          <a:xfrm>
            <a:off x="379561" y="1253629"/>
            <a:ext cx="11435671" cy="5449095"/>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1ED144EE-14C0-49A0-BCB6-277133E03734}"/>
              </a:ext>
            </a:extLst>
          </p:cNvPr>
          <p:cNvSpPr txBox="1"/>
          <p:nvPr/>
        </p:nvSpPr>
        <p:spPr>
          <a:xfrm>
            <a:off x="630209" y="1521639"/>
            <a:ext cx="10245782" cy="4524315"/>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Zero-effort attack analysis: </a:t>
            </a:r>
            <a:r>
              <a:rPr lang="en-US" altLang="zh-CN" sz="2400" dirty="0">
                <a:latin typeface="Times New Roman" panose="02020603050405020304" pitchFamily="18" charset="0"/>
                <a:cs typeface="Times New Roman" panose="02020603050405020304" pitchFamily="18" charset="0"/>
              </a:rPr>
              <a:t>The attacker who is not aware of this principle cannot provide gradient array to </a:t>
            </a:r>
            <a:r>
              <a:rPr lang="en-US" altLang="zh-CN" sz="2400" dirty="0" err="1">
                <a:latin typeface="Times New Roman" panose="02020603050405020304" pitchFamily="18" charset="0"/>
                <a:cs typeface="Times New Roman" panose="02020603050405020304" pitchFamily="18" charset="0"/>
              </a:rPr>
              <a:t>MandiPass</a:t>
            </a:r>
            <a:endParaRPr lang="en-US" altLang="zh-CN"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altLang="zh-CN" sz="2400" dirty="0">
              <a:latin typeface="Arial" panose="020B0604020202020204" pitchFamily="34" charset="0"/>
              <a:cs typeface="Times New Roman" panose="02020603050405020304" pitchFamily="18" charset="0"/>
            </a:endParaRPr>
          </a:p>
          <a:p>
            <a:pPr marL="285750" indent="-285750" algn="jus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Vibration-aware attack analysis: </a:t>
            </a:r>
            <a:r>
              <a:rPr lang="en-US" altLang="zh-CN" sz="2400" dirty="0">
                <a:latin typeface="Times New Roman" panose="02020603050405020304" pitchFamily="18" charset="0"/>
                <a:cs typeface="Times New Roman" panose="02020603050405020304" pitchFamily="18" charset="0"/>
              </a:rPr>
              <a:t>The attacker is unable to provide correct </a:t>
            </a:r>
            <a:r>
              <a:rPr lang="en-US" altLang="zh-CN" sz="2400" dirty="0" err="1">
                <a:latin typeface="Times New Roman" panose="02020603050405020304" pitchFamily="18" charset="0"/>
                <a:cs typeface="Times New Roman" panose="02020603050405020304" pitchFamily="18" charset="0"/>
              </a:rPr>
              <a:t>MandiblePrint</a:t>
            </a:r>
            <a:r>
              <a:rPr lang="en-US" altLang="zh-CN" sz="2400" dirty="0">
                <a:latin typeface="Times New Roman" panose="02020603050405020304" pitchFamily="18" charset="0"/>
                <a:cs typeface="Times New Roman" panose="02020603050405020304" pitchFamily="18" charset="0"/>
              </a:rPr>
              <a:t>, leading the attack to fail</a:t>
            </a:r>
          </a:p>
          <a:p>
            <a:pPr marL="285750" indent="-285750" algn="just">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Impersonation attack analysis: </a:t>
            </a:r>
            <a:r>
              <a:rPr lang="en-US" altLang="zh-CN" sz="2400" dirty="0">
                <a:latin typeface="Times New Roman" panose="02020603050405020304" pitchFamily="18" charset="0"/>
                <a:cs typeface="Times New Roman" panose="02020603050405020304" pitchFamily="18" charset="0"/>
              </a:rPr>
              <a:t>Even if the attacker is able to mimic the voicing manner of the victim, his </a:t>
            </a:r>
            <a:r>
              <a:rPr lang="en-US" altLang="zh-CN" sz="2400" dirty="0" err="1">
                <a:latin typeface="Times New Roman" panose="02020603050405020304" pitchFamily="18" charset="0"/>
                <a:cs typeface="Times New Roman" panose="02020603050405020304" pitchFamily="18" charset="0"/>
              </a:rPr>
              <a:t>MandiblePrint</a:t>
            </a:r>
            <a:r>
              <a:rPr lang="en-US" altLang="zh-CN" sz="2400" dirty="0">
                <a:latin typeface="Times New Roman" panose="02020603050405020304" pitchFamily="18" charset="0"/>
                <a:cs typeface="Times New Roman" panose="02020603050405020304" pitchFamily="18" charset="0"/>
              </a:rPr>
              <a:t> is still dissimilar to the victim’s one, resulting in the calculated similarity smaller than the threshold</a:t>
            </a:r>
          </a:p>
          <a:p>
            <a:pPr marL="285750" indent="-285750" algn="just">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Replay attack defense: </a:t>
            </a:r>
            <a:r>
              <a:rPr lang="en-US" altLang="zh-CN" sz="2400" dirty="0">
                <a:latin typeface="Times New Roman" panose="02020603050405020304" pitchFamily="18" charset="0"/>
                <a:cs typeface="Times New Roman" panose="02020603050405020304" pitchFamily="18" charset="0"/>
              </a:rPr>
              <a:t>Leveraging a Gaussian matrix to transform the </a:t>
            </a:r>
            <a:r>
              <a:rPr lang="en-US" altLang="zh-CN" sz="2400" dirty="0" err="1">
                <a:latin typeface="Times New Roman" panose="02020603050405020304" pitchFamily="18" charset="0"/>
                <a:cs typeface="Times New Roman" panose="02020603050405020304" pitchFamily="18" charset="0"/>
              </a:rPr>
              <a:t>MandiblePrint</a:t>
            </a:r>
            <a:r>
              <a:rPr lang="en-US" altLang="zh-CN" sz="2400" dirty="0">
                <a:latin typeface="Times New Roman" panose="02020603050405020304" pitchFamily="18" charset="0"/>
                <a:cs typeface="Times New Roman" panose="02020603050405020304" pitchFamily="18" charset="0"/>
              </a:rPr>
              <a:t> into cancelable </a:t>
            </a:r>
            <a:r>
              <a:rPr lang="en-US" altLang="zh-CN" sz="2400" dirty="0" err="1">
                <a:latin typeface="Times New Roman" panose="02020603050405020304" pitchFamily="18" charset="0"/>
                <a:cs typeface="Times New Roman" panose="02020603050405020304" pitchFamily="18" charset="0"/>
              </a:rPr>
              <a:t>MandiblePrint</a:t>
            </a:r>
            <a:r>
              <a:rPr lang="en-US" altLang="zh-CN" sz="2400" dirty="0">
                <a:latin typeface="Times New Roman" panose="02020603050405020304" pitchFamily="18" charset="0"/>
                <a:cs typeface="Times New Roman" panose="02020603050405020304" pitchFamily="18" charset="0"/>
              </a:rPr>
              <a:t> template</a:t>
            </a:r>
          </a:p>
        </p:txBody>
      </p:sp>
      <p:pic>
        <p:nvPicPr>
          <p:cNvPr id="3" name="图片 2">
            <a:extLst>
              <a:ext uri="{FF2B5EF4-FFF2-40B4-BE49-F238E27FC236}">
                <a16:creationId xmlns:a16="http://schemas.microsoft.com/office/drawing/2014/main" id="{2EC5D06D-743E-4713-B866-E225D0A3016B}"/>
              </a:ext>
            </a:extLst>
          </p:cNvPr>
          <p:cNvPicPr>
            <a:picLocks noChangeAspect="1"/>
          </p:cNvPicPr>
          <p:nvPr/>
        </p:nvPicPr>
        <p:blipFill>
          <a:blip r:embed="rId3"/>
          <a:stretch>
            <a:fillRect/>
          </a:stretch>
        </p:blipFill>
        <p:spPr>
          <a:xfrm>
            <a:off x="5062805" y="6045954"/>
            <a:ext cx="1762125" cy="495300"/>
          </a:xfrm>
          <a:prstGeom prst="rect">
            <a:avLst/>
          </a:prstGeom>
        </p:spPr>
      </p:pic>
      <p:pic>
        <p:nvPicPr>
          <p:cNvPr id="5" name="图片 4" descr="卡通人物&#10;&#10;中度可信度描述已自动生成">
            <a:extLst>
              <a:ext uri="{FF2B5EF4-FFF2-40B4-BE49-F238E27FC236}">
                <a16:creationId xmlns:a16="http://schemas.microsoft.com/office/drawing/2014/main" id="{004A4481-BF0E-4CDD-A1A4-069F64C588CC}"/>
              </a:ext>
            </a:extLst>
          </p:cNvPr>
          <p:cNvPicPr>
            <a:picLocks noChangeAspect="1"/>
          </p:cNvPicPr>
          <p:nvPr/>
        </p:nvPicPr>
        <p:blipFill rotWithShape="1">
          <a:blip r:embed="rId4"/>
          <a:srcRect l="13140" t="18196" r="12921" b="18695"/>
          <a:stretch/>
        </p:blipFill>
        <p:spPr>
          <a:xfrm>
            <a:off x="11044032" y="1671386"/>
            <a:ext cx="517759" cy="493205"/>
          </a:xfrm>
          <a:prstGeom prst="rect">
            <a:avLst/>
          </a:prstGeom>
        </p:spPr>
      </p:pic>
      <p:pic>
        <p:nvPicPr>
          <p:cNvPr id="17" name="图片 16" descr="卡通人物&#10;&#10;中度可信度描述已自动生成">
            <a:extLst>
              <a:ext uri="{FF2B5EF4-FFF2-40B4-BE49-F238E27FC236}">
                <a16:creationId xmlns:a16="http://schemas.microsoft.com/office/drawing/2014/main" id="{CA538A24-24A4-4BC9-9157-7F6906637BAA}"/>
              </a:ext>
            </a:extLst>
          </p:cNvPr>
          <p:cNvPicPr>
            <a:picLocks noChangeAspect="1"/>
          </p:cNvPicPr>
          <p:nvPr/>
        </p:nvPicPr>
        <p:blipFill rotWithShape="1">
          <a:blip r:embed="rId4"/>
          <a:srcRect l="13140" t="18196" r="12921" b="18695"/>
          <a:stretch/>
        </p:blipFill>
        <p:spPr>
          <a:xfrm>
            <a:off x="11052497" y="2780520"/>
            <a:ext cx="517759" cy="493205"/>
          </a:xfrm>
          <a:prstGeom prst="rect">
            <a:avLst/>
          </a:prstGeom>
        </p:spPr>
      </p:pic>
      <p:pic>
        <p:nvPicPr>
          <p:cNvPr id="26" name="图片 25" descr="卡通人物&#10;&#10;中度可信度描述已自动生成">
            <a:extLst>
              <a:ext uri="{FF2B5EF4-FFF2-40B4-BE49-F238E27FC236}">
                <a16:creationId xmlns:a16="http://schemas.microsoft.com/office/drawing/2014/main" id="{7B1693E1-6387-4D9B-9CA7-F1D9DA84BD1C}"/>
              </a:ext>
            </a:extLst>
          </p:cNvPr>
          <p:cNvPicPr>
            <a:picLocks noChangeAspect="1"/>
          </p:cNvPicPr>
          <p:nvPr/>
        </p:nvPicPr>
        <p:blipFill rotWithShape="1">
          <a:blip r:embed="rId4"/>
          <a:srcRect l="13140" t="18196" r="12921" b="18695"/>
          <a:stretch/>
        </p:blipFill>
        <p:spPr>
          <a:xfrm>
            <a:off x="11052495" y="4101321"/>
            <a:ext cx="517759" cy="493205"/>
          </a:xfrm>
          <a:prstGeom prst="rect">
            <a:avLst/>
          </a:prstGeom>
        </p:spPr>
      </p:pic>
      <p:pic>
        <p:nvPicPr>
          <p:cNvPr id="27" name="图片 26" descr="卡通人物&#10;&#10;中度可信度描述已自动生成">
            <a:extLst>
              <a:ext uri="{FF2B5EF4-FFF2-40B4-BE49-F238E27FC236}">
                <a16:creationId xmlns:a16="http://schemas.microsoft.com/office/drawing/2014/main" id="{1213E4FF-1FF1-45CB-A3B3-869BB23B40F2}"/>
              </a:ext>
            </a:extLst>
          </p:cNvPr>
          <p:cNvPicPr>
            <a:picLocks noChangeAspect="1"/>
          </p:cNvPicPr>
          <p:nvPr/>
        </p:nvPicPr>
        <p:blipFill rotWithShape="1">
          <a:blip r:embed="rId4"/>
          <a:srcRect l="13140" t="18196" r="12921" b="18695"/>
          <a:stretch/>
        </p:blipFill>
        <p:spPr>
          <a:xfrm>
            <a:off x="11060962" y="5362856"/>
            <a:ext cx="517759" cy="493205"/>
          </a:xfrm>
          <a:prstGeom prst="rect">
            <a:avLst/>
          </a:prstGeom>
        </p:spPr>
      </p:pic>
    </p:spTree>
    <p:extLst>
      <p:ext uri="{BB962C8B-B14F-4D97-AF65-F5344CB8AC3E}">
        <p14:creationId xmlns:p14="http://schemas.microsoft.com/office/powerpoint/2010/main" val="3794313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15">
            <a:extLst>
              <a:ext uri="{FF2B5EF4-FFF2-40B4-BE49-F238E27FC236}">
                <a16:creationId xmlns:a16="http://schemas.microsoft.com/office/drawing/2014/main" id="{493A5A7D-A589-4B2F-B2D7-F8E397ED8781}"/>
              </a:ext>
            </a:extLst>
          </p:cNvPr>
          <p:cNvSpPr txBox="1"/>
          <p:nvPr/>
        </p:nvSpPr>
        <p:spPr>
          <a:xfrm>
            <a:off x="0" y="2907091"/>
            <a:ext cx="12192000" cy="1015663"/>
          </a:xfrm>
          <a:prstGeom prst="rect">
            <a:avLst/>
          </a:prstGeom>
          <a:solidFill>
            <a:schemeClr val="accent1">
              <a:alpha val="95000"/>
            </a:schemeClr>
          </a:solidFill>
        </p:spPr>
        <p:txBody>
          <a:bodyPr wrap="square" rtlCol="0" anchor="b">
            <a:spAutoFit/>
          </a:bodyPr>
          <a:lstStyle/>
          <a:p>
            <a:pPr algn="ctr">
              <a:spcBef>
                <a:spcPts val="600"/>
              </a:spcBef>
              <a:spcAft>
                <a:spcPts val="600"/>
              </a:spcAft>
            </a:pPr>
            <a:endParaRPr lang="en-US" sz="100" b="1" dirty="0">
              <a:solidFill>
                <a:schemeClr val="bg1"/>
              </a:solidFill>
              <a:latin typeface="Corbel" panose="020B0503020204020204" pitchFamily="34" charset="0"/>
            </a:endParaRPr>
          </a:p>
          <a:p>
            <a:pPr algn="ctr">
              <a:spcBef>
                <a:spcPts val="600"/>
              </a:spcBef>
              <a:spcAft>
                <a:spcPts val="600"/>
              </a:spcAft>
            </a:pPr>
            <a:r>
              <a:rPr lang="en-US" sz="3600" dirty="0">
                <a:solidFill>
                  <a:schemeClr val="bg1"/>
                </a:solidFill>
              </a:rPr>
              <a:t>Evaluation &amp; Result</a:t>
            </a:r>
          </a:p>
          <a:p>
            <a:pPr algn="ctr">
              <a:spcBef>
                <a:spcPts val="600"/>
              </a:spcBef>
              <a:spcAft>
                <a:spcPts val="600"/>
              </a:spcAft>
            </a:pPr>
            <a:r>
              <a:rPr lang="en-US" sz="300" dirty="0">
                <a:solidFill>
                  <a:schemeClr val="bg1"/>
                </a:solidFill>
              </a:rPr>
              <a:t>c</a:t>
            </a:r>
          </a:p>
        </p:txBody>
      </p:sp>
      <p:pic>
        <p:nvPicPr>
          <p:cNvPr id="28" name="Picture 16">
            <a:extLst>
              <a:ext uri="{FF2B5EF4-FFF2-40B4-BE49-F238E27FC236}">
                <a16:creationId xmlns:a16="http://schemas.microsoft.com/office/drawing/2014/main" id="{0531F8BF-2DF4-4FFE-B358-B1D870312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76435">
            <a:off x="238024" y="3099679"/>
            <a:ext cx="811725" cy="860921"/>
          </a:xfrm>
          <a:prstGeom prst="rect">
            <a:avLst/>
          </a:prstGeom>
        </p:spPr>
      </p:pic>
    </p:spTree>
    <p:extLst>
      <p:ext uri="{BB962C8B-B14F-4D97-AF65-F5344CB8AC3E}">
        <p14:creationId xmlns:p14="http://schemas.microsoft.com/office/powerpoint/2010/main" val="4164884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82DC8DB-C18B-3140-83C0-086B64440812}"/>
              </a:ext>
            </a:extLst>
          </p:cNvPr>
          <p:cNvSpPr txBox="1"/>
          <p:nvPr/>
        </p:nvSpPr>
        <p:spPr>
          <a:xfrm>
            <a:off x="379561" y="155275"/>
            <a:ext cx="11435671" cy="646331"/>
          </a:xfrm>
          <a:prstGeom prst="rect">
            <a:avLst/>
          </a:prstGeom>
          <a:noFill/>
        </p:spPr>
        <p:txBody>
          <a:bodyPr wrap="square" rtlCol="0">
            <a:spAutoFit/>
          </a:bodyPr>
          <a:lstStyle/>
          <a:p>
            <a:r>
              <a:rPr kumimoji="1" lang="en-US" altLang="zh-CN" sz="3600" b="1" dirty="0"/>
              <a:t>Experiment Setup and Metric</a:t>
            </a:r>
            <a:endParaRPr kumimoji="1" lang="zh-CN" altLang="en-US" sz="3600" b="1" dirty="0"/>
          </a:p>
        </p:txBody>
      </p:sp>
      <p:sp>
        <p:nvSpPr>
          <p:cNvPr id="19" name="圆角矩形 6">
            <a:extLst>
              <a:ext uri="{FF2B5EF4-FFF2-40B4-BE49-F238E27FC236}">
                <a16:creationId xmlns:a16="http://schemas.microsoft.com/office/drawing/2014/main" id="{97C5DDFD-20FD-4587-80A7-774D2E99FE7E}"/>
              </a:ext>
            </a:extLst>
          </p:cNvPr>
          <p:cNvSpPr/>
          <p:nvPr/>
        </p:nvSpPr>
        <p:spPr>
          <a:xfrm>
            <a:off x="715588" y="1253632"/>
            <a:ext cx="10739812" cy="534944"/>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1ED144EE-14C0-49A0-BCB6-277133E03734}"/>
              </a:ext>
            </a:extLst>
          </p:cNvPr>
          <p:cNvSpPr txBox="1"/>
          <p:nvPr/>
        </p:nvSpPr>
        <p:spPr>
          <a:xfrm>
            <a:off x="962603" y="1253631"/>
            <a:ext cx="10245782"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Experiment setup</a:t>
            </a:r>
          </a:p>
        </p:txBody>
      </p:sp>
      <p:sp>
        <p:nvSpPr>
          <p:cNvPr id="10" name="文本框 9">
            <a:extLst>
              <a:ext uri="{FF2B5EF4-FFF2-40B4-BE49-F238E27FC236}">
                <a16:creationId xmlns:a16="http://schemas.microsoft.com/office/drawing/2014/main" id="{83201EBF-3DD9-4A2D-AE56-2A45BB2058C9}"/>
              </a:ext>
            </a:extLst>
          </p:cNvPr>
          <p:cNvSpPr txBox="1"/>
          <p:nvPr/>
        </p:nvSpPr>
        <p:spPr>
          <a:xfrm>
            <a:off x="715588" y="2302129"/>
            <a:ext cx="9257220"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 34 volunteers were invited to collect signals</a:t>
            </a:r>
          </a:p>
        </p:txBody>
      </p:sp>
      <p:sp>
        <p:nvSpPr>
          <p:cNvPr id="11" name="文本框 10">
            <a:extLst>
              <a:ext uri="{FF2B5EF4-FFF2-40B4-BE49-F238E27FC236}">
                <a16:creationId xmlns:a16="http://schemas.microsoft.com/office/drawing/2014/main" id="{888D9011-0F54-48D1-B843-39287F76AA87}"/>
              </a:ext>
            </a:extLst>
          </p:cNvPr>
          <p:cNvSpPr txBox="1"/>
          <p:nvPr/>
        </p:nvSpPr>
        <p:spPr>
          <a:xfrm>
            <a:off x="715588" y="2884393"/>
            <a:ext cx="9257220" cy="163121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 Hardware:</a:t>
            </a:r>
          </a:p>
          <a:p>
            <a:r>
              <a:rPr lang="en-US" altLang="zh-CN" sz="2000" dirty="0">
                <a:latin typeface="Times New Roman" panose="02020603050405020304" pitchFamily="18" charset="0"/>
                <a:cs typeface="Times New Roman" panose="02020603050405020304" pitchFamily="18" charset="0"/>
              </a:rPr>
              <a:t>   Raspberry Pi</a:t>
            </a:r>
          </a:p>
          <a:p>
            <a:r>
              <a:rPr lang="en-US" altLang="zh-CN" sz="2000" dirty="0">
                <a:latin typeface="Times New Roman" panose="02020603050405020304" pitchFamily="18" charset="0"/>
                <a:cs typeface="Times New Roman" panose="02020603050405020304" pitchFamily="18" charset="0"/>
              </a:rPr>
              <a:t>   IMU: MPU-9250 &amp; MPU-6050</a:t>
            </a:r>
          </a:p>
          <a:p>
            <a:r>
              <a:rPr lang="en-US" altLang="zh-CN" sz="2000" dirty="0">
                <a:latin typeface="Times New Roman" panose="02020603050405020304" pitchFamily="18" charset="0"/>
                <a:cs typeface="Times New Roman" panose="02020603050405020304" pitchFamily="18" charset="0"/>
              </a:rPr>
              <a:t># Software:</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Pytorch</a:t>
            </a:r>
            <a:r>
              <a:rPr lang="en-US" altLang="zh-CN" sz="2000" dirty="0">
                <a:latin typeface="Times New Roman" panose="02020603050405020304" pitchFamily="18" charset="0"/>
                <a:cs typeface="Times New Roman" panose="02020603050405020304" pitchFamily="18" charset="0"/>
              </a:rPr>
              <a:t> framework</a:t>
            </a:r>
          </a:p>
        </p:txBody>
      </p:sp>
      <p:sp>
        <p:nvSpPr>
          <p:cNvPr id="12" name="圆角矩形 6">
            <a:extLst>
              <a:ext uri="{FF2B5EF4-FFF2-40B4-BE49-F238E27FC236}">
                <a16:creationId xmlns:a16="http://schemas.microsoft.com/office/drawing/2014/main" id="{18C1521D-085E-499B-A544-8E4C284DDAA3}"/>
              </a:ext>
            </a:extLst>
          </p:cNvPr>
          <p:cNvSpPr/>
          <p:nvPr/>
        </p:nvSpPr>
        <p:spPr>
          <a:xfrm>
            <a:off x="735468" y="4811844"/>
            <a:ext cx="10739812" cy="461126"/>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2BB9463F-4330-48AE-8718-6AEB648E4904}"/>
              </a:ext>
            </a:extLst>
          </p:cNvPr>
          <p:cNvSpPr txBox="1"/>
          <p:nvPr/>
        </p:nvSpPr>
        <p:spPr>
          <a:xfrm>
            <a:off x="982483" y="4794370"/>
            <a:ext cx="10245782"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Metric</a:t>
            </a:r>
          </a:p>
        </p:txBody>
      </p:sp>
      <p:sp>
        <p:nvSpPr>
          <p:cNvPr id="14" name="文本框 13">
            <a:extLst>
              <a:ext uri="{FF2B5EF4-FFF2-40B4-BE49-F238E27FC236}">
                <a16:creationId xmlns:a16="http://schemas.microsoft.com/office/drawing/2014/main" id="{854A21A1-9189-4F40-99F7-7E5299EE8C59}"/>
              </a:ext>
            </a:extLst>
          </p:cNvPr>
          <p:cNvSpPr txBox="1"/>
          <p:nvPr/>
        </p:nvSpPr>
        <p:spPr>
          <a:xfrm>
            <a:off x="735467" y="5360058"/>
            <a:ext cx="9593865" cy="1323439"/>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 False Reject Rate (FRR)                                   # False Accept Rate (FAR)</a:t>
            </a:r>
          </a:p>
          <a:p>
            <a:r>
              <a:rPr lang="en-US" altLang="zh-CN" sz="2000" dirty="0">
                <a:latin typeface="Times New Roman" panose="02020603050405020304" pitchFamily="18" charset="0"/>
                <a:cs typeface="Times New Roman" panose="02020603050405020304" pitchFamily="18" charset="0"/>
              </a:rPr>
              <a:t># Verification Success Rate (VSR)                      # Equal Error rate (EER)</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The lower the FRR, FAR, EER are, the higher the VSR is, the better </a:t>
            </a:r>
            <a:r>
              <a:rPr lang="en-US" altLang="zh-CN" sz="2000" dirty="0" err="1">
                <a:latin typeface="Times New Roman" panose="02020603050405020304" pitchFamily="18" charset="0"/>
                <a:cs typeface="Times New Roman" panose="02020603050405020304" pitchFamily="18" charset="0"/>
              </a:rPr>
              <a:t>MandiPass</a:t>
            </a:r>
            <a:r>
              <a:rPr lang="en-US" altLang="zh-CN" sz="2000" dirty="0">
                <a:latin typeface="Times New Roman" panose="02020603050405020304" pitchFamily="18" charset="0"/>
                <a:cs typeface="Times New Roman" panose="02020603050405020304" pitchFamily="18" charset="0"/>
              </a:rPr>
              <a:t> performs</a:t>
            </a:r>
          </a:p>
        </p:txBody>
      </p:sp>
      <p:pic>
        <p:nvPicPr>
          <p:cNvPr id="3" name="图片 2">
            <a:extLst>
              <a:ext uri="{FF2B5EF4-FFF2-40B4-BE49-F238E27FC236}">
                <a16:creationId xmlns:a16="http://schemas.microsoft.com/office/drawing/2014/main" id="{1761D717-0E56-4D58-9FD8-E9AFDF671BD9}"/>
              </a:ext>
            </a:extLst>
          </p:cNvPr>
          <p:cNvPicPr>
            <a:picLocks noChangeAspect="1"/>
          </p:cNvPicPr>
          <p:nvPr/>
        </p:nvPicPr>
        <p:blipFill>
          <a:blip r:embed="rId3"/>
          <a:stretch>
            <a:fillRect/>
          </a:stretch>
        </p:blipFill>
        <p:spPr>
          <a:xfrm>
            <a:off x="6204781" y="2069600"/>
            <a:ext cx="4783471" cy="2594704"/>
          </a:xfrm>
          <a:prstGeom prst="rect">
            <a:avLst/>
          </a:prstGeom>
        </p:spPr>
      </p:pic>
    </p:spTree>
    <p:extLst>
      <p:ext uri="{BB962C8B-B14F-4D97-AF65-F5344CB8AC3E}">
        <p14:creationId xmlns:p14="http://schemas.microsoft.com/office/powerpoint/2010/main" val="3417470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82DC8DB-C18B-3140-83C0-086B64440812}"/>
              </a:ext>
            </a:extLst>
          </p:cNvPr>
          <p:cNvSpPr txBox="1"/>
          <p:nvPr/>
        </p:nvSpPr>
        <p:spPr>
          <a:xfrm>
            <a:off x="379561" y="155275"/>
            <a:ext cx="11435671" cy="646331"/>
          </a:xfrm>
          <a:prstGeom prst="rect">
            <a:avLst/>
          </a:prstGeom>
          <a:noFill/>
        </p:spPr>
        <p:txBody>
          <a:bodyPr wrap="square" rtlCol="0">
            <a:spAutoFit/>
          </a:bodyPr>
          <a:lstStyle/>
          <a:p>
            <a:r>
              <a:rPr kumimoji="1" lang="en-US" altLang="zh-CN" sz="3600" b="1" dirty="0"/>
              <a:t>Overall Performance</a:t>
            </a:r>
            <a:endParaRPr kumimoji="1" lang="zh-CN" altLang="en-US" sz="3600" b="1" dirty="0"/>
          </a:p>
        </p:txBody>
      </p:sp>
      <p:sp>
        <p:nvSpPr>
          <p:cNvPr id="12" name="圆角矩形 6">
            <a:extLst>
              <a:ext uri="{FF2B5EF4-FFF2-40B4-BE49-F238E27FC236}">
                <a16:creationId xmlns:a16="http://schemas.microsoft.com/office/drawing/2014/main" id="{18C1521D-085E-499B-A544-8E4C284DDAA3}"/>
              </a:ext>
            </a:extLst>
          </p:cNvPr>
          <p:cNvSpPr/>
          <p:nvPr/>
        </p:nvSpPr>
        <p:spPr>
          <a:xfrm>
            <a:off x="735468" y="4710546"/>
            <a:ext cx="10739812" cy="1992180"/>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2BB9463F-4330-48AE-8718-6AEB648E4904}"/>
              </a:ext>
            </a:extLst>
          </p:cNvPr>
          <p:cNvSpPr txBox="1"/>
          <p:nvPr/>
        </p:nvSpPr>
        <p:spPr>
          <a:xfrm>
            <a:off x="982483" y="4873882"/>
            <a:ext cx="10245782" cy="156966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The proposed two-branch convolutional neural network can achieve the highest accuracy (&gt;90%)</a:t>
            </a:r>
          </a:p>
          <a:p>
            <a:pPr marL="285750" indent="-285750">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The EER is only 1.28%, when the acceptance threshold is 0.5485 </a:t>
            </a:r>
          </a:p>
        </p:txBody>
      </p:sp>
      <p:pic>
        <p:nvPicPr>
          <p:cNvPr id="4" name="图片 3">
            <a:extLst>
              <a:ext uri="{FF2B5EF4-FFF2-40B4-BE49-F238E27FC236}">
                <a16:creationId xmlns:a16="http://schemas.microsoft.com/office/drawing/2014/main" id="{EDB11361-9D45-4C46-B41E-8634A4DC12BE}"/>
              </a:ext>
            </a:extLst>
          </p:cNvPr>
          <p:cNvPicPr>
            <a:picLocks noChangeAspect="1"/>
          </p:cNvPicPr>
          <p:nvPr/>
        </p:nvPicPr>
        <p:blipFill>
          <a:blip r:embed="rId3"/>
          <a:stretch>
            <a:fillRect/>
          </a:stretch>
        </p:blipFill>
        <p:spPr>
          <a:xfrm>
            <a:off x="620861" y="1081787"/>
            <a:ext cx="4916339" cy="3288956"/>
          </a:xfrm>
          <a:prstGeom prst="rect">
            <a:avLst/>
          </a:prstGeom>
        </p:spPr>
      </p:pic>
      <p:pic>
        <p:nvPicPr>
          <p:cNvPr id="7" name="图片 6">
            <a:extLst>
              <a:ext uri="{FF2B5EF4-FFF2-40B4-BE49-F238E27FC236}">
                <a16:creationId xmlns:a16="http://schemas.microsoft.com/office/drawing/2014/main" id="{2A4BE606-5A55-4204-A983-41214C7EEAA9}"/>
              </a:ext>
            </a:extLst>
          </p:cNvPr>
          <p:cNvPicPr>
            <a:picLocks noChangeAspect="1"/>
          </p:cNvPicPr>
          <p:nvPr/>
        </p:nvPicPr>
        <p:blipFill>
          <a:blip r:embed="rId4"/>
          <a:stretch>
            <a:fillRect/>
          </a:stretch>
        </p:blipFill>
        <p:spPr>
          <a:xfrm>
            <a:off x="5964238" y="1135221"/>
            <a:ext cx="4779962" cy="3316142"/>
          </a:xfrm>
          <a:prstGeom prst="rect">
            <a:avLst/>
          </a:prstGeom>
        </p:spPr>
      </p:pic>
    </p:spTree>
    <p:extLst>
      <p:ext uri="{BB962C8B-B14F-4D97-AF65-F5344CB8AC3E}">
        <p14:creationId xmlns:p14="http://schemas.microsoft.com/office/powerpoint/2010/main" val="1306909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82DC8DB-C18B-3140-83C0-086B64440812}"/>
              </a:ext>
            </a:extLst>
          </p:cNvPr>
          <p:cNvSpPr txBox="1"/>
          <p:nvPr/>
        </p:nvSpPr>
        <p:spPr>
          <a:xfrm>
            <a:off x="379561" y="155275"/>
            <a:ext cx="11435671" cy="646331"/>
          </a:xfrm>
          <a:prstGeom prst="rect">
            <a:avLst/>
          </a:prstGeom>
          <a:noFill/>
        </p:spPr>
        <p:txBody>
          <a:bodyPr wrap="square" rtlCol="0">
            <a:spAutoFit/>
          </a:bodyPr>
          <a:lstStyle/>
          <a:p>
            <a:r>
              <a:rPr kumimoji="1" lang="en-US" altLang="zh-CN" sz="3600" b="1" dirty="0"/>
              <a:t>Impacts of Gender and Axes Number</a:t>
            </a:r>
            <a:endParaRPr kumimoji="1" lang="zh-CN" altLang="en-US" sz="3600" b="1" dirty="0"/>
          </a:p>
        </p:txBody>
      </p:sp>
      <p:sp>
        <p:nvSpPr>
          <p:cNvPr id="12" name="圆角矩形 6">
            <a:extLst>
              <a:ext uri="{FF2B5EF4-FFF2-40B4-BE49-F238E27FC236}">
                <a16:creationId xmlns:a16="http://schemas.microsoft.com/office/drawing/2014/main" id="{18C1521D-085E-499B-A544-8E4C284DDAA3}"/>
              </a:ext>
            </a:extLst>
          </p:cNvPr>
          <p:cNvSpPr/>
          <p:nvPr/>
        </p:nvSpPr>
        <p:spPr>
          <a:xfrm>
            <a:off x="735468" y="4849094"/>
            <a:ext cx="10739812" cy="1551709"/>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2BB9463F-4330-48AE-8718-6AEB648E4904}"/>
              </a:ext>
            </a:extLst>
          </p:cNvPr>
          <p:cNvSpPr txBox="1"/>
          <p:nvPr/>
        </p:nvSpPr>
        <p:spPr>
          <a:xfrm>
            <a:off x="982483" y="5012430"/>
            <a:ext cx="10245782" cy="1200329"/>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The VSR is fair to different genders</a:t>
            </a:r>
          </a:p>
          <a:p>
            <a:pPr marL="285750" indent="-285750" algn="jus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The EER is as low as 1.32% when we only use the three axes of the accelerometer</a:t>
            </a:r>
          </a:p>
        </p:txBody>
      </p:sp>
      <p:pic>
        <p:nvPicPr>
          <p:cNvPr id="3" name="图片 2">
            <a:extLst>
              <a:ext uri="{FF2B5EF4-FFF2-40B4-BE49-F238E27FC236}">
                <a16:creationId xmlns:a16="http://schemas.microsoft.com/office/drawing/2014/main" id="{FECD1E6D-EC76-427A-A46A-C1204AFA0F22}"/>
              </a:ext>
            </a:extLst>
          </p:cNvPr>
          <p:cNvPicPr>
            <a:picLocks noChangeAspect="1"/>
          </p:cNvPicPr>
          <p:nvPr/>
        </p:nvPicPr>
        <p:blipFill>
          <a:blip r:embed="rId3"/>
          <a:stretch>
            <a:fillRect/>
          </a:stretch>
        </p:blipFill>
        <p:spPr>
          <a:xfrm>
            <a:off x="551151" y="1386914"/>
            <a:ext cx="5109280" cy="3380512"/>
          </a:xfrm>
          <a:prstGeom prst="rect">
            <a:avLst/>
          </a:prstGeom>
        </p:spPr>
      </p:pic>
      <p:pic>
        <p:nvPicPr>
          <p:cNvPr id="6" name="图片 5">
            <a:extLst>
              <a:ext uri="{FF2B5EF4-FFF2-40B4-BE49-F238E27FC236}">
                <a16:creationId xmlns:a16="http://schemas.microsoft.com/office/drawing/2014/main" id="{07111F3D-3FD8-4D28-B214-89DBF731503C}"/>
              </a:ext>
            </a:extLst>
          </p:cNvPr>
          <p:cNvPicPr>
            <a:picLocks noChangeAspect="1"/>
          </p:cNvPicPr>
          <p:nvPr/>
        </p:nvPicPr>
        <p:blipFill>
          <a:blip r:embed="rId4"/>
          <a:stretch>
            <a:fillRect/>
          </a:stretch>
        </p:blipFill>
        <p:spPr>
          <a:xfrm>
            <a:off x="5986840" y="1452103"/>
            <a:ext cx="4747347" cy="3236452"/>
          </a:xfrm>
          <a:prstGeom prst="rect">
            <a:avLst/>
          </a:prstGeom>
        </p:spPr>
      </p:pic>
    </p:spTree>
    <p:extLst>
      <p:ext uri="{BB962C8B-B14F-4D97-AF65-F5344CB8AC3E}">
        <p14:creationId xmlns:p14="http://schemas.microsoft.com/office/powerpoint/2010/main" val="3251952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82DC8DB-C18B-3140-83C0-086B64440812}"/>
              </a:ext>
            </a:extLst>
          </p:cNvPr>
          <p:cNvSpPr txBox="1"/>
          <p:nvPr/>
        </p:nvSpPr>
        <p:spPr>
          <a:xfrm>
            <a:off x="379561" y="155275"/>
            <a:ext cx="11435671" cy="646331"/>
          </a:xfrm>
          <a:prstGeom prst="rect">
            <a:avLst/>
          </a:prstGeom>
          <a:noFill/>
        </p:spPr>
        <p:txBody>
          <a:bodyPr wrap="square" rtlCol="0">
            <a:spAutoFit/>
          </a:bodyPr>
          <a:lstStyle/>
          <a:p>
            <a:r>
              <a:rPr kumimoji="1" lang="en-US" altLang="zh-CN" sz="3600" b="1" dirty="0"/>
              <a:t>Impacts of System Settings</a:t>
            </a:r>
            <a:endParaRPr kumimoji="1" lang="zh-CN" altLang="en-US" sz="3600" b="1" dirty="0"/>
          </a:p>
        </p:txBody>
      </p:sp>
      <p:sp>
        <p:nvSpPr>
          <p:cNvPr id="12" name="圆角矩形 6">
            <a:extLst>
              <a:ext uri="{FF2B5EF4-FFF2-40B4-BE49-F238E27FC236}">
                <a16:creationId xmlns:a16="http://schemas.microsoft.com/office/drawing/2014/main" id="{18C1521D-085E-499B-A544-8E4C284DDAA3}"/>
              </a:ext>
            </a:extLst>
          </p:cNvPr>
          <p:cNvSpPr/>
          <p:nvPr/>
        </p:nvSpPr>
        <p:spPr>
          <a:xfrm>
            <a:off x="735468" y="4849094"/>
            <a:ext cx="10739812" cy="1551709"/>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2BB9463F-4330-48AE-8718-6AEB648E4904}"/>
              </a:ext>
            </a:extLst>
          </p:cNvPr>
          <p:cNvSpPr txBox="1"/>
          <p:nvPr/>
        </p:nvSpPr>
        <p:spPr>
          <a:xfrm>
            <a:off x="982483" y="5012430"/>
            <a:ext cx="10245782" cy="1200329"/>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Collecting 60 gradient arrays is sufficient for the CNN training</a:t>
            </a:r>
          </a:p>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When the number of the elements in the </a:t>
            </a:r>
            <a:r>
              <a:rPr lang="en-US" altLang="zh-CN" sz="2400" b="1" dirty="0" err="1">
                <a:latin typeface="Times New Roman" panose="02020603050405020304" pitchFamily="18" charset="0"/>
                <a:cs typeface="Times New Roman" panose="02020603050405020304" pitchFamily="18" charset="0"/>
              </a:rPr>
              <a:t>MandiblePrint</a:t>
            </a:r>
            <a:r>
              <a:rPr lang="en-US" altLang="zh-CN" sz="2400" b="1" dirty="0">
                <a:latin typeface="Times New Roman" panose="02020603050405020304" pitchFamily="18" charset="0"/>
                <a:cs typeface="Times New Roman" panose="02020603050405020304" pitchFamily="18" charset="0"/>
              </a:rPr>
              <a:t> vector is 512, the EER is as low as 1.28%</a:t>
            </a:r>
          </a:p>
        </p:txBody>
      </p:sp>
      <p:pic>
        <p:nvPicPr>
          <p:cNvPr id="4" name="图片 3">
            <a:extLst>
              <a:ext uri="{FF2B5EF4-FFF2-40B4-BE49-F238E27FC236}">
                <a16:creationId xmlns:a16="http://schemas.microsoft.com/office/drawing/2014/main" id="{E9CE8631-619E-48BF-9F0E-3DDE7D56584F}"/>
              </a:ext>
            </a:extLst>
          </p:cNvPr>
          <p:cNvPicPr>
            <a:picLocks noChangeAspect="1"/>
          </p:cNvPicPr>
          <p:nvPr/>
        </p:nvPicPr>
        <p:blipFill>
          <a:blip r:embed="rId3"/>
          <a:stretch>
            <a:fillRect/>
          </a:stretch>
        </p:blipFill>
        <p:spPr>
          <a:xfrm>
            <a:off x="484187" y="1178320"/>
            <a:ext cx="4938713" cy="3353965"/>
          </a:xfrm>
          <a:prstGeom prst="rect">
            <a:avLst/>
          </a:prstGeom>
        </p:spPr>
      </p:pic>
      <p:pic>
        <p:nvPicPr>
          <p:cNvPr id="7" name="图片 6">
            <a:extLst>
              <a:ext uri="{FF2B5EF4-FFF2-40B4-BE49-F238E27FC236}">
                <a16:creationId xmlns:a16="http://schemas.microsoft.com/office/drawing/2014/main" id="{39E756D4-36DD-4CF4-8D82-F85FAE33F774}"/>
              </a:ext>
            </a:extLst>
          </p:cNvPr>
          <p:cNvPicPr>
            <a:picLocks noChangeAspect="1"/>
          </p:cNvPicPr>
          <p:nvPr/>
        </p:nvPicPr>
        <p:blipFill>
          <a:blip r:embed="rId4"/>
          <a:stretch>
            <a:fillRect/>
          </a:stretch>
        </p:blipFill>
        <p:spPr>
          <a:xfrm>
            <a:off x="5857875" y="1189924"/>
            <a:ext cx="4938713" cy="3342361"/>
          </a:xfrm>
          <a:prstGeom prst="rect">
            <a:avLst/>
          </a:prstGeom>
        </p:spPr>
      </p:pic>
    </p:spTree>
    <p:extLst>
      <p:ext uri="{BB962C8B-B14F-4D97-AF65-F5344CB8AC3E}">
        <p14:creationId xmlns:p14="http://schemas.microsoft.com/office/powerpoint/2010/main" val="829388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82DC8DB-C18B-3140-83C0-086B64440812}"/>
              </a:ext>
            </a:extLst>
          </p:cNvPr>
          <p:cNvSpPr txBox="1"/>
          <p:nvPr/>
        </p:nvSpPr>
        <p:spPr>
          <a:xfrm>
            <a:off x="379561" y="155275"/>
            <a:ext cx="11435671" cy="646331"/>
          </a:xfrm>
          <a:prstGeom prst="rect">
            <a:avLst/>
          </a:prstGeom>
          <a:noFill/>
        </p:spPr>
        <p:txBody>
          <a:bodyPr wrap="square" rtlCol="0">
            <a:spAutoFit/>
          </a:bodyPr>
          <a:lstStyle/>
          <a:p>
            <a:r>
              <a:rPr kumimoji="1" lang="en-US" altLang="zh-CN" sz="3600" b="1" dirty="0"/>
              <a:t>Conclusion</a:t>
            </a:r>
            <a:endParaRPr kumimoji="1" lang="zh-CN" altLang="en-US" sz="3600" b="1" dirty="0"/>
          </a:p>
        </p:txBody>
      </p:sp>
      <p:sp>
        <p:nvSpPr>
          <p:cNvPr id="12" name="圆角矩形 6">
            <a:extLst>
              <a:ext uri="{FF2B5EF4-FFF2-40B4-BE49-F238E27FC236}">
                <a16:creationId xmlns:a16="http://schemas.microsoft.com/office/drawing/2014/main" id="{18C1521D-085E-499B-A544-8E4C284DDAA3}"/>
              </a:ext>
            </a:extLst>
          </p:cNvPr>
          <p:cNvSpPr/>
          <p:nvPr/>
        </p:nvSpPr>
        <p:spPr>
          <a:xfrm>
            <a:off x="735468" y="1422400"/>
            <a:ext cx="10739812" cy="4978403"/>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2BB9463F-4330-48AE-8718-6AEB648E4904}"/>
              </a:ext>
            </a:extLst>
          </p:cNvPr>
          <p:cNvSpPr txBox="1"/>
          <p:nvPr/>
        </p:nvSpPr>
        <p:spPr>
          <a:xfrm>
            <a:off x="1071383" y="1834109"/>
            <a:ext cx="10245782" cy="3785652"/>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We propose </a:t>
            </a:r>
            <a:r>
              <a:rPr lang="en-US" altLang="zh-CN" sz="2400" b="1" dirty="0" err="1">
                <a:latin typeface="Times New Roman" panose="02020603050405020304" pitchFamily="18" charset="0"/>
                <a:cs typeface="Times New Roman" panose="02020603050405020304" pitchFamily="18" charset="0"/>
              </a:rPr>
              <a:t>MandiPass</a:t>
            </a:r>
            <a:r>
              <a:rPr lang="en-US" altLang="zh-CN" sz="2400" b="1" dirty="0">
                <a:latin typeface="Times New Roman" panose="02020603050405020304" pitchFamily="18" charset="0"/>
                <a:cs typeface="Times New Roman" panose="02020603050405020304" pitchFamily="18" charset="0"/>
              </a:rPr>
              <a:t>, a usable and secure user authentication system</a:t>
            </a:r>
          </a:p>
          <a:p>
            <a:pPr marL="285750" indent="-285750">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We theoretically prove that the vibration signals affected by the mandible contain </a:t>
            </a:r>
            <a:r>
              <a:rPr lang="en-US" altLang="zh-CN" sz="2400" b="1" dirty="0" err="1">
                <a:latin typeface="Times New Roman" panose="02020603050405020304" pitchFamily="18" charset="0"/>
                <a:cs typeface="Times New Roman" panose="02020603050405020304" pitchFamily="18" charset="0"/>
              </a:rPr>
              <a:t>MandiblePrint</a:t>
            </a:r>
            <a:r>
              <a:rPr lang="en-US" altLang="zh-CN" sz="2400" b="1"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We leverage a series of processing methods and a two-branch feature extractor to achieve precise user verification</a:t>
            </a:r>
          </a:p>
          <a:p>
            <a:pPr marL="285750" indent="-285750">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We conducted comprehensive experiments with 34 volunteers, the result shows that the EER of </a:t>
            </a:r>
            <a:r>
              <a:rPr lang="en-US" altLang="zh-CN" sz="2400" b="1" dirty="0" err="1">
                <a:latin typeface="Times New Roman" panose="02020603050405020304" pitchFamily="18" charset="0"/>
                <a:cs typeface="Times New Roman" panose="02020603050405020304" pitchFamily="18" charset="0"/>
              </a:rPr>
              <a:t>MandiPass</a:t>
            </a:r>
            <a:r>
              <a:rPr lang="en-US" altLang="zh-CN" sz="2400" b="1" dirty="0">
                <a:latin typeface="Times New Roman" panose="02020603050405020304" pitchFamily="18" charset="0"/>
                <a:cs typeface="Times New Roman" panose="02020603050405020304" pitchFamily="18" charset="0"/>
              </a:rPr>
              <a:t> is only 1.28%</a:t>
            </a:r>
          </a:p>
        </p:txBody>
      </p:sp>
    </p:spTree>
    <p:extLst>
      <p:ext uri="{BB962C8B-B14F-4D97-AF65-F5344CB8AC3E}">
        <p14:creationId xmlns:p14="http://schemas.microsoft.com/office/powerpoint/2010/main" val="2286898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内容占位符 2">
            <a:extLst>
              <a:ext uri="{FF2B5EF4-FFF2-40B4-BE49-F238E27FC236}">
                <a16:creationId xmlns:a16="http://schemas.microsoft.com/office/drawing/2014/main" id="{FD43E484-FA73-42F3-813D-B5F99AC9BA4C}"/>
              </a:ext>
            </a:extLst>
          </p:cNvPr>
          <p:cNvSpPr>
            <a:spLocks noGrp="1"/>
          </p:cNvSpPr>
          <p:nvPr>
            <p:ph idx="1"/>
          </p:nvPr>
        </p:nvSpPr>
        <p:spPr>
          <a:xfrm>
            <a:off x="5149205" y="2640253"/>
            <a:ext cx="4104456" cy="1080120"/>
          </a:xfrm>
        </p:spPr>
        <p:txBody>
          <a:bodyPr>
            <a:normAutofit/>
          </a:bodyPr>
          <a:lstStyle/>
          <a:p>
            <a:pPr algn="ctr">
              <a:buNone/>
            </a:pPr>
            <a:r>
              <a:rPr lang="en-US" altLang="zh-CN" sz="6000" dirty="0"/>
              <a:t>Thank you!</a:t>
            </a:r>
          </a:p>
          <a:p>
            <a:pPr algn="ctr">
              <a:buNone/>
            </a:pPr>
            <a:endParaRPr lang="en-US" altLang="zh-CN" sz="4000" dirty="0"/>
          </a:p>
        </p:txBody>
      </p:sp>
      <p:pic>
        <p:nvPicPr>
          <p:cNvPr id="46" name="Picture 2" descr="C:\Users\thinkpad\Desktop\HuFu\HUFU图片\3d-small-people-question-mark-29467477.jpg">
            <a:extLst>
              <a:ext uri="{FF2B5EF4-FFF2-40B4-BE49-F238E27FC236}">
                <a16:creationId xmlns:a16="http://schemas.microsoft.com/office/drawing/2014/main" id="{5BC6DAF3-B547-4F3A-A3B5-EE0BAD6EF4AB}"/>
              </a:ext>
            </a:extLst>
          </p:cNvPr>
          <p:cNvPicPr>
            <a:picLocks noChangeAspect="1" noChangeArrowheads="1"/>
          </p:cNvPicPr>
          <p:nvPr/>
        </p:nvPicPr>
        <p:blipFill>
          <a:blip r:embed="rId2" cstate="print"/>
          <a:srcRect/>
          <a:stretch>
            <a:fillRect/>
          </a:stretch>
        </p:blipFill>
        <p:spPr bwMode="auto">
          <a:xfrm flipH="1">
            <a:off x="847020" y="1402467"/>
            <a:ext cx="3323659" cy="3914987"/>
          </a:xfrm>
          <a:prstGeom prst="rect">
            <a:avLst/>
          </a:prstGeom>
          <a:noFill/>
        </p:spPr>
      </p:pic>
    </p:spTree>
    <p:extLst>
      <p:ext uri="{BB962C8B-B14F-4D97-AF65-F5344CB8AC3E}">
        <p14:creationId xmlns:p14="http://schemas.microsoft.com/office/powerpoint/2010/main" val="84675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a:extLst>
              <a:ext uri="{FF2B5EF4-FFF2-40B4-BE49-F238E27FC236}">
                <a16:creationId xmlns:a16="http://schemas.microsoft.com/office/drawing/2014/main" id="{83D3D70C-B220-8440-8D21-8DADD805F599}"/>
              </a:ext>
            </a:extLst>
          </p:cNvPr>
          <p:cNvSpPr/>
          <p:nvPr/>
        </p:nvSpPr>
        <p:spPr>
          <a:xfrm>
            <a:off x="715588" y="1253630"/>
            <a:ext cx="10245782" cy="846582"/>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1189F90D-D9E6-1946-A1E7-3663089BDE12}"/>
              </a:ext>
            </a:extLst>
          </p:cNvPr>
          <p:cNvSpPr txBox="1"/>
          <p:nvPr/>
        </p:nvSpPr>
        <p:spPr>
          <a:xfrm>
            <a:off x="971766" y="1394897"/>
            <a:ext cx="9594272"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Intracorporal biometrics</a:t>
            </a:r>
          </a:p>
        </p:txBody>
      </p:sp>
      <p:sp>
        <p:nvSpPr>
          <p:cNvPr id="9" name="文本框 8">
            <a:extLst>
              <a:ext uri="{FF2B5EF4-FFF2-40B4-BE49-F238E27FC236}">
                <a16:creationId xmlns:a16="http://schemas.microsoft.com/office/drawing/2014/main" id="{D82DC8DB-C18B-3140-83C0-086B64440812}"/>
              </a:ext>
            </a:extLst>
          </p:cNvPr>
          <p:cNvSpPr txBox="1"/>
          <p:nvPr/>
        </p:nvSpPr>
        <p:spPr>
          <a:xfrm>
            <a:off x="379562" y="155275"/>
            <a:ext cx="9107338" cy="646331"/>
          </a:xfrm>
          <a:prstGeom prst="rect">
            <a:avLst/>
          </a:prstGeom>
          <a:noFill/>
        </p:spPr>
        <p:txBody>
          <a:bodyPr wrap="square" rtlCol="0">
            <a:spAutoFit/>
          </a:bodyPr>
          <a:lstStyle/>
          <a:p>
            <a:r>
              <a:rPr kumimoji="1" lang="en-US" altLang="zh-CN" sz="3600" b="1" dirty="0"/>
              <a:t>Limitations of Existing Authentications</a:t>
            </a:r>
            <a:endParaRPr kumimoji="1" lang="zh-CN" altLang="en-US" sz="3600" b="1" dirty="0"/>
          </a:p>
        </p:txBody>
      </p:sp>
      <p:sp>
        <p:nvSpPr>
          <p:cNvPr id="14" name="文本框 13">
            <a:extLst>
              <a:ext uri="{FF2B5EF4-FFF2-40B4-BE49-F238E27FC236}">
                <a16:creationId xmlns:a16="http://schemas.microsoft.com/office/drawing/2014/main" id="{56CD3A39-BF96-474B-B014-F5E1F1A3D60D}"/>
              </a:ext>
            </a:extLst>
          </p:cNvPr>
          <p:cNvSpPr txBox="1"/>
          <p:nvPr/>
        </p:nvSpPr>
        <p:spPr>
          <a:xfrm>
            <a:off x="971765" y="2225150"/>
            <a:ext cx="10245781" cy="1569660"/>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1) Current biometrics are hard to collect them, e.g., brain wave and ear canal feature</a:t>
            </a:r>
          </a:p>
          <a:p>
            <a:r>
              <a:rPr lang="en-US" altLang="zh-CN" sz="2400" dirty="0">
                <a:latin typeface="Times New Roman" panose="02020603050405020304" pitchFamily="18" charset="0"/>
                <a:cs typeface="Times New Roman" panose="02020603050405020304" pitchFamily="18" charset="0"/>
              </a:rPr>
              <a:t>2) Or they are not stable, e.g., electrocardiogram can be easily affected by motion and emotion</a:t>
            </a:r>
          </a:p>
        </p:txBody>
      </p:sp>
      <p:sp>
        <p:nvSpPr>
          <p:cNvPr id="18" name="圆角矩形 6">
            <a:extLst>
              <a:ext uri="{FF2B5EF4-FFF2-40B4-BE49-F238E27FC236}">
                <a16:creationId xmlns:a16="http://schemas.microsoft.com/office/drawing/2014/main" id="{D9228906-3159-4EAA-A98F-B23BEBCDF78F}"/>
              </a:ext>
            </a:extLst>
          </p:cNvPr>
          <p:cNvSpPr/>
          <p:nvPr/>
        </p:nvSpPr>
        <p:spPr>
          <a:xfrm>
            <a:off x="728288" y="4034930"/>
            <a:ext cx="10245782" cy="846582"/>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2A97F1CE-E086-4F38-B5CF-83D37B93872B}"/>
              </a:ext>
            </a:extLst>
          </p:cNvPr>
          <p:cNvSpPr txBox="1"/>
          <p:nvPr/>
        </p:nvSpPr>
        <p:spPr>
          <a:xfrm>
            <a:off x="984466" y="4176197"/>
            <a:ext cx="9594272"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Non-intracorporal biometrics</a:t>
            </a:r>
          </a:p>
        </p:txBody>
      </p:sp>
      <p:sp>
        <p:nvSpPr>
          <p:cNvPr id="20" name="文本框 19">
            <a:extLst>
              <a:ext uri="{FF2B5EF4-FFF2-40B4-BE49-F238E27FC236}">
                <a16:creationId xmlns:a16="http://schemas.microsoft.com/office/drawing/2014/main" id="{E22D60DF-2AFC-4BD1-AE60-4BD939FEE307}"/>
              </a:ext>
            </a:extLst>
          </p:cNvPr>
          <p:cNvSpPr txBox="1"/>
          <p:nvPr/>
        </p:nvSpPr>
        <p:spPr>
          <a:xfrm>
            <a:off x="984466" y="5102703"/>
            <a:ext cx="9976904" cy="1569660"/>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1) Current biometrics are easy to stolen/forged, e.g., a fingerprint verification system could be spoofed by clay-made fingerprint </a:t>
            </a:r>
          </a:p>
          <a:p>
            <a:r>
              <a:rPr lang="en-US" altLang="zh-CN" sz="2400" dirty="0">
                <a:latin typeface="Times New Roman" panose="02020603050405020304" pitchFamily="18" charset="0"/>
                <a:cs typeface="Times New Roman" panose="02020603050405020304" pitchFamily="18" charset="0"/>
              </a:rPr>
              <a:t>2) Or they are vulnerable to adversarial sample attacks, e.g., adversarial facial samples and adversarial voice samples</a:t>
            </a:r>
          </a:p>
        </p:txBody>
      </p:sp>
    </p:spTree>
    <p:extLst>
      <p:ext uri="{BB962C8B-B14F-4D97-AF65-F5344CB8AC3E}">
        <p14:creationId xmlns:p14="http://schemas.microsoft.com/office/powerpoint/2010/main" val="805854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167044B-0A63-4958-8986-2BBD06F770D0}"/>
              </a:ext>
            </a:extLst>
          </p:cNvPr>
          <p:cNvSpPr txBox="1"/>
          <p:nvPr/>
        </p:nvSpPr>
        <p:spPr>
          <a:xfrm>
            <a:off x="379562" y="155275"/>
            <a:ext cx="9107338" cy="646331"/>
          </a:xfrm>
          <a:prstGeom prst="rect">
            <a:avLst/>
          </a:prstGeom>
          <a:noFill/>
        </p:spPr>
        <p:txBody>
          <a:bodyPr wrap="square" rtlCol="0">
            <a:spAutoFit/>
          </a:bodyPr>
          <a:lstStyle/>
          <a:p>
            <a:r>
              <a:rPr kumimoji="1" lang="en-US" altLang="zh-CN" sz="3600" b="1" dirty="0"/>
              <a:t>Motivation &amp; Goal</a:t>
            </a:r>
            <a:endParaRPr kumimoji="1" lang="zh-CN" altLang="en-US" sz="3600" b="1" dirty="0"/>
          </a:p>
        </p:txBody>
      </p:sp>
      <p:sp>
        <p:nvSpPr>
          <p:cNvPr id="6" name="文本框 5">
            <a:extLst>
              <a:ext uri="{FF2B5EF4-FFF2-40B4-BE49-F238E27FC236}">
                <a16:creationId xmlns:a16="http://schemas.microsoft.com/office/drawing/2014/main" id="{B3729FC8-5773-43E6-A46D-322F1C156216}"/>
              </a:ext>
            </a:extLst>
          </p:cNvPr>
          <p:cNvSpPr txBox="1"/>
          <p:nvPr/>
        </p:nvSpPr>
        <p:spPr>
          <a:xfrm>
            <a:off x="856377" y="1845224"/>
            <a:ext cx="10479246"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With the popularity of earphones, many kinds of sensors including </a:t>
            </a:r>
            <a:r>
              <a:rPr lang="en-US" altLang="zh-CN" sz="2800" b="1" i="1" dirty="0">
                <a:solidFill>
                  <a:srgbClr val="FF0000"/>
                </a:solidFill>
                <a:latin typeface="Times New Roman" panose="02020603050405020304" pitchFamily="18" charset="0"/>
                <a:cs typeface="Times New Roman" panose="02020603050405020304" pitchFamily="18" charset="0"/>
              </a:rPr>
              <a:t>inertial measurement unit (IMU) </a:t>
            </a:r>
            <a:r>
              <a:rPr lang="en-US" altLang="zh-CN" sz="2800" dirty="0">
                <a:latin typeface="Times New Roman" panose="02020603050405020304" pitchFamily="18" charset="0"/>
                <a:cs typeface="Times New Roman" panose="02020603050405020304" pitchFamily="18" charset="0"/>
              </a:rPr>
              <a:t>have been integrated into them</a:t>
            </a:r>
          </a:p>
          <a:p>
            <a:pPr marL="285750" indent="-285750" algn="just">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Earphone will become the next-generation </a:t>
            </a:r>
            <a:r>
              <a:rPr lang="en-US" altLang="zh-CN" sz="2800" b="1" i="1" dirty="0">
                <a:solidFill>
                  <a:srgbClr val="FF0000"/>
                </a:solidFill>
                <a:latin typeface="Times New Roman" panose="02020603050405020304" pitchFamily="18" charset="0"/>
                <a:cs typeface="Times New Roman" panose="02020603050405020304" pitchFamily="18" charset="0"/>
              </a:rPr>
              <a:t>mobile computing platform</a:t>
            </a:r>
            <a:endParaRPr lang="en-US" altLang="zh-CN"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We want to </a:t>
            </a:r>
            <a:r>
              <a:rPr lang="en-US" altLang="zh-CN" sz="2800" b="1" i="1" dirty="0">
                <a:solidFill>
                  <a:srgbClr val="FF0000"/>
                </a:solidFill>
                <a:latin typeface="Times New Roman" panose="02020603050405020304" pitchFamily="18" charset="0"/>
                <a:cs typeface="Times New Roman" panose="02020603050405020304" pitchFamily="18" charset="0"/>
              </a:rPr>
              <a:t>explore a brand-new intracorporal biometric </a:t>
            </a:r>
            <a:r>
              <a:rPr lang="en-US" altLang="zh-CN" sz="2800" dirty="0">
                <a:latin typeface="Times New Roman" panose="02020603050405020304" pitchFamily="18" charset="0"/>
                <a:cs typeface="Times New Roman" panose="02020603050405020304" pitchFamily="18" charset="0"/>
              </a:rPr>
              <a:t>that can be captured by earphone IMU</a:t>
            </a:r>
          </a:p>
          <a:p>
            <a:pPr marL="285750" indent="-285750" algn="just">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We want to extract fine-grained biometric to achieve </a:t>
            </a:r>
            <a:r>
              <a:rPr lang="en-US" altLang="zh-CN" sz="2800" b="1" i="1" dirty="0">
                <a:solidFill>
                  <a:srgbClr val="FF0000"/>
                </a:solidFill>
                <a:latin typeface="Times New Roman" panose="02020603050405020304" pitchFamily="18" charset="0"/>
                <a:cs typeface="Times New Roman" panose="02020603050405020304" pitchFamily="18" charset="0"/>
              </a:rPr>
              <a:t>accurate user authentication</a:t>
            </a:r>
          </a:p>
          <a:p>
            <a:pPr marL="285750" indent="-285750" algn="just">
              <a:buFont typeface="Wingdings" panose="05000000000000000000" pitchFamily="2" charset="2"/>
              <a:buChar char="Ø"/>
            </a:pP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653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a:extLst>
              <a:ext uri="{FF2B5EF4-FFF2-40B4-BE49-F238E27FC236}">
                <a16:creationId xmlns:a16="http://schemas.microsoft.com/office/drawing/2014/main" id="{83D3D70C-B220-8440-8D21-8DADD805F599}"/>
              </a:ext>
            </a:extLst>
          </p:cNvPr>
          <p:cNvSpPr/>
          <p:nvPr/>
        </p:nvSpPr>
        <p:spPr>
          <a:xfrm>
            <a:off x="692727" y="1257300"/>
            <a:ext cx="10743577" cy="4394200"/>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1189F90D-D9E6-1946-A1E7-3663089BDE12}"/>
              </a:ext>
            </a:extLst>
          </p:cNvPr>
          <p:cNvSpPr txBox="1"/>
          <p:nvPr/>
        </p:nvSpPr>
        <p:spPr>
          <a:xfrm>
            <a:off x="823176" y="1951799"/>
            <a:ext cx="10378224" cy="3323987"/>
          </a:xfrm>
          <a:prstGeom prst="rect">
            <a:avLst/>
          </a:prstGeom>
          <a:noFill/>
        </p:spPr>
        <p:txBody>
          <a:bodyPr wrap="square" rtlCol="0">
            <a:spAutoFit/>
          </a:bodyPr>
          <a:lstStyle/>
          <a:p>
            <a:pPr marL="342900" indent="-342900" algn="jus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It is difficult to find a brand-new intracorporal biometric, and theoretically prove that it can be captured by earphone IMU</a:t>
            </a:r>
          </a:p>
          <a:p>
            <a:pPr marL="342900" indent="-342900" algn="just">
              <a:buFont typeface="Wingdings" panose="05000000000000000000" pitchFamily="2" charset="2"/>
              <a:buChar char="Ø"/>
            </a:pPr>
            <a:endParaRPr lang="zh-CN" altLang="en-US"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Raw IMU signals contain much noise, and the sampling rate of IMU is low, which make the biometric hard to extract from noisy signals </a:t>
            </a:r>
          </a:p>
          <a:p>
            <a:pPr marL="342900" indent="-342900" algn="just">
              <a:buFont typeface="Wingdings" panose="05000000000000000000" pitchFamily="2" charset="2"/>
              <a:buChar char="Ø"/>
            </a:pPr>
            <a:endParaRPr lang="zh-CN" altLang="en-US"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Resisting replay attacks remains an open issue for biometric-based authentication</a:t>
            </a:r>
            <a:endParaRPr lang="zh-CN" altLang="en-US" sz="2400" b="1" dirty="0">
              <a:latin typeface="Times New Roman" panose="02020603050405020304" pitchFamily="18" charset="0"/>
              <a:cs typeface="Times New Roman" panose="02020603050405020304" pitchFamily="18" charset="0"/>
            </a:endParaRPr>
          </a:p>
          <a:p>
            <a:pPr algn="just"/>
            <a:endParaRPr lang="en-US" altLang="zh-CN" dirty="0"/>
          </a:p>
        </p:txBody>
      </p:sp>
      <p:sp>
        <p:nvSpPr>
          <p:cNvPr id="9" name="文本框 8">
            <a:extLst>
              <a:ext uri="{FF2B5EF4-FFF2-40B4-BE49-F238E27FC236}">
                <a16:creationId xmlns:a16="http://schemas.microsoft.com/office/drawing/2014/main" id="{D82DC8DB-C18B-3140-83C0-086B64440812}"/>
              </a:ext>
            </a:extLst>
          </p:cNvPr>
          <p:cNvSpPr txBox="1"/>
          <p:nvPr/>
        </p:nvSpPr>
        <p:spPr>
          <a:xfrm>
            <a:off x="379562" y="155275"/>
            <a:ext cx="4718218" cy="646331"/>
          </a:xfrm>
          <a:prstGeom prst="rect">
            <a:avLst/>
          </a:prstGeom>
          <a:noFill/>
        </p:spPr>
        <p:txBody>
          <a:bodyPr wrap="square" rtlCol="0">
            <a:spAutoFit/>
          </a:bodyPr>
          <a:lstStyle/>
          <a:p>
            <a:r>
              <a:rPr kumimoji="1" lang="en-US" altLang="zh-CN" sz="3600" b="1" dirty="0"/>
              <a:t>Challenge</a:t>
            </a:r>
            <a:endParaRPr kumimoji="1" lang="zh-CN" altLang="en-US" sz="3600" b="1" dirty="0"/>
          </a:p>
        </p:txBody>
      </p:sp>
    </p:spTree>
    <p:extLst>
      <p:ext uri="{BB962C8B-B14F-4D97-AF65-F5344CB8AC3E}">
        <p14:creationId xmlns:p14="http://schemas.microsoft.com/office/powerpoint/2010/main" val="131030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82DC8DB-C18B-3140-83C0-086B64440812}"/>
              </a:ext>
            </a:extLst>
          </p:cNvPr>
          <p:cNvSpPr txBox="1"/>
          <p:nvPr/>
        </p:nvSpPr>
        <p:spPr>
          <a:xfrm>
            <a:off x="379562" y="155275"/>
            <a:ext cx="6376838" cy="646331"/>
          </a:xfrm>
          <a:prstGeom prst="rect">
            <a:avLst/>
          </a:prstGeom>
          <a:noFill/>
        </p:spPr>
        <p:txBody>
          <a:bodyPr wrap="square" rtlCol="0">
            <a:spAutoFit/>
          </a:bodyPr>
          <a:lstStyle/>
          <a:p>
            <a:r>
              <a:rPr kumimoji="1" lang="en-US" altLang="zh-CN" sz="3600" b="1" dirty="0"/>
              <a:t>Proposed System: </a:t>
            </a:r>
            <a:r>
              <a:rPr kumimoji="1" lang="en-US" altLang="zh-CN" sz="3600" b="1" dirty="0" err="1"/>
              <a:t>MandiPass</a:t>
            </a:r>
            <a:endParaRPr kumimoji="1" lang="zh-CN" altLang="en-US" sz="3600" b="1" dirty="0"/>
          </a:p>
        </p:txBody>
      </p:sp>
      <p:pic>
        <p:nvPicPr>
          <p:cNvPr id="3" name="图片 2">
            <a:extLst>
              <a:ext uri="{FF2B5EF4-FFF2-40B4-BE49-F238E27FC236}">
                <a16:creationId xmlns:a16="http://schemas.microsoft.com/office/drawing/2014/main" id="{83EEE5BA-D59D-447C-8378-8C224AE22620}"/>
              </a:ext>
            </a:extLst>
          </p:cNvPr>
          <p:cNvPicPr>
            <a:picLocks noChangeAspect="1"/>
          </p:cNvPicPr>
          <p:nvPr/>
        </p:nvPicPr>
        <p:blipFill>
          <a:blip r:embed="rId3"/>
          <a:stretch>
            <a:fillRect/>
          </a:stretch>
        </p:blipFill>
        <p:spPr>
          <a:xfrm>
            <a:off x="76561" y="1356532"/>
            <a:ext cx="5695950" cy="1483750"/>
          </a:xfrm>
          <a:prstGeom prst="rect">
            <a:avLst/>
          </a:prstGeom>
        </p:spPr>
      </p:pic>
      <p:pic>
        <p:nvPicPr>
          <p:cNvPr id="5" name="图片 4">
            <a:extLst>
              <a:ext uri="{FF2B5EF4-FFF2-40B4-BE49-F238E27FC236}">
                <a16:creationId xmlns:a16="http://schemas.microsoft.com/office/drawing/2014/main" id="{B813AFBD-B027-49EF-B3B8-31178DC87847}"/>
              </a:ext>
            </a:extLst>
          </p:cNvPr>
          <p:cNvPicPr>
            <a:picLocks noChangeAspect="1"/>
          </p:cNvPicPr>
          <p:nvPr/>
        </p:nvPicPr>
        <p:blipFill>
          <a:blip r:embed="rId4"/>
          <a:stretch>
            <a:fillRect/>
          </a:stretch>
        </p:blipFill>
        <p:spPr>
          <a:xfrm>
            <a:off x="6257780" y="1158586"/>
            <a:ext cx="5695950" cy="5200650"/>
          </a:xfrm>
          <a:prstGeom prst="rect">
            <a:avLst/>
          </a:prstGeom>
        </p:spPr>
      </p:pic>
      <p:sp>
        <p:nvSpPr>
          <p:cNvPr id="8" name="文本框 7">
            <a:extLst>
              <a:ext uri="{FF2B5EF4-FFF2-40B4-BE49-F238E27FC236}">
                <a16:creationId xmlns:a16="http://schemas.microsoft.com/office/drawing/2014/main" id="{FC04449F-95BA-46F2-BC2E-6106283BEA93}"/>
              </a:ext>
            </a:extLst>
          </p:cNvPr>
          <p:cNvSpPr txBox="1"/>
          <p:nvPr/>
        </p:nvSpPr>
        <p:spPr>
          <a:xfrm>
            <a:off x="505370" y="3368141"/>
            <a:ext cx="5045343" cy="236988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Use of </a:t>
            </a:r>
            <a:r>
              <a:rPr lang="en-US" altLang="zh-CN" sz="2400" b="1" dirty="0" err="1">
                <a:latin typeface="Times New Roman" panose="02020603050405020304" pitchFamily="18" charset="0"/>
                <a:cs typeface="Times New Roman" panose="02020603050405020304" pitchFamily="18" charset="0"/>
              </a:rPr>
              <a:t>MandiPass</a:t>
            </a:r>
            <a:endParaRPr lang="en-US" altLang="zh-CN" sz="24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     Registration phase</a:t>
            </a:r>
          </a:p>
          <a:p>
            <a:r>
              <a:rPr lang="en-US" altLang="zh-CN" sz="2000" b="1" dirty="0">
                <a:latin typeface="Times New Roman" panose="02020603050405020304" pitchFamily="18" charset="0"/>
                <a:cs typeface="Times New Roman" panose="02020603050405020304" pitchFamily="18" charset="0"/>
              </a:rPr>
              <a:t>     Verification phase</a:t>
            </a:r>
          </a:p>
          <a:p>
            <a:pPr marL="342900"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Architecture of </a:t>
            </a:r>
            <a:r>
              <a:rPr lang="en-US" altLang="zh-CN" sz="2400" b="1" dirty="0" err="1">
                <a:latin typeface="Times New Roman" panose="02020603050405020304" pitchFamily="18" charset="0"/>
                <a:cs typeface="Times New Roman" panose="02020603050405020304" pitchFamily="18" charset="0"/>
              </a:rPr>
              <a:t>MandiPass</a:t>
            </a:r>
            <a:endParaRPr lang="en-US" altLang="zh-CN" sz="24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Data Preprocessing </a:t>
            </a:r>
            <a:r>
              <a:rPr lang="en-US" altLang="zh-CN" sz="2000" b="1" dirty="0">
                <a:latin typeface="Times New Roman" panose="02020603050405020304" pitchFamily="18" charset="0"/>
                <a:cs typeface="Times New Roman" panose="02020603050405020304" pitchFamily="18" charset="0"/>
              </a:rPr>
              <a:t>module</a:t>
            </a:r>
          </a:p>
          <a:p>
            <a:r>
              <a:rPr lang="en-US" altLang="zh-CN" sz="2000" b="1" dirty="0">
                <a:latin typeface="Times New Roman" panose="02020603050405020304" pitchFamily="18" charset="0"/>
                <a:cs typeface="Times New Roman" panose="02020603050405020304" pitchFamily="18" charset="0"/>
              </a:rPr>
              <a:t>      </a:t>
            </a:r>
            <a:r>
              <a:rPr lang="en-US" altLang="zh-CN" sz="2000" b="1" i="1" dirty="0" err="1">
                <a:latin typeface="Times New Roman" panose="02020603050405020304" pitchFamily="18" charset="0"/>
                <a:cs typeface="Times New Roman" panose="02020603050405020304" pitchFamily="18" charset="0"/>
              </a:rPr>
              <a:t>MandiblePrint</a:t>
            </a:r>
            <a:r>
              <a:rPr lang="en-US" altLang="zh-CN" sz="2000" b="1" i="1" dirty="0">
                <a:latin typeface="Times New Roman" panose="02020603050405020304" pitchFamily="18" charset="0"/>
                <a:cs typeface="Times New Roman" panose="02020603050405020304" pitchFamily="18" charset="0"/>
              </a:rPr>
              <a:t> Generation </a:t>
            </a:r>
            <a:r>
              <a:rPr lang="en-US" altLang="zh-CN" sz="2000" b="1" dirty="0">
                <a:latin typeface="Times New Roman" panose="02020603050405020304" pitchFamily="18" charset="0"/>
                <a:cs typeface="Times New Roman" panose="02020603050405020304" pitchFamily="18" charset="0"/>
              </a:rPr>
              <a:t>module</a:t>
            </a:r>
          </a:p>
          <a:p>
            <a:r>
              <a:rPr lang="en-US" altLang="zh-CN" sz="2000" b="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Similarity Calculation </a:t>
            </a:r>
            <a:r>
              <a:rPr lang="en-US" altLang="zh-CN" sz="2000" b="1" dirty="0">
                <a:latin typeface="Times New Roman" panose="02020603050405020304" pitchFamily="18" charset="0"/>
                <a:cs typeface="Times New Roman" panose="02020603050405020304" pitchFamily="18" charset="0"/>
              </a:rPr>
              <a:t>module</a:t>
            </a:r>
          </a:p>
        </p:txBody>
      </p:sp>
      <p:sp>
        <p:nvSpPr>
          <p:cNvPr id="10" name="圆角矩形 6">
            <a:extLst>
              <a:ext uri="{FF2B5EF4-FFF2-40B4-BE49-F238E27FC236}">
                <a16:creationId xmlns:a16="http://schemas.microsoft.com/office/drawing/2014/main" id="{834DA893-072D-4B17-A4D9-3868356A7B78}"/>
              </a:ext>
            </a:extLst>
          </p:cNvPr>
          <p:cNvSpPr/>
          <p:nvPr/>
        </p:nvSpPr>
        <p:spPr>
          <a:xfrm>
            <a:off x="238270" y="3136133"/>
            <a:ext cx="5522335" cy="3061010"/>
          </a:xfrm>
          <a:prstGeom prst="roundRect">
            <a:avLst>
              <a:gd name="adj" fmla="val 9509"/>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08103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15">
            <a:extLst>
              <a:ext uri="{FF2B5EF4-FFF2-40B4-BE49-F238E27FC236}">
                <a16:creationId xmlns:a16="http://schemas.microsoft.com/office/drawing/2014/main" id="{493A5A7D-A589-4B2F-B2D7-F8E397ED8781}"/>
              </a:ext>
            </a:extLst>
          </p:cNvPr>
          <p:cNvSpPr txBox="1"/>
          <p:nvPr/>
        </p:nvSpPr>
        <p:spPr>
          <a:xfrm>
            <a:off x="0" y="2637246"/>
            <a:ext cx="12192000" cy="1692771"/>
          </a:xfrm>
          <a:prstGeom prst="rect">
            <a:avLst/>
          </a:prstGeom>
          <a:solidFill>
            <a:schemeClr val="accent1">
              <a:alpha val="95000"/>
            </a:schemeClr>
          </a:solidFill>
        </p:spPr>
        <p:txBody>
          <a:bodyPr wrap="square" rtlCol="0">
            <a:spAutoFit/>
          </a:bodyPr>
          <a:lstStyle/>
          <a:p>
            <a:pPr algn="ctr">
              <a:spcBef>
                <a:spcPts val="600"/>
              </a:spcBef>
              <a:spcAft>
                <a:spcPts val="600"/>
              </a:spcAft>
            </a:pPr>
            <a:endParaRPr lang="en-US" sz="100" b="1" dirty="0">
              <a:solidFill>
                <a:schemeClr val="bg1"/>
              </a:solidFill>
              <a:latin typeface="Corbel" panose="020B0503020204020204" pitchFamily="34" charset="0"/>
            </a:endParaRPr>
          </a:p>
          <a:p>
            <a:pPr algn="ctr">
              <a:spcBef>
                <a:spcPts val="600"/>
              </a:spcBef>
              <a:spcAft>
                <a:spcPts val="600"/>
              </a:spcAft>
            </a:pPr>
            <a:r>
              <a:rPr lang="en-US" sz="3600" dirty="0">
                <a:solidFill>
                  <a:schemeClr val="bg1"/>
                </a:solidFill>
              </a:rPr>
              <a:t>Challenge 1: </a:t>
            </a:r>
          </a:p>
          <a:p>
            <a:pPr algn="ctr">
              <a:spcBef>
                <a:spcPts val="600"/>
              </a:spcBef>
              <a:spcAft>
                <a:spcPts val="600"/>
              </a:spcAft>
            </a:pPr>
            <a:r>
              <a:rPr lang="en-US" sz="3600" dirty="0">
                <a:solidFill>
                  <a:schemeClr val="bg1"/>
                </a:solidFill>
              </a:rPr>
              <a:t>Feasibility study &amp; Validation Experiment</a:t>
            </a:r>
          </a:p>
          <a:p>
            <a:pPr algn="ctr">
              <a:spcBef>
                <a:spcPts val="600"/>
              </a:spcBef>
              <a:spcAft>
                <a:spcPts val="600"/>
              </a:spcAft>
            </a:pPr>
            <a:endParaRPr lang="en-US" sz="100" b="1" dirty="0">
              <a:solidFill>
                <a:schemeClr val="bg1"/>
              </a:solidFill>
              <a:latin typeface="Corbel" panose="020B0503020204020204" pitchFamily="34" charset="0"/>
            </a:endParaRPr>
          </a:p>
        </p:txBody>
      </p:sp>
      <p:pic>
        <p:nvPicPr>
          <p:cNvPr id="28" name="Picture 16">
            <a:extLst>
              <a:ext uri="{FF2B5EF4-FFF2-40B4-BE49-F238E27FC236}">
                <a16:creationId xmlns:a16="http://schemas.microsoft.com/office/drawing/2014/main" id="{0531F8BF-2DF4-4FFE-B358-B1D870312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76435">
            <a:off x="193215" y="2716531"/>
            <a:ext cx="1446531" cy="1534200"/>
          </a:xfrm>
          <a:prstGeom prst="rect">
            <a:avLst/>
          </a:prstGeom>
        </p:spPr>
      </p:pic>
    </p:spTree>
    <p:extLst>
      <p:ext uri="{BB962C8B-B14F-4D97-AF65-F5344CB8AC3E}">
        <p14:creationId xmlns:p14="http://schemas.microsoft.com/office/powerpoint/2010/main" val="315904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82DC8DB-C18B-3140-83C0-086B64440812}"/>
              </a:ext>
            </a:extLst>
          </p:cNvPr>
          <p:cNvSpPr txBox="1"/>
          <p:nvPr/>
        </p:nvSpPr>
        <p:spPr>
          <a:xfrm>
            <a:off x="379562" y="155275"/>
            <a:ext cx="8129438" cy="646331"/>
          </a:xfrm>
          <a:prstGeom prst="rect">
            <a:avLst/>
          </a:prstGeom>
          <a:noFill/>
        </p:spPr>
        <p:txBody>
          <a:bodyPr wrap="square" rtlCol="0">
            <a:spAutoFit/>
          </a:bodyPr>
          <a:lstStyle/>
          <a:p>
            <a:r>
              <a:rPr kumimoji="1" lang="en-US" altLang="zh-CN" sz="3600" b="1" dirty="0"/>
              <a:t>Signal Propagation Path</a:t>
            </a:r>
            <a:endParaRPr kumimoji="1" lang="zh-CN" altLang="en-US" sz="3600" b="1" dirty="0"/>
          </a:p>
        </p:txBody>
      </p:sp>
      <p:sp>
        <p:nvSpPr>
          <p:cNvPr id="19" name="圆角矩形 6">
            <a:extLst>
              <a:ext uri="{FF2B5EF4-FFF2-40B4-BE49-F238E27FC236}">
                <a16:creationId xmlns:a16="http://schemas.microsoft.com/office/drawing/2014/main" id="{97C5DDFD-20FD-4587-80A7-774D2E99FE7E}"/>
              </a:ext>
            </a:extLst>
          </p:cNvPr>
          <p:cNvSpPr/>
          <p:nvPr/>
        </p:nvSpPr>
        <p:spPr>
          <a:xfrm>
            <a:off x="715588" y="1253630"/>
            <a:ext cx="10245782" cy="711266"/>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1ED144EE-14C0-49A0-BCB6-277133E03734}"/>
              </a:ext>
            </a:extLst>
          </p:cNvPr>
          <p:cNvSpPr txBox="1"/>
          <p:nvPr/>
        </p:nvSpPr>
        <p:spPr>
          <a:xfrm>
            <a:off x="971766" y="1394897"/>
            <a:ext cx="9594272"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Propagation experiment</a:t>
            </a:r>
          </a:p>
        </p:txBody>
      </p:sp>
      <p:pic>
        <p:nvPicPr>
          <p:cNvPr id="3" name="图片 2">
            <a:extLst>
              <a:ext uri="{FF2B5EF4-FFF2-40B4-BE49-F238E27FC236}">
                <a16:creationId xmlns:a16="http://schemas.microsoft.com/office/drawing/2014/main" id="{74C62C65-DE23-4077-AD3E-9DF4F2505D21}"/>
              </a:ext>
            </a:extLst>
          </p:cNvPr>
          <p:cNvPicPr>
            <a:picLocks noChangeAspect="1"/>
          </p:cNvPicPr>
          <p:nvPr/>
        </p:nvPicPr>
        <p:blipFill>
          <a:blip r:embed="rId3"/>
          <a:stretch>
            <a:fillRect/>
          </a:stretch>
        </p:blipFill>
        <p:spPr>
          <a:xfrm>
            <a:off x="176212" y="2469435"/>
            <a:ext cx="1333103" cy="2082037"/>
          </a:xfrm>
          <a:prstGeom prst="rect">
            <a:avLst/>
          </a:prstGeom>
        </p:spPr>
      </p:pic>
      <p:pic>
        <p:nvPicPr>
          <p:cNvPr id="5" name="图片 4">
            <a:extLst>
              <a:ext uri="{FF2B5EF4-FFF2-40B4-BE49-F238E27FC236}">
                <a16:creationId xmlns:a16="http://schemas.microsoft.com/office/drawing/2014/main" id="{394E41B8-D40C-4250-87B7-25062E240DC1}"/>
              </a:ext>
            </a:extLst>
          </p:cNvPr>
          <p:cNvPicPr>
            <a:picLocks noChangeAspect="1"/>
          </p:cNvPicPr>
          <p:nvPr/>
        </p:nvPicPr>
        <p:blipFill>
          <a:blip r:embed="rId4"/>
          <a:stretch>
            <a:fillRect/>
          </a:stretch>
        </p:blipFill>
        <p:spPr>
          <a:xfrm>
            <a:off x="1900954" y="2433127"/>
            <a:ext cx="3217862" cy="2128249"/>
          </a:xfrm>
          <a:prstGeom prst="rect">
            <a:avLst/>
          </a:prstGeom>
        </p:spPr>
      </p:pic>
      <p:pic>
        <p:nvPicPr>
          <p:cNvPr id="7" name="图片 6">
            <a:extLst>
              <a:ext uri="{FF2B5EF4-FFF2-40B4-BE49-F238E27FC236}">
                <a16:creationId xmlns:a16="http://schemas.microsoft.com/office/drawing/2014/main" id="{BE0857EC-03A7-4150-BC7A-FFBE4010EF12}"/>
              </a:ext>
            </a:extLst>
          </p:cNvPr>
          <p:cNvPicPr>
            <a:picLocks noChangeAspect="1"/>
          </p:cNvPicPr>
          <p:nvPr/>
        </p:nvPicPr>
        <p:blipFill>
          <a:blip r:embed="rId5"/>
          <a:stretch>
            <a:fillRect/>
          </a:stretch>
        </p:blipFill>
        <p:spPr>
          <a:xfrm>
            <a:off x="5327577" y="2451281"/>
            <a:ext cx="3124200" cy="2110095"/>
          </a:xfrm>
          <a:prstGeom prst="rect">
            <a:avLst/>
          </a:prstGeom>
        </p:spPr>
      </p:pic>
      <p:pic>
        <p:nvPicPr>
          <p:cNvPr id="10" name="图片 9">
            <a:extLst>
              <a:ext uri="{FF2B5EF4-FFF2-40B4-BE49-F238E27FC236}">
                <a16:creationId xmlns:a16="http://schemas.microsoft.com/office/drawing/2014/main" id="{82EB1E5D-5951-4C6E-AC2F-F1F30A2A736C}"/>
              </a:ext>
            </a:extLst>
          </p:cNvPr>
          <p:cNvPicPr>
            <a:picLocks noChangeAspect="1"/>
          </p:cNvPicPr>
          <p:nvPr/>
        </p:nvPicPr>
        <p:blipFill>
          <a:blip r:embed="rId6"/>
          <a:stretch>
            <a:fillRect/>
          </a:stretch>
        </p:blipFill>
        <p:spPr>
          <a:xfrm>
            <a:off x="8567281" y="2428829"/>
            <a:ext cx="3217862" cy="2132547"/>
          </a:xfrm>
          <a:prstGeom prst="rect">
            <a:avLst/>
          </a:prstGeom>
        </p:spPr>
      </p:pic>
      <p:sp>
        <p:nvSpPr>
          <p:cNvPr id="38" name="文本框 37">
            <a:extLst>
              <a:ext uri="{FF2B5EF4-FFF2-40B4-BE49-F238E27FC236}">
                <a16:creationId xmlns:a16="http://schemas.microsoft.com/office/drawing/2014/main" id="{A7B4B7ED-A20E-4CB7-A2B4-74ABA6199585}"/>
              </a:ext>
            </a:extLst>
          </p:cNvPr>
          <p:cNvSpPr txBox="1"/>
          <p:nvPr/>
        </p:nvSpPr>
        <p:spPr>
          <a:xfrm>
            <a:off x="1095136" y="5605948"/>
            <a:ext cx="9200331"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The vibration strength becomes lower and lower along the path ”throat-mandible-ear”</a:t>
            </a:r>
            <a:endParaRPr lang="en-US" altLang="zh-CN" sz="2000" dirty="0">
              <a:solidFill>
                <a:srgbClr val="C00000"/>
              </a:solidFill>
              <a:latin typeface="Times New Roman" panose="02020603050405020304" pitchFamily="18" charset="0"/>
              <a:cs typeface="Times New Roman" panose="02020603050405020304" pitchFamily="18" charset="0"/>
            </a:endParaRPr>
          </a:p>
        </p:txBody>
      </p:sp>
      <p:sp>
        <p:nvSpPr>
          <p:cNvPr id="39" name="文本框 38">
            <a:extLst>
              <a:ext uri="{FF2B5EF4-FFF2-40B4-BE49-F238E27FC236}">
                <a16:creationId xmlns:a16="http://schemas.microsoft.com/office/drawing/2014/main" id="{71A522D6-3D6F-40FA-BC82-FB2CAB43669D}"/>
              </a:ext>
            </a:extLst>
          </p:cNvPr>
          <p:cNvSpPr txBox="1"/>
          <p:nvPr/>
        </p:nvSpPr>
        <p:spPr>
          <a:xfrm>
            <a:off x="1086669" y="6080081"/>
            <a:ext cx="10698474"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The vibration introduced by the throat can propagate through the mandible, and finally reach ear</a:t>
            </a:r>
          </a:p>
        </p:txBody>
      </p:sp>
      <p:pic>
        <p:nvPicPr>
          <p:cNvPr id="40" name="Picture 2" descr="亮点 的图像结果">
            <a:extLst>
              <a:ext uri="{FF2B5EF4-FFF2-40B4-BE49-F238E27FC236}">
                <a16:creationId xmlns:a16="http://schemas.microsoft.com/office/drawing/2014/main" id="{28E58BE6-D4AF-4B36-8EBE-002B60DF34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344" y="5662911"/>
            <a:ext cx="318364" cy="34314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亮点 的图像结果">
            <a:extLst>
              <a:ext uri="{FF2B5EF4-FFF2-40B4-BE49-F238E27FC236}">
                <a16:creationId xmlns:a16="http://schemas.microsoft.com/office/drawing/2014/main" id="{8DF8B018-DDC1-4C19-94CF-F57D76C949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075" y="6111538"/>
            <a:ext cx="318364" cy="343147"/>
          </a:xfrm>
          <a:prstGeom prst="rect">
            <a:avLst/>
          </a:prstGeom>
          <a:noFill/>
          <a:extLst>
            <a:ext uri="{909E8E84-426E-40DD-AFC4-6F175D3DCCD1}">
              <a14:hiddenFill xmlns:a14="http://schemas.microsoft.com/office/drawing/2010/main">
                <a:solidFill>
                  <a:srgbClr val="FFFFFF"/>
                </a:solidFill>
              </a14:hiddenFill>
            </a:ext>
          </a:extLst>
        </p:spPr>
      </p:pic>
      <p:sp>
        <p:nvSpPr>
          <p:cNvPr id="51" name="文本框 50">
            <a:extLst>
              <a:ext uri="{FF2B5EF4-FFF2-40B4-BE49-F238E27FC236}">
                <a16:creationId xmlns:a16="http://schemas.microsoft.com/office/drawing/2014/main" id="{B7705705-F94B-4CFF-94D8-2DAE95107901}"/>
              </a:ext>
            </a:extLst>
          </p:cNvPr>
          <p:cNvSpPr txBox="1"/>
          <p:nvPr/>
        </p:nvSpPr>
        <p:spPr>
          <a:xfrm>
            <a:off x="827344" y="4889684"/>
            <a:ext cx="10757449"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We attach the IMU to three different locations around the mandible: throat, mandible, and ear</a:t>
            </a:r>
            <a:endParaRPr lang="en-US" altLang="zh-CN" sz="2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828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82DC8DB-C18B-3140-83C0-086B64440812}"/>
              </a:ext>
            </a:extLst>
          </p:cNvPr>
          <p:cNvSpPr txBox="1"/>
          <p:nvPr/>
        </p:nvSpPr>
        <p:spPr>
          <a:xfrm>
            <a:off x="379562" y="155275"/>
            <a:ext cx="8129438" cy="646331"/>
          </a:xfrm>
          <a:prstGeom prst="rect">
            <a:avLst/>
          </a:prstGeom>
          <a:noFill/>
        </p:spPr>
        <p:txBody>
          <a:bodyPr wrap="square" rtlCol="0">
            <a:spAutoFit/>
          </a:bodyPr>
          <a:lstStyle/>
          <a:p>
            <a:r>
              <a:rPr kumimoji="1" lang="en-US" altLang="zh-CN" sz="3600" b="1" dirty="0"/>
              <a:t>Vibration Model</a:t>
            </a:r>
            <a:endParaRPr kumimoji="1" lang="zh-CN" altLang="en-US" sz="3600" b="1" dirty="0"/>
          </a:p>
        </p:txBody>
      </p:sp>
      <p:sp>
        <p:nvSpPr>
          <p:cNvPr id="19" name="圆角矩形 6">
            <a:extLst>
              <a:ext uri="{FF2B5EF4-FFF2-40B4-BE49-F238E27FC236}">
                <a16:creationId xmlns:a16="http://schemas.microsoft.com/office/drawing/2014/main" id="{97C5DDFD-20FD-4587-80A7-774D2E99FE7E}"/>
              </a:ext>
            </a:extLst>
          </p:cNvPr>
          <p:cNvSpPr/>
          <p:nvPr/>
        </p:nvSpPr>
        <p:spPr>
          <a:xfrm>
            <a:off x="715588" y="1253630"/>
            <a:ext cx="10245782" cy="711266"/>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1ED144EE-14C0-49A0-BCB6-277133E03734}"/>
              </a:ext>
            </a:extLst>
          </p:cNvPr>
          <p:cNvSpPr txBox="1"/>
          <p:nvPr/>
        </p:nvSpPr>
        <p:spPr>
          <a:xfrm>
            <a:off x="971766" y="1394897"/>
            <a:ext cx="9594272"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One-degree-of-freedom model</a:t>
            </a:r>
          </a:p>
        </p:txBody>
      </p:sp>
      <p:sp>
        <p:nvSpPr>
          <p:cNvPr id="25" name="文本框 24">
            <a:extLst>
              <a:ext uri="{FF2B5EF4-FFF2-40B4-BE49-F238E27FC236}">
                <a16:creationId xmlns:a16="http://schemas.microsoft.com/office/drawing/2014/main" id="{1F1B1137-F711-49B4-B0E7-3D84D8A5D835}"/>
              </a:ext>
            </a:extLst>
          </p:cNvPr>
          <p:cNvSpPr txBox="1"/>
          <p:nvPr/>
        </p:nvSpPr>
        <p:spPr>
          <a:xfrm rot="10800000" flipV="1">
            <a:off x="8369843" y="2612596"/>
            <a:ext cx="3322623" cy="2246769"/>
          </a:xfrm>
          <a:prstGeom prst="rect">
            <a:avLst/>
          </a:prstGeom>
          <a:noFill/>
        </p:spPr>
        <p:txBody>
          <a:bodyPr wrap="square" rtlCol="0">
            <a:spAutoFit/>
          </a:bodyPr>
          <a:lstStyle/>
          <a:p>
            <a:r>
              <a:rPr lang="en-US" altLang="zh-CN" sz="2000" i="1" dirty="0">
                <a:latin typeface="Times New Roman" panose="02020603050405020304" pitchFamily="18" charset="0"/>
                <a:cs typeface="Times New Roman" panose="02020603050405020304" pitchFamily="18" charset="0"/>
              </a:rPr>
              <a:t>m</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mass</a:t>
            </a:r>
            <a:r>
              <a:rPr lang="en-US" altLang="zh-CN" sz="2000" dirty="0">
                <a:latin typeface="Times New Roman" panose="02020603050405020304" pitchFamily="18" charset="0"/>
                <a:cs typeface="Times New Roman" panose="02020603050405020304" pitchFamily="18" charset="0"/>
              </a:rPr>
              <a:t> of mandible</a:t>
            </a:r>
          </a:p>
          <a:p>
            <a:endParaRPr lang="en-US" altLang="zh-CN" sz="2000" dirty="0">
              <a:latin typeface="Times New Roman" panose="02020603050405020304" pitchFamily="18" charset="0"/>
              <a:cs typeface="Times New Roman" panose="02020603050405020304" pitchFamily="18" charset="0"/>
            </a:endParaRPr>
          </a:p>
          <a:p>
            <a:r>
              <a:rPr lang="en-US" altLang="zh-CN" sz="2000" i="1" dirty="0">
                <a:latin typeface="Times New Roman" panose="02020603050405020304" pitchFamily="18" charset="0"/>
                <a:cs typeface="Times New Roman" panose="02020603050405020304" pitchFamily="18" charset="0"/>
              </a:rPr>
              <a:t>c</a:t>
            </a:r>
            <a:r>
              <a:rPr lang="en-US" altLang="zh-CN" sz="1050" i="1" dirty="0">
                <a:latin typeface="Times New Roman" panose="02020603050405020304" pitchFamily="18" charset="0"/>
                <a:cs typeface="Times New Roman" panose="02020603050405020304" pitchFamily="18" charset="0"/>
              </a:rPr>
              <a:t>1</a:t>
            </a:r>
            <a:r>
              <a:rPr lang="en-US" altLang="zh-CN" sz="2000" i="1" dirty="0">
                <a:latin typeface="Times New Roman" panose="02020603050405020304" pitchFamily="18" charset="0"/>
                <a:cs typeface="Times New Roman" panose="02020603050405020304" pitchFamily="18" charset="0"/>
              </a:rPr>
              <a:t>, c</a:t>
            </a:r>
            <a:r>
              <a:rPr lang="en-US" altLang="zh-CN" sz="1050" i="1"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 two </a:t>
            </a:r>
            <a:r>
              <a:rPr lang="en-US" altLang="zh-CN" sz="2000" b="1" dirty="0">
                <a:latin typeface="Times New Roman" panose="02020603050405020304" pitchFamily="18" charset="0"/>
                <a:cs typeface="Times New Roman" panose="02020603050405020304" pitchFamily="18" charset="0"/>
              </a:rPr>
              <a:t>dampers</a:t>
            </a:r>
          </a:p>
          <a:p>
            <a:endParaRPr lang="en-US" altLang="zh-CN" sz="2000" dirty="0">
              <a:latin typeface="Times New Roman" panose="02020603050405020304" pitchFamily="18" charset="0"/>
              <a:cs typeface="Times New Roman" panose="02020603050405020304" pitchFamily="18" charset="0"/>
            </a:endParaRPr>
          </a:p>
          <a:p>
            <a:r>
              <a:rPr lang="en-US" altLang="zh-CN" sz="2000" i="1" dirty="0">
                <a:latin typeface="Times New Roman" panose="02020603050405020304" pitchFamily="18" charset="0"/>
                <a:cs typeface="Times New Roman" panose="02020603050405020304" pitchFamily="18" charset="0"/>
              </a:rPr>
              <a:t>k</a:t>
            </a:r>
            <a:r>
              <a:rPr lang="en-US" altLang="zh-CN" sz="1400" i="1" dirty="0">
                <a:latin typeface="Times New Roman" panose="02020603050405020304" pitchFamily="18" charset="0"/>
                <a:cs typeface="Times New Roman" panose="02020603050405020304" pitchFamily="18" charset="0"/>
              </a:rPr>
              <a:t>1</a:t>
            </a:r>
            <a:r>
              <a:rPr lang="en-US" altLang="zh-CN" sz="2000" i="1" dirty="0">
                <a:latin typeface="Times New Roman" panose="02020603050405020304" pitchFamily="18" charset="0"/>
                <a:cs typeface="Times New Roman" panose="02020603050405020304" pitchFamily="18" charset="0"/>
              </a:rPr>
              <a:t>, k</a:t>
            </a:r>
            <a:r>
              <a:rPr lang="en-US" altLang="zh-CN" sz="1400" i="1"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 two </a:t>
            </a:r>
            <a:r>
              <a:rPr lang="en-US" altLang="zh-CN" sz="2000" b="1" dirty="0">
                <a:latin typeface="Times New Roman" panose="02020603050405020304" pitchFamily="18" charset="0"/>
                <a:cs typeface="Times New Roman" panose="02020603050405020304" pitchFamily="18" charset="0"/>
              </a:rPr>
              <a:t>springs</a:t>
            </a:r>
          </a:p>
          <a:p>
            <a:endParaRPr lang="en-US" altLang="zh-CN" sz="2000" b="1" dirty="0">
              <a:latin typeface="Times New Roman" panose="02020603050405020304" pitchFamily="18" charset="0"/>
              <a:cs typeface="Times New Roman" panose="02020603050405020304" pitchFamily="18" charset="0"/>
            </a:endParaRPr>
          </a:p>
          <a:p>
            <a:r>
              <a:rPr lang="en-US" altLang="zh-CN" sz="2000" i="1" dirty="0">
                <a:latin typeface="Times New Roman" panose="02020603050405020304" pitchFamily="18" charset="0"/>
                <a:cs typeface="Times New Roman" panose="02020603050405020304" pitchFamily="18" charset="0"/>
              </a:rPr>
              <a:t>F</a:t>
            </a:r>
            <a:r>
              <a:rPr lang="en-US" altLang="zh-CN" sz="1400" i="1" dirty="0">
                <a:latin typeface="Times New Roman" panose="02020603050405020304" pitchFamily="18" charset="0"/>
                <a:cs typeface="Times New Roman" panose="02020603050405020304" pitchFamily="18" charset="0"/>
              </a:rPr>
              <a:t>P</a:t>
            </a:r>
            <a:r>
              <a:rPr lang="en-US" altLang="zh-CN" sz="2000" i="1" dirty="0">
                <a:latin typeface="Times New Roman" panose="02020603050405020304" pitchFamily="18" charset="0"/>
                <a:cs typeface="Times New Roman" panose="02020603050405020304" pitchFamily="18" charset="0"/>
              </a:rPr>
              <a:t>, F</a:t>
            </a:r>
            <a:r>
              <a:rPr lang="en-US" altLang="zh-CN" sz="1400" i="1" dirty="0">
                <a:latin typeface="Times New Roman" panose="02020603050405020304" pitchFamily="18" charset="0"/>
                <a:cs typeface="Times New Roman" panose="02020603050405020304" pitchFamily="18" charset="0"/>
              </a:rPr>
              <a:t>N</a:t>
            </a:r>
            <a:r>
              <a:rPr lang="en-US" altLang="zh-CN" sz="2000" dirty="0">
                <a:latin typeface="Times New Roman" panose="02020603050405020304" pitchFamily="18" charset="0"/>
                <a:cs typeface="Times New Roman" panose="02020603050405020304" pitchFamily="18" charset="0"/>
              </a:rPr>
              <a:t>: two virtual </a:t>
            </a:r>
            <a:r>
              <a:rPr lang="en-US" altLang="zh-CN" sz="2000" b="1" dirty="0">
                <a:latin typeface="Times New Roman" panose="02020603050405020304" pitchFamily="18" charset="0"/>
                <a:cs typeface="Times New Roman" panose="02020603050405020304" pitchFamily="18" charset="0"/>
              </a:rPr>
              <a:t>forces</a:t>
            </a:r>
            <a:r>
              <a:rPr lang="en-US" altLang="zh-CN" sz="2000" dirty="0">
                <a:latin typeface="Times New Roman" panose="02020603050405020304" pitchFamily="18" charset="0"/>
                <a:cs typeface="Times New Roman" panose="02020603050405020304" pitchFamily="18" charset="0"/>
              </a:rPr>
              <a:t> </a:t>
            </a:r>
          </a:p>
        </p:txBody>
      </p:sp>
      <p:pic>
        <p:nvPicPr>
          <p:cNvPr id="3" name="图片 2">
            <a:extLst>
              <a:ext uri="{FF2B5EF4-FFF2-40B4-BE49-F238E27FC236}">
                <a16:creationId xmlns:a16="http://schemas.microsoft.com/office/drawing/2014/main" id="{47694369-C726-4B65-99CE-AC50E7CBAB02}"/>
              </a:ext>
            </a:extLst>
          </p:cNvPr>
          <p:cNvPicPr>
            <a:picLocks noChangeAspect="1"/>
          </p:cNvPicPr>
          <p:nvPr/>
        </p:nvPicPr>
        <p:blipFill>
          <a:blip r:embed="rId3"/>
          <a:stretch>
            <a:fillRect/>
          </a:stretch>
        </p:blipFill>
        <p:spPr>
          <a:xfrm>
            <a:off x="137729" y="2183376"/>
            <a:ext cx="7658734" cy="3301645"/>
          </a:xfrm>
          <a:prstGeom prst="rect">
            <a:avLst/>
          </a:prstGeom>
        </p:spPr>
      </p:pic>
      <p:sp>
        <p:nvSpPr>
          <p:cNvPr id="28" name="文本框 27">
            <a:extLst>
              <a:ext uri="{FF2B5EF4-FFF2-40B4-BE49-F238E27FC236}">
                <a16:creationId xmlns:a16="http://schemas.microsoft.com/office/drawing/2014/main" id="{47F43639-081B-4E95-B20C-ECEA5CB7E562}"/>
              </a:ext>
            </a:extLst>
          </p:cNvPr>
          <p:cNvSpPr txBox="1"/>
          <p:nvPr/>
        </p:nvSpPr>
        <p:spPr>
          <a:xfrm>
            <a:off x="560994" y="5779347"/>
            <a:ext cx="11070012"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The vibration can be divided into two phases: positive-direction vibration and negative-direction vibration</a:t>
            </a:r>
            <a:endParaRPr lang="en-US" altLang="zh-CN" sz="2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88994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14446</TotalTime>
  <Words>2256</Words>
  <Application>Microsoft Office PowerPoint</Application>
  <PresentationFormat>Widescreen</PresentationFormat>
  <Paragraphs>224</Paragraphs>
  <Slides>28</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等线</vt:lpstr>
      <vt:lpstr>等线 Light</vt:lpstr>
      <vt:lpstr>Arial</vt:lpstr>
      <vt:lpstr>Corbel</vt:lpstr>
      <vt:lpstr>Times New Roman</vt:lpstr>
      <vt:lpstr>Wingdings</vt:lpstr>
      <vt:lpstr>Office 主题​​</vt:lpstr>
      <vt:lpstr>MandiPass: Secure and Usable User Authentication via Earphone IMU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1605421821@qq.com</dc:creator>
  <cp:lastModifiedBy>Leming Shen</cp:lastModifiedBy>
  <cp:revision>353</cp:revision>
  <dcterms:created xsi:type="dcterms:W3CDTF">2021-03-03T09:58:50Z</dcterms:created>
  <dcterms:modified xsi:type="dcterms:W3CDTF">2021-11-26T03:06:03Z</dcterms:modified>
</cp:coreProperties>
</file>