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5143500" cx="9144000"/>
  <p:notesSz cx="6858000" cy="9144000"/>
  <p:embeddedFontLst>
    <p:embeddedFont>
      <p:font typeface="Roboto"/>
      <p:regular r:id="rId13"/>
      <p:bold r:id="rId14"/>
      <p:italic r:id="rId15"/>
      <p:boldItalic r:id="rId16"/>
    </p:embeddedFont>
    <p:embeddedFont>
      <p:font typeface="Tahoma"/>
      <p:regular r:id="rId17"/>
      <p:bold r:id="rId18"/>
    </p:embeddedFont>
    <p:embeddedFont>
      <p:font typeface="Roboto Mon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obotoMono-bold.fntdata"/><Relationship Id="rId11" Type="http://schemas.openxmlformats.org/officeDocument/2006/relationships/slide" Target="slides/slide7.xml"/><Relationship Id="rId22" Type="http://schemas.openxmlformats.org/officeDocument/2006/relationships/font" Target="fonts/RobotoMono-boldItalic.fntdata"/><Relationship Id="rId10" Type="http://schemas.openxmlformats.org/officeDocument/2006/relationships/slide" Target="slides/slide6.xml"/><Relationship Id="rId21" Type="http://schemas.openxmlformats.org/officeDocument/2006/relationships/font" Target="fonts/RobotoMono-italic.fntdata"/><Relationship Id="rId13" Type="http://schemas.openxmlformats.org/officeDocument/2006/relationships/font" Target="fonts/Roboto-regular.fntdata"/><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Roboto-italic.fntdata"/><Relationship Id="rId14" Type="http://schemas.openxmlformats.org/officeDocument/2006/relationships/font" Target="fonts/Roboto-bold.fntdata"/><Relationship Id="rId17" Type="http://schemas.openxmlformats.org/officeDocument/2006/relationships/font" Target="fonts/Tahoma-regular.fntdata"/><Relationship Id="rId16" Type="http://schemas.openxmlformats.org/officeDocument/2006/relationships/font" Target="fonts/Roboto-boldItalic.fntdata"/><Relationship Id="rId5" Type="http://schemas.openxmlformats.org/officeDocument/2006/relationships/slide" Target="slides/slide1.xml"/><Relationship Id="rId19" Type="http://schemas.openxmlformats.org/officeDocument/2006/relationships/font" Target="fonts/RobotoMono-regular.fntdata"/><Relationship Id="rId6" Type="http://schemas.openxmlformats.org/officeDocument/2006/relationships/slide" Target="slides/slide2.xml"/><Relationship Id="rId18" Type="http://schemas.openxmlformats.org/officeDocument/2006/relationships/font" Target="fonts/Tahoma-bold.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0d8a3913ea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0d8a3913e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0d8a3913ea_0_6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0d8a3913ea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5fe14d3b49_0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5fe14d3b49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0d8a3913ea_0_12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0d8a3913ea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0d8a3913ea_0_1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0d8a3913ea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b496af97ae_0_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b496af97ae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0d8a3913ea_0_13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0d8a3913ea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0d8a3913ea_0_13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0d8a3913ea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 R01"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6" name="Shape 56"/>
        <p:cNvGrpSpPr/>
        <p:nvPr/>
      </p:nvGrpSpPr>
      <p:grpSpPr>
        <a:xfrm>
          <a:off x="0" y="0"/>
          <a:ext cx="0" cy="0"/>
          <a:chOff x="0" y="0"/>
          <a:chExt cx="0" cy="0"/>
        </a:xfrm>
      </p:grpSpPr>
      <p:sp>
        <p:nvSpPr>
          <p:cNvPr id="57" name="Google Shape;57;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8" name="Google Shape;58;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9" name="Google Shape;59;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0" name="Shape 60"/>
        <p:cNvGrpSpPr/>
        <p:nvPr/>
      </p:nvGrpSpPr>
      <p:grpSpPr>
        <a:xfrm>
          <a:off x="0" y="0"/>
          <a:ext cx="0" cy="0"/>
          <a:chOff x="0" y="0"/>
          <a:chExt cx="0" cy="0"/>
        </a:xfrm>
      </p:grpSpPr>
      <p:sp>
        <p:nvSpPr>
          <p:cNvPr id="61" name="Google Shape;61;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 R01" type="secHead">
  <p:cSld name="SECTION_HEADER">
    <p:spTree>
      <p:nvGrpSpPr>
        <p:cNvPr id="14" name="Shape 14"/>
        <p:cNvGrpSpPr/>
        <p:nvPr/>
      </p:nvGrpSpPr>
      <p:grpSpPr>
        <a:xfrm>
          <a:off x="0" y="0"/>
          <a:ext cx="0" cy="0"/>
          <a:chOff x="0" y="0"/>
          <a:chExt cx="0" cy="0"/>
        </a:xfrm>
      </p:grpSpPr>
      <p:sp>
        <p:nvSpPr>
          <p:cNvPr id="15" name="Google Shape;15;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 R01" type="tx">
  <p:cSld name="TITLE_AND_BODY">
    <p:spTree>
      <p:nvGrpSpPr>
        <p:cNvPr id="16" name="Shape 16"/>
        <p:cNvGrpSpPr/>
        <p:nvPr/>
      </p:nvGrpSpPr>
      <p:grpSpPr>
        <a:xfrm>
          <a:off x="0" y="0"/>
          <a:ext cx="0" cy="0"/>
          <a:chOff x="0" y="0"/>
          <a:chExt cx="0" cy="0"/>
        </a:xfrm>
      </p:grpSpPr>
      <p:sp>
        <p:nvSpPr>
          <p:cNvPr id="17" name="Google Shape;17;p4"/>
          <p:cNvSpPr/>
          <p:nvPr/>
        </p:nvSpPr>
        <p:spPr>
          <a:xfrm flipH="1" rot="10800000">
            <a:off x="0" y="728400"/>
            <a:ext cx="9144000" cy="40854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4"/>
          <p:cNvSpPr/>
          <p:nvPr/>
        </p:nvSpPr>
        <p:spPr>
          <a:xfrm>
            <a:off x="0" y="711888"/>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4"/>
          <p:cNvSpPr txBox="1"/>
          <p:nvPr>
            <p:ph type="title"/>
          </p:nvPr>
        </p:nvSpPr>
        <p:spPr>
          <a:xfrm>
            <a:off x="471900" y="57875"/>
            <a:ext cx="8222100" cy="6705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0" name="Google Shape;20;p4"/>
          <p:cNvSpPr txBox="1"/>
          <p:nvPr>
            <p:ph idx="1" type="body"/>
          </p:nvPr>
        </p:nvSpPr>
        <p:spPr>
          <a:xfrm>
            <a:off x="471900" y="820500"/>
            <a:ext cx="8222100" cy="3908400"/>
          </a:xfrm>
          <a:prstGeom prst="rect">
            <a:avLst/>
          </a:prstGeom>
        </p:spPr>
        <p:txBody>
          <a:bodyPr anchorCtr="0" anchor="t" bIns="91425" lIns="91425" spcFirstLastPara="1" rIns="91425" wrap="square" tIns="91425">
            <a:noAutofit/>
          </a:bodyPr>
          <a:lstStyle>
            <a:lvl1pPr indent="-368300" lvl="0" marL="457200">
              <a:spcBef>
                <a:spcPts val="0"/>
              </a:spcBef>
              <a:spcAft>
                <a:spcPts val="0"/>
              </a:spcAft>
              <a:buClr>
                <a:srgbClr val="000000"/>
              </a:buClr>
              <a:buSzPts val="2200"/>
              <a:buChar char="●"/>
              <a:defRPr sz="2200">
                <a:solidFill>
                  <a:srgbClr val="000000"/>
                </a:solidFill>
              </a:defRPr>
            </a:lvl1pPr>
            <a:lvl2pPr indent="-355600" lvl="1" marL="914400">
              <a:spcBef>
                <a:spcPts val="1600"/>
              </a:spcBef>
              <a:spcAft>
                <a:spcPts val="0"/>
              </a:spcAft>
              <a:buClr>
                <a:srgbClr val="000000"/>
              </a:buClr>
              <a:buSzPts val="2000"/>
              <a:buChar char="○"/>
              <a:defRPr sz="2000">
                <a:solidFill>
                  <a:srgbClr val="000000"/>
                </a:solidFill>
              </a:defRPr>
            </a:lvl2pPr>
            <a:lvl3pPr indent="-342900" lvl="2" marL="1371600">
              <a:spcBef>
                <a:spcPts val="1600"/>
              </a:spcBef>
              <a:spcAft>
                <a:spcPts val="0"/>
              </a:spcAft>
              <a:buClr>
                <a:srgbClr val="000000"/>
              </a:buClr>
              <a:buSzPts val="1800"/>
              <a:buChar char="■"/>
              <a:defRPr sz="1800">
                <a:solidFill>
                  <a:srgbClr val="000000"/>
                </a:solidFill>
              </a:defRPr>
            </a:lvl3pPr>
            <a:lvl4pPr indent="-330200" lvl="3" marL="1828800">
              <a:spcBef>
                <a:spcPts val="1600"/>
              </a:spcBef>
              <a:spcAft>
                <a:spcPts val="0"/>
              </a:spcAft>
              <a:buClr>
                <a:srgbClr val="000000"/>
              </a:buClr>
              <a:buSzPts val="1600"/>
              <a:buChar char="●"/>
              <a:defRPr sz="1600">
                <a:solidFill>
                  <a:srgbClr val="000000"/>
                </a:solidFill>
              </a:defRPr>
            </a:lvl4pPr>
            <a:lvl5pPr indent="-317500" lvl="4" marL="2286000">
              <a:spcBef>
                <a:spcPts val="1600"/>
              </a:spcBef>
              <a:spcAft>
                <a:spcPts val="0"/>
              </a:spcAft>
              <a:buClr>
                <a:srgbClr val="000000"/>
              </a:buClr>
              <a:buSzPts val="1400"/>
              <a:buChar char="○"/>
              <a:defRPr>
                <a:solidFill>
                  <a:srgbClr val="000000"/>
                </a:solidFill>
              </a:defRPr>
            </a:lvl5pPr>
            <a:lvl6pPr indent="-317500" lvl="5" marL="2743200">
              <a:spcBef>
                <a:spcPts val="1600"/>
              </a:spcBef>
              <a:spcAft>
                <a:spcPts val="0"/>
              </a:spcAft>
              <a:buClr>
                <a:srgbClr val="000000"/>
              </a:buClr>
              <a:buSzPts val="1400"/>
              <a:buChar char="■"/>
              <a:defRPr>
                <a:solidFill>
                  <a:srgbClr val="000000"/>
                </a:solidFill>
              </a:defRPr>
            </a:lvl6pPr>
            <a:lvl7pPr indent="-317500" lvl="6" marL="3200400">
              <a:spcBef>
                <a:spcPts val="1600"/>
              </a:spcBef>
              <a:spcAft>
                <a:spcPts val="0"/>
              </a:spcAft>
              <a:buClr>
                <a:srgbClr val="000000"/>
              </a:buClr>
              <a:buSzPts val="1400"/>
              <a:buChar char="●"/>
              <a:defRPr>
                <a:solidFill>
                  <a:srgbClr val="000000"/>
                </a:solidFill>
              </a:defRPr>
            </a:lvl7pPr>
            <a:lvl8pPr indent="-317500" lvl="7" marL="3657600">
              <a:spcBef>
                <a:spcPts val="1600"/>
              </a:spcBef>
              <a:spcAft>
                <a:spcPts val="0"/>
              </a:spcAft>
              <a:buClr>
                <a:srgbClr val="000000"/>
              </a:buClr>
              <a:buSzPts val="1400"/>
              <a:buChar char="○"/>
              <a:defRPr>
                <a:solidFill>
                  <a:srgbClr val="000000"/>
                </a:solidFill>
              </a:defRPr>
            </a:lvl8pPr>
            <a:lvl9pPr indent="-317500" lvl="8" marL="4114800">
              <a:spcBef>
                <a:spcPts val="1600"/>
              </a:spcBef>
              <a:spcAft>
                <a:spcPts val="1600"/>
              </a:spcAft>
              <a:buSzPts val="1400"/>
              <a:buChar char="■"/>
              <a:defRPr/>
            </a:lvl9pPr>
          </a:lstStyle>
          <a:p/>
        </p:txBody>
      </p:sp>
      <p:sp>
        <p:nvSpPr>
          <p:cNvPr id="21" name="Google Shape;21;p4"/>
          <p:cNvSpPr txBox="1"/>
          <p:nvPr>
            <p:ph idx="12" type="sldNum"/>
          </p:nvPr>
        </p:nvSpPr>
        <p:spPr>
          <a:xfrm>
            <a:off x="8523550" y="4813799"/>
            <a:ext cx="548700" cy="275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2" name="Google Shape;22;p4"/>
          <p:cNvSpPr txBox="1"/>
          <p:nvPr/>
        </p:nvSpPr>
        <p:spPr>
          <a:xfrm>
            <a:off x="471900" y="4803525"/>
            <a:ext cx="8133300" cy="296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Roboto"/>
                <a:ea typeface="Roboto"/>
                <a:cs typeface="Roboto"/>
                <a:sym typeface="Roboto"/>
              </a:rPr>
              <a:t>UIT.CS519.ResearchMethodology</a:t>
            </a:r>
            <a:endParaRPr b="1">
              <a:solidFill>
                <a:srgbClr val="FFFFFF"/>
              </a:solidFill>
              <a:latin typeface="Roboto"/>
              <a:ea typeface="Roboto"/>
              <a:cs typeface="Roboto"/>
              <a:sym typeface="Roboto"/>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7" name="Google Shape;27;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4" name="Google Shape;34;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5" name="Shape 35"/>
        <p:cNvGrpSpPr/>
        <p:nvPr/>
      </p:nvGrpSpPr>
      <p:grpSpPr>
        <a:xfrm>
          <a:off x="0" y="0"/>
          <a:ext cx="0" cy="0"/>
          <a:chOff x="0" y="0"/>
          <a:chExt cx="0" cy="0"/>
        </a:xfrm>
      </p:grpSpPr>
      <p:sp>
        <p:nvSpPr>
          <p:cNvPr id="36" name="Google Shape;36;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9" name="Google Shape;39;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0" name="Google Shape;40;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1" name="Shape 41"/>
        <p:cNvGrpSpPr/>
        <p:nvPr/>
      </p:nvGrpSpPr>
      <p:grpSpPr>
        <a:xfrm>
          <a:off x="0" y="0"/>
          <a:ext cx="0" cy="0"/>
          <a:chOff x="0" y="0"/>
          <a:chExt cx="0" cy="0"/>
        </a:xfrm>
      </p:grpSpPr>
      <p:sp>
        <p:nvSpPr>
          <p:cNvPr id="42" name="Google Shape;42;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3" name="Google Shape;43;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8" name="Google Shape;48;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9" name="Google Shape;49;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0" name="Google Shape;50;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1" name="Shape 51"/>
        <p:cNvGrpSpPr/>
        <p:nvPr/>
      </p:nvGrpSpPr>
      <p:grpSpPr>
        <a:xfrm>
          <a:off x="0" y="0"/>
          <a:ext cx="0" cy="0"/>
          <a:chOff x="0" y="0"/>
          <a:chExt cx="0" cy="0"/>
        </a:xfrm>
      </p:grpSpPr>
      <p:sp>
        <p:nvSpPr>
          <p:cNvPr id="52" name="Google Shape;52;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txBox="1"/>
          <p:nvPr>
            <p:ph idx="1" type="body"/>
          </p:nvPr>
        </p:nvSpPr>
        <p:spPr>
          <a:xfrm>
            <a:off x="57150" y="4163425"/>
            <a:ext cx="8382000" cy="44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5" name="Google Shape;55;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github.com/leminhhoang1008/CS519.O11" TargetMode="External"/><Relationship Id="rId4" Type="http://schemas.openxmlformats.org/officeDocument/2006/relationships/hyperlink" Target="https://youtu.be/0t625H1Tf0I" TargetMode="External"/><Relationship Id="rId5"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title"/>
          </p:nvPr>
        </p:nvSpPr>
        <p:spPr>
          <a:xfrm>
            <a:off x="460950" y="1019950"/>
            <a:ext cx="8222100" cy="1680600"/>
          </a:xfrm>
          <a:prstGeom prst="rect">
            <a:avLst/>
          </a:prstGeom>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b="1" lang="en" sz="2900">
                <a:latin typeface="Times New Roman"/>
                <a:ea typeface="Times New Roman"/>
                <a:cs typeface="Times New Roman"/>
                <a:sym typeface="Times New Roman"/>
              </a:rPr>
              <a:t>NÂNG CAO NHẬN THỨC VÙNG </a:t>
            </a:r>
            <a:r>
              <a:rPr b="1" lang="en" sz="2900">
                <a:latin typeface="Times New Roman"/>
                <a:ea typeface="Times New Roman"/>
                <a:cs typeface="Times New Roman"/>
                <a:sym typeface="Times New Roman"/>
              </a:rPr>
              <a:t>KÝ</a:t>
            </a:r>
            <a:r>
              <a:rPr b="1" lang="en" sz="2900">
                <a:latin typeface="Times New Roman"/>
                <a:ea typeface="Times New Roman"/>
                <a:cs typeface="Times New Roman"/>
                <a:sym typeface="Times New Roman"/>
              </a:rPr>
              <a:t> TỰ </a:t>
            </a:r>
            <a:endParaRPr b="1" sz="2900">
              <a:latin typeface="Times New Roman"/>
              <a:ea typeface="Times New Roman"/>
              <a:cs typeface="Times New Roman"/>
              <a:sym typeface="Times New Roman"/>
            </a:endParaRPr>
          </a:p>
          <a:p>
            <a:pPr indent="0" lvl="0" marL="0" rtl="0" algn="ctr">
              <a:lnSpc>
                <a:spcPct val="150000"/>
              </a:lnSpc>
              <a:spcBef>
                <a:spcPts val="0"/>
              </a:spcBef>
              <a:spcAft>
                <a:spcPts val="0"/>
              </a:spcAft>
              <a:buNone/>
            </a:pPr>
            <a:r>
              <a:rPr b="1" lang="en" sz="2900">
                <a:latin typeface="Times New Roman"/>
                <a:ea typeface="Times New Roman"/>
                <a:cs typeface="Times New Roman"/>
                <a:sym typeface="Times New Roman"/>
              </a:rPr>
              <a:t>ĐỂ PHÁT HIỆN VĂN BẢN</a:t>
            </a:r>
            <a:endParaRPr b="1" sz="5700"/>
          </a:p>
        </p:txBody>
      </p:sp>
      <p:sp>
        <p:nvSpPr>
          <p:cNvPr id="67" name="Google Shape;67;p13"/>
          <p:cNvSpPr txBox="1"/>
          <p:nvPr>
            <p:ph type="title"/>
          </p:nvPr>
        </p:nvSpPr>
        <p:spPr>
          <a:xfrm>
            <a:off x="2606100" y="2833038"/>
            <a:ext cx="3931800" cy="1012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2400"/>
              <a:t>Lê Minh Hoàng</a:t>
            </a:r>
            <a:r>
              <a:rPr b="1" lang="en" sz="2400"/>
              <a:t> - 21522089</a:t>
            </a:r>
            <a:r>
              <a:rPr b="1" lang="en"/>
              <a:t> </a:t>
            </a:r>
            <a:endParaRPr b="1"/>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471900" y="57875"/>
            <a:ext cx="8222100" cy="67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Tóm tắt </a:t>
            </a:r>
            <a:endParaRPr/>
          </a:p>
        </p:txBody>
      </p:sp>
      <p:sp>
        <p:nvSpPr>
          <p:cNvPr id="73" name="Google Shape;73;p14"/>
          <p:cNvSpPr txBox="1"/>
          <p:nvPr>
            <p:ph idx="1" type="body"/>
          </p:nvPr>
        </p:nvSpPr>
        <p:spPr>
          <a:xfrm>
            <a:off x="471900" y="820500"/>
            <a:ext cx="8222100" cy="3908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Arial"/>
              <a:buChar char="●"/>
            </a:pPr>
            <a:r>
              <a:rPr lang="en" sz="1400"/>
              <a:t>Lớp: CS519.O11</a:t>
            </a:r>
            <a:endParaRPr sz="800"/>
          </a:p>
          <a:p>
            <a:pPr indent="-317500" lvl="0" marL="457200" rtl="0" algn="l">
              <a:spcBef>
                <a:spcPts val="0"/>
              </a:spcBef>
              <a:spcAft>
                <a:spcPts val="0"/>
              </a:spcAft>
              <a:buSzPts val="1400"/>
              <a:buFont typeface="Arial"/>
              <a:buChar char="●"/>
            </a:pPr>
            <a:r>
              <a:rPr lang="en" sz="1400"/>
              <a:t>Link Github của nhóm: </a:t>
            </a:r>
            <a:r>
              <a:rPr lang="en" sz="1400" u="sng">
                <a:solidFill>
                  <a:schemeClr val="dk1"/>
                </a:solidFill>
                <a:latin typeface="Roboto Mono"/>
                <a:ea typeface="Roboto Mono"/>
                <a:cs typeface="Roboto Mono"/>
                <a:sym typeface="Roboto Mono"/>
                <a:hlinkClick r:id="rId3">
                  <a:extLst>
                    <a:ext uri="{A12FA001-AC4F-418D-AE19-62706E023703}">
                      <ahyp:hlinkClr val="tx"/>
                    </a:ext>
                  </a:extLst>
                </a:hlinkClick>
              </a:rPr>
              <a:t>https://github.com/leminhhoang1008/CS519.O11</a:t>
            </a:r>
            <a:endParaRPr sz="1400">
              <a:solidFill>
                <a:schemeClr val="dk1"/>
              </a:solidFill>
              <a:latin typeface="Roboto Mono"/>
              <a:ea typeface="Roboto Mono"/>
              <a:cs typeface="Roboto Mono"/>
              <a:sym typeface="Roboto Mono"/>
            </a:endParaRPr>
          </a:p>
          <a:p>
            <a:pPr indent="-317500" lvl="0" marL="457200" rtl="0" algn="l">
              <a:spcBef>
                <a:spcPts val="0"/>
              </a:spcBef>
              <a:spcAft>
                <a:spcPts val="0"/>
              </a:spcAft>
              <a:buSzPts val="1400"/>
              <a:buChar char="●"/>
            </a:pPr>
            <a:r>
              <a:rPr lang="en" sz="1400"/>
              <a:t>Link YouTube video: </a:t>
            </a:r>
            <a:r>
              <a:rPr lang="en" sz="1400" u="sng">
                <a:solidFill>
                  <a:schemeClr val="dk1"/>
                </a:solidFill>
                <a:hlinkClick r:id="rId4">
                  <a:extLst>
                    <a:ext uri="{A12FA001-AC4F-418D-AE19-62706E023703}">
                      <ahyp:hlinkClr val="tx"/>
                    </a:ext>
                  </a:extLst>
                </a:hlinkClick>
              </a:rPr>
              <a:t>https://youtu.be/0t625H1Tf0I</a:t>
            </a:r>
            <a:endParaRPr sz="1400">
              <a:solidFill>
                <a:schemeClr val="dk1"/>
              </a:solidFill>
            </a:endParaRPr>
          </a:p>
          <a:p>
            <a:pPr indent="0" lvl="0" marL="457200" rtl="0" algn="l">
              <a:spcBef>
                <a:spcPts val="1600"/>
              </a:spcBef>
              <a:spcAft>
                <a:spcPts val="0"/>
              </a:spcAft>
              <a:buNone/>
            </a:pPr>
            <a:r>
              <a:t/>
            </a:r>
            <a:endParaRPr/>
          </a:p>
          <a:p>
            <a:pPr indent="0" lvl="0" marL="457200" rtl="0" algn="l">
              <a:spcBef>
                <a:spcPts val="1600"/>
              </a:spcBef>
              <a:spcAft>
                <a:spcPts val="0"/>
              </a:spcAft>
              <a:buNone/>
            </a:pPr>
            <a:r>
              <a:t/>
            </a:r>
            <a:endParaRPr/>
          </a:p>
          <a:p>
            <a:pPr indent="0" lvl="0" marL="457200" rtl="0" algn="l">
              <a:spcBef>
                <a:spcPts val="1600"/>
              </a:spcBef>
              <a:spcAft>
                <a:spcPts val="0"/>
              </a:spcAft>
              <a:buNone/>
            </a:pPr>
            <a:r>
              <a:t/>
            </a:r>
            <a:endParaRPr/>
          </a:p>
          <a:p>
            <a:pPr indent="0" lvl="0" marL="914400" rtl="0" algn="l">
              <a:spcBef>
                <a:spcPts val="1600"/>
              </a:spcBef>
              <a:spcAft>
                <a:spcPts val="1600"/>
              </a:spcAft>
              <a:buNone/>
            </a:pPr>
            <a:r>
              <a:t/>
            </a:r>
            <a:endParaRPr sz="1800"/>
          </a:p>
        </p:txBody>
      </p:sp>
      <p:pic>
        <p:nvPicPr>
          <p:cNvPr id="74" name="Google Shape;74;p14"/>
          <p:cNvPicPr preferRelativeResize="0"/>
          <p:nvPr/>
        </p:nvPicPr>
        <p:blipFill>
          <a:blip r:embed="rId5">
            <a:alphaModFix/>
          </a:blip>
          <a:stretch>
            <a:fillRect/>
          </a:stretch>
        </p:blipFill>
        <p:spPr>
          <a:xfrm>
            <a:off x="3746675" y="2063926"/>
            <a:ext cx="1650650" cy="2465700"/>
          </a:xfrm>
          <a:prstGeom prst="rect">
            <a:avLst/>
          </a:prstGeom>
          <a:noFill/>
          <a:ln>
            <a:noFill/>
          </a:ln>
        </p:spPr>
      </p:pic>
      <p:sp>
        <p:nvSpPr>
          <p:cNvPr id="75" name="Google Shape;75;p14"/>
          <p:cNvSpPr txBox="1"/>
          <p:nvPr/>
        </p:nvSpPr>
        <p:spPr>
          <a:xfrm>
            <a:off x="3372800" y="4493400"/>
            <a:ext cx="2227800" cy="235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lt2"/>
                </a:solidFill>
                <a:latin typeface="Roboto"/>
                <a:ea typeface="Roboto"/>
                <a:cs typeface="Roboto"/>
                <a:sym typeface="Roboto"/>
              </a:rPr>
              <a:t>Lê Minh Hoàng</a:t>
            </a:r>
            <a:endParaRPr sz="1200">
              <a:solidFill>
                <a:schemeClr val="lt2"/>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5"/>
          <p:cNvSpPr txBox="1"/>
          <p:nvPr>
            <p:ph type="title"/>
          </p:nvPr>
        </p:nvSpPr>
        <p:spPr>
          <a:xfrm>
            <a:off x="471900" y="57875"/>
            <a:ext cx="8222100" cy="67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Giới thiệu</a:t>
            </a:r>
            <a:endParaRPr/>
          </a:p>
        </p:txBody>
      </p:sp>
      <p:pic>
        <p:nvPicPr>
          <p:cNvPr id="81" name="Google Shape;81;p15"/>
          <p:cNvPicPr preferRelativeResize="0"/>
          <p:nvPr/>
        </p:nvPicPr>
        <p:blipFill>
          <a:blip r:embed="rId3">
            <a:alphaModFix/>
          </a:blip>
          <a:stretch>
            <a:fillRect/>
          </a:stretch>
        </p:blipFill>
        <p:spPr>
          <a:xfrm>
            <a:off x="273200" y="885050"/>
            <a:ext cx="2643650" cy="3689975"/>
          </a:xfrm>
          <a:prstGeom prst="rect">
            <a:avLst/>
          </a:prstGeom>
          <a:noFill/>
          <a:ln>
            <a:noFill/>
          </a:ln>
        </p:spPr>
      </p:pic>
      <p:pic>
        <p:nvPicPr>
          <p:cNvPr id="82" name="Google Shape;82;p15"/>
          <p:cNvPicPr preferRelativeResize="0"/>
          <p:nvPr/>
        </p:nvPicPr>
        <p:blipFill>
          <a:blip r:embed="rId4">
            <a:alphaModFix/>
          </a:blip>
          <a:stretch>
            <a:fillRect/>
          </a:stretch>
        </p:blipFill>
        <p:spPr>
          <a:xfrm>
            <a:off x="3134600" y="885050"/>
            <a:ext cx="1506924" cy="2009849"/>
          </a:xfrm>
          <a:prstGeom prst="rect">
            <a:avLst/>
          </a:prstGeom>
          <a:noFill/>
          <a:ln>
            <a:noFill/>
          </a:ln>
        </p:spPr>
      </p:pic>
      <p:pic>
        <p:nvPicPr>
          <p:cNvPr id="83" name="Google Shape;83;p15"/>
          <p:cNvPicPr preferRelativeResize="0"/>
          <p:nvPr/>
        </p:nvPicPr>
        <p:blipFill>
          <a:blip r:embed="rId5">
            <a:alphaModFix/>
          </a:blip>
          <a:stretch>
            <a:fillRect/>
          </a:stretch>
        </p:blipFill>
        <p:spPr>
          <a:xfrm>
            <a:off x="3134600" y="3051575"/>
            <a:ext cx="2998924" cy="1657975"/>
          </a:xfrm>
          <a:prstGeom prst="rect">
            <a:avLst/>
          </a:prstGeom>
          <a:noFill/>
          <a:ln>
            <a:noFill/>
          </a:ln>
        </p:spPr>
      </p:pic>
      <p:sp>
        <p:nvSpPr>
          <p:cNvPr id="84" name="Google Shape;84;p15"/>
          <p:cNvSpPr txBox="1"/>
          <p:nvPr/>
        </p:nvSpPr>
        <p:spPr>
          <a:xfrm>
            <a:off x="4934425" y="1763751"/>
            <a:ext cx="1476600" cy="100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800">
                <a:solidFill>
                  <a:srgbClr val="000000"/>
                </a:solidFill>
                <a:latin typeface="Tahoma"/>
                <a:ea typeface="Tahoma"/>
                <a:cs typeface="Tahoma"/>
                <a:sym typeface="Tahoma"/>
              </a:rPr>
              <a:t>How?</a:t>
            </a:r>
            <a:endParaRPr sz="3800">
              <a:solidFill>
                <a:srgbClr val="000000"/>
              </a:solidFill>
              <a:latin typeface="Tahoma"/>
              <a:ea typeface="Tahoma"/>
              <a:cs typeface="Tahoma"/>
              <a:sym typeface="Tahoma"/>
            </a:endParaRPr>
          </a:p>
        </p:txBody>
      </p:sp>
      <p:sp>
        <p:nvSpPr>
          <p:cNvPr id="85" name="Google Shape;85;p15"/>
          <p:cNvSpPr txBox="1"/>
          <p:nvPr/>
        </p:nvSpPr>
        <p:spPr>
          <a:xfrm>
            <a:off x="6329184" y="1595275"/>
            <a:ext cx="2778600" cy="1338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rgbClr val="000000"/>
                </a:solidFill>
                <a:latin typeface="Tahoma"/>
                <a:ea typeface="Tahoma"/>
                <a:cs typeface="Tahoma"/>
                <a:sym typeface="Tahoma"/>
              </a:rPr>
              <a:t>to make it faster when running</a:t>
            </a:r>
            <a:endParaRPr sz="1300">
              <a:solidFill>
                <a:srgbClr val="000000"/>
              </a:solidFill>
              <a:latin typeface="Tahoma"/>
              <a:ea typeface="Tahoma"/>
              <a:cs typeface="Tahoma"/>
              <a:sym typeface="Tahoma"/>
            </a:endParaRPr>
          </a:p>
          <a:p>
            <a:pPr indent="0" lvl="0" marL="0" rtl="0" algn="l">
              <a:spcBef>
                <a:spcPts val="0"/>
              </a:spcBef>
              <a:spcAft>
                <a:spcPts val="0"/>
              </a:spcAft>
              <a:buNone/>
            </a:pPr>
            <a:r>
              <a:t/>
            </a:r>
            <a:endParaRPr sz="1300">
              <a:solidFill>
                <a:srgbClr val="000000"/>
              </a:solidFill>
              <a:latin typeface="Tahoma"/>
              <a:ea typeface="Tahoma"/>
              <a:cs typeface="Tahoma"/>
              <a:sym typeface="Tahoma"/>
            </a:endParaRPr>
          </a:p>
          <a:p>
            <a:pPr indent="0" lvl="0" marL="0" rtl="0" algn="l">
              <a:spcBef>
                <a:spcPts val="0"/>
              </a:spcBef>
              <a:spcAft>
                <a:spcPts val="0"/>
              </a:spcAft>
              <a:buNone/>
            </a:pPr>
            <a:r>
              <a:rPr lang="en" sz="1300">
                <a:solidFill>
                  <a:srgbClr val="000000"/>
                </a:solidFill>
                <a:latin typeface="Tahoma"/>
                <a:ea typeface="Tahoma"/>
                <a:cs typeface="Tahoma"/>
                <a:sym typeface="Tahoma"/>
              </a:rPr>
              <a:t>to make the result better</a:t>
            </a:r>
            <a:endParaRPr sz="1300">
              <a:solidFill>
                <a:srgbClr val="000000"/>
              </a:solidFill>
              <a:latin typeface="Tahoma"/>
              <a:ea typeface="Tahoma"/>
              <a:cs typeface="Tahoma"/>
              <a:sym typeface="Tahoma"/>
            </a:endParaRPr>
          </a:p>
          <a:p>
            <a:pPr indent="0" lvl="0" marL="0" rtl="0" algn="l">
              <a:spcBef>
                <a:spcPts val="0"/>
              </a:spcBef>
              <a:spcAft>
                <a:spcPts val="0"/>
              </a:spcAft>
              <a:buNone/>
            </a:pPr>
            <a:r>
              <a:t/>
            </a:r>
            <a:endParaRPr sz="1300">
              <a:solidFill>
                <a:srgbClr val="000000"/>
              </a:solidFill>
              <a:latin typeface="Tahoma"/>
              <a:ea typeface="Tahoma"/>
              <a:cs typeface="Tahoma"/>
              <a:sym typeface="Tahoma"/>
            </a:endParaRPr>
          </a:p>
          <a:p>
            <a:pPr indent="0" lvl="0" marL="0" rtl="0" algn="l">
              <a:spcBef>
                <a:spcPts val="0"/>
              </a:spcBef>
              <a:spcAft>
                <a:spcPts val="0"/>
              </a:spcAft>
              <a:buNone/>
            </a:pPr>
            <a:r>
              <a:rPr lang="en" sz="1300">
                <a:solidFill>
                  <a:srgbClr val="000000"/>
                </a:solidFill>
                <a:latin typeface="Tahoma"/>
                <a:ea typeface="Tahoma"/>
                <a:cs typeface="Tahoma"/>
                <a:sym typeface="Tahoma"/>
              </a:rPr>
              <a:t>to make it easier to use</a:t>
            </a:r>
            <a:endParaRPr sz="1300">
              <a:solidFill>
                <a:srgbClr val="000000"/>
              </a:solidFill>
              <a:latin typeface="Tahoma"/>
              <a:ea typeface="Tahoma"/>
              <a:cs typeface="Tahoma"/>
              <a:sym typeface="Tahom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6"/>
          <p:cNvSpPr txBox="1"/>
          <p:nvPr>
            <p:ph type="title"/>
          </p:nvPr>
        </p:nvSpPr>
        <p:spPr>
          <a:xfrm>
            <a:off x="471900" y="57875"/>
            <a:ext cx="8222100" cy="67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Mục tiêu</a:t>
            </a:r>
            <a:endParaRPr/>
          </a:p>
        </p:txBody>
      </p:sp>
      <p:sp>
        <p:nvSpPr>
          <p:cNvPr id="91" name="Google Shape;91;p16"/>
          <p:cNvSpPr txBox="1"/>
          <p:nvPr>
            <p:ph idx="1" type="body"/>
          </p:nvPr>
        </p:nvSpPr>
        <p:spPr>
          <a:xfrm>
            <a:off x="471900" y="820500"/>
            <a:ext cx="8222100" cy="3908400"/>
          </a:xfrm>
          <a:prstGeom prst="rect">
            <a:avLst/>
          </a:prstGeom>
        </p:spPr>
        <p:txBody>
          <a:bodyPr anchorCtr="0" anchor="t" bIns="91425" lIns="91425" spcFirstLastPara="1" rIns="91425" wrap="square" tIns="91425">
            <a:noAutofit/>
          </a:bodyPr>
          <a:lstStyle/>
          <a:p>
            <a:pPr indent="-317500" lvl="0" marL="457200" rtl="0" algn="just">
              <a:lnSpc>
                <a:spcPct val="150000"/>
              </a:lnSpc>
              <a:spcBef>
                <a:spcPts val="1200"/>
              </a:spcBef>
              <a:spcAft>
                <a:spcPts val="0"/>
              </a:spcAft>
              <a:buSzPts val="1400"/>
              <a:buChar char="●"/>
            </a:pPr>
            <a:r>
              <a:rPr i="1" lang="en" sz="1400"/>
              <a:t>Nâng cao độ chính xác</a:t>
            </a:r>
            <a:r>
              <a:rPr lang="en" sz="1400"/>
              <a:t>: Phát triển mô hình để nhận biết vùng chứa ký tự với độ chính xác cao, đặc biệt là đối với các ký tự có hình dạng và kích thước đa dạng.</a:t>
            </a:r>
            <a:endParaRPr sz="1400"/>
          </a:p>
          <a:p>
            <a:pPr indent="-317500" lvl="0" marL="457200" rtl="0" algn="just">
              <a:lnSpc>
                <a:spcPct val="150000"/>
              </a:lnSpc>
              <a:spcBef>
                <a:spcPts val="0"/>
              </a:spcBef>
              <a:spcAft>
                <a:spcPts val="0"/>
              </a:spcAft>
              <a:buSzPts val="1400"/>
              <a:buChar char="●"/>
            </a:pPr>
            <a:r>
              <a:rPr i="1" lang="en" sz="1400"/>
              <a:t>Tăng cường hiểu biết vị trí</a:t>
            </a:r>
            <a:r>
              <a:rPr lang="en" sz="1400"/>
              <a:t>: Cải thiện khả năng của mô hình nhận thức về vị trí cụ thể của ký tự trong ảnh, bao gồm cả các trường hợp ký tự gần nhau, chồng lấn hoặc ký tự trên nền ảnh phức tạp.</a:t>
            </a:r>
            <a:endParaRPr sz="1400"/>
          </a:p>
          <a:p>
            <a:pPr indent="-317500" lvl="0" marL="457200" rtl="0" algn="just">
              <a:lnSpc>
                <a:spcPct val="150000"/>
              </a:lnSpc>
              <a:spcBef>
                <a:spcPts val="0"/>
              </a:spcBef>
              <a:spcAft>
                <a:spcPts val="0"/>
              </a:spcAft>
              <a:buSzPts val="1400"/>
              <a:buChar char="●"/>
            </a:pPr>
            <a:r>
              <a:rPr i="1" lang="en" sz="1400"/>
              <a:t>Tối ưu hóa tốc độ xử lý</a:t>
            </a:r>
            <a:r>
              <a:rPr lang="en" sz="1400"/>
              <a:t>: Cải thiện hiệu suất của hệ thống phát hiện văn bản để đảm bảo khả năng xử lý nhanh chóng và hiệu quả, đặc biệt là đối với các hình ảnh có kích thước lớn và nền phức tạp.</a:t>
            </a:r>
            <a:endParaRPr sz="1400"/>
          </a:p>
          <a:p>
            <a:pPr indent="0" lvl="0" marL="0" rtl="0" algn="l">
              <a:spcBef>
                <a:spcPts val="1200"/>
              </a:spcBef>
              <a:spcAft>
                <a:spcPts val="0"/>
              </a:spcAft>
              <a:buNone/>
            </a:pPr>
            <a:r>
              <a:t/>
            </a:r>
            <a:endParaRPr/>
          </a:p>
          <a:p>
            <a:pPr indent="0" lvl="0" marL="457200" rtl="0" algn="l">
              <a:spcBef>
                <a:spcPts val="1600"/>
              </a:spcBef>
              <a:spcAft>
                <a:spcPts val="0"/>
              </a:spcAft>
              <a:buNone/>
            </a:pPr>
            <a:r>
              <a:t/>
            </a:r>
            <a:endParaRPr/>
          </a:p>
          <a:p>
            <a:pPr indent="0" lvl="0" marL="457200" rtl="0" algn="l">
              <a:spcBef>
                <a:spcPts val="1600"/>
              </a:spcBef>
              <a:spcAft>
                <a:spcPts val="0"/>
              </a:spcAft>
              <a:buNone/>
            </a:pPr>
            <a:r>
              <a:t/>
            </a:r>
            <a:endParaRPr/>
          </a:p>
          <a:p>
            <a:pPr indent="0" lvl="0" marL="457200" rtl="0" algn="l">
              <a:spcBef>
                <a:spcPts val="1600"/>
              </a:spcBef>
              <a:spcAft>
                <a:spcPts val="0"/>
              </a:spcAft>
              <a:buNone/>
            </a:pPr>
            <a:r>
              <a:t/>
            </a:r>
            <a:endParaRPr/>
          </a:p>
          <a:p>
            <a:pPr indent="0" lvl="0" marL="914400" rtl="0" algn="l">
              <a:spcBef>
                <a:spcPts val="1600"/>
              </a:spcBef>
              <a:spcAft>
                <a:spcPts val="1600"/>
              </a:spcAft>
              <a:buNone/>
            </a:pPr>
            <a:r>
              <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7"/>
          <p:cNvSpPr txBox="1"/>
          <p:nvPr>
            <p:ph type="title"/>
          </p:nvPr>
        </p:nvSpPr>
        <p:spPr>
          <a:xfrm>
            <a:off x="471900" y="57875"/>
            <a:ext cx="8222100" cy="67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Nội dung và Phương pháp</a:t>
            </a:r>
            <a:endParaRPr/>
          </a:p>
        </p:txBody>
      </p:sp>
      <p:sp>
        <p:nvSpPr>
          <p:cNvPr id="97" name="Google Shape;97;p17"/>
          <p:cNvSpPr txBox="1"/>
          <p:nvPr>
            <p:ph idx="1" type="body"/>
          </p:nvPr>
        </p:nvSpPr>
        <p:spPr>
          <a:xfrm>
            <a:off x="471900" y="820500"/>
            <a:ext cx="8222100" cy="390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Nội dung</a:t>
            </a:r>
            <a:endParaRPr/>
          </a:p>
          <a:p>
            <a:pPr indent="-317500" lvl="0" marL="457200" rtl="0" algn="l">
              <a:lnSpc>
                <a:spcPct val="150000"/>
              </a:lnSpc>
              <a:spcBef>
                <a:spcPts val="1600"/>
              </a:spcBef>
              <a:spcAft>
                <a:spcPts val="0"/>
              </a:spcAft>
              <a:buSzPts val="1400"/>
              <a:buChar char="●"/>
            </a:pPr>
            <a:r>
              <a:rPr lang="en" sz="1400"/>
              <a:t>Thực hiện nghiên cứu các phương pháp SSTD[1], CLRS[2], CRAFT[3] để tìm hiểu về cấu trúc, thuật toán của từng phương pháp</a:t>
            </a:r>
            <a:endParaRPr sz="1400"/>
          </a:p>
          <a:p>
            <a:pPr indent="-317500" lvl="0" marL="457200" rtl="0" algn="l">
              <a:lnSpc>
                <a:spcPct val="150000"/>
              </a:lnSpc>
              <a:spcBef>
                <a:spcPts val="0"/>
              </a:spcBef>
              <a:spcAft>
                <a:spcPts val="0"/>
              </a:spcAft>
              <a:buSzPts val="1400"/>
              <a:buChar char="●"/>
            </a:pPr>
            <a:r>
              <a:rPr lang="en" sz="1400"/>
              <a:t>Rút ra các kết luận về ưu, nhược điểm của từng phương pháp, từ đó tổng hợp các ưa điểm để xây dựng một mô hình mới</a:t>
            </a:r>
            <a:endParaRPr sz="1400"/>
          </a:p>
          <a:p>
            <a:pPr indent="-317500" lvl="0" marL="457200" rtl="0" algn="l">
              <a:lnSpc>
                <a:spcPct val="150000"/>
              </a:lnSpc>
              <a:spcBef>
                <a:spcPts val="0"/>
              </a:spcBef>
              <a:spcAft>
                <a:spcPts val="0"/>
              </a:spcAft>
              <a:buSzPts val="1400"/>
              <a:buChar char="●"/>
            </a:pPr>
            <a:r>
              <a:rPr lang="en" sz="1400"/>
              <a:t>Thực hiện huấn luyện trên bộ dữ liệu SynthText[4] và đánh giá trên các bộ dữ liệu phục vụ cho bài toán “Scene Text Detection”, rút ra kết luận và điều chỉnh</a:t>
            </a:r>
            <a:endParaRPr sz="1400"/>
          </a:p>
          <a:p>
            <a:pPr indent="0" lvl="0" marL="457200" rtl="0" algn="l">
              <a:spcBef>
                <a:spcPts val="1200"/>
              </a:spcBef>
              <a:spcAft>
                <a:spcPts val="0"/>
              </a:spcAft>
              <a:buNone/>
            </a:pPr>
            <a:r>
              <a:t/>
            </a:r>
            <a:endParaRPr/>
          </a:p>
          <a:p>
            <a:pPr indent="0" lvl="0" marL="457200" rtl="0" algn="l">
              <a:spcBef>
                <a:spcPts val="1600"/>
              </a:spcBef>
              <a:spcAft>
                <a:spcPts val="0"/>
              </a:spcAft>
              <a:buNone/>
            </a:pPr>
            <a:r>
              <a:t/>
            </a:r>
            <a:endParaRPr/>
          </a:p>
          <a:p>
            <a:pPr indent="0" lvl="0" marL="457200" rtl="0" algn="l">
              <a:spcBef>
                <a:spcPts val="1600"/>
              </a:spcBef>
              <a:spcAft>
                <a:spcPts val="0"/>
              </a:spcAft>
              <a:buNone/>
            </a:pPr>
            <a:r>
              <a:t/>
            </a:r>
            <a:endParaRPr/>
          </a:p>
          <a:p>
            <a:pPr indent="0" lvl="0" marL="457200" rtl="0" algn="l">
              <a:spcBef>
                <a:spcPts val="1600"/>
              </a:spcBef>
              <a:spcAft>
                <a:spcPts val="0"/>
              </a:spcAft>
              <a:buNone/>
            </a:pPr>
            <a:r>
              <a:t/>
            </a:r>
            <a:endParaRPr/>
          </a:p>
          <a:p>
            <a:pPr indent="0" lvl="0" marL="914400" rtl="0" algn="l">
              <a:spcBef>
                <a:spcPts val="1600"/>
              </a:spcBef>
              <a:spcAft>
                <a:spcPts val="1600"/>
              </a:spcAft>
              <a:buNone/>
            </a:pPr>
            <a:r>
              <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8"/>
          <p:cNvSpPr txBox="1"/>
          <p:nvPr>
            <p:ph type="title"/>
          </p:nvPr>
        </p:nvSpPr>
        <p:spPr>
          <a:xfrm>
            <a:off x="471900" y="57875"/>
            <a:ext cx="8222100" cy="67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Nội dung và Phương pháp</a:t>
            </a:r>
            <a:endParaRPr/>
          </a:p>
        </p:txBody>
      </p:sp>
      <p:sp>
        <p:nvSpPr>
          <p:cNvPr id="103" name="Google Shape;103;p18"/>
          <p:cNvSpPr txBox="1"/>
          <p:nvPr>
            <p:ph idx="1" type="body"/>
          </p:nvPr>
        </p:nvSpPr>
        <p:spPr>
          <a:xfrm>
            <a:off x="471900" y="820500"/>
            <a:ext cx="8222100" cy="390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rial"/>
                <a:ea typeface="Arial"/>
                <a:cs typeface="Arial"/>
                <a:sym typeface="Arial"/>
              </a:rPr>
              <a:t>Phương pháp:</a:t>
            </a:r>
            <a:endParaRPr>
              <a:latin typeface="Arial"/>
              <a:ea typeface="Arial"/>
              <a:cs typeface="Arial"/>
              <a:sym typeface="Arial"/>
            </a:endParaRPr>
          </a:p>
          <a:p>
            <a:pPr indent="-298450" lvl="0" marL="457200" rtl="0" algn="l">
              <a:lnSpc>
                <a:spcPct val="150000"/>
              </a:lnSpc>
              <a:spcBef>
                <a:spcPts val="1600"/>
              </a:spcBef>
              <a:spcAft>
                <a:spcPts val="0"/>
              </a:spcAft>
              <a:buSzPts val="1100"/>
              <a:buChar char="●"/>
            </a:pPr>
            <a:r>
              <a:rPr lang="en" sz="1100"/>
              <a:t>Hiểu rõ cơ sở lý thuyết, kiến trúc mô hình, và ưu điểm, nhược điểm của các phương pháp SSTD[1], CLRS[2], CRAFT[3]</a:t>
            </a:r>
            <a:endParaRPr sz="1100"/>
          </a:p>
          <a:p>
            <a:pPr indent="-298450" lvl="0" marL="457200" rtl="0" algn="l">
              <a:lnSpc>
                <a:spcPct val="150000"/>
              </a:lnSpc>
              <a:spcBef>
                <a:spcPts val="0"/>
              </a:spcBef>
              <a:spcAft>
                <a:spcPts val="0"/>
              </a:spcAft>
              <a:buSzPts val="1100"/>
              <a:buChar char="●"/>
            </a:pPr>
            <a:r>
              <a:rPr lang="en" sz="1100"/>
              <a:t>Dựa trên ưu điểm của mỗi phương pháp, thực hiện xây dựng lại-tối ưu hóa model CRAFT[3] ở các giai đoạn:</a:t>
            </a:r>
            <a:endParaRPr sz="1100"/>
          </a:p>
          <a:p>
            <a:pPr indent="-298450" lvl="1" marL="914400" rtl="0" algn="l">
              <a:lnSpc>
                <a:spcPct val="150000"/>
              </a:lnSpc>
              <a:spcBef>
                <a:spcPts val="0"/>
              </a:spcBef>
              <a:spcAft>
                <a:spcPts val="0"/>
              </a:spcAft>
              <a:buSzPts val="1100"/>
              <a:buChar char="○"/>
            </a:pPr>
            <a:r>
              <a:rPr lang="en" sz="1100"/>
              <a:t>Ground Truth Label Generation</a:t>
            </a:r>
            <a:endParaRPr sz="1100"/>
          </a:p>
          <a:p>
            <a:pPr indent="-298450" lvl="1" marL="914400" rtl="0" algn="l">
              <a:lnSpc>
                <a:spcPct val="150000"/>
              </a:lnSpc>
              <a:spcBef>
                <a:spcPts val="0"/>
              </a:spcBef>
              <a:spcAft>
                <a:spcPts val="0"/>
              </a:spcAft>
              <a:buSzPts val="1100"/>
              <a:buChar char="○"/>
            </a:pPr>
            <a:r>
              <a:rPr lang="en" sz="1100"/>
              <a:t>Weakly-Supervised Learning</a:t>
            </a:r>
            <a:endParaRPr sz="1100"/>
          </a:p>
          <a:p>
            <a:pPr indent="-298450" lvl="1" marL="914400" rtl="0" algn="l">
              <a:lnSpc>
                <a:spcPct val="150000"/>
              </a:lnSpc>
              <a:spcBef>
                <a:spcPts val="0"/>
              </a:spcBef>
              <a:spcAft>
                <a:spcPts val="0"/>
              </a:spcAft>
              <a:buSzPts val="1100"/>
              <a:buChar char="○"/>
            </a:pPr>
            <a:r>
              <a:rPr lang="en" sz="1100"/>
              <a:t>Inference</a:t>
            </a:r>
            <a:endParaRPr sz="1100"/>
          </a:p>
          <a:p>
            <a:pPr indent="-298450" lvl="0" marL="457200" rtl="0" algn="just">
              <a:lnSpc>
                <a:spcPct val="150000"/>
              </a:lnSpc>
              <a:spcBef>
                <a:spcPts val="0"/>
              </a:spcBef>
              <a:spcAft>
                <a:spcPts val="0"/>
              </a:spcAft>
              <a:buSzPts val="1100"/>
              <a:buChar char="●"/>
            </a:pPr>
            <a:r>
              <a:rPr lang="en" sz="1100"/>
              <a:t>Tìm hiểu về các độ đo liên quan đến các phương pháp như F-measure, H-mean,...  được sử dụng, lựa chọn phương pháp đánh giá chung tối ưu nhất cho bài toán</a:t>
            </a:r>
            <a:endParaRPr sz="900"/>
          </a:p>
          <a:p>
            <a:pPr indent="-298450" lvl="0" marL="457200" rtl="0" algn="l">
              <a:lnSpc>
                <a:spcPct val="150000"/>
              </a:lnSpc>
              <a:spcBef>
                <a:spcPts val="0"/>
              </a:spcBef>
              <a:spcAft>
                <a:spcPts val="0"/>
              </a:spcAft>
              <a:buSzPts val="1100"/>
              <a:buChar char="●"/>
            </a:pPr>
            <a:r>
              <a:rPr lang="en" sz="1100"/>
              <a:t>Tiến hành tái huấn luyện trên tập dữ liệu SynthText[4] để thực hiện so sánh với kết quả ban đầu và rút ra các kết luận củng cố, hỗ trợ cho việc tiếp tục tối ưu hóa mô hình khi đạt kết quả mong muốn</a:t>
            </a:r>
            <a:endParaRPr sz="1100"/>
          </a:p>
          <a:p>
            <a:pPr indent="-298450" lvl="0" marL="457200" rtl="0" algn="l">
              <a:lnSpc>
                <a:spcPct val="150000"/>
              </a:lnSpc>
              <a:spcBef>
                <a:spcPts val="0"/>
              </a:spcBef>
              <a:spcAft>
                <a:spcPts val="0"/>
              </a:spcAft>
              <a:buSzPts val="1100"/>
              <a:buChar char="●"/>
            </a:pPr>
            <a:r>
              <a:rPr lang="en" sz="1100"/>
              <a:t>Tạo bộ dữ liệu ngẫu nhiên khoảng 10000 hình ảnh là hình ảnh có chứa kí tự, thực hiện đánh giá mô hình trên các độ đo Precision, Recall, F-measure</a:t>
            </a:r>
            <a:endParaRPr sz="1100"/>
          </a:p>
          <a:p>
            <a:pPr indent="-298450" lvl="0" marL="457200" rtl="0" algn="l">
              <a:lnSpc>
                <a:spcPct val="150000"/>
              </a:lnSpc>
              <a:spcBef>
                <a:spcPts val="0"/>
              </a:spcBef>
              <a:spcAft>
                <a:spcPts val="0"/>
              </a:spcAft>
              <a:buSzPts val="1100"/>
              <a:buChar char="●"/>
            </a:pPr>
            <a:r>
              <a:rPr lang="en" sz="1100"/>
              <a:t>Xây dựng ứng dụng web giúp auto labeling vùng trong hình ảnh có chứa kí tự để phục vụ cho các bài toán khác</a:t>
            </a:r>
            <a:endParaRPr sz="1100"/>
          </a:p>
          <a:p>
            <a:pPr indent="0" lvl="0" marL="0" rtl="0" algn="l">
              <a:spcBef>
                <a:spcPts val="1200"/>
              </a:spcBef>
              <a:spcAft>
                <a:spcPts val="0"/>
              </a:spcAft>
              <a:buNone/>
            </a:pPr>
            <a:r>
              <a:t/>
            </a:r>
            <a:endParaRPr>
              <a:latin typeface="Arial"/>
              <a:ea typeface="Arial"/>
              <a:cs typeface="Arial"/>
              <a:sym typeface="Arial"/>
            </a:endParaRPr>
          </a:p>
          <a:p>
            <a:pPr indent="0" lvl="0" marL="457200" rtl="0" algn="l">
              <a:spcBef>
                <a:spcPts val="1600"/>
              </a:spcBef>
              <a:spcAft>
                <a:spcPts val="0"/>
              </a:spcAft>
              <a:buNone/>
            </a:pPr>
            <a:r>
              <a:t/>
            </a:r>
            <a:endParaRPr/>
          </a:p>
          <a:p>
            <a:pPr indent="0" lvl="0" marL="457200" rtl="0" algn="l">
              <a:spcBef>
                <a:spcPts val="1600"/>
              </a:spcBef>
              <a:spcAft>
                <a:spcPts val="0"/>
              </a:spcAft>
              <a:buNone/>
            </a:pPr>
            <a:r>
              <a:t/>
            </a:r>
            <a:endParaRPr/>
          </a:p>
          <a:p>
            <a:pPr indent="0" lvl="0" marL="457200" rtl="0" algn="l">
              <a:spcBef>
                <a:spcPts val="1600"/>
              </a:spcBef>
              <a:spcAft>
                <a:spcPts val="0"/>
              </a:spcAft>
              <a:buNone/>
            </a:pPr>
            <a:r>
              <a:t/>
            </a:r>
            <a:endParaRPr/>
          </a:p>
          <a:p>
            <a:pPr indent="0" lvl="0" marL="914400" rtl="0" algn="l">
              <a:spcBef>
                <a:spcPts val="1600"/>
              </a:spcBef>
              <a:spcAft>
                <a:spcPts val="1600"/>
              </a:spcAft>
              <a:buNone/>
            </a:pPr>
            <a:r>
              <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9"/>
          <p:cNvSpPr txBox="1"/>
          <p:nvPr>
            <p:ph type="title"/>
          </p:nvPr>
        </p:nvSpPr>
        <p:spPr>
          <a:xfrm>
            <a:off x="471900" y="57875"/>
            <a:ext cx="8222100" cy="67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Kết quả dự kiến</a:t>
            </a:r>
            <a:endParaRPr/>
          </a:p>
        </p:txBody>
      </p:sp>
      <p:sp>
        <p:nvSpPr>
          <p:cNvPr id="109" name="Google Shape;109;p19"/>
          <p:cNvSpPr txBox="1"/>
          <p:nvPr>
            <p:ph idx="1" type="body"/>
          </p:nvPr>
        </p:nvSpPr>
        <p:spPr>
          <a:xfrm>
            <a:off x="471900" y="820500"/>
            <a:ext cx="8222100" cy="3908400"/>
          </a:xfrm>
          <a:prstGeom prst="rect">
            <a:avLst/>
          </a:prstGeom>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SzPts val="2000"/>
              <a:buFont typeface="Times New Roman"/>
              <a:buChar char="●"/>
            </a:pPr>
            <a:r>
              <a:rPr lang="en" sz="2000">
                <a:latin typeface="Times New Roman"/>
                <a:ea typeface="Times New Roman"/>
                <a:cs typeface="Times New Roman"/>
                <a:sym typeface="Times New Roman"/>
              </a:rPr>
              <a:t>Báo cáo các phương pháp tối ưu mà chúng tôi đã làm được đối với đề tài</a:t>
            </a:r>
            <a:endParaRPr sz="2000">
              <a:latin typeface="Times New Roman"/>
              <a:ea typeface="Times New Roman"/>
              <a:cs typeface="Times New Roman"/>
              <a:sym typeface="Times New Roman"/>
            </a:endParaRPr>
          </a:p>
          <a:p>
            <a:pPr indent="-355600" lvl="0" marL="457200" rtl="0" algn="l">
              <a:lnSpc>
                <a:spcPct val="150000"/>
              </a:lnSpc>
              <a:spcBef>
                <a:spcPts val="0"/>
              </a:spcBef>
              <a:spcAft>
                <a:spcPts val="0"/>
              </a:spcAft>
              <a:buSzPts val="2000"/>
              <a:buFont typeface="Times New Roman"/>
              <a:buChar char="●"/>
            </a:pPr>
            <a:r>
              <a:rPr lang="en" sz="2000">
                <a:latin typeface="Times New Roman"/>
                <a:ea typeface="Times New Roman"/>
                <a:cs typeface="Times New Roman"/>
                <a:sym typeface="Times New Roman"/>
              </a:rPr>
              <a:t>Xây dựng ứng </a:t>
            </a:r>
            <a:r>
              <a:rPr lang="en" sz="2000">
                <a:latin typeface="Times New Roman"/>
                <a:ea typeface="Times New Roman"/>
                <a:cs typeface="Times New Roman"/>
                <a:sym typeface="Times New Roman"/>
              </a:rPr>
              <a:t>dụng</a:t>
            </a:r>
            <a:r>
              <a:rPr lang="en" sz="2000">
                <a:latin typeface="Times New Roman"/>
                <a:ea typeface="Times New Roman"/>
                <a:cs typeface="Times New Roman"/>
                <a:sym typeface="Times New Roman"/>
              </a:rPr>
              <a:t> có khả năng tự động phát hiện các vùng kí tự, khoanh vùng bằng bounding box, cho phép tải xuống hình ảnh output để có thể sử dụng làm dữ liệu cho các bài toán khác</a:t>
            </a:r>
            <a:endParaRPr sz="2800"/>
          </a:p>
          <a:p>
            <a:pPr indent="0" lvl="0" marL="457200" rtl="0" algn="l">
              <a:spcBef>
                <a:spcPts val="0"/>
              </a:spcBef>
              <a:spcAft>
                <a:spcPts val="0"/>
              </a:spcAft>
              <a:buNone/>
            </a:pPr>
            <a:r>
              <a:t/>
            </a:r>
            <a:endParaRPr/>
          </a:p>
          <a:p>
            <a:pPr indent="0" lvl="0" marL="457200" rtl="0" algn="l">
              <a:spcBef>
                <a:spcPts val="1600"/>
              </a:spcBef>
              <a:spcAft>
                <a:spcPts val="0"/>
              </a:spcAft>
              <a:buNone/>
            </a:pPr>
            <a:r>
              <a:t/>
            </a:r>
            <a:endParaRPr/>
          </a:p>
          <a:p>
            <a:pPr indent="0" lvl="0" marL="457200" rtl="0" algn="l">
              <a:spcBef>
                <a:spcPts val="1600"/>
              </a:spcBef>
              <a:spcAft>
                <a:spcPts val="0"/>
              </a:spcAft>
              <a:buNone/>
            </a:pPr>
            <a:r>
              <a:t/>
            </a:r>
            <a:endParaRPr/>
          </a:p>
          <a:p>
            <a:pPr indent="0" lvl="0" marL="914400" rtl="0" algn="l">
              <a:spcBef>
                <a:spcPts val="1600"/>
              </a:spcBef>
              <a:spcAft>
                <a:spcPts val="1600"/>
              </a:spcAft>
              <a:buNone/>
            </a:pPr>
            <a:r>
              <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0"/>
          <p:cNvSpPr txBox="1"/>
          <p:nvPr>
            <p:ph type="title"/>
          </p:nvPr>
        </p:nvSpPr>
        <p:spPr>
          <a:xfrm>
            <a:off x="471900" y="57875"/>
            <a:ext cx="8222100" cy="67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Tài liệu tham khảo</a:t>
            </a:r>
            <a:endParaRPr/>
          </a:p>
        </p:txBody>
      </p:sp>
      <p:sp>
        <p:nvSpPr>
          <p:cNvPr id="115" name="Google Shape;115;p20"/>
          <p:cNvSpPr txBox="1"/>
          <p:nvPr>
            <p:ph idx="1" type="body"/>
          </p:nvPr>
        </p:nvSpPr>
        <p:spPr>
          <a:xfrm>
            <a:off x="471900" y="820500"/>
            <a:ext cx="8222100" cy="3908400"/>
          </a:xfrm>
          <a:prstGeom prst="rect">
            <a:avLst/>
          </a:prstGeom>
        </p:spPr>
        <p:txBody>
          <a:bodyPr anchorCtr="0" anchor="t" bIns="91425" lIns="91425" spcFirstLastPara="1" rIns="91425" wrap="square" tIns="91425">
            <a:noAutofit/>
          </a:bodyPr>
          <a:lstStyle/>
          <a:p>
            <a:pPr indent="0" lvl="0" marL="0" rtl="0" algn="just">
              <a:lnSpc>
                <a:spcPct val="150000"/>
              </a:lnSpc>
              <a:spcBef>
                <a:spcPts val="1200"/>
              </a:spcBef>
              <a:spcAft>
                <a:spcPts val="0"/>
              </a:spcAft>
              <a:buNone/>
            </a:pPr>
            <a:r>
              <a:rPr lang="en" sz="1400">
                <a:latin typeface="Times New Roman"/>
                <a:ea typeface="Times New Roman"/>
                <a:cs typeface="Times New Roman"/>
                <a:sym typeface="Times New Roman"/>
              </a:rPr>
              <a:t>[1] Pan He, Weilin Huang, Tong He, Qile Zhu, Yu Qiao, Xiaolin Li: Single Shot Text Detector with Regional Attention. ICCV, 2017</a:t>
            </a:r>
            <a:endParaRPr sz="1400">
              <a:latin typeface="Times New Roman"/>
              <a:ea typeface="Times New Roman"/>
              <a:cs typeface="Times New Roman"/>
              <a:sym typeface="Times New Roman"/>
            </a:endParaRPr>
          </a:p>
          <a:p>
            <a:pPr indent="0" lvl="0" marL="0" rtl="0" algn="just">
              <a:lnSpc>
                <a:spcPct val="150000"/>
              </a:lnSpc>
              <a:spcBef>
                <a:spcPts val="1200"/>
              </a:spcBef>
              <a:spcAft>
                <a:spcPts val="0"/>
              </a:spcAft>
              <a:buNone/>
            </a:pPr>
            <a:r>
              <a:rPr lang="en" sz="1400">
                <a:latin typeface="Times New Roman"/>
                <a:ea typeface="Times New Roman"/>
                <a:cs typeface="Times New Roman"/>
                <a:sym typeface="Times New Roman"/>
              </a:rPr>
              <a:t>[2] Pengyuan Lyu, Cong Yao, Wenhao Wu, Shuicheng Yan, Xiang Bai: Multi-Oriented Scene Text Detection via Corner Localization and Region Segmentation.  CVPR, 2018</a:t>
            </a:r>
            <a:endParaRPr sz="1400">
              <a:latin typeface="Times New Roman"/>
              <a:ea typeface="Times New Roman"/>
              <a:cs typeface="Times New Roman"/>
              <a:sym typeface="Times New Roman"/>
            </a:endParaRPr>
          </a:p>
          <a:p>
            <a:pPr indent="0" lvl="0" marL="0" rtl="0" algn="just">
              <a:lnSpc>
                <a:spcPct val="150000"/>
              </a:lnSpc>
              <a:spcBef>
                <a:spcPts val="1200"/>
              </a:spcBef>
              <a:spcAft>
                <a:spcPts val="0"/>
              </a:spcAft>
              <a:buNone/>
            </a:pPr>
            <a:r>
              <a:rPr lang="en" sz="1400">
                <a:latin typeface="Times New Roman"/>
                <a:ea typeface="Times New Roman"/>
                <a:cs typeface="Times New Roman"/>
                <a:sym typeface="Times New Roman"/>
              </a:rPr>
              <a:t>[3] Youngmin Baek, Bado Lee, Dongyoon Han, Sangdoo Yun, Hwalsuk Lee: Character Region Awareness for Text Detection. CVPR, 2019</a:t>
            </a:r>
            <a:endParaRPr sz="1400">
              <a:latin typeface="Times New Roman"/>
              <a:ea typeface="Times New Roman"/>
              <a:cs typeface="Times New Roman"/>
              <a:sym typeface="Times New Roman"/>
            </a:endParaRPr>
          </a:p>
          <a:p>
            <a:pPr indent="0" lvl="0" marL="0" rtl="0" algn="l">
              <a:lnSpc>
                <a:spcPct val="150000"/>
              </a:lnSpc>
              <a:spcBef>
                <a:spcPts val="1200"/>
              </a:spcBef>
              <a:spcAft>
                <a:spcPts val="0"/>
              </a:spcAft>
              <a:buNone/>
            </a:pPr>
            <a:r>
              <a:rPr lang="en" sz="1400">
                <a:latin typeface="Times New Roman"/>
                <a:ea typeface="Times New Roman"/>
                <a:cs typeface="Times New Roman"/>
                <a:sym typeface="Times New Roman"/>
              </a:rPr>
              <a:t>[4] Ankush Gupta, Andrea Vedaldi, and Andrew Zisserman: Synthetic Data for Text Localisation in Natural Images. Dept. of Engineering Science, University of Oxford.</a:t>
            </a:r>
            <a:endParaRPr/>
          </a:p>
          <a:p>
            <a:pPr indent="0" lvl="0" marL="457200" rtl="0" algn="l">
              <a:spcBef>
                <a:spcPts val="0"/>
              </a:spcBef>
              <a:spcAft>
                <a:spcPts val="0"/>
              </a:spcAft>
              <a:buNone/>
            </a:pPr>
            <a:r>
              <a:t/>
            </a:r>
            <a:endParaRPr/>
          </a:p>
          <a:p>
            <a:pPr indent="0" lvl="0" marL="457200" rtl="0" algn="l">
              <a:spcBef>
                <a:spcPts val="1600"/>
              </a:spcBef>
              <a:spcAft>
                <a:spcPts val="0"/>
              </a:spcAft>
              <a:buNone/>
            </a:pPr>
            <a:r>
              <a:t/>
            </a:r>
            <a:endParaRPr/>
          </a:p>
          <a:p>
            <a:pPr indent="0" lvl="0" marL="457200" rtl="0" algn="l">
              <a:spcBef>
                <a:spcPts val="1600"/>
              </a:spcBef>
              <a:spcAft>
                <a:spcPts val="0"/>
              </a:spcAft>
              <a:buNone/>
            </a:pPr>
            <a:r>
              <a:t/>
            </a:r>
            <a:endParaRPr/>
          </a:p>
          <a:p>
            <a:pPr indent="0" lvl="0" marL="914400" rtl="0" algn="l">
              <a:spcBef>
                <a:spcPts val="1600"/>
              </a:spcBef>
              <a:spcAft>
                <a:spcPts val="1600"/>
              </a:spcAft>
              <a:buNone/>
            </a:pPr>
            <a:r>
              <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 R01">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