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74" r:id="rId4"/>
    <p:sldId id="308" r:id="rId6"/>
    <p:sldId id="414" r:id="rId7"/>
    <p:sldId id="503" r:id="rId8"/>
    <p:sldId id="470" r:id="rId9"/>
    <p:sldId id="504" r:id="rId10"/>
    <p:sldId id="448" r:id="rId11"/>
    <p:sldId id="418" r:id="rId12"/>
    <p:sldId id="505" r:id="rId13"/>
    <p:sldId id="506" r:id="rId14"/>
    <p:sldId id="507" r:id="rId15"/>
    <p:sldId id="413" r:id="rId16"/>
  </p:sldIdLst>
  <p:sldSz cx="18288000" cy="10287000"/>
  <p:notesSz cx="9144000" cy="6858000"/>
  <p:embeddedFontLst>
    <p:embeddedFont>
      <p:font typeface="Roboto Black" panose="02000000000000000000" charset="0"/>
      <p:regular r:id="rId20"/>
    </p:embeddedFont>
    <p:embeddedFont>
      <p:font typeface="Roboto Bold" panose="02000000000000000000" charset="0"/>
      <p:regular r:id="rId21"/>
    </p:embeddedFont>
    <p:embeddedFont>
      <p:font typeface="Francois One" panose="02000503040000020004" charset="0"/>
      <p:regular r:id="rId22"/>
    </p:embeddedFont>
    <p:embeddedFont>
      <p:font typeface="Roboto Medium" panose="02000000000000000000"/>
      <p:regular r:id="rId23"/>
    </p:embeddedFont>
    <p:embeddedFont>
      <p:font typeface="Roboto Light" panose="02000000000000000000" charset="0"/>
      <p:regular r:id="rId24"/>
    </p:embeddedFont>
    <p:embeddedFont>
      <p:font typeface="Calibri" panose="020F0502020204030204" charset="0"/>
      <p:regular r:id="rId25"/>
    </p:embeddedFont>
    <p:embeddedFont>
      <p:font typeface="Roboto" panose="02000000000000000000" charset="0"/>
      <p:regular r:id="rId26"/>
    </p:embeddedFont>
    <p:embeddedFont>
      <p:font typeface="Roboto Regular" panose="02000000000000000000" charset="0"/>
      <p:regular r:id="rId27"/>
    </p:embeddedFont>
    <p:embeddedFont>
      <p:font typeface="Roboto Bold Italic" panose="02000000000000000000"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D73"/>
    <a:srgbClr val="48CFAE"/>
    <a:srgbClr val="FFCB77"/>
    <a:srgbClr val="FFFFFF"/>
    <a:srgbClr val="3196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autoAdjust="0"/>
    <p:restoredTop sz="94561" autoAdjust="0"/>
  </p:normalViewPr>
  <p:slideViewPr>
    <p:cSldViewPr showGuides="1">
      <p:cViewPr varScale="1">
        <p:scale>
          <a:sx n="134" d="100"/>
          <a:sy n="134" d="100"/>
        </p:scale>
        <p:origin x="1544" y="200"/>
      </p:cViewPr>
      <p:guideLst>
        <p:guide orient="horz" pos="3240"/>
        <p:guide pos="5760"/>
        <p:guide orient="horz" pos="2006"/>
        <p:guide pos="2933"/>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svg"/><Relationship Id="rId7" Type="http://schemas.openxmlformats.org/officeDocument/2006/relationships/image" Target="../media/image3.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5.svg"/><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image" Target="../media/image4.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notesSlide" Target="../notesSlides/notesSlide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1" Type="http://schemas.openxmlformats.org/officeDocument/2006/relationships/slideLayout" Target="../slideLayouts/slideLayout7.xml"/><Relationship Id="rId10" Type="http://schemas.openxmlformats.org/officeDocument/2006/relationships/image" Target="../media/image6.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1" Type="http://schemas.openxmlformats.org/officeDocument/2006/relationships/slideLayout" Target="../slideLayouts/slideLayout7.xml"/><Relationship Id="rId10" Type="http://schemas.openxmlformats.org/officeDocument/2006/relationships/image" Target="../media/image6.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1" Type="http://schemas.openxmlformats.org/officeDocument/2006/relationships/slideLayout" Target="../slideLayouts/slideLayout7.xml"/><Relationship Id="rId10" Type="http://schemas.openxmlformats.org/officeDocument/2006/relationships/image" Target="../media/image6.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8" name="TextBox 8"/>
          <p:cNvSpPr txBox="1"/>
          <p:nvPr/>
        </p:nvSpPr>
        <p:spPr>
          <a:xfrm>
            <a:off x="1605280" y="4457700"/>
            <a:ext cx="15077440" cy="2564765"/>
          </a:xfrm>
          <a:prstGeom prst="rect">
            <a:avLst/>
          </a:prstGeom>
        </p:spPr>
        <p:txBody>
          <a:bodyPr wrap="square" lIns="0" tIns="0" rIns="0" bIns="0" rtlCol="0" anchor="t">
            <a:spAutoFit/>
          </a:bodyPr>
          <a:lstStyle/>
          <a:p>
            <a:pPr algn="ctr">
              <a:lnSpc>
                <a:spcPts val="10000"/>
              </a:lnSpc>
            </a:pPr>
            <a:r>
              <a:rPr lang="vi-VN" altLang="en-US" sz="80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Mô hình MVC</a:t>
            </a:r>
            <a:endParaRPr lang="vi-VN" altLang="en-US" sz="8000">
              <a:solidFill>
                <a:srgbClr val="227C9D"/>
              </a:solidFill>
              <a:latin typeface="Roboto Black" panose="02000000000000000000" charset="0"/>
              <a:ea typeface="Kollektif Bold" panose="020B0604020101010102"/>
              <a:cs typeface="Roboto Black" panose="02000000000000000000" charset="0"/>
              <a:sym typeface="Kollektif Bold" panose="020B0604020101010102"/>
            </a:endParaRPr>
          </a:p>
          <a:p>
            <a:pPr algn="ctr">
              <a:lnSpc>
                <a:spcPts val="10000"/>
              </a:lnSpc>
            </a:pPr>
            <a:r>
              <a:rPr lang="vi-VN" altLang="en-US" sz="80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Laravel Route - </a:t>
            </a:r>
            <a:r>
              <a:rPr lang="vi-VN" altLang="en-US" sz="80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Laravel B</a:t>
            </a:r>
            <a:r>
              <a:rPr lang="vi-VN" altLang="en-US" sz="80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lade</a:t>
            </a:r>
            <a:endParaRPr lang="vi-VN" altLang="en-US" sz="8000">
              <a:solidFill>
                <a:srgbClr val="227C9D"/>
              </a:solidFill>
              <a:latin typeface="Roboto Black" panose="02000000000000000000" charset="0"/>
              <a:ea typeface="Kollektif Bold" panose="020B0604020101010102"/>
              <a:cs typeface="Roboto Black" panose="02000000000000000000" charset="0"/>
              <a:sym typeface="Kollektif Bold" panose="020B0604020101010102"/>
            </a:endParaRPr>
          </a:p>
        </p:txBody>
      </p:sp>
      <p:sp>
        <p:nvSpPr>
          <p:cNvPr id="9" name="TextBox 9"/>
          <p:cNvSpPr txBox="1"/>
          <p:nvPr/>
        </p:nvSpPr>
        <p:spPr>
          <a:xfrm>
            <a:off x="5545397" y="2933511"/>
            <a:ext cx="7197206" cy="521335"/>
          </a:xfrm>
          <a:prstGeom prst="rect">
            <a:avLst/>
          </a:prstGeom>
        </p:spPr>
        <p:txBody>
          <a:bodyPr lIns="0" tIns="0" rIns="0" bIns="0" rtlCol="0" anchor="t">
            <a:spAutoFit/>
          </a:bodyPr>
          <a:lstStyle/>
          <a:p>
            <a:pPr algn="ctr">
              <a:lnSpc>
                <a:spcPts val="4070"/>
              </a:lnSpc>
            </a:pPr>
            <a:r>
              <a:rPr lang="en-US" sz="3700" b="1">
                <a:solidFill>
                  <a:srgbClr val="545454"/>
                </a:solidFill>
                <a:latin typeface="Roboto Bold" panose="02000000000000000000" charset="0"/>
                <a:ea typeface="DM Sans"/>
                <a:cs typeface="Roboto Bold" panose="02000000000000000000" charset="0"/>
                <a:sym typeface="DM Sans"/>
              </a:rPr>
              <a:t>Buổi </a:t>
            </a:r>
            <a:r>
              <a:rPr lang="vi-VN" altLang="en-US" sz="3700" b="1">
                <a:solidFill>
                  <a:srgbClr val="545454"/>
                </a:solidFill>
                <a:latin typeface="Roboto Bold" panose="02000000000000000000" charset="0"/>
                <a:ea typeface="DM Sans"/>
                <a:cs typeface="Roboto Bold" panose="02000000000000000000" charset="0"/>
                <a:sym typeface="DM Sans"/>
              </a:rPr>
              <a:t>8</a:t>
            </a:r>
            <a:endParaRPr lang="vi-VN" altLang="en-US" sz="3700" b="1">
              <a:solidFill>
                <a:srgbClr val="545454"/>
              </a:solidFill>
              <a:latin typeface="Roboto Bold" panose="02000000000000000000" charset="0"/>
              <a:ea typeface="DM Sans"/>
              <a:cs typeface="Roboto Bold" panose="02000000000000000000" charset="0"/>
              <a:sym typeface="DM Sans"/>
            </a:endParaRPr>
          </a:p>
        </p:txBody>
      </p:sp>
      <p:grpSp>
        <p:nvGrpSpPr>
          <p:cNvPr id="49" name="Group 48"/>
          <p:cNvGrpSpPr/>
          <p:nvPr/>
        </p:nvGrpSpPr>
        <p:grpSpPr>
          <a:xfrm>
            <a:off x="0" y="6391910"/>
            <a:ext cx="4867275" cy="3895090"/>
            <a:chOff x="0" y="10013"/>
            <a:chExt cx="8644" cy="6917"/>
          </a:xfrm>
        </p:grpSpPr>
        <p:sp>
          <p:nvSpPr>
            <p:cNvPr id="10" name="Freeform 10"/>
            <p:cNvSpPr/>
            <p:nvPr/>
          </p:nvSpPr>
          <p:spPr>
            <a:xfrm rot="-10800000">
              <a:off x="15" y="1001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1707" y="1005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0" y="1176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rot="-10800000">
              <a:off x="0" y="1347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5400000">
              <a:off x="1707" y="1347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rot="-10800000">
              <a:off x="1707" y="1515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rot="-10800000">
              <a:off x="5231" y="1351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a:off x="5231" y="1181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5400000">
              <a:off x="6938" y="1351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9" name="Freeform 19"/>
            <p:cNvSpPr/>
            <p:nvPr/>
          </p:nvSpPr>
          <p:spPr>
            <a:xfrm>
              <a:off x="3524" y="1522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a:off x="5231" y="1522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rot="5400000">
              <a:off x="0" y="15179"/>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46" name="Group 45"/>
          <p:cNvGrpSpPr/>
          <p:nvPr/>
        </p:nvGrpSpPr>
        <p:grpSpPr>
          <a:xfrm>
            <a:off x="14279880" y="0"/>
            <a:ext cx="4008707" cy="4185625"/>
            <a:chOff x="22656" y="0"/>
            <a:chExt cx="6828" cy="7129"/>
          </a:xfrm>
        </p:grpSpPr>
        <p:sp>
          <p:nvSpPr>
            <p:cNvPr id="22" name="Freeform 22"/>
            <p:cNvSpPr/>
            <p:nvPr/>
          </p:nvSpPr>
          <p:spPr>
            <a:xfrm rot="-5400000">
              <a:off x="24363"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3" name="Freeform 23"/>
            <p:cNvSpPr/>
            <p:nvPr/>
          </p:nvSpPr>
          <p:spPr>
            <a:xfrm rot="-5400000">
              <a:off x="26070" y="0"/>
              <a:ext cx="1707" cy="1707"/>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flipH="1" flipV="1">
              <a:off x="27777" y="0"/>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25"/>
            <p:cNvSpPr/>
            <p:nvPr/>
          </p:nvSpPr>
          <p:spPr>
            <a:xfrm rot="-5400000">
              <a:off x="22656"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Freeform 26"/>
            <p:cNvSpPr/>
            <p:nvPr/>
          </p:nvSpPr>
          <p:spPr>
            <a:xfrm rot="-5400000">
              <a:off x="24363"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7"/>
            <p:cNvSpPr/>
            <p:nvPr/>
          </p:nvSpPr>
          <p:spPr>
            <a:xfrm>
              <a:off x="26070" y="3414"/>
              <a:ext cx="1707" cy="1707"/>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Freeform 28"/>
            <p:cNvSpPr/>
            <p:nvPr/>
          </p:nvSpPr>
          <p:spPr>
            <a:xfrm rot="5400000">
              <a:off x="27777"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29"/>
            <p:cNvSpPr/>
            <p:nvPr/>
          </p:nvSpPr>
          <p:spPr>
            <a:xfrm rot="5400000" flipH="1" flipV="1">
              <a:off x="27777"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Freeform 30"/>
            <p:cNvSpPr/>
            <p:nvPr/>
          </p:nvSpPr>
          <p:spPr>
            <a:xfrm flipH="1" flipV="1">
              <a:off x="24363" y="5422"/>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1" name="Freeform 31"/>
            <p:cNvSpPr/>
            <p:nvPr/>
          </p:nvSpPr>
          <p:spPr>
            <a:xfrm rot="5400000" flipH="1" flipV="1">
              <a:off x="26070" y="5422"/>
              <a:ext cx="1707" cy="1707"/>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5">
                <a:extLst>
                  <a:ext uri="{96DAC541-7B7A-43D3-8B79-37D633B846F1}">
                    <asvg:svgBlip xmlns:asvg="http://schemas.microsoft.com/office/drawing/2016/SVG/main" r:embed="rId6"/>
                  </a:ext>
                </a:extLst>
              </a:blip>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grpSp>
      <p:grpSp>
        <p:nvGrpSpPr>
          <p:cNvPr id="111" name="Group 110"/>
          <p:cNvGrpSpPr/>
          <p:nvPr/>
        </p:nvGrpSpPr>
        <p:grpSpPr>
          <a:xfrm>
            <a:off x="0" y="-635"/>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grpSp>
        <p:sp>
          <p:nvSpPr>
            <p:cNvPr id="108" name="TextBox 2"/>
            <p:cNvSpPr txBox="1"/>
            <p:nvPr/>
          </p:nvSpPr>
          <p:spPr>
            <a:xfrm>
              <a:off x="5987"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Blade </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template trong Laravel</a:t>
              </a:r>
              <a:endParaRPr lang="vi-VN"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5"/>
              <a:stretch>
                <a:fillRect/>
              </a:stretch>
            </p:blipFill>
            <p:spPr>
              <a:xfrm rot="5400000">
                <a:off x="3328" y="4818"/>
                <a:ext cx="2067" cy="3297"/>
              </a:xfrm>
              <a:prstGeom prst="rect">
                <a:avLst/>
              </a:prstGeom>
            </p:spPr>
          </p:pic>
          <p:pic>
            <p:nvPicPr>
              <p:cNvPr id="110" name="图形 123"/>
              <p:cNvPicPr>
                <a:picLocks noChangeAspect="1"/>
              </p:cNvPicPr>
              <p:nvPr/>
            </p:nvPicPr>
            <p:blipFill>
              <a:blip r:embed="rId5"/>
              <a:stretch>
                <a:fillRect/>
              </a:stretch>
            </p:blipFill>
            <p:spPr>
              <a:xfrm rot="5400000">
                <a:off x="6975" y="4818"/>
                <a:ext cx="2067" cy="3297"/>
              </a:xfrm>
              <a:prstGeom prst="rect">
                <a:avLst/>
              </a:prstGeom>
            </p:spPr>
          </p:pic>
        </p:grpSp>
      </p:grpSp>
      <p:sp>
        <p:nvSpPr>
          <p:cNvPr id="21517" name="矩形 33"/>
          <p:cNvSpPr>
            <a:spLocks noChangeArrowheads="1"/>
          </p:cNvSpPr>
          <p:nvPr/>
        </p:nvSpPr>
        <p:spPr bwMode="auto">
          <a:xfrm>
            <a:off x="2810510" y="2476500"/>
            <a:ext cx="14367510" cy="357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Hiển thị dữ liệu:</a:t>
            </a: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Dấu ngoặc nhọn kép: Sử dụng để hiển thị giá trị của một biến</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@echo: Cũng dùng để hiển thị dữ liệu</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Nếu bạn muốn hiển thị nội dung không escape, bạn có thể sử dụng cú pháp {!! !!}</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algn="l" defTabSz="914400" rtl="0" eaLnBrk="1" fontAlgn="base" latinLnBrk="0" hangingPunct="1">
              <a:lnSpc>
                <a:spcPct val="100000"/>
              </a:lnSpc>
              <a:spcBef>
                <a:spcPts val="1000"/>
              </a:spcBef>
              <a:buClrTx/>
              <a:buSzTx/>
              <a:buFont typeface="Wingdings" panose="05000000000000000000" charset="0"/>
              <a:buNone/>
              <a:defRPr/>
            </a:pP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Câu điều kiện:</a:t>
            </a: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@if, @else, @elseif: Sử dụng để kiểm tra điều kiện</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p:txBody>
      </p:sp>
      <p:sp>
        <p:nvSpPr>
          <p:cNvPr id="5" name="Text Box 4"/>
          <p:cNvSpPr txBox="1"/>
          <p:nvPr/>
        </p:nvSpPr>
        <p:spPr>
          <a:xfrm>
            <a:off x="2810510" y="89535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
        <p:nvSpPr>
          <p:cNvPr id="4" name="Text Box 3"/>
          <p:cNvSpPr txBox="1"/>
          <p:nvPr/>
        </p:nvSpPr>
        <p:spPr>
          <a:xfrm>
            <a:off x="2819400" y="5981700"/>
            <a:ext cx="6860540" cy="2592566"/>
          </a:xfrm>
          <a:prstGeom prst="roundRect">
            <a:avLst>
              <a:gd name="adj" fmla="val 3573"/>
            </a:avLst>
          </a:prstGeom>
          <a:solidFill>
            <a:schemeClr val="bg2"/>
          </a:solidFill>
        </p:spPr>
        <p:txBody>
          <a:bodyPr wrap="square" rtlCol="0" anchor="t">
            <a:spAutoFit/>
          </a:bodyPr>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@if (count($users) &gt; 0)</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&lt;ul&gt;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@foreach ($users as $user)</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&lt;li&gt;{{ $user-&gt;name }}&lt;/li&gt;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@endforeach</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&lt;/ul&gt;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@else</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&lt;p&gt;Không có người dùng nào.&lt;/p&gt;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@endif</a:t>
            </a:r>
            <a:endParaRPr lang="vi-VN" noProof="0">
              <a:effectLst>
                <a:outerShdw blurRad="38100" dist="19050" dir="2700000" algn="tl" rotWithShape="0">
                  <a:schemeClr val="dk1">
                    <a:alpha val="40000"/>
                    <a:alpha val="40000"/>
                  </a:schemeClr>
                </a:outerShdw>
              </a:effectLst>
              <a:uLnTx/>
              <a:uFillTx/>
              <a:ea typeface="+mj-ea"/>
              <a:sym typeface="+mn-ea"/>
            </a:endParaRPr>
          </a:p>
        </p:txBody>
      </p:sp>
      <p:sp>
        <p:nvSpPr>
          <p:cNvPr id="2" name="Text Box 1"/>
          <p:cNvSpPr txBox="1"/>
          <p:nvPr/>
        </p:nvSpPr>
        <p:spPr>
          <a:xfrm>
            <a:off x="5763895" y="6208395"/>
            <a:ext cx="309880" cy="368300"/>
          </a:xfrm>
          <a:prstGeom prst="rect">
            <a:avLst/>
          </a:prstGeom>
          <a:noFill/>
        </p:spPr>
        <p:txBody>
          <a:bodyPr wrap="non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grpSp>
      <p:grpSp>
        <p:nvGrpSpPr>
          <p:cNvPr id="111" name="Group 110"/>
          <p:cNvGrpSpPr/>
          <p:nvPr/>
        </p:nvGrpSpPr>
        <p:grpSpPr>
          <a:xfrm>
            <a:off x="0" y="-635"/>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grpSp>
        <p:sp>
          <p:nvSpPr>
            <p:cNvPr id="108" name="TextBox 2"/>
            <p:cNvSpPr txBox="1"/>
            <p:nvPr/>
          </p:nvSpPr>
          <p:spPr>
            <a:xfrm>
              <a:off x="5987"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Blade </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template trong Laravel</a:t>
              </a:r>
              <a:endParaRPr lang="vi-VN"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5"/>
              <a:stretch>
                <a:fillRect/>
              </a:stretch>
            </p:blipFill>
            <p:spPr>
              <a:xfrm rot="5400000">
                <a:off x="3328" y="4818"/>
                <a:ext cx="2067" cy="3297"/>
              </a:xfrm>
              <a:prstGeom prst="rect">
                <a:avLst/>
              </a:prstGeom>
            </p:spPr>
          </p:pic>
          <p:pic>
            <p:nvPicPr>
              <p:cNvPr id="110" name="图形 123"/>
              <p:cNvPicPr>
                <a:picLocks noChangeAspect="1"/>
              </p:cNvPicPr>
              <p:nvPr/>
            </p:nvPicPr>
            <p:blipFill>
              <a:blip r:embed="rId5"/>
              <a:stretch>
                <a:fillRect/>
              </a:stretch>
            </p:blipFill>
            <p:spPr>
              <a:xfrm rot="5400000">
                <a:off x="6975" y="4818"/>
                <a:ext cx="2067" cy="3297"/>
              </a:xfrm>
              <a:prstGeom prst="rect">
                <a:avLst/>
              </a:prstGeom>
            </p:spPr>
          </p:pic>
        </p:grpSp>
      </p:grpSp>
      <p:sp>
        <p:nvSpPr>
          <p:cNvPr id="21517" name="矩形 33"/>
          <p:cNvSpPr>
            <a:spLocks noChangeArrowheads="1"/>
          </p:cNvSpPr>
          <p:nvPr/>
        </p:nvSpPr>
        <p:spPr bwMode="auto">
          <a:xfrm>
            <a:off x="2810510" y="2476500"/>
            <a:ext cx="14367510" cy="220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Vòng lặp:</a:t>
            </a: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@for: Lặp một số lần xác định</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@foreach: Lặp qua một mảng hoặc đối tượng</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@forelse: Sử dụng @forelse để lặp qua một tập hợp và hiển thị một thông báo nếu tập hợp rỗng</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@while: Vòng lặp While</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p:txBody>
      </p:sp>
      <p:sp>
        <p:nvSpPr>
          <p:cNvPr id="5" name="Text Box 4"/>
          <p:cNvSpPr txBox="1"/>
          <p:nvPr/>
        </p:nvSpPr>
        <p:spPr>
          <a:xfrm>
            <a:off x="2810510" y="89535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
        <p:nvSpPr>
          <p:cNvPr id="4" name="Text Box 3"/>
          <p:cNvSpPr txBox="1"/>
          <p:nvPr/>
        </p:nvSpPr>
        <p:spPr>
          <a:xfrm>
            <a:off x="2810510" y="4991100"/>
            <a:ext cx="4448810" cy="3199336"/>
          </a:xfrm>
          <a:prstGeom prst="roundRect">
            <a:avLst>
              <a:gd name="adj" fmla="val 3573"/>
            </a:avLst>
          </a:prstGeom>
          <a:solidFill>
            <a:schemeClr val="bg2"/>
          </a:solidFill>
        </p:spPr>
        <p:txBody>
          <a:bodyPr wrap="square" rtlCol="0" anchor="t">
            <a:spAutoFit/>
          </a:bodyPr>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@for ($i = 0; $i &lt; 10; $i++)</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&lt;p&gt;Lặp lần thứ {{ $i }}&lt;/p&gt;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@endfor</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@foreach ($posts as $post)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&lt;div&gt;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&lt;h2&gt;{{ $post-&gt;title }}&lt;/h2&gt;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 $post-&gt;content }}&lt;/p&gt;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&lt;/div&gt;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@endforeach</a:t>
            </a:r>
            <a:endParaRPr lang="vi-VN" noProof="0">
              <a:effectLst>
                <a:outerShdw blurRad="38100" dist="19050" dir="2700000" algn="tl" rotWithShape="0">
                  <a:schemeClr val="dk1">
                    <a:alpha val="40000"/>
                    <a:alpha val="40000"/>
                  </a:schemeClr>
                </a:outerShdw>
              </a:effectLst>
              <a:uLnTx/>
              <a:uFillTx/>
              <a:ea typeface="+mj-ea"/>
              <a:sym typeface="+mn-ea"/>
            </a:endParaRPr>
          </a:p>
        </p:txBody>
      </p:sp>
      <p:sp>
        <p:nvSpPr>
          <p:cNvPr id="2" name="Text Box 1"/>
          <p:cNvSpPr txBox="1"/>
          <p:nvPr/>
        </p:nvSpPr>
        <p:spPr>
          <a:xfrm>
            <a:off x="5763895" y="6208395"/>
            <a:ext cx="309880" cy="368300"/>
          </a:xfrm>
          <a:prstGeom prst="rect">
            <a:avLst/>
          </a:prstGeom>
          <a:noFill/>
        </p:spPr>
        <p:txBody>
          <a:bodyPr wrap="none" rtlCol="0">
            <a:spAutoFit/>
          </a:bodyPr>
          <a:p>
            <a:endParaRPr lang="en-US"/>
          </a:p>
        </p:txBody>
      </p:sp>
      <p:sp>
        <p:nvSpPr>
          <p:cNvPr id="3" name="Text Box 2"/>
          <p:cNvSpPr txBox="1"/>
          <p:nvPr/>
        </p:nvSpPr>
        <p:spPr>
          <a:xfrm>
            <a:off x="8001000" y="4991100"/>
            <a:ext cx="5609590" cy="2639816"/>
          </a:xfrm>
          <a:prstGeom prst="roundRect">
            <a:avLst>
              <a:gd name="adj" fmla="val 3573"/>
            </a:avLst>
          </a:prstGeom>
          <a:solidFill>
            <a:schemeClr val="bg2"/>
          </a:solidFill>
        </p:spPr>
        <p:txBody>
          <a:bodyPr wrap="square" rtlCol="0" anchor="t">
            <a:spAutoFit/>
          </a:bodyPr>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@forelse ($users as $user)</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&lt;p&gt;Người dùng: {{ $user-&gt;name }}&lt;/p&gt;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@empty</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&lt;p&gt;Không có người dùng nào.&lt;/p&gt;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@endforelse</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@while (true)</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&lt;p&gt;Vòng lặp vô hạn.&lt;/p&gt;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@endwhile</a:t>
            </a:r>
            <a:endParaRPr lang="vi-VN" noProof="0">
              <a:effectLst>
                <a:outerShdw blurRad="38100" dist="19050" dir="2700000" algn="tl" rotWithShape="0">
                  <a:schemeClr val="dk1">
                    <a:alpha val="40000"/>
                    <a:alpha val="40000"/>
                  </a:schemeClr>
                </a:outerShdw>
              </a:effectLst>
              <a:uLnTx/>
              <a:uFillTx/>
              <a:ea typeface="+mj-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grpSp>
      <p:grpSp>
        <p:nvGrpSpPr>
          <p:cNvPr id="111" name="Group 110"/>
          <p:cNvGrpSpPr/>
          <p:nvPr/>
        </p:nvGrpSpPr>
        <p:grpSpPr>
          <a:xfrm>
            <a:off x="0" y="-635"/>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grpSp>
        <p:sp>
          <p:nvSpPr>
            <p:cNvPr id="108" name="TextBox 2"/>
            <p:cNvSpPr txBox="1"/>
            <p:nvPr/>
          </p:nvSpPr>
          <p:spPr>
            <a:xfrm>
              <a:off x="5987"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Blade </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template trong Laravel</a:t>
              </a:r>
              <a:endParaRPr lang="vi-VN"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5"/>
              <a:stretch>
                <a:fillRect/>
              </a:stretch>
            </p:blipFill>
            <p:spPr>
              <a:xfrm rot="5400000">
                <a:off x="3328" y="4818"/>
                <a:ext cx="2067" cy="3297"/>
              </a:xfrm>
              <a:prstGeom prst="rect">
                <a:avLst/>
              </a:prstGeom>
            </p:spPr>
          </p:pic>
          <p:pic>
            <p:nvPicPr>
              <p:cNvPr id="110" name="图形 123"/>
              <p:cNvPicPr>
                <a:picLocks noChangeAspect="1"/>
              </p:cNvPicPr>
              <p:nvPr/>
            </p:nvPicPr>
            <p:blipFill>
              <a:blip r:embed="rId5"/>
              <a:stretch>
                <a:fillRect/>
              </a:stretch>
            </p:blipFill>
            <p:spPr>
              <a:xfrm rot="5400000">
                <a:off x="6975" y="4818"/>
                <a:ext cx="2067" cy="3297"/>
              </a:xfrm>
              <a:prstGeom prst="rect">
                <a:avLst/>
              </a:prstGeom>
            </p:spPr>
          </p:pic>
        </p:grpSp>
      </p:grpSp>
      <p:sp>
        <p:nvSpPr>
          <p:cNvPr id="21517" name="矩形 33"/>
          <p:cNvSpPr>
            <a:spLocks noChangeArrowheads="1"/>
          </p:cNvSpPr>
          <p:nvPr/>
        </p:nvSpPr>
        <p:spPr bwMode="auto">
          <a:xfrm>
            <a:off x="2810510" y="2476500"/>
            <a:ext cx="14367510" cy="264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Chỉ thị:</a:t>
            </a: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@include: Nhúng một view khác vào view hiện tại</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@yield: Định nghĩa một section để các view con có thể thay thế</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@section, @endsection: Định nghĩa một section để các view cha có thể thay thế hoặc mở rộng</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@csrf: Bảo vệ chống tấn công CSRF</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@auth và @guest: Kiểm tra nếu người dùng đã xác thực hoặc là khách</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p:txBody>
      </p:sp>
      <p:sp>
        <p:nvSpPr>
          <p:cNvPr id="5" name="Text Box 4"/>
          <p:cNvSpPr txBox="1"/>
          <p:nvPr/>
        </p:nvSpPr>
        <p:spPr>
          <a:xfrm>
            <a:off x="14554200" y="5514975"/>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
        <p:nvSpPr>
          <p:cNvPr id="4" name="Text Box 3"/>
          <p:cNvSpPr txBox="1"/>
          <p:nvPr/>
        </p:nvSpPr>
        <p:spPr>
          <a:xfrm>
            <a:off x="2811145" y="5489575"/>
            <a:ext cx="5305425" cy="3771587"/>
          </a:xfrm>
          <a:prstGeom prst="roundRect">
            <a:avLst>
              <a:gd name="adj" fmla="val 3573"/>
            </a:avLst>
          </a:prstGeom>
          <a:solidFill>
            <a:schemeClr val="bg2"/>
          </a:solidFill>
        </p:spPr>
        <p:txBody>
          <a:bodyPr wrap="square" rtlCol="0" anchor="t">
            <a:spAutoFit/>
          </a:bodyPr>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@include('header')</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&lt;p&gt;Nội dung chính của trang.&lt;/p&gt;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@include('footer'</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&lt;div class="container"&gt;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@yield('content')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&lt;/div&gt;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@extends('layouts.app')</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@section('title', 'Trang Chủ')</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@section('content')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&lt;h1&gt;Chào mừng đến với trang chủ&lt;/h1&gt;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@endsection</a:t>
            </a:r>
            <a:endParaRPr lang="vi-VN" noProof="0">
              <a:effectLst>
                <a:outerShdw blurRad="38100" dist="19050" dir="2700000" algn="tl" rotWithShape="0">
                  <a:schemeClr val="dk1">
                    <a:alpha val="40000"/>
                    <a:alpha val="40000"/>
                  </a:schemeClr>
                </a:outerShdw>
              </a:effectLst>
              <a:uLnTx/>
              <a:uFillTx/>
              <a:ea typeface="+mj-ea"/>
              <a:sym typeface="+mn-ea"/>
            </a:endParaRPr>
          </a:p>
        </p:txBody>
      </p:sp>
      <p:sp>
        <p:nvSpPr>
          <p:cNvPr id="2" name="Text Box 1"/>
          <p:cNvSpPr txBox="1"/>
          <p:nvPr/>
        </p:nvSpPr>
        <p:spPr>
          <a:xfrm>
            <a:off x="5763895" y="6208395"/>
            <a:ext cx="309880" cy="368300"/>
          </a:xfrm>
          <a:prstGeom prst="rect">
            <a:avLst/>
          </a:prstGeom>
          <a:noFill/>
        </p:spPr>
        <p:txBody>
          <a:bodyPr wrap="none" rtlCol="0">
            <a:spAutoFit/>
          </a:bodyPr>
          <a:p>
            <a:endParaRPr lang="en-US"/>
          </a:p>
        </p:txBody>
      </p:sp>
      <p:sp>
        <p:nvSpPr>
          <p:cNvPr id="3" name="Text Box 2"/>
          <p:cNvSpPr txBox="1"/>
          <p:nvPr/>
        </p:nvSpPr>
        <p:spPr>
          <a:xfrm>
            <a:off x="8610600" y="5524500"/>
            <a:ext cx="5609590" cy="3452382"/>
          </a:xfrm>
          <a:prstGeom prst="roundRect">
            <a:avLst>
              <a:gd name="adj" fmla="val 3573"/>
            </a:avLst>
          </a:prstGeom>
          <a:solidFill>
            <a:schemeClr val="bg2"/>
          </a:solidFill>
        </p:spPr>
        <p:txBody>
          <a:bodyPr wrap="square" rtlCol="0" anchor="t">
            <a:spAutoFit/>
          </a:bodyPr>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&lt;form method="POST" action="/profile"&gt;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@csrf</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 Form fields --&gt;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&lt;/form&gt;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@auth</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&lt;p&gt;Chào, {{ auth()-&gt;user()-&gt;name }}!&lt;/p&gt;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@endauth</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@guest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&lt;p&gt;Vui lòng đăng nhập.&lt;/p&gt;</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@endguest</a:t>
            </a:r>
            <a:endParaRPr lang="vi-VN" noProof="0">
              <a:effectLst>
                <a:outerShdw blurRad="38100" dist="19050" dir="2700000" algn="tl" rotWithShape="0">
                  <a:schemeClr val="dk1">
                    <a:alpha val="40000"/>
                    <a:alpha val="40000"/>
                  </a:schemeClr>
                </a:outerShdw>
              </a:effectLst>
              <a:uLnTx/>
              <a:uFillTx/>
              <a:ea typeface="+mj-ea"/>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49" name="Group 48"/>
          <p:cNvGrpSpPr/>
          <p:nvPr/>
        </p:nvGrpSpPr>
        <p:grpSpPr>
          <a:xfrm>
            <a:off x="0" y="6391910"/>
            <a:ext cx="4867275" cy="3895090"/>
            <a:chOff x="0" y="10013"/>
            <a:chExt cx="8644" cy="6917"/>
          </a:xfrm>
        </p:grpSpPr>
        <p:sp>
          <p:nvSpPr>
            <p:cNvPr id="10" name="Freeform 10"/>
            <p:cNvSpPr/>
            <p:nvPr/>
          </p:nvSpPr>
          <p:spPr>
            <a:xfrm rot="-10800000">
              <a:off x="15" y="1001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1" name="Freeform 11"/>
            <p:cNvSpPr/>
            <p:nvPr/>
          </p:nvSpPr>
          <p:spPr>
            <a:xfrm>
              <a:off x="1707" y="1005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2" name="Freeform 12"/>
            <p:cNvSpPr/>
            <p:nvPr/>
          </p:nvSpPr>
          <p:spPr>
            <a:xfrm>
              <a:off x="0" y="1176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3" name="Freeform 13"/>
            <p:cNvSpPr/>
            <p:nvPr/>
          </p:nvSpPr>
          <p:spPr>
            <a:xfrm rot="-10800000">
              <a:off x="0" y="1347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4" name="Freeform 14"/>
            <p:cNvSpPr/>
            <p:nvPr/>
          </p:nvSpPr>
          <p:spPr>
            <a:xfrm rot="-5400000">
              <a:off x="1707" y="1347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5" name="Freeform 15"/>
            <p:cNvSpPr/>
            <p:nvPr/>
          </p:nvSpPr>
          <p:spPr>
            <a:xfrm rot="-10800000">
              <a:off x="1707" y="1515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6" name="Freeform 16"/>
            <p:cNvSpPr/>
            <p:nvPr/>
          </p:nvSpPr>
          <p:spPr>
            <a:xfrm rot="-10800000">
              <a:off x="5231" y="1351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7" name="Freeform 17"/>
            <p:cNvSpPr/>
            <p:nvPr/>
          </p:nvSpPr>
          <p:spPr>
            <a:xfrm>
              <a:off x="5231" y="1181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8" name="Freeform 18"/>
            <p:cNvSpPr/>
            <p:nvPr/>
          </p:nvSpPr>
          <p:spPr>
            <a:xfrm rot="5400000">
              <a:off x="6938" y="1351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9" name="Freeform 19"/>
            <p:cNvSpPr/>
            <p:nvPr/>
          </p:nvSpPr>
          <p:spPr>
            <a:xfrm>
              <a:off x="3524" y="1522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0" name="Freeform 20"/>
            <p:cNvSpPr/>
            <p:nvPr/>
          </p:nvSpPr>
          <p:spPr>
            <a:xfrm>
              <a:off x="5231" y="1522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1" name="Freeform 21"/>
            <p:cNvSpPr/>
            <p:nvPr/>
          </p:nvSpPr>
          <p:spPr>
            <a:xfrm rot="5400000">
              <a:off x="0" y="15179"/>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grpSp>
      <p:grpSp>
        <p:nvGrpSpPr>
          <p:cNvPr id="46" name="Group 45"/>
          <p:cNvGrpSpPr/>
          <p:nvPr/>
        </p:nvGrpSpPr>
        <p:grpSpPr>
          <a:xfrm>
            <a:off x="14279880" y="0"/>
            <a:ext cx="4008707" cy="4185625"/>
            <a:chOff x="22656" y="0"/>
            <a:chExt cx="6828" cy="7129"/>
          </a:xfrm>
        </p:grpSpPr>
        <p:sp>
          <p:nvSpPr>
            <p:cNvPr id="22" name="Freeform 22"/>
            <p:cNvSpPr/>
            <p:nvPr/>
          </p:nvSpPr>
          <p:spPr>
            <a:xfrm rot="-5400000">
              <a:off x="24363"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3" name="Freeform 23"/>
            <p:cNvSpPr/>
            <p:nvPr/>
          </p:nvSpPr>
          <p:spPr>
            <a:xfrm rot="-5400000">
              <a:off x="26070" y="0"/>
              <a:ext cx="1707" cy="1707"/>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2"/>
              <a:stretch>
                <a:fillRect/>
              </a:stretch>
            </a:blipFill>
          </p:spPr>
        </p:sp>
        <p:sp>
          <p:nvSpPr>
            <p:cNvPr id="24" name="Freeform 24"/>
            <p:cNvSpPr/>
            <p:nvPr/>
          </p:nvSpPr>
          <p:spPr>
            <a:xfrm flipH="1" flipV="1">
              <a:off x="27777" y="0"/>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25" name="Freeform 25"/>
            <p:cNvSpPr/>
            <p:nvPr/>
          </p:nvSpPr>
          <p:spPr>
            <a:xfrm rot="-5400000">
              <a:off x="22656"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6" name="Freeform 26"/>
            <p:cNvSpPr/>
            <p:nvPr/>
          </p:nvSpPr>
          <p:spPr>
            <a:xfrm rot="-5400000">
              <a:off x="24363"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7" name="Freeform 27"/>
            <p:cNvSpPr/>
            <p:nvPr/>
          </p:nvSpPr>
          <p:spPr>
            <a:xfrm>
              <a:off x="26070" y="3414"/>
              <a:ext cx="1707" cy="1707"/>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3"/>
              <a:stretch>
                <a:fillRect/>
              </a:stretch>
            </a:blipFill>
          </p:spPr>
        </p:sp>
        <p:sp>
          <p:nvSpPr>
            <p:cNvPr id="28" name="Freeform 28"/>
            <p:cNvSpPr/>
            <p:nvPr/>
          </p:nvSpPr>
          <p:spPr>
            <a:xfrm rot="5400000">
              <a:off x="27777"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9" name="Freeform 29"/>
            <p:cNvSpPr/>
            <p:nvPr/>
          </p:nvSpPr>
          <p:spPr>
            <a:xfrm rot="5400000" flipH="1" flipV="1">
              <a:off x="27777"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sp>
          <p:nvSpPr>
            <p:cNvPr id="30" name="Freeform 30"/>
            <p:cNvSpPr/>
            <p:nvPr/>
          </p:nvSpPr>
          <p:spPr>
            <a:xfrm flipH="1" flipV="1">
              <a:off x="24363" y="5422"/>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31" name="Freeform 31"/>
            <p:cNvSpPr/>
            <p:nvPr/>
          </p:nvSpPr>
          <p:spPr>
            <a:xfrm rot="5400000" flipH="1" flipV="1">
              <a:off x="26070" y="5422"/>
              <a:ext cx="1707" cy="1707"/>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3"/>
              <a:stretch>
                <a:fillRect/>
              </a:stretch>
            </a:blipFill>
          </p:spPr>
        </p:sp>
      </p:grpSp>
      <p:pic>
        <p:nvPicPr>
          <p:cNvPr id="2" name="Picture 1" descr="34680457_818343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67800" y="5143500"/>
            <a:ext cx="7858125" cy="5238750"/>
          </a:xfrm>
          <a:prstGeom prst="rect">
            <a:avLst/>
          </a:prstGeom>
        </p:spPr>
      </p:pic>
      <p:pic>
        <p:nvPicPr>
          <p:cNvPr id="5" name="Picture 4" descr="QA engineers-cuate"/>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7000" y="952500"/>
            <a:ext cx="5151755" cy="5151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TypeScript - Design Pattern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985" y="6501130"/>
            <a:ext cx="5380990" cy="3587750"/>
          </a:xfrm>
          <a:prstGeom prst="rect">
            <a:avLst/>
          </a:prstGeom>
        </p:spPr>
      </p:pic>
      <p:grpSp>
        <p:nvGrpSpPr>
          <p:cNvPr id="32" name="Group 31"/>
          <p:cNvGrpSpPr/>
          <p:nvPr/>
        </p:nvGrpSpPr>
        <p:grpSpPr>
          <a:xfrm flipV="1">
            <a:off x="0" y="0"/>
            <a:ext cx="4103370" cy="3268980"/>
            <a:chOff x="0" y="9313"/>
            <a:chExt cx="8644" cy="6886"/>
          </a:xfrm>
        </p:grpSpPr>
        <p:sp>
          <p:nvSpPr>
            <p:cNvPr id="3" name="Freeform 3"/>
            <p:cNvSpPr/>
            <p:nvPr/>
          </p:nvSpPr>
          <p:spPr>
            <a:xfrm rot="-10800000">
              <a:off x="15" y="931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707" y="935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0" y="1106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0800000">
              <a:off x="0" y="12771"/>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1707" y="12771"/>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10800000">
              <a:off x="1707" y="1447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10800000">
              <a:off x="5231" y="1278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5231" y="1108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5400000">
              <a:off x="6938" y="1278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3524" y="1449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5231" y="1449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rot="5400000">
              <a:off x="0" y="1447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35" name="Group 34"/>
          <p:cNvGrpSpPr/>
          <p:nvPr/>
        </p:nvGrpSpPr>
        <p:grpSpPr>
          <a:xfrm>
            <a:off x="5469890" y="1485900"/>
            <a:ext cx="11708130" cy="3396615"/>
            <a:chOff x="1462" y="3783"/>
            <a:chExt cx="18438" cy="5349"/>
          </a:xfrm>
        </p:grpSpPr>
        <p:sp>
          <p:nvSpPr>
            <p:cNvPr id="2" name="TextBox 2"/>
            <p:cNvSpPr txBox="1"/>
            <p:nvPr/>
          </p:nvSpPr>
          <p:spPr>
            <a:xfrm>
              <a:off x="1462" y="3783"/>
              <a:ext cx="8631" cy="1119"/>
            </a:xfrm>
            <a:prstGeom prst="rect">
              <a:avLst/>
            </a:prstGeom>
          </p:spPr>
          <p:txBody>
            <a:bodyPr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Nội </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dung buổi học </a:t>
              </a:r>
              <a:endPar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sp>
          <p:nvSpPr>
            <p:cNvPr id="106" name="Google Shape;106;p2"/>
            <p:cNvSpPr txBox="1"/>
            <p:nvPr/>
          </p:nvSpPr>
          <p:spPr>
            <a:xfrm>
              <a:off x="1462" y="5343"/>
              <a:ext cx="18438" cy="3789"/>
            </a:xfrm>
            <a:prstGeom prst="rect">
              <a:avLst/>
            </a:prstGeom>
            <a:noFill/>
            <a:ln>
              <a:noFill/>
            </a:ln>
          </p:spPr>
          <p:txBody>
            <a:bodyPr spcFirstLastPara="1" wrap="square" lIns="0" tIns="0" rIns="0" bIns="0" anchor="t" anchorCtr="0">
              <a:spAutoFit/>
              <a:scene3d>
                <a:camera prst="orthographicFront"/>
                <a:lightRig rig="threePt" dir="t"/>
              </a:scene3d>
            </a:bodyPr>
            <a:lstStyle/>
            <a:p>
              <a:pPr marL="795020" marR="0" lvl="1" indent="-514350" algn="l" rtl="0">
                <a:lnSpc>
                  <a:spcPct val="163000"/>
                </a:lnSpc>
                <a:spcBef>
                  <a:spcPts val="0"/>
                </a:spcBef>
                <a:spcAft>
                  <a:spcPts val="0"/>
                </a:spcAft>
                <a:buClr>
                  <a:srgbClr val="000000"/>
                </a:buClr>
                <a:buSzPts val="3200"/>
                <a:buFont typeface="+mj-lt"/>
                <a:buAutoNum type="arabicPeriod"/>
              </a:pPr>
              <a:r>
                <a:rPr lang="vi-VN" altLang="en-US" sz="3200">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Kollektif Bold" panose="020B0604020101010102"/>
                </a:rPr>
                <a:t>Giới thiệu mô hình MVC trong Laravel</a:t>
              </a:r>
              <a:endParaRPr lang="en-US" altLang="vi-VN" sz="3200">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Kollektif Bold" panose="020B0604020101010102"/>
              </a:endParaRPr>
            </a:p>
            <a:p>
              <a:pPr marL="795020" marR="0" lvl="1" indent="-514350" algn="l" rtl="0">
                <a:lnSpc>
                  <a:spcPct val="163000"/>
                </a:lnSpc>
                <a:spcBef>
                  <a:spcPts val="0"/>
                </a:spcBef>
                <a:spcAft>
                  <a:spcPts val="0"/>
                </a:spcAft>
                <a:buClr>
                  <a:srgbClr val="000000"/>
                </a:buClr>
                <a:buSzPts val="3200"/>
                <a:buFont typeface="+mj-lt"/>
                <a:buAutoNum type="arabicPeriod"/>
              </a:pPr>
              <a:r>
                <a:rPr lang="vi-VN" altLang="en-US" sz="3200">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mn-ea"/>
                </a:rPr>
                <a:t>Laravel Route</a:t>
              </a:r>
              <a:endParaRPr lang="en-US" altLang="vi-VN" sz="3200">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mn-ea"/>
              </a:endParaRPr>
            </a:p>
            <a:p>
              <a:pPr marL="795020" marR="0" lvl="1" indent="-514350" algn="l" rtl="0">
                <a:lnSpc>
                  <a:spcPct val="163000"/>
                </a:lnSpc>
                <a:spcBef>
                  <a:spcPts val="0"/>
                </a:spcBef>
                <a:spcAft>
                  <a:spcPts val="0"/>
                </a:spcAft>
                <a:buClr>
                  <a:srgbClr val="000000"/>
                </a:buClr>
                <a:buSzPts val="3200"/>
                <a:buFont typeface="+mj-lt"/>
                <a:buAutoNum type="arabicPeriod"/>
              </a:pPr>
              <a:r>
                <a:rPr lang="vi-VN" altLang="en-US" sz="3200" b="0" i="0" u="none" strike="noStrike" cap="none">
                  <a:solidFill>
                    <a:schemeClr val="tx1"/>
                  </a:solidFill>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Roboto Medium" panose="02000000000000000000"/>
                </a:rPr>
                <a:t>Laravel Bl</a:t>
              </a:r>
              <a:r>
                <a:rPr lang="vi-VN" altLang="en-US" sz="3200" b="0" i="0" u="none" strike="noStrike" cap="none">
                  <a:solidFill>
                    <a:schemeClr val="tx1"/>
                  </a:solidFill>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Roboto Medium" panose="02000000000000000000"/>
                </a:rPr>
                <a:t>ade</a:t>
              </a:r>
              <a:endParaRPr lang="vi-VN" altLang="en-US" sz="3200" b="0" i="0" u="none" strike="noStrike" cap="none">
                <a:solidFill>
                  <a:schemeClr val="tx1"/>
                </a:solidFill>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Roboto Medium" panose="02000000000000000000"/>
              </a:endParaRPr>
            </a:p>
          </p:txBody>
        </p:sp>
      </p:grpSp>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5" name="Text Box 14"/>
          <p:cNvSpPr txBox="1"/>
          <p:nvPr/>
        </p:nvSpPr>
        <p:spPr>
          <a:xfrm>
            <a:off x="9077325" y="8831580"/>
            <a:ext cx="309880" cy="368300"/>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0" name="TextBox 10"/>
          <p:cNvSpPr txBox="1"/>
          <p:nvPr/>
        </p:nvSpPr>
        <p:spPr>
          <a:xfrm>
            <a:off x="1332230" y="4502468"/>
            <a:ext cx="15623540" cy="1282065"/>
          </a:xfrm>
          <a:prstGeom prst="rect">
            <a:avLst/>
          </a:prstGeom>
        </p:spPr>
        <p:txBody>
          <a:bodyPr wrap="square" lIns="0" tIns="0" rIns="0" bIns="0" rtlCol="0" anchor="t">
            <a:spAutoFit/>
          </a:bodyPr>
          <a:lstStyle/>
          <a:p>
            <a:pPr algn="ctr">
              <a:lnSpc>
                <a:spcPts val="10000"/>
              </a:lnSpc>
            </a:pPr>
            <a:r>
              <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1. Giới thiệu mô hình MVC trong Laravel</a:t>
            </a:r>
            <a:endPar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endParaRPr>
          </a:p>
        </p:txBody>
      </p:sp>
      <p:grpSp>
        <p:nvGrpSpPr>
          <p:cNvPr id="43" name="Group 42"/>
          <p:cNvGrpSpPr/>
          <p:nvPr/>
        </p:nvGrpSpPr>
        <p:grpSpPr>
          <a:xfrm>
            <a:off x="0" y="6978650"/>
            <a:ext cx="5488940" cy="3308350"/>
            <a:chOff x="0" y="11093"/>
            <a:chExt cx="8644" cy="5210"/>
          </a:xfrm>
        </p:grpSpPr>
        <p:sp>
          <p:nvSpPr>
            <p:cNvPr id="32" name="Freeform 32"/>
            <p:cNvSpPr/>
            <p:nvPr/>
          </p:nvSpPr>
          <p:spPr>
            <a:xfrm rot="-10800000">
              <a:off x="15" y="1109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3" name="Freeform 33"/>
            <p:cNvSpPr/>
            <p:nvPr/>
          </p:nvSpPr>
          <p:spPr>
            <a:xfrm>
              <a:off x="1707" y="1113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4" name="Freeform 34"/>
            <p:cNvSpPr/>
            <p:nvPr/>
          </p:nvSpPr>
          <p:spPr>
            <a:xfrm>
              <a:off x="0" y="1284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5" name="Freeform 35"/>
            <p:cNvSpPr/>
            <p:nvPr/>
          </p:nvSpPr>
          <p:spPr>
            <a:xfrm rot="-10800000">
              <a:off x="0" y="1455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6" name="Freeform 36"/>
            <p:cNvSpPr/>
            <p:nvPr/>
          </p:nvSpPr>
          <p:spPr>
            <a:xfrm rot="-5400000">
              <a:off x="1707" y="1455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7" name="Freeform 37"/>
            <p:cNvSpPr/>
            <p:nvPr/>
          </p:nvSpPr>
          <p:spPr>
            <a:xfrm rot="-10800000">
              <a:off x="5231" y="145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8" name="Freeform 38"/>
            <p:cNvSpPr/>
            <p:nvPr/>
          </p:nvSpPr>
          <p:spPr>
            <a:xfrm>
              <a:off x="5231" y="128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9" name="Freeform 39"/>
            <p:cNvSpPr/>
            <p:nvPr/>
          </p:nvSpPr>
          <p:spPr>
            <a:xfrm rot="5400000">
              <a:off x="6938" y="145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3" name="Group 2"/>
          <p:cNvGrpSpPr/>
          <p:nvPr/>
        </p:nvGrpSpPr>
        <p:grpSpPr>
          <a:xfrm>
            <a:off x="13715365" y="0"/>
            <a:ext cx="4572635" cy="3251835"/>
            <a:chOff x="21600" y="0"/>
            <a:chExt cx="7201" cy="5121"/>
          </a:xfrm>
        </p:grpSpPr>
        <p:sp>
          <p:nvSpPr>
            <p:cNvPr id="23" name="Freeform 23"/>
            <p:cNvSpPr/>
            <p:nvPr/>
          </p:nvSpPr>
          <p:spPr>
            <a:xfrm>
              <a:off x="27094"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4" name="Freeform 24"/>
            <p:cNvSpPr/>
            <p:nvPr/>
          </p:nvSpPr>
          <p:spPr>
            <a:xfrm>
              <a:off x="27094"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Freeform 25"/>
            <p:cNvSpPr/>
            <p:nvPr/>
          </p:nvSpPr>
          <p:spPr>
            <a:xfrm rot="5400000" flipH="1" flipV="1">
              <a:off x="27094"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Freeform 26"/>
            <p:cNvSpPr/>
            <p:nvPr/>
          </p:nvSpPr>
          <p:spPr>
            <a:xfrm>
              <a:off x="25387"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7"/>
            <p:cNvSpPr/>
            <p:nvPr/>
          </p:nvSpPr>
          <p:spPr>
            <a:xfrm rot="5400000">
              <a:off x="23681"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Freeform 28"/>
            <p:cNvSpPr/>
            <p:nvPr/>
          </p:nvSpPr>
          <p:spPr>
            <a:xfrm rot="10800000">
              <a:off x="25387" y="341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29"/>
            <p:cNvSpPr/>
            <p:nvPr/>
          </p:nvSpPr>
          <p:spPr>
            <a:xfrm rot="10800000" flipH="1" flipV="1">
              <a:off x="23681"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Freeform 30"/>
            <p:cNvSpPr/>
            <p:nvPr/>
          </p:nvSpPr>
          <p:spPr>
            <a:xfrm rot="5400000" flipH="1" flipV="1">
              <a:off x="21600" y="0"/>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 name="Freeform 29"/>
            <p:cNvSpPr/>
            <p:nvPr/>
          </p:nvSpPr>
          <p:spPr>
            <a:xfrm rot="-10800000" flipH="1" flipV="1">
              <a:off x="21614" y="170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111" name="Group 110"/>
          <p:cNvGrpSpPr/>
          <p:nvPr/>
        </p:nvGrpSpPr>
        <p:grpSpPr>
          <a:xfrm>
            <a:off x="0" y="0"/>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08" name="TextBox 2"/>
            <p:cNvSpPr txBox="1"/>
            <p:nvPr/>
          </p:nvSpPr>
          <p:spPr>
            <a:xfrm>
              <a:off x="5987"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Giới thiệu mô hình MVC trong Laravel</a:t>
              </a:r>
              <a:endPar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328" y="4818"/>
                <a:ext cx="2067" cy="3297"/>
              </a:xfrm>
              <a:prstGeom prst="rect">
                <a:avLst/>
              </a:prstGeom>
            </p:spPr>
          </p:pic>
          <p:pic>
            <p:nvPicPr>
              <p:cNvPr id="110" name="图形 1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6975" y="4818"/>
                <a:ext cx="2067" cy="3297"/>
              </a:xfrm>
              <a:prstGeom prst="rect">
                <a:avLst/>
              </a:prstGeom>
            </p:spPr>
          </p:pic>
        </p:grpSp>
      </p:grpSp>
      <p:sp>
        <p:nvSpPr>
          <p:cNvPr id="21517" name="矩形 33"/>
          <p:cNvSpPr>
            <a:spLocks noChangeArrowheads="1"/>
          </p:cNvSpPr>
          <p:nvPr/>
        </p:nvSpPr>
        <p:spPr bwMode="auto">
          <a:xfrm>
            <a:off x="2051685" y="2552700"/>
            <a:ext cx="15000605" cy="66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Mô hình MVC (Model-View-Controller) là một kiến trúc phần mềm phổ biến, được sử dụng rộng rãi trong phát triển ứng dụng web, đặc biệt là trong các framework như Laravel. Nó giúp tách biệt các thành phần của ứng dụng thành ba phần chính, giúp cho việc phát triển, bảo trì và mở rộng ứng dụng trở nên dễ dàng hơn.</a:t>
            </a:r>
            <a:endPar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altLang="en-US" sz="2400">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Kollektif Bold" panose="020B0604020101010102"/>
              </a:rPr>
              <a:t>3 thành phần chính của mô hình MVC:</a:t>
            </a:r>
            <a:endPar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altLang="en-US" sz="2400">
              <a:effectLst>
                <a:outerShdw blurRad="38100" dist="19050" dir="2700000" algn="tl" rotWithShape="0">
                  <a:schemeClr val="dk1">
                    <a:alpha val="40000"/>
                    <a:alpha val="40000"/>
                  </a:schemeClr>
                </a:outerShdw>
              </a:effectLst>
              <a:latin typeface="Roboto Medium" panose="02000000000000000000"/>
              <a:ea typeface="Roboto Medium" panose="02000000000000000000"/>
              <a:cs typeface="Roboto Medium" panose="02000000000000000000"/>
              <a:sym typeface="Kollektif Bold" panose="020B0604020101010102"/>
            </a:endParaRPr>
          </a:p>
          <a:p>
            <a:pPr marR="0" lvl="0" indent="487045" algn="l" defTabSz="914400" rtl="0" eaLnBrk="1" fontAlgn="base" latinLnBrk="0" hangingPunct="1">
              <a:lnSpc>
                <a:spcPct val="100000"/>
              </a:lnSpc>
              <a:spcBef>
                <a:spcPct val="0"/>
              </a:spcBef>
              <a:spcAft>
                <a:spcPct val="0"/>
              </a:spcAft>
              <a:buClrTx/>
              <a:buSzTx/>
              <a:buFont typeface="Wingdings" panose="05000000000000000000" charset="0"/>
              <a:buChar char=""/>
              <a:defRPr/>
            </a:pPr>
            <a:r>
              <a:rPr lang="vi-VN" sz="2400"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rPr>
              <a:t>Model: </a:t>
            </a:r>
            <a:r>
              <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Đại diện cho dữ liệu của ứng dụng, thường tương tác trực tiếp với cơ sở dữ liệu.</a:t>
            </a:r>
            <a:endPar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Truy xuất, cập nhật, xóa dữ liệu.</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Thực hiện các quy tắc nghiệp vụ liên quan đến dữ liệu.</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vi-VN" sz="2055"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lang="vi-VN" sz="2400"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rPr>
              <a:t>View</a:t>
            </a:r>
            <a:r>
              <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 Hiển thị giao diện người dùng dựa trên dữ liệu từ Model.</a:t>
            </a:r>
            <a:endPar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buClrTx/>
              <a:buSzTx/>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Nhận dữ liệu từ Controller và hiển thị ra màn hình.</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buClrTx/>
              <a:buSzTx/>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Không chứa bất kỳ logic nghiệp vụ nào.</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buClrTx/>
              <a:buSzTx/>
              <a:buChar char="•"/>
              <a:defRPr/>
            </a:pP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lang="vi-VN" sz="2400"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rPr>
              <a:t>Controller</a:t>
            </a:r>
            <a:r>
              <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 Nhận các yêu cầu từ người dùng, xử lý các yêu cầu đó và trả về kết quả cho View.</a:t>
            </a:r>
            <a:endPar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spcBef>
                <a:spcPts val="500"/>
              </a:spcBef>
              <a:buClrTx/>
              <a:buSzTx/>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Nhận dữ liệu từ View.</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spcBef>
                <a:spcPts val="500"/>
              </a:spcBef>
              <a:buClrTx/>
              <a:buSzTx/>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Gọi các phương thức trong Model để xử lý dữ liệu.</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L="1085850" marR="0" lvl="1" indent="-342900" algn="l" defTabSz="914400" rtl="0" eaLnBrk="1" fontAlgn="base" latinLnBrk="0" hangingPunct="1">
              <a:lnSpc>
                <a:spcPct val="100000"/>
              </a:lnSpc>
              <a:spcBef>
                <a:spcPts val="500"/>
              </a:spcBef>
              <a:buClrTx/>
              <a:buSzTx/>
              <a:buChar char="•"/>
              <a:defRPr/>
            </a:pPr>
            <a:r>
              <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Chọn View phù hợp để hiển thị kết quả.</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p:txBody>
      </p:sp>
      <p:sp>
        <p:nvSpPr>
          <p:cNvPr id="5" name="Text Box 4"/>
          <p:cNvSpPr txBox="1"/>
          <p:nvPr/>
        </p:nvSpPr>
        <p:spPr>
          <a:xfrm>
            <a:off x="11506200" y="92583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0" name="TextBox 10"/>
          <p:cNvSpPr txBox="1"/>
          <p:nvPr/>
        </p:nvSpPr>
        <p:spPr>
          <a:xfrm>
            <a:off x="1332230" y="4502468"/>
            <a:ext cx="15623540" cy="1282065"/>
          </a:xfrm>
          <a:prstGeom prst="rect">
            <a:avLst/>
          </a:prstGeom>
        </p:spPr>
        <p:txBody>
          <a:bodyPr wrap="square" lIns="0" tIns="0" rIns="0" bIns="0" rtlCol="0" anchor="t">
            <a:spAutoFit/>
          </a:bodyPr>
          <a:lstStyle/>
          <a:p>
            <a:pPr algn="ctr">
              <a:lnSpc>
                <a:spcPts val="10000"/>
              </a:lnSpc>
            </a:pPr>
            <a:r>
              <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2. Laravel </a:t>
            </a:r>
            <a:r>
              <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Route</a:t>
            </a:r>
            <a:endPar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endParaRPr>
          </a:p>
        </p:txBody>
      </p:sp>
      <p:grpSp>
        <p:nvGrpSpPr>
          <p:cNvPr id="43" name="Group 42"/>
          <p:cNvGrpSpPr/>
          <p:nvPr/>
        </p:nvGrpSpPr>
        <p:grpSpPr>
          <a:xfrm>
            <a:off x="0" y="6978650"/>
            <a:ext cx="5488940" cy="3308350"/>
            <a:chOff x="0" y="11093"/>
            <a:chExt cx="8644" cy="5210"/>
          </a:xfrm>
        </p:grpSpPr>
        <p:sp>
          <p:nvSpPr>
            <p:cNvPr id="32" name="Freeform 32"/>
            <p:cNvSpPr/>
            <p:nvPr/>
          </p:nvSpPr>
          <p:spPr>
            <a:xfrm rot="-10800000">
              <a:off x="15" y="1109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3" name="Freeform 33"/>
            <p:cNvSpPr/>
            <p:nvPr/>
          </p:nvSpPr>
          <p:spPr>
            <a:xfrm>
              <a:off x="1707" y="1113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4" name="Freeform 34"/>
            <p:cNvSpPr/>
            <p:nvPr/>
          </p:nvSpPr>
          <p:spPr>
            <a:xfrm>
              <a:off x="0" y="1284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5" name="Freeform 35"/>
            <p:cNvSpPr/>
            <p:nvPr/>
          </p:nvSpPr>
          <p:spPr>
            <a:xfrm rot="-10800000">
              <a:off x="0" y="1455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6" name="Freeform 36"/>
            <p:cNvSpPr/>
            <p:nvPr/>
          </p:nvSpPr>
          <p:spPr>
            <a:xfrm rot="-5400000">
              <a:off x="1707" y="1455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7" name="Freeform 37"/>
            <p:cNvSpPr/>
            <p:nvPr/>
          </p:nvSpPr>
          <p:spPr>
            <a:xfrm rot="-10800000">
              <a:off x="5231" y="145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8" name="Freeform 38"/>
            <p:cNvSpPr/>
            <p:nvPr/>
          </p:nvSpPr>
          <p:spPr>
            <a:xfrm>
              <a:off x="5231" y="128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9" name="Freeform 39"/>
            <p:cNvSpPr/>
            <p:nvPr/>
          </p:nvSpPr>
          <p:spPr>
            <a:xfrm rot="5400000">
              <a:off x="6938" y="145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3" name="Group 2"/>
          <p:cNvGrpSpPr/>
          <p:nvPr/>
        </p:nvGrpSpPr>
        <p:grpSpPr>
          <a:xfrm>
            <a:off x="13715365" y="0"/>
            <a:ext cx="4572635" cy="3251835"/>
            <a:chOff x="21600" y="0"/>
            <a:chExt cx="7201" cy="5121"/>
          </a:xfrm>
        </p:grpSpPr>
        <p:sp>
          <p:nvSpPr>
            <p:cNvPr id="23" name="Freeform 23"/>
            <p:cNvSpPr/>
            <p:nvPr/>
          </p:nvSpPr>
          <p:spPr>
            <a:xfrm>
              <a:off x="27094"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4" name="Freeform 24"/>
            <p:cNvSpPr/>
            <p:nvPr/>
          </p:nvSpPr>
          <p:spPr>
            <a:xfrm>
              <a:off x="27094"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Freeform 25"/>
            <p:cNvSpPr/>
            <p:nvPr/>
          </p:nvSpPr>
          <p:spPr>
            <a:xfrm rot="5400000" flipH="1" flipV="1">
              <a:off x="27094"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Freeform 26"/>
            <p:cNvSpPr/>
            <p:nvPr/>
          </p:nvSpPr>
          <p:spPr>
            <a:xfrm>
              <a:off x="25387"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7"/>
            <p:cNvSpPr/>
            <p:nvPr/>
          </p:nvSpPr>
          <p:spPr>
            <a:xfrm rot="5400000">
              <a:off x="23681"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Freeform 28"/>
            <p:cNvSpPr/>
            <p:nvPr/>
          </p:nvSpPr>
          <p:spPr>
            <a:xfrm rot="10800000">
              <a:off x="25387" y="341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29"/>
            <p:cNvSpPr/>
            <p:nvPr/>
          </p:nvSpPr>
          <p:spPr>
            <a:xfrm rot="10800000" flipH="1" flipV="1">
              <a:off x="23681"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Freeform 30"/>
            <p:cNvSpPr/>
            <p:nvPr/>
          </p:nvSpPr>
          <p:spPr>
            <a:xfrm rot="5400000" flipH="1" flipV="1">
              <a:off x="21600" y="0"/>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 name="Freeform 29"/>
            <p:cNvSpPr/>
            <p:nvPr/>
          </p:nvSpPr>
          <p:spPr>
            <a:xfrm rot="-10800000" flipH="1" flipV="1">
              <a:off x="21614" y="170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111" name="Group 110"/>
          <p:cNvGrpSpPr/>
          <p:nvPr/>
        </p:nvGrpSpPr>
        <p:grpSpPr>
          <a:xfrm>
            <a:off x="0" y="0"/>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08" name="TextBox 2"/>
            <p:cNvSpPr txBox="1"/>
            <p:nvPr/>
          </p:nvSpPr>
          <p:spPr>
            <a:xfrm>
              <a:off x="6000"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Route trong </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Laravel</a:t>
              </a:r>
              <a:endPar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328" y="4818"/>
                <a:ext cx="2067" cy="3297"/>
              </a:xfrm>
              <a:prstGeom prst="rect">
                <a:avLst/>
              </a:prstGeom>
            </p:spPr>
          </p:pic>
          <p:pic>
            <p:nvPicPr>
              <p:cNvPr id="110" name="图形 1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6975" y="4818"/>
                <a:ext cx="2067" cy="3297"/>
              </a:xfrm>
              <a:prstGeom prst="rect">
                <a:avLst/>
              </a:prstGeom>
            </p:spPr>
          </p:pic>
        </p:grpSp>
      </p:grpSp>
      <p:sp>
        <p:nvSpPr>
          <p:cNvPr id="5" name="Text Box 4"/>
          <p:cNvSpPr txBox="1"/>
          <p:nvPr/>
        </p:nvSpPr>
        <p:spPr>
          <a:xfrm>
            <a:off x="2052320" y="81915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
        <p:nvSpPr>
          <p:cNvPr id="21517" name="矩形 33"/>
          <p:cNvSpPr>
            <a:spLocks noChangeArrowheads="1"/>
          </p:cNvSpPr>
          <p:nvPr/>
        </p:nvSpPr>
        <p:spPr bwMode="auto">
          <a:xfrm>
            <a:off x="2052320" y="2628900"/>
            <a:ext cx="15000605" cy="423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Trong Laravel, routing (định tuyến) là một tính năng quan trọng giúp bạn định nghĩa các URL và hành vi của chúng trong ứng dụng web. Routing trong Laravel rất linh hoạt và mạnh mẽ, cho phép bạn dễ dàng quản lý các đường dẫn và ánh xạ chúng tới các controller hoặc hành động cụ thể. Nói cách khác, khi người dùng nhập một URL vào trình duyệt, Laravel sẽ tìm kiếm route phù hợp và thực thi đoạn code tương ứng.</a:t>
            </a:r>
            <a:endPar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altLang="en-US" sz="2400" noProof="0">
              <a:effectLst>
                <a:outerShdw blurRad="38100" dist="19050" dir="2700000" algn="tl" rotWithShape="0">
                  <a:schemeClr val="dk1">
                    <a:alpha val="40000"/>
                    <a:alpha val="40000"/>
                  </a:schemeClr>
                </a:outerShdw>
              </a:effectLst>
              <a:uLnTx/>
              <a:uFillTx/>
              <a:latin typeface="Roboto" panose="02000000000000000000" charset="0"/>
              <a:ea typeface="Roboto Medium" panose="02000000000000000000"/>
              <a:cs typeface="Roboto" panose="02000000000000000000" charset="0"/>
              <a:sym typeface="Kollektif Bold" panose="020B0604020101010102"/>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00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rPr>
              <a:t>Tìm hiểu về Routing trong Laravel trên trang chủ: https://laravel.com/docs/11.x/routing</a:t>
            </a:r>
            <a:endParaRPr lang="vi-VN" sz="200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Cấu trúc cơ bản của một Route:</a:t>
            </a:r>
            <a:endPar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Route::get(): Định nghĩa một route nhận yêu cầu GET.</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'/home': URL mà route này sẽ xử lý.</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function(): Một hàm vô danh chứa logic xử lý yêu cầu.</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p:txBody>
      </p:sp>
      <p:sp>
        <p:nvSpPr>
          <p:cNvPr id="4" name="Text Box 3"/>
          <p:cNvSpPr txBox="1"/>
          <p:nvPr/>
        </p:nvSpPr>
        <p:spPr>
          <a:xfrm>
            <a:off x="2052320" y="7124700"/>
            <a:ext cx="6860540" cy="930388"/>
          </a:xfrm>
          <a:prstGeom prst="roundRect">
            <a:avLst>
              <a:gd name="adj" fmla="val 3573"/>
            </a:avLst>
          </a:prstGeom>
          <a:solidFill>
            <a:schemeClr val="bg2"/>
          </a:solidFill>
        </p:spPr>
        <p:txBody>
          <a:bodyPr wrap="square" rtlCol="0" anchor="t">
            <a:spAutoFit/>
          </a:bodyPr>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Route::get('/home', function () {</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    return 'Xin chào, bạn đang ở trang chủ!';</a:t>
            </a:r>
            <a:endParaRPr lang="vi-VN" noProof="0">
              <a:effectLst>
                <a:outerShdw blurRad="38100" dist="19050" dir="2700000" algn="tl" rotWithShape="0">
                  <a:schemeClr val="dk1">
                    <a:alpha val="40000"/>
                    <a:alpha val="40000"/>
                  </a:schemeClr>
                </a:outerShdw>
              </a:effectLst>
              <a:uLnTx/>
              <a:uFillTx/>
              <a:ea typeface="+mj-ea"/>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noProof="0">
                <a:effectLst>
                  <a:outerShdw blurRad="38100" dist="19050" dir="2700000" algn="tl" rotWithShape="0">
                    <a:schemeClr val="dk1">
                      <a:alpha val="40000"/>
                      <a:alpha val="40000"/>
                    </a:schemeClr>
                  </a:outerShdw>
                </a:effectLst>
                <a:uLnTx/>
                <a:uFillTx/>
                <a:ea typeface="+mj-ea"/>
                <a:sym typeface="+mn-ea"/>
              </a:rPr>
              <a:t>});</a:t>
            </a:r>
            <a:endParaRPr lang="vi-VN" noProof="0">
              <a:effectLst>
                <a:outerShdw blurRad="38100" dist="19050" dir="2700000" algn="tl" rotWithShape="0">
                  <a:schemeClr val="dk1">
                    <a:alpha val="40000"/>
                    <a:alpha val="40000"/>
                  </a:schemeClr>
                </a:outerShdw>
              </a:effectLst>
              <a:uLnTx/>
              <a:uFillTx/>
              <a:ea typeface="+mj-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111" name="Group 110"/>
          <p:cNvGrpSpPr/>
          <p:nvPr/>
        </p:nvGrpSpPr>
        <p:grpSpPr>
          <a:xfrm>
            <a:off x="0" y="0"/>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08" name="TextBox 2"/>
            <p:cNvSpPr txBox="1"/>
            <p:nvPr/>
          </p:nvSpPr>
          <p:spPr>
            <a:xfrm>
              <a:off x="5987"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Các loại R</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oute</a:t>
              </a:r>
              <a:endPar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328" y="4818"/>
                <a:ext cx="2067" cy="3297"/>
              </a:xfrm>
              <a:prstGeom prst="rect">
                <a:avLst/>
              </a:prstGeom>
            </p:spPr>
          </p:pic>
          <p:pic>
            <p:nvPicPr>
              <p:cNvPr id="110" name="图形 1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6975" y="4818"/>
                <a:ext cx="2067" cy="3297"/>
              </a:xfrm>
              <a:prstGeom prst="rect">
                <a:avLst/>
              </a:prstGeom>
            </p:spPr>
          </p:pic>
        </p:grpSp>
      </p:grpSp>
      <p:sp>
        <p:nvSpPr>
          <p:cNvPr id="5" name="Text Box 4"/>
          <p:cNvSpPr txBox="1"/>
          <p:nvPr/>
        </p:nvSpPr>
        <p:spPr>
          <a:xfrm>
            <a:off x="12496800" y="44577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
        <p:nvSpPr>
          <p:cNvPr id="21517" name="矩形 33"/>
          <p:cNvSpPr>
            <a:spLocks noChangeArrowheads="1"/>
          </p:cNvSpPr>
          <p:nvPr/>
        </p:nvSpPr>
        <p:spPr bwMode="auto">
          <a:xfrm>
            <a:off x="2052320" y="2628900"/>
            <a:ext cx="7258050" cy="264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Các loại route trong </a:t>
            </a: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Laravel</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GET</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Xử lý các yêu cầu </a:t>
            </a: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GET </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(để lấy dữ liệu).</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POST</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Xử lý các yêu cầu </a:t>
            </a: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POST </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(để gửi dữ liệu).</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PUT</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Xử lý các yêu cầu </a:t>
            </a: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PUT </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(để cập nhật dữ liệu).</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DELETE</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Xử lý các yêu cầu </a:t>
            </a: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DELETE </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(để xóa dữ liệu).</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ANY</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Xử lý tất cả các loại yêu cầu.</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p:txBody>
      </p:sp>
      <p:sp>
        <p:nvSpPr>
          <p:cNvPr id="2" name="矩形 33"/>
          <p:cNvSpPr>
            <a:spLocks noChangeArrowheads="1"/>
          </p:cNvSpPr>
          <p:nvPr/>
        </p:nvSpPr>
        <p:spPr bwMode="auto">
          <a:xfrm>
            <a:off x="2052320" y="5524500"/>
            <a:ext cx="13895070" cy="220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Các tính năng </a:t>
            </a: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với route trong </a:t>
            </a:r>
            <a:r>
              <a:rPr lang="vi-VN" altLang="en-US" sz="24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Kollektif Bold" panose="020B0604020101010102"/>
              </a:rPr>
              <a:t>Laravel</a:t>
            </a:r>
            <a:endParaRPr lang="vi-VN" sz="2055"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parameters</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a:t>
            </a:r>
            <a:r>
              <a:rPr lang="vi-VN" altLang="en-US" sz="2000">
                <a:effectLst>
                  <a:outerShdw blurRad="38100" dist="19050" dir="2700000" algn="tl" rotWithShape="0">
                    <a:schemeClr val="dk1">
                      <a:alpha val="40000"/>
                      <a:alpha val="40000"/>
                    </a:schemeClr>
                  </a:outerShdw>
                </a:effectLst>
                <a:ea typeface="Roboto Medium" panose="02000000000000000000"/>
                <a:sym typeface="+mn-ea"/>
              </a:rPr>
              <a:t>Bạn có thể định nghĩa các tham số trong route để làm cho route trở nên linh hoạt hơn</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groups</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a:t>
            </a:r>
            <a:r>
              <a:rPr lang="vi-VN" altLang="en-US" sz="2000">
                <a:effectLst>
                  <a:outerShdw blurRad="38100" dist="19050" dir="2700000" algn="tl" rotWithShape="0">
                    <a:schemeClr val="dk1">
                      <a:alpha val="40000"/>
                      <a:alpha val="40000"/>
                    </a:schemeClr>
                  </a:outerShdw>
                </a:effectLst>
                <a:ea typeface="Roboto Medium" panose="02000000000000000000"/>
                <a:sym typeface="+mn-ea"/>
              </a:rPr>
              <a:t>Bạn có thể nhóm các route lại để dễ quản lý và áp dụng các </a:t>
            </a:r>
            <a:r>
              <a:rPr lang="vi-VN" altLang="en-US" sz="2000" b="1">
                <a:effectLst>
                  <a:outerShdw blurRad="38100" dist="19050" dir="2700000" algn="tl" rotWithShape="0">
                    <a:schemeClr val="dk1">
                      <a:alpha val="40000"/>
                      <a:alpha val="40000"/>
                    </a:schemeClr>
                  </a:outerShdw>
                </a:effectLst>
                <a:ea typeface="Roboto Medium" panose="02000000000000000000"/>
                <a:sym typeface="+mn-ea"/>
              </a:rPr>
              <a:t>middleware </a:t>
            </a:r>
            <a:r>
              <a:rPr lang="vi-VN" altLang="en-US" sz="2000">
                <a:effectLst>
                  <a:outerShdw blurRad="38100" dist="19050" dir="2700000" algn="tl" rotWithShape="0">
                    <a:schemeClr val="dk1">
                      <a:alpha val="40000"/>
                      <a:alpha val="40000"/>
                    </a:schemeClr>
                  </a:outerShdw>
                </a:effectLst>
                <a:ea typeface="Roboto Medium" panose="02000000000000000000"/>
                <a:sym typeface="+mn-ea"/>
              </a:rPr>
              <a:t>chung.</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name</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a:t>
            </a:r>
            <a:r>
              <a:rPr lang="vi-VN" altLang="en-US" sz="2000">
                <a:effectLst>
                  <a:outerShdw blurRad="38100" dist="19050" dir="2700000" algn="tl" rotWithShape="0">
                    <a:schemeClr val="dk1">
                      <a:alpha val="40000"/>
                      <a:alpha val="40000"/>
                    </a:schemeClr>
                  </a:outerShdw>
                </a:effectLst>
                <a:ea typeface="Roboto Medium" panose="02000000000000000000"/>
                <a:sym typeface="+mn-ea"/>
              </a:rPr>
              <a:t>Bạn có thể đặt tên cho route để dễ dàng tham chiếu trong các view hoặc khi định nghĩa redirect.</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a:t>
            </a:r>
            <a:endPar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endParaRPr>
          </a:p>
          <a:p>
            <a:pPr marR="0" lvl="0" indent="362585" algn="l" defTabSz="914400" rtl="0" eaLnBrk="1" fontAlgn="base" latinLnBrk="0" hangingPunct="1">
              <a:lnSpc>
                <a:spcPct val="100000"/>
              </a:lnSpc>
              <a:buClrTx/>
              <a:buSzTx/>
              <a:buFont typeface="Arial" panose="020B0604020202020204" pitchFamily="34" charset="0"/>
              <a:buChar char="•"/>
              <a:defRPr/>
            </a:pPr>
            <a:r>
              <a:rPr lang="vi-VN" altLang="en-US" sz="2000" b="1">
                <a:effectLst>
                  <a:outerShdw blurRad="38100" dist="19050" dir="2700000" algn="tl" rotWithShape="0">
                    <a:schemeClr val="dk1">
                      <a:alpha val="40000"/>
                      <a:alpha val="40000"/>
                    </a:schemeClr>
                  </a:outerShdw>
                </a:effectLst>
                <a:latin typeface="Roboto Bold" panose="02000000000000000000" charset="0"/>
                <a:ea typeface="Roboto Medium" panose="02000000000000000000"/>
                <a:cs typeface="Roboto Bold" panose="02000000000000000000" charset="0"/>
                <a:sym typeface="+mn-ea"/>
              </a:rPr>
              <a:t>Route model binding</a:t>
            </a:r>
            <a:r>
              <a:rPr lang="vi-VN" altLang="en-US" sz="2000">
                <a:effectLst>
                  <a:outerShdw blurRad="38100" dist="19050" dir="2700000" algn="tl" rotWithShape="0">
                    <a:schemeClr val="dk1">
                      <a:alpha val="40000"/>
                      <a:alpha val="40000"/>
                    </a:schemeClr>
                  </a:outerShdw>
                </a:effectLst>
                <a:latin typeface="Roboto" panose="02000000000000000000" charset="0"/>
                <a:ea typeface="Roboto Medium" panose="02000000000000000000"/>
                <a:cs typeface="Roboto" panose="02000000000000000000" charset="0"/>
                <a:sym typeface="+mn-ea"/>
              </a:rPr>
              <a:t>: </a:t>
            </a:r>
            <a:r>
              <a:rPr lang="vi-VN" altLang="en-US" sz="2000">
                <a:effectLst>
                  <a:outerShdw blurRad="38100" dist="19050" dir="2700000" algn="tl" rotWithShape="0">
                    <a:schemeClr val="dk1">
                      <a:alpha val="40000"/>
                      <a:alpha val="40000"/>
                    </a:schemeClr>
                  </a:outerShdw>
                </a:effectLst>
                <a:ea typeface="Roboto Medium" panose="02000000000000000000"/>
                <a:sym typeface="+mn-ea"/>
              </a:rPr>
              <a:t>Laravel hỗ trợ tự động tiêm model vào controller dựa trên route parameter.</a:t>
            </a:r>
            <a:endParaRPr lang="vi-VN" altLang="en-US" sz="2000">
              <a:effectLst>
                <a:outerShdw blurRad="38100" dist="19050" dir="2700000" algn="tl" rotWithShape="0">
                  <a:schemeClr val="dk1">
                    <a:alpha val="40000"/>
                    <a:alpha val="40000"/>
                  </a:schemeClr>
                </a:outerShdw>
              </a:effectLst>
              <a:ea typeface="Roboto Medium" panose="02000000000000000000"/>
              <a:sym typeface="+mn-ea"/>
            </a:endParaRPr>
          </a:p>
        </p:txBody>
      </p:sp>
      <p:sp>
        <p:nvSpPr>
          <p:cNvPr id="3" name="Text Box 2"/>
          <p:cNvSpPr txBox="1"/>
          <p:nvPr/>
        </p:nvSpPr>
        <p:spPr>
          <a:xfrm>
            <a:off x="12496800" y="81153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0" name="TextBox 10"/>
          <p:cNvSpPr txBox="1"/>
          <p:nvPr/>
        </p:nvSpPr>
        <p:spPr>
          <a:xfrm>
            <a:off x="1332230" y="4502468"/>
            <a:ext cx="15623540" cy="1282065"/>
          </a:xfrm>
          <a:prstGeom prst="rect">
            <a:avLst/>
          </a:prstGeom>
        </p:spPr>
        <p:txBody>
          <a:bodyPr wrap="square" lIns="0" tIns="0" rIns="0" bIns="0" rtlCol="0" anchor="t">
            <a:spAutoFit/>
          </a:bodyPr>
          <a:lstStyle/>
          <a:p>
            <a:pPr algn="ctr">
              <a:lnSpc>
                <a:spcPts val="10000"/>
              </a:lnSpc>
            </a:pPr>
            <a:r>
              <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3. </a:t>
            </a:r>
            <a:r>
              <a:rPr lang="en-US" altLang="vi-VN"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Laravel Bl</a:t>
            </a:r>
            <a:r>
              <a:rPr lang="vi-VN" altLang="en-US"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a</a:t>
            </a:r>
            <a:r>
              <a:rPr lang="en-US" altLang="vi-VN"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rPr>
              <a:t>de</a:t>
            </a:r>
            <a:endParaRPr lang="en-US" altLang="vi-VN" sz="6600">
              <a:solidFill>
                <a:srgbClr val="227C9D"/>
              </a:solidFill>
              <a:latin typeface="Roboto Black" panose="02000000000000000000" charset="0"/>
              <a:ea typeface="Kollektif Bold" panose="020B0604020101010102"/>
              <a:cs typeface="Roboto Black" panose="02000000000000000000" charset="0"/>
              <a:sym typeface="Kollektif Bold" panose="020B0604020101010102"/>
            </a:endParaRPr>
          </a:p>
        </p:txBody>
      </p:sp>
      <p:grpSp>
        <p:nvGrpSpPr>
          <p:cNvPr id="43" name="Group 42"/>
          <p:cNvGrpSpPr/>
          <p:nvPr/>
        </p:nvGrpSpPr>
        <p:grpSpPr>
          <a:xfrm>
            <a:off x="0" y="6978650"/>
            <a:ext cx="5488940" cy="3308350"/>
            <a:chOff x="0" y="11093"/>
            <a:chExt cx="8644" cy="5210"/>
          </a:xfrm>
        </p:grpSpPr>
        <p:sp>
          <p:nvSpPr>
            <p:cNvPr id="32" name="Freeform 32"/>
            <p:cNvSpPr/>
            <p:nvPr/>
          </p:nvSpPr>
          <p:spPr>
            <a:xfrm rot="-10800000">
              <a:off x="15" y="1109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33" name="Freeform 33"/>
            <p:cNvSpPr/>
            <p:nvPr/>
          </p:nvSpPr>
          <p:spPr>
            <a:xfrm>
              <a:off x="1707" y="11138"/>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4" name="Freeform 34"/>
            <p:cNvSpPr/>
            <p:nvPr/>
          </p:nvSpPr>
          <p:spPr>
            <a:xfrm>
              <a:off x="0" y="12845"/>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35" name="Freeform 35"/>
            <p:cNvSpPr/>
            <p:nvPr/>
          </p:nvSpPr>
          <p:spPr>
            <a:xfrm rot="-10800000">
              <a:off x="0" y="1455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6" name="Freeform 36"/>
            <p:cNvSpPr/>
            <p:nvPr/>
          </p:nvSpPr>
          <p:spPr>
            <a:xfrm rot="-5400000">
              <a:off x="1707" y="14552"/>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37" name="Freeform 37"/>
            <p:cNvSpPr/>
            <p:nvPr/>
          </p:nvSpPr>
          <p:spPr>
            <a:xfrm rot="-10800000">
              <a:off x="5231" y="145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38" name="Freeform 38"/>
            <p:cNvSpPr/>
            <p:nvPr/>
          </p:nvSpPr>
          <p:spPr>
            <a:xfrm>
              <a:off x="5231" y="128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39" name="Freeform 39"/>
            <p:cNvSpPr/>
            <p:nvPr/>
          </p:nvSpPr>
          <p:spPr>
            <a:xfrm rot="5400000">
              <a:off x="6938" y="145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grpSp>
      <p:grpSp>
        <p:nvGrpSpPr>
          <p:cNvPr id="3" name="Group 2"/>
          <p:cNvGrpSpPr/>
          <p:nvPr/>
        </p:nvGrpSpPr>
        <p:grpSpPr>
          <a:xfrm>
            <a:off x="13715365" y="0"/>
            <a:ext cx="4572635" cy="3251835"/>
            <a:chOff x="21600" y="0"/>
            <a:chExt cx="7201" cy="5121"/>
          </a:xfrm>
        </p:grpSpPr>
        <p:sp>
          <p:nvSpPr>
            <p:cNvPr id="23" name="Freeform 23"/>
            <p:cNvSpPr/>
            <p:nvPr/>
          </p:nvSpPr>
          <p:spPr>
            <a:xfrm>
              <a:off x="27094"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24" name="Freeform 24"/>
            <p:cNvSpPr/>
            <p:nvPr/>
          </p:nvSpPr>
          <p:spPr>
            <a:xfrm>
              <a:off x="27094"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5" name="Freeform 25"/>
            <p:cNvSpPr/>
            <p:nvPr/>
          </p:nvSpPr>
          <p:spPr>
            <a:xfrm rot="5400000" flipH="1" flipV="1">
              <a:off x="27094"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26" name="Freeform 26"/>
            <p:cNvSpPr/>
            <p:nvPr/>
          </p:nvSpPr>
          <p:spPr>
            <a:xfrm>
              <a:off x="25387" y="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7" name="Freeform 27"/>
            <p:cNvSpPr/>
            <p:nvPr/>
          </p:nvSpPr>
          <p:spPr>
            <a:xfrm rot="5400000">
              <a:off x="23681" y="170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8" name="Freeform 28"/>
            <p:cNvSpPr/>
            <p:nvPr/>
          </p:nvSpPr>
          <p:spPr>
            <a:xfrm rot="10800000">
              <a:off x="25387" y="3414"/>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29" name="Freeform 29"/>
            <p:cNvSpPr/>
            <p:nvPr/>
          </p:nvSpPr>
          <p:spPr>
            <a:xfrm rot="10800000" flipH="1" flipV="1">
              <a:off x="23681" y="3414"/>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sp>
          <p:nvSpPr>
            <p:cNvPr id="30" name="Freeform 30"/>
            <p:cNvSpPr/>
            <p:nvPr/>
          </p:nvSpPr>
          <p:spPr>
            <a:xfrm rot="5400000" flipH="1" flipV="1">
              <a:off x="21600" y="0"/>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2" name="Freeform 29"/>
            <p:cNvSpPr/>
            <p:nvPr/>
          </p:nvSpPr>
          <p:spPr>
            <a:xfrm rot="-10800000" flipH="1" flipV="1">
              <a:off x="21614" y="170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16623030" y="8065135"/>
            <a:ext cx="1664970" cy="2221865"/>
            <a:chOff x="23680" y="9376"/>
            <a:chExt cx="5119" cy="6827"/>
          </a:xfrm>
        </p:grpSpPr>
        <p:sp>
          <p:nvSpPr>
            <p:cNvPr id="53" name="Freeform 53"/>
            <p:cNvSpPr/>
            <p:nvPr/>
          </p:nvSpPr>
          <p:spPr>
            <a:xfrm>
              <a:off x="27093"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54" name="Freeform 54"/>
            <p:cNvSpPr/>
            <p:nvPr/>
          </p:nvSpPr>
          <p:spPr>
            <a:xfrm>
              <a:off x="27093"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5" name="Freeform 55"/>
            <p:cNvSpPr/>
            <p:nvPr/>
          </p:nvSpPr>
          <p:spPr>
            <a:xfrm rot="5400000" flipH="1" flipV="1">
              <a:off x="27093"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56" name="Freeform 56"/>
            <p:cNvSpPr/>
            <p:nvPr/>
          </p:nvSpPr>
          <p:spPr>
            <a:xfrm>
              <a:off x="25386" y="9376"/>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7" name="Freeform 57"/>
            <p:cNvSpPr/>
            <p:nvPr/>
          </p:nvSpPr>
          <p:spPr>
            <a:xfrm>
              <a:off x="25386" y="11083"/>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58" name="Freeform 58"/>
            <p:cNvSpPr/>
            <p:nvPr/>
          </p:nvSpPr>
          <p:spPr>
            <a:xfrm rot="5400000">
              <a:off x="23680" y="12790"/>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59" name="Freeform 59"/>
            <p:cNvSpPr/>
            <p:nvPr/>
          </p:nvSpPr>
          <p:spPr>
            <a:xfrm rot="-10800000">
              <a:off x="25386" y="14497"/>
              <a:ext cx="1707" cy="170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60" name="Freeform 60"/>
            <p:cNvSpPr/>
            <p:nvPr/>
          </p:nvSpPr>
          <p:spPr>
            <a:xfrm rot="-10800000" flipH="1" flipV="1">
              <a:off x="23680" y="14497"/>
              <a:ext cx="1707" cy="1707"/>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grpSp>
      <p:grpSp>
        <p:nvGrpSpPr>
          <p:cNvPr id="111" name="Group 110"/>
          <p:cNvGrpSpPr/>
          <p:nvPr/>
        </p:nvGrpSpPr>
        <p:grpSpPr>
          <a:xfrm>
            <a:off x="0" y="-635"/>
            <a:ext cx="17968595" cy="2103755"/>
            <a:chOff x="0" y="-1"/>
            <a:chExt cx="28297" cy="3313"/>
          </a:xfrm>
        </p:grpSpPr>
        <p:sp>
          <p:nvSpPr>
            <p:cNvPr id="91" name="TextBox 11"/>
            <p:cNvSpPr txBox="1"/>
            <p:nvPr/>
          </p:nvSpPr>
          <p:spPr>
            <a:xfrm>
              <a:off x="5987" y="2546"/>
              <a:ext cx="22310" cy="678"/>
            </a:xfrm>
            <a:prstGeom prst="rect">
              <a:avLst/>
            </a:prstGeom>
          </p:spPr>
          <p:txBody>
            <a:bodyPr wrap="square" lIns="0" tIns="0" rIns="0" bIns="0" rtlCol="0" anchor="t">
              <a:spAutoFit/>
            </a:bodyPr>
            <a:lstStyle/>
            <a:p>
              <a:pPr algn="l">
                <a:lnSpc>
                  <a:spcPts val="3360"/>
                </a:lnSpc>
              </a:pPr>
              <a:endParaRPr lang="vi-VN" altLang="en-US" sz="2800">
                <a:solidFill>
                  <a:srgbClr val="545454"/>
                </a:solidFill>
                <a:latin typeface="Roboto Light" panose="02000000000000000000" charset="0"/>
                <a:ea typeface="DM Sans"/>
                <a:cs typeface="Roboto Light" panose="02000000000000000000" charset="0"/>
                <a:sym typeface="DM Sans"/>
              </a:endParaRPr>
            </a:p>
          </p:txBody>
        </p:sp>
        <p:grpSp>
          <p:nvGrpSpPr>
            <p:cNvPr id="94" name="Group 93"/>
            <p:cNvGrpSpPr/>
            <p:nvPr/>
          </p:nvGrpSpPr>
          <p:grpSpPr>
            <a:xfrm flipV="1">
              <a:off x="0" y="0"/>
              <a:ext cx="4027" cy="3206"/>
              <a:chOff x="0" y="9353"/>
              <a:chExt cx="8600" cy="6846"/>
            </a:xfrm>
          </p:grpSpPr>
          <p:sp>
            <p:nvSpPr>
              <p:cNvPr id="95" name="Freeform 4"/>
              <p:cNvSpPr/>
              <p:nvPr/>
            </p:nvSpPr>
            <p:spPr>
              <a:xfrm rot="10800000">
                <a:off x="15" y="935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6" name="Freeform 5"/>
              <p:cNvSpPr/>
              <p:nvPr/>
            </p:nvSpPr>
            <p:spPr>
              <a:xfrm>
                <a:off x="1698" y="9398"/>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7" name="Freeform 6"/>
              <p:cNvSpPr/>
              <p:nvPr/>
            </p:nvSpPr>
            <p:spPr>
              <a:xfrm>
                <a:off x="0" y="11095"/>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98" name="Freeform 7"/>
              <p:cNvSpPr/>
              <p:nvPr/>
            </p:nvSpPr>
            <p:spPr>
              <a:xfrm rot="10800000">
                <a:off x="0" y="12791"/>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9" name="Freeform 8"/>
              <p:cNvSpPr/>
              <p:nvPr/>
            </p:nvSpPr>
            <p:spPr>
              <a:xfrm rot="16200000">
                <a:off x="1699" y="12790"/>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0" name="Freeform 9"/>
              <p:cNvSpPr/>
              <p:nvPr/>
            </p:nvSpPr>
            <p:spPr>
              <a:xfrm rot="10800000">
                <a:off x="1698"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1" name="Freeform 10"/>
              <p:cNvSpPr/>
              <p:nvPr/>
            </p:nvSpPr>
            <p:spPr>
              <a:xfrm rot="10800000">
                <a:off x="5204" y="12806"/>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2" name="Freeform 11"/>
              <p:cNvSpPr/>
              <p:nvPr/>
            </p:nvSpPr>
            <p:spPr>
              <a:xfrm>
                <a:off x="5204" y="11110"/>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3" name="Freeform 12"/>
              <p:cNvSpPr/>
              <p:nvPr/>
            </p:nvSpPr>
            <p:spPr>
              <a:xfrm rot="5400000">
                <a:off x="6903" y="12805"/>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04" name="Freeform 13"/>
              <p:cNvSpPr/>
              <p:nvPr/>
            </p:nvSpPr>
            <p:spPr>
              <a:xfrm>
                <a:off x="3506"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05" name="Freeform 14"/>
              <p:cNvSpPr/>
              <p:nvPr/>
            </p:nvSpPr>
            <p:spPr>
              <a:xfrm>
                <a:off x="5204" y="14503"/>
                <a:ext cx="1698" cy="1697"/>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6" name="Freeform 15"/>
              <p:cNvSpPr/>
              <p:nvPr/>
            </p:nvSpPr>
            <p:spPr>
              <a:xfrm rot="5400000">
                <a:off x="1" y="14487"/>
                <a:ext cx="1697" cy="1698"/>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grpSp>
        <p:sp>
          <p:nvSpPr>
            <p:cNvPr id="108" name="TextBox 2"/>
            <p:cNvSpPr txBox="1"/>
            <p:nvPr/>
          </p:nvSpPr>
          <p:spPr>
            <a:xfrm>
              <a:off x="5987" y="1140"/>
              <a:ext cx="22117" cy="1119"/>
            </a:xfrm>
            <a:prstGeom prst="rect">
              <a:avLst/>
            </a:prstGeom>
          </p:spPr>
          <p:txBody>
            <a:bodyPr wrap="square" lIns="0" tIns="0" rIns="0" bIns="0" rtlCol="0" anchor="t">
              <a:spAutoFit/>
            </a:bodyPr>
            <a:lstStyle/>
            <a:p>
              <a:pPr algn="l">
                <a:lnSpc>
                  <a:spcPts val="5545"/>
                </a:lnSpc>
              </a:pP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Blade </a:t>
              </a:r>
              <a:r>
                <a:rPr lang="vi-VN" altLang="en-US"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rPr>
                <a:t>template trong Laravel</a:t>
              </a:r>
              <a:endParaRPr lang="vi-VN" sz="5600">
                <a:solidFill>
                  <a:srgbClr val="FE6D73"/>
                </a:solidFill>
                <a:latin typeface="Francois One" panose="02000503040000020004" charset="0"/>
                <a:ea typeface="Kollektif Bold" panose="020B0604020101010102"/>
                <a:cs typeface="Francois One" panose="02000503040000020004" charset="0"/>
                <a:sym typeface="Kollektif Bold" panose="020B0604020101010102"/>
              </a:endParaRPr>
            </a:p>
          </p:txBody>
        </p:sp>
        <p:grpSp>
          <p:nvGrpSpPr>
            <p:cNvPr id="109" name="Group 108"/>
            <p:cNvGrpSpPr/>
            <p:nvPr/>
          </p:nvGrpSpPr>
          <p:grpSpPr>
            <a:xfrm rot="16200000">
              <a:off x="3263" y="1163"/>
              <a:ext cx="3313" cy="986"/>
              <a:chOff x="2713" y="5433"/>
              <a:chExt cx="6944" cy="2067"/>
            </a:xfrm>
          </p:grpSpPr>
          <p:pic>
            <p:nvPicPr>
              <p:cNvPr id="124" name="图形 123"/>
              <p:cNvPicPr>
                <a:picLocks noChangeAspect="1"/>
              </p:cNvPicPr>
              <p:nvPr/>
            </p:nvPicPr>
            <p:blipFill>
              <a:blip r:embed="rId5"/>
              <a:stretch>
                <a:fillRect/>
              </a:stretch>
            </p:blipFill>
            <p:spPr>
              <a:xfrm rot="5400000">
                <a:off x="3328" y="4818"/>
                <a:ext cx="2067" cy="3297"/>
              </a:xfrm>
              <a:prstGeom prst="rect">
                <a:avLst/>
              </a:prstGeom>
            </p:spPr>
          </p:pic>
          <p:pic>
            <p:nvPicPr>
              <p:cNvPr id="110" name="图形 123"/>
              <p:cNvPicPr>
                <a:picLocks noChangeAspect="1"/>
              </p:cNvPicPr>
              <p:nvPr/>
            </p:nvPicPr>
            <p:blipFill>
              <a:blip r:embed="rId5"/>
              <a:stretch>
                <a:fillRect/>
              </a:stretch>
            </p:blipFill>
            <p:spPr>
              <a:xfrm rot="5400000">
                <a:off x="6975" y="4818"/>
                <a:ext cx="2067" cy="3297"/>
              </a:xfrm>
              <a:prstGeom prst="rect">
                <a:avLst/>
              </a:prstGeom>
            </p:spPr>
          </p:pic>
        </p:grpSp>
      </p:grpSp>
      <p:sp>
        <p:nvSpPr>
          <p:cNvPr id="21517" name="矩形 33"/>
          <p:cNvSpPr>
            <a:spLocks noChangeArrowheads="1"/>
          </p:cNvSpPr>
          <p:nvPr/>
        </p:nvSpPr>
        <p:spPr bwMode="auto">
          <a:xfrm>
            <a:off x="2810510" y="2512695"/>
            <a:ext cx="14367510" cy="481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defRPr>
            </a:lvl9pPr>
          </a:lstStyle>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Laravel Blade là một template engine đơn giản nhưng mạnh mẽ, được tích hợp sẵn trong Laravel. Nó cung cấp một cú pháp trực quan và dễ sử dụng để tạo các view (giao diện người dùng) trong ứng dụng Laravel. Blade không hạn chế bạn sử dụng PHP thuần trong view, nhưng nó cung cấp một số cú pháp đặc biệt để làm cho việc tạo view trở nên hiệu quả hơn.</a:t>
            </a: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00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rPr>
              <a:t>Tìm hiểu về Routing trong Laravel trên trang chủ: </a:t>
            </a:r>
            <a:endParaRPr lang="vi-VN" sz="200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endParaRPr>
          </a:p>
          <a:p>
            <a:pPr marR="0" lvl="1"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171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rPr>
              <a:t>https://laravel.com/docs/11.x/views</a:t>
            </a:r>
            <a:endParaRPr lang="vi-VN" sz="171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endParaRPr>
          </a:p>
          <a:p>
            <a:pPr marR="0" lvl="1"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171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rPr>
              <a:t>https://laravel.com/docs/11.x/blade</a:t>
            </a:r>
            <a:endParaRPr lang="vi-VN" sz="1710" b="1" i="1" noProof="0">
              <a:effectLst>
                <a:outerShdw blurRad="38100" dist="19050" dir="2700000" algn="tl" rotWithShape="0">
                  <a:schemeClr val="dk1">
                    <a:alpha val="40000"/>
                    <a:alpha val="40000"/>
                  </a:schemeClr>
                </a:outerShdw>
              </a:effectLst>
              <a:uLnTx/>
              <a:uFillTx/>
              <a:latin typeface="Roboto Bold Italic" panose="02000000000000000000" charset="0"/>
              <a:ea typeface="+mj-ea"/>
              <a:cs typeface="Roboto Bold Italic" panose="02000000000000000000" charset="0"/>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endPar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endParaRPr>
          </a:p>
          <a:p>
            <a:pPr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Cách gửi dữ liệu từ </a:t>
            </a:r>
            <a:r>
              <a:rPr lang="vi-VN" sz="2400"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rPr>
              <a:t>Controller </a:t>
            </a: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tới </a:t>
            </a:r>
            <a:r>
              <a:rPr lang="vi-VN" sz="2400"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rPr>
              <a:t>view </a:t>
            </a:r>
            <a:r>
              <a:rPr lang="vi-VN" sz="2400" noProof="0">
                <a:effectLst>
                  <a:outerShdw blurRad="38100" dist="19050" dir="2700000" algn="tl" rotWithShape="0">
                    <a:schemeClr val="dk1">
                      <a:alpha val="40000"/>
                      <a:alpha val="40000"/>
                    </a:schemeClr>
                  </a:outerShdw>
                </a:effectLst>
                <a:uLnTx/>
                <a:uFillTx/>
                <a:latin typeface="Roboto Regular" panose="02000000000000000000" charset="0"/>
                <a:ea typeface="+mj-ea"/>
                <a:cs typeface="Roboto Regular" panose="02000000000000000000" charset="0"/>
                <a:sym typeface="+mn-ea"/>
              </a:rPr>
              <a:t>đang sử dụng </a:t>
            </a:r>
            <a:r>
              <a:rPr lang="vi-VN" sz="2400" b="1" noProof="0">
                <a:effectLst>
                  <a:outerShdw blurRad="38100" dist="19050" dir="2700000" algn="tl" rotWithShape="0">
                    <a:schemeClr val="dk1">
                      <a:alpha val="40000"/>
                      <a:alpha val="40000"/>
                    </a:schemeClr>
                  </a:outerShdw>
                </a:effectLst>
                <a:uLnTx/>
                <a:uFillTx/>
                <a:latin typeface="Roboto Bold" panose="02000000000000000000" charset="0"/>
                <a:ea typeface="+mj-ea"/>
                <a:cs typeface="Roboto Bold" panose="02000000000000000000" charset="0"/>
                <a:sym typeface="+mn-ea"/>
              </a:rPr>
              <a:t>blade template</a:t>
            </a:r>
            <a:r>
              <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a:t>
            </a:r>
            <a:endParaRPr lang="vi-VN" sz="24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Sử dụng hàm with()</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Sử dụng compact()</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a:p>
            <a:pPr marR="0" lvl="0" indent="421005" algn="l" defTabSz="914400" rtl="0" eaLnBrk="1" fontAlgn="base" latinLnBrk="0" hangingPunct="1">
              <a:lnSpc>
                <a:spcPct val="100000"/>
              </a:lnSpc>
              <a:spcBef>
                <a:spcPts val="1000"/>
              </a:spcBef>
              <a:buClrTx/>
              <a:buSzTx/>
              <a:buFont typeface="Wingdings" panose="05000000000000000000" charset="0"/>
              <a:buChar char=""/>
              <a:defRPr/>
            </a:pPr>
            <a:r>
              <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rPr>
              <a:t>Truyền dữ liệu trực tiếp vào view</a:t>
            </a:r>
            <a:endParaRPr lang="vi-VN" sz="2000" noProof="0">
              <a:effectLst>
                <a:outerShdw blurRad="38100" dist="19050" dir="2700000" algn="tl" rotWithShape="0">
                  <a:schemeClr val="dk1">
                    <a:alpha val="40000"/>
                    <a:alpha val="40000"/>
                  </a:schemeClr>
                </a:outerShdw>
              </a:effectLst>
              <a:uLnTx/>
              <a:uFillTx/>
              <a:latin typeface="Roboto" panose="02000000000000000000" charset="0"/>
              <a:ea typeface="+mj-ea"/>
              <a:cs typeface="Roboto" panose="02000000000000000000" charset="0"/>
              <a:sym typeface="+mn-ea"/>
            </a:endParaRPr>
          </a:p>
        </p:txBody>
      </p:sp>
      <p:sp>
        <p:nvSpPr>
          <p:cNvPr id="5" name="Text Box 4"/>
          <p:cNvSpPr txBox="1"/>
          <p:nvPr/>
        </p:nvSpPr>
        <p:spPr>
          <a:xfrm>
            <a:off x="2810510" y="7886700"/>
            <a:ext cx="2752090" cy="521970"/>
          </a:xfrm>
          <a:prstGeom prst="rect">
            <a:avLst/>
          </a:prstGeom>
          <a:noFill/>
        </p:spPr>
        <p:txBody>
          <a:bodyPr wrap="none" rtlCol="0" anchor="t">
            <a:spAutoFit/>
          </a:bodyPr>
          <a:p>
            <a:pPr marR="0" lvl="0" indent="0" algn="l" defTabSz="914400" rtl="0" eaLnBrk="1" fontAlgn="base" latinLnBrk="0" hangingPunct="1">
              <a:lnSpc>
                <a:spcPct val="100000"/>
              </a:lnSpc>
              <a:spcBef>
                <a:spcPct val="0"/>
              </a:spcBef>
              <a:spcAft>
                <a:spcPct val="0"/>
              </a:spcAft>
              <a:buClrTx/>
              <a:buSzTx/>
              <a:buNone/>
              <a:defRPr/>
            </a:pPr>
            <a:r>
              <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rPr>
              <a:t>Xem ví dụ code.</a:t>
            </a:r>
            <a:endParaRPr lang="vi-VN" sz="2800" i="1" noProof="0">
              <a:solidFill>
                <a:srgbClr val="FF0000"/>
              </a:solidFill>
              <a:effectLst>
                <a:outerShdw blurRad="38100" dist="19050" dir="2700000" algn="tl" rotWithShape="0">
                  <a:schemeClr val="dk1">
                    <a:alpha val="40000"/>
                    <a:alpha val="40000"/>
                  </a:schemeClr>
                </a:outerShdw>
              </a:effectLst>
              <a:uLnTx/>
              <a:uFillTx/>
              <a:ea typeface="+mj-ea"/>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5144</Words>
  <Application>WPS Spreadsheets</Application>
  <PresentationFormat>Custom</PresentationFormat>
  <Paragraphs>182</Paragraphs>
  <Slides>13</Slides>
  <Notes>8</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13</vt:i4>
      </vt:variant>
    </vt:vector>
  </HeadingPairs>
  <TitlesOfParts>
    <vt:vector size="38" baseType="lpstr">
      <vt:lpstr>Arial</vt:lpstr>
      <vt:lpstr>SimSun</vt:lpstr>
      <vt:lpstr>Wingdings</vt:lpstr>
      <vt:lpstr>Roboto Black</vt:lpstr>
      <vt:lpstr>Kollektif Bold</vt:lpstr>
      <vt:lpstr>苹方-简</vt:lpstr>
      <vt:lpstr>Roboto Bold</vt:lpstr>
      <vt:lpstr>DM Sans</vt:lpstr>
      <vt:lpstr>Francois One</vt:lpstr>
      <vt:lpstr>Roboto Medium</vt:lpstr>
      <vt:lpstr>Roboto Light</vt:lpstr>
      <vt:lpstr>Calibri</vt:lpstr>
      <vt:lpstr>Microsoft YaHei</vt:lpstr>
      <vt:lpstr>Wingdings</vt:lpstr>
      <vt:lpstr>Roboto</vt:lpstr>
      <vt:lpstr>Consolas Regular</vt:lpstr>
      <vt:lpstr>Roboto Regular</vt:lpstr>
      <vt:lpstr>Microsoft YaHei</vt:lpstr>
      <vt:lpstr>汉仪旗黑</vt:lpstr>
      <vt:lpstr>Thonburi</vt:lpstr>
      <vt:lpstr>宋体-简</vt:lpstr>
      <vt:lpstr>Arial Unicode MS</vt:lpstr>
      <vt:lpstr>Roboto Italic</vt:lpstr>
      <vt:lpstr>Roboto Bold Italic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
  <cp:lastModifiedBy>leminhluan4244</cp:lastModifiedBy>
  <cp:revision>683</cp:revision>
  <dcterms:created xsi:type="dcterms:W3CDTF">2024-08-10T06:42:40Z</dcterms:created>
  <dcterms:modified xsi:type="dcterms:W3CDTF">2024-08-10T06:42:40Z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BE5A291DCFDF4762BA9E229CB5C22F5C_12</vt:lpwstr>
  </property>
  <property fmtid="{D5CDD505-2E9C-101B-9397-08002B2CF9AE}" pid="3" name="KSOProductBuildVer">
    <vt:lpwstr>1033-5.7.3.8095</vt:lpwstr>
  </property>
</Properties>
</file>