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19"/>
  </p:notesMasterIdLst>
  <p:handoutMasterIdLst>
    <p:handoutMasterId r:id="rId20"/>
  </p:handoutMasterIdLst>
  <p:sldIdLst>
    <p:sldId id="257" r:id="rId4"/>
    <p:sldId id="280" r:id="rId5"/>
    <p:sldId id="336" r:id="rId6"/>
    <p:sldId id="337" r:id="rId7"/>
    <p:sldId id="338" r:id="rId8"/>
    <p:sldId id="339" r:id="rId9"/>
    <p:sldId id="397" r:id="rId10"/>
    <p:sldId id="398" r:id="rId11"/>
    <p:sldId id="399" r:id="rId12"/>
    <p:sldId id="400" r:id="rId13"/>
    <p:sldId id="401" r:id="rId14"/>
    <p:sldId id="402" r:id="rId15"/>
    <p:sldId id="403" r:id="rId16"/>
    <p:sldId id="396" r:id="rId17"/>
    <p:sldId id="283" r:id="rId1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521415D9-36F7-43E2-AB2F-B90AF26B5E84}">
      <p14:sectionLst xmlns:p14="http://schemas.microsoft.com/office/powerpoint/2010/main">
        <p14:section name="Default Section" id="{8CB6928E-FE5F-4640-B073-563FFE2B5C79}">
          <p14:sldIdLst>
            <p14:sldId id="257"/>
            <p14:sldId id="280"/>
            <p14:sldId id="336"/>
            <p14:sldId id="337"/>
            <p14:sldId id="338"/>
            <p14:sldId id="397"/>
            <p14:sldId id="398"/>
            <p14:sldId id="399"/>
            <p14:sldId id="400"/>
            <p14:sldId id="401"/>
            <p14:sldId id="402"/>
            <p14:sldId id="403"/>
            <p14:sldId id="396"/>
            <p14:sldId id="339"/>
          </p14:sldIdLst>
        </p14:section>
        <p14:section name="Untitled Section" id="{E681D522-60A4-42EB-9320-968F0C6B1E59}">
          <p14:sldIdLst>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60"/>
  </p:normalViewPr>
  <p:slideViewPr>
    <p:cSldViewPr snapToGrid="0" showGuides="1">
      <p:cViewPr varScale="1">
        <p:scale>
          <a:sx n="86" d="100"/>
          <a:sy n="86" d="100"/>
        </p:scale>
        <p:origin x="562" y="67"/>
      </p:cViewPr>
      <p:guideLst>
        <p:guide orient="horz" pos="2160"/>
        <p:guide pos="2892"/>
      </p:guideLst>
    </p:cSldViewPr>
  </p:slideViewPr>
  <p:notesTextViewPr>
    <p:cViewPr>
      <p:scale>
        <a:sx n="1" d="1"/>
        <a:sy n="1" d="1"/>
      </p:scale>
      <p:origin x="0" y="0"/>
    </p:cViewPr>
  </p:notesTextViewPr>
  <p:sorterViewPr showFormatting="0">
    <p:cViewPr varScale="1">
      <p:scale>
        <a:sx n="1" d="1"/>
        <a:sy n="1" d="1"/>
      </p:scale>
      <p:origin x="0" y="-153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5D328D3-4BBC-4414-9577-9E973821848D}"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indent="0" algn="r" fontAlgn="base">
              <a:spcBef>
                <a:spcPct val="0"/>
              </a:spcBef>
              <a:spcAft>
                <a:spcPct val="0"/>
              </a:spcAft>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a:t>
            </a:r>
            <a:r>
              <a:rPr lang="zh-CN" altLang="en-US" strike="noStrike" noProof="1">
                <a:sym typeface="+mn-ea"/>
              </a:rPr>
              <a:t>text</a:t>
            </a:r>
            <a:r>
              <a:rPr lang="zh-CN" altLang="en-US" strike="noStrike" noProof="1"/>
              <a: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a:t>
            </a:r>
            <a:r>
              <a:rPr lang="zh-CN" altLang="en-US" strike="noStrike" noProof="1">
                <a:sym typeface="+mn-ea"/>
              </a:rPr>
              <a:t>text</a:t>
            </a:r>
            <a:r>
              <a:rPr lang="zh-CN" altLang="en-US" strike="noStrike" noProof="1"/>
              <a: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1" r:id="rId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6" name="任意多边形 15"/>
          <p:cNvSpPr/>
          <p:nvPr/>
        </p:nvSpPr>
        <p:spPr>
          <a:xfrm rot="10800000">
            <a:off x="4236720" y="0"/>
            <a:ext cx="7953375" cy="6850063"/>
          </a:xfrm>
          <a:custGeom>
            <a:avLst/>
            <a:gdLst>
              <a:gd name="connsiteX0" fmla="*/ 7953828 w 7953828"/>
              <a:gd name="connsiteY0" fmla="*/ 6858002 h 6858002"/>
              <a:gd name="connsiteX1" fmla="*/ 0 w 7953828"/>
              <a:gd name="connsiteY1" fmla="*/ 6858002 h 6858002"/>
              <a:gd name="connsiteX2" fmla="*/ 0 w 7953828"/>
              <a:gd name="connsiteY2" fmla="*/ 0 h 6858002"/>
              <a:gd name="connsiteX3" fmla="*/ 1095826 w 7953828"/>
              <a:gd name="connsiteY3" fmla="*/ 0 h 6858002"/>
            </a:gdLst>
            <a:ahLst/>
            <a:cxnLst>
              <a:cxn ang="0">
                <a:pos x="connsiteX0" y="connsiteY0"/>
              </a:cxn>
              <a:cxn ang="0">
                <a:pos x="connsiteX1" y="connsiteY1"/>
              </a:cxn>
              <a:cxn ang="0">
                <a:pos x="connsiteX2" y="connsiteY2"/>
              </a:cxn>
              <a:cxn ang="0">
                <a:pos x="connsiteX3" y="connsiteY3"/>
              </a:cxn>
            </a:cxnLst>
            <a:rect l="l" t="t" r="r" b="b"/>
            <a:pathLst>
              <a:path w="7953828" h="6858002">
                <a:moveTo>
                  <a:pt x="7953828" y="6858002"/>
                </a:moveTo>
                <a:lnTo>
                  <a:pt x="0" y="6858002"/>
                </a:lnTo>
                <a:lnTo>
                  <a:pt x="0" y="0"/>
                </a:lnTo>
                <a:lnTo>
                  <a:pt x="1095826" y="0"/>
                </a:lnTo>
                <a:close/>
              </a:path>
            </a:pathLst>
          </a:custGeom>
          <a:solidFill>
            <a:srgbClr val="009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0800000">
            <a:off x="9767888" y="0"/>
            <a:ext cx="2424113" cy="2424113"/>
          </a:xfrm>
          <a:prstGeom prst="rtTriangle">
            <a:avLst/>
          </a:prstGeom>
          <a:solidFill>
            <a:srgbClr val="00D2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直角三角形 6"/>
          <p:cNvSpPr/>
          <p:nvPr/>
        </p:nvSpPr>
        <p:spPr>
          <a:xfrm rot="18900000">
            <a:off x="4541838" y="-745172"/>
            <a:ext cx="1473200" cy="1473200"/>
          </a:xfrm>
          <a:prstGeom prst="rtTriangle">
            <a:avLst/>
          </a:pr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               </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8" name="直角三角形 7"/>
          <p:cNvSpPr/>
          <p:nvPr/>
        </p:nvSpPr>
        <p:spPr>
          <a:xfrm rot="16200000">
            <a:off x="9898856" y="4579144"/>
            <a:ext cx="2292350" cy="2293938"/>
          </a:xfrm>
          <a:prstGeom prst="rtTriangle">
            <a:avLst/>
          </a:pr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直角三角形 14"/>
          <p:cNvSpPr/>
          <p:nvPr/>
        </p:nvSpPr>
        <p:spPr>
          <a:xfrm rot="8100000">
            <a:off x="10083800" y="6438900"/>
            <a:ext cx="839788" cy="839788"/>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rot="2700000">
            <a:off x="1756410" y="2630805"/>
            <a:ext cx="9893935" cy="8718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任意多边形 28"/>
          <p:cNvSpPr/>
          <p:nvPr/>
        </p:nvSpPr>
        <p:spPr>
          <a:xfrm rot="2700000">
            <a:off x="2447766" y="3820001"/>
            <a:ext cx="7381875" cy="3284538"/>
          </a:xfrm>
          <a:custGeom>
            <a:avLst/>
            <a:gdLst>
              <a:gd name="connsiteX0" fmla="*/ 0 w 7381193"/>
              <a:gd name="connsiteY0" fmla="*/ 0 h 3285230"/>
              <a:gd name="connsiteX1" fmla="*/ 7381193 w 7381193"/>
              <a:gd name="connsiteY1" fmla="*/ 0 h 3285230"/>
              <a:gd name="connsiteX2" fmla="*/ 4095964 w 7381193"/>
              <a:gd name="connsiteY2" fmla="*/ 3285230 h 3285230"/>
              <a:gd name="connsiteX3" fmla="*/ 0 w 7381193"/>
              <a:gd name="connsiteY3" fmla="*/ 3285230 h 3285230"/>
            </a:gdLst>
            <a:ahLst/>
            <a:cxnLst>
              <a:cxn ang="0">
                <a:pos x="connsiteX0" y="connsiteY0"/>
              </a:cxn>
              <a:cxn ang="0">
                <a:pos x="connsiteX1" y="connsiteY1"/>
              </a:cxn>
              <a:cxn ang="0">
                <a:pos x="connsiteX2" y="connsiteY2"/>
              </a:cxn>
              <a:cxn ang="0">
                <a:pos x="connsiteX3" y="connsiteY3"/>
              </a:cxn>
            </a:cxnLst>
            <a:rect l="l" t="t" r="r" b="b"/>
            <a:pathLst>
              <a:path w="7381193" h="3285230">
                <a:moveTo>
                  <a:pt x="0" y="0"/>
                </a:moveTo>
                <a:lnTo>
                  <a:pt x="7381193" y="0"/>
                </a:lnTo>
                <a:lnTo>
                  <a:pt x="4095964" y="3285230"/>
                </a:lnTo>
                <a:lnTo>
                  <a:pt x="0" y="328523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任意多边形 26"/>
          <p:cNvSpPr/>
          <p:nvPr/>
        </p:nvSpPr>
        <p:spPr>
          <a:xfrm rot="8100000">
            <a:off x="623888" y="4692968"/>
            <a:ext cx="3729038" cy="4122738"/>
          </a:xfrm>
          <a:custGeom>
            <a:avLst/>
            <a:gdLst>
              <a:gd name="connsiteX0" fmla="*/ 0 w 3728244"/>
              <a:gd name="connsiteY0" fmla="*/ 4122947 h 4122947"/>
              <a:gd name="connsiteX1" fmla="*/ 0 w 3728244"/>
              <a:gd name="connsiteY1" fmla="*/ 0 h 4122947"/>
              <a:gd name="connsiteX2" fmla="*/ 3728244 w 3728244"/>
              <a:gd name="connsiteY2" fmla="*/ 3728244 h 4122947"/>
              <a:gd name="connsiteX3" fmla="*/ 3333541 w 3728244"/>
              <a:gd name="connsiteY3" fmla="*/ 4122947 h 4122947"/>
            </a:gdLst>
            <a:ahLst/>
            <a:cxnLst>
              <a:cxn ang="0">
                <a:pos x="connsiteX0" y="connsiteY0"/>
              </a:cxn>
              <a:cxn ang="0">
                <a:pos x="connsiteX1" y="connsiteY1"/>
              </a:cxn>
              <a:cxn ang="0">
                <a:pos x="connsiteX2" y="connsiteY2"/>
              </a:cxn>
              <a:cxn ang="0">
                <a:pos x="connsiteX3" y="connsiteY3"/>
              </a:cxn>
            </a:cxnLst>
            <a:rect l="l" t="t" r="r" b="b"/>
            <a:pathLst>
              <a:path w="3728244" h="4122947">
                <a:moveTo>
                  <a:pt x="0" y="4122947"/>
                </a:moveTo>
                <a:lnTo>
                  <a:pt x="0" y="0"/>
                </a:lnTo>
                <a:lnTo>
                  <a:pt x="3728244" y="3728244"/>
                </a:lnTo>
                <a:lnTo>
                  <a:pt x="3333541" y="412294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直角三角形 20"/>
          <p:cNvSpPr/>
          <p:nvPr/>
        </p:nvSpPr>
        <p:spPr>
          <a:xfrm rot="13500000">
            <a:off x="-1662112" y="2300288"/>
            <a:ext cx="3324225" cy="33242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rot="5400000">
            <a:off x="367983" y="-368300"/>
            <a:ext cx="3978275" cy="4714875"/>
          </a:xfrm>
          <a:custGeom>
            <a:avLst/>
            <a:gdLst>
              <a:gd name="connsiteX0" fmla="*/ 0 w 3977774"/>
              <a:gd name="connsiteY0" fmla="*/ 4688170 h 4714359"/>
              <a:gd name="connsiteX1" fmla="*/ 0 w 3977774"/>
              <a:gd name="connsiteY1" fmla="*/ 3310218 h 4714359"/>
              <a:gd name="connsiteX2" fmla="*/ 1591848 w 3977774"/>
              <a:gd name="connsiteY2" fmla="*/ 3310218 h 4714359"/>
              <a:gd name="connsiteX3" fmla="*/ 1591848 w 3977774"/>
              <a:gd name="connsiteY3" fmla="*/ 3310214 h 4714359"/>
              <a:gd name="connsiteX4" fmla="*/ 52 w 3977774"/>
              <a:gd name="connsiteY4" fmla="*/ 3310214 h 4714359"/>
              <a:gd name="connsiteX5" fmla="*/ 52 w 3977774"/>
              <a:gd name="connsiteY5" fmla="*/ 1611894 h 4714359"/>
              <a:gd name="connsiteX6" fmla="*/ 18143 w 3977774"/>
              <a:gd name="connsiteY6" fmla="*/ 1629986 h 4714359"/>
              <a:gd name="connsiteX7" fmla="*/ 1648130 w 3977774"/>
              <a:gd name="connsiteY7" fmla="*/ 0 h 4714359"/>
              <a:gd name="connsiteX8" fmla="*/ 3977774 w 3977774"/>
              <a:gd name="connsiteY8" fmla="*/ 2329644 h 4714359"/>
              <a:gd name="connsiteX9" fmla="*/ 2329743 w 3977774"/>
              <a:gd name="connsiteY9" fmla="*/ 3977676 h 4714359"/>
              <a:gd name="connsiteX10" fmla="*/ 2327592 w 3977774"/>
              <a:gd name="connsiteY10" fmla="*/ 3975525 h 4714359"/>
              <a:gd name="connsiteX11" fmla="*/ 1588758 w 3977774"/>
              <a:gd name="connsiteY11" fmla="*/ 4714359 h 4714359"/>
              <a:gd name="connsiteX12" fmla="*/ 1588816 w 3977774"/>
              <a:gd name="connsiteY12" fmla="*/ 4688170 h 471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77774" h="4714359">
                <a:moveTo>
                  <a:pt x="0" y="4688170"/>
                </a:moveTo>
                <a:lnTo>
                  <a:pt x="0" y="3310218"/>
                </a:lnTo>
                <a:lnTo>
                  <a:pt x="1591848" y="3310218"/>
                </a:lnTo>
                <a:lnTo>
                  <a:pt x="1591848" y="3310214"/>
                </a:lnTo>
                <a:lnTo>
                  <a:pt x="52" y="3310214"/>
                </a:lnTo>
                <a:lnTo>
                  <a:pt x="52" y="1611894"/>
                </a:lnTo>
                <a:lnTo>
                  <a:pt x="18143" y="1629986"/>
                </a:lnTo>
                <a:lnTo>
                  <a:pt x="1648130" y="0"/>
                </a:lnTo>
                <a:lnTo>
                  <a:pt x="3977774" y="2329644"/>
                </a:lnTo>
                <a:lnTo>
                  <a:pt x="2329743" y="3977676"/>
                </a:lnTo>
                <a:lnTo>
                  <a:pt x="2327592" y="3975525"/>
                </a:lnTo>
                <a:lnTo>
                  <a:pt x="1588758" y="4714359"/>
                </a:lnTo>
                <a:lnTo>
                  <a:pt x="1588816" y="468817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108" name="文本框 23"/>
          <p:cNvSpPr txBox="1"/>
          <p:nvPr/>
        </p:nvSpPr>
        <p:spPr>
          <a:xfrm>
            <a:off x="440055" y="2424430"/>
            <a:ext cx="8778875" cy="1014730"/>
          </a:xfrm>
          <a:prstGeom prst="rect">
            <a:avLst/>
          </a:prstGeom>
          <a:noFill/>
          <a:ln w="9525">
            <a:noFill/>
          </a:ln>
        </p:spPr>
        <p:txBody>
          <a:bodyPr wrap="square" anchor="t" anchorCtr="0">
            <a:spAutoFit/>
          </a:bodyPr>
          <a:lstStyle/>
          <a:p>
            <a:pPr>
              <a:buFont typeface="Arial" panose="020B0604020202020204" pitchFamily="34" charset="0"/>
            </a:pPr>
            <a:r>
              <a:rPr lang="en-US" altLang="zh-CN" sz="6000" b="1" dirty="0">
                <a:solidFill>
                  <a:schemeClr val="bg1"/>
                </a:solidFill>
                <a:latin typeface="Times New Roman" panose="02020603050405020304" charset="0"/>
                <a:ea typeface="Microsoft YaHei" panose="020B0503020204020204" pitchFamily="34" charset="-122"/>
                <a:cs typeface="Times New Roman" panose="02020603050405020304" charset="0"/>
              </a:rPr>
              <a:t>Ứng Dụng Tra Từ Điển </a:t>
            </a:r>
            <a:endParaRPr lang="en-US" altLang="zh-CN" sz="60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sp>
        <p:nvSpPr>
          <p:cNvPr id="4109" name="文本框 24"/>
          <p:cNvSpPr txBox="1"/>
          <p:nvPr/>
        </p:nvSpPr>
        <p:spPr>
          <a:xfrm>
            <a:off x="713105" y="3950970"/>
            <a:ext cx="5017770" cy="368300"/>
          </a:xfrm>
          <a:prstGeom prst="rect">
            <a:avLst/>
          </a:prstGeom>
          <a:noFill/>
          <a:ln w="9525">
            <a:noFill/>
          </a:ln>
        </p:spPr>
        <p:txBody>
          <a:bodyPr wrap="square" anchor="t" anchorCtr="0">
            <a:spAutoFit/>
          </a:bodyPr>
          <a:lstStyle/>
          <a:p>
            <a:pPr>
              <a:buFont typeface="Arial" panose="020B0604020202020204" pitchFamily="34" charset="0"/>
            </a:pPr>
            <a:r>
              <a:rPr lang="en-US" altLang="zh-CN" sz="1800" b="1" dirty="0">
                <a:solidFill>
                  <a:schemeClr val="bg1"/>
                </a:solidFill>
                <a:latin typeface="Microsoft YaHei" panose="020B0503020204020204" pitchFamily="34" charset="-122"/>
                <a:ea typeface="Microsoft YaHei" panose="020B0503020204020204" pitchFamily="34" charset="-122"/>
              </a:rPr>
              <a:t>GVHD: Vũ Đình Ái</a:t>
            </a:r>
            <a:endParaRPr lang="en-US" altLang="zh-CN" sz="1800" b="1" dirty="0">
              <a:solidFill>
                <a:schemeClr val="bg1"/>
              </a:solidFill>
              <a:latin typeface="Microsoft YaHei" panose="020B0503020204020204" pitchFamily="34" charset="-122"/>
              <a:ea typeface="Microsoft YaHei" panose="020B0503020204020204" pitchFamily="34" charset="-122"/>
            </a:endParaRPr>
          </a:p>
        </p:txBody>
      </p:sp>
      <p:cxnSp>
        <p:nvCxnSpPr>
          <p:cNvPr id="26" name="直接连接符 25"/>
          <p:cNvCxnSpPr/>
          <p:nvPr/>
        </p:nvCxnSpPr>
        <p:spPr>
          <a:xfrm flipV="1">
            <a:off x="713105" y="3510915"/>
            <a:ext cx="7996555" cy="50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untitled"/>
          <p:cNvPicPr>
            <a:picLocks noGrp="1" noChangeAspect="1"/>
          </p:cNvPicPr>
          <p:nvPr>
            <p:ph idx="1"/>
          </p:nvPr>
        </p:nvPicPr>
        <p:blipFill>
          <a:blip r:embed="rId1"/>
          <a:stretch>
            <a:fillRect/>
          </a:stretch>
        </p:blipFill>
        <p:spPr>
          <a:xfrm>
            <a:off x="440055" y="91440"/>
            <a:ext cx="1263015" cy="1247775"/>
          </a:xfrm>
          <a:prstGeom prst="rect">
            <a:avLst/>
          </a:prstGeom>
        </p:spPr>
      </p:pic>
      <p:sp>
        <p:nvSpPr>
          <p:cNvPr id="14" name="Text Box 13"/>
          <p:cNvSpPr txBox="1"/>
          <p:nvPr/>
        </p:nvSpPr>
        <p:spPr>
          <a:xfrm>
            <a:off x="1793875" y="361950"/>
            <a:ext cx="6809105" cy="706755"/>
          </a:xfrm>
          <a:prstGeom prst="rect">
            <a:avLst/>
          </a:prstGeom>
          <a:noFill/>
        </p:spPr>
        <p:txBody>
          <a:bodyPr wrap="square" rtlCol="0">
            <a:spAutoFit/>
          </a:bodyPr>
          <a:lstStyle/>
          <a:p>
            <a:pPr algn="l"/>
            <a:r>
              <a:rPr lang="en-US" sz="2000">
                <a:solidFill>
                  <a:schemeClr val="bg1"/>
                </a:solidFill>
                <a:latin typeface="Times New Roman" panose="02020603050405020304" charset="0"/>
                <a:cs typeface="Times New Roman" panose="02020603050405020304" charset="0"/>
              </a:rPr>
              <a:t>BỘ CÔNG THƯƠNG </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TRƯỜNG ĐẠI HỌC CÔNG NGHIỆP THỰC PHẨM TP.HCM</a:t>
            </a:r>
            <a:endParaRPr lang="en-US" sz="20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838200" y="4461510"/>
            <a:ext cx="3119120" cy="1014730"/>
          </a:xfrm>
          <a:prstGeom prst="rect">
            <a:avLst/>
          </a:prstGeom>
          <a:noFill/>
        </p:spPr>
        <p:txBody>
          <a:bodyPr wrap="none" rtlCol="0">
            <a:spAutoFit/>
          </a:bodyPr>
          <a:lstStyle/>
          <a:p>
            <a:pPr algn="l"/>
            <a:r>
              <a:rPr lang="en-US" sz="2000">
                <a:solidFill>
                  <a:schemeClr val="bg1"/>
                </a:solidFill>
                <a:latin typeface="Times New Roman" panose="02020603050405020304" charset="0"/>
                <a:cs typeface="Times New Roman" panose="02020603050405020304" charset="0"/>
              </a:rPr>
              <a:t>Nhóm sinh viên thực hiện:</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Lê Minh Nhựt - 2001180152</a:t>
            </a:r>
            <a:endParaRPr lang="en-US" sz="2000">
              <a:solidFill>
                <a:schemeClr val="bg1"/>
              </a:solidFill>
              <a:latin typeface="Times New Roman" panose="02020603050405020304" charset="0"/>
              <a:cs typeface="Times New Roman" panose="02020603050405020304" charset="0"/>
            </a:endParaRPr>
          </a:p>
          <a:p>
            <a:pPr algn="l"/>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2250440" y="2752090"/>
            <a:ext cx="3420745" cy="953135"/>
          </a:xfrm>
          <a:prstGeom prst="rect">
            <a:avLst/>
          </a:prstGeom>
          <a:noFill/>
        </p:spPr>
        <p:txBody>
          <a:bodyPr wrap="square" rtlCol="0">
            <a:spAutoFit/>
            <a:scene3d>
              <a:camera prst="orthographicFront"/>
              <a:lightRig rig="threePt" dir="t"/>
            </a:scene3d>
          </a:bodyPr>
          <a:lstStyle/>
          <a:p>
            <a:pPr algn="l">
              <a:buFont typeface="+mj-lt"/>
            </a:pPr>
            <a:r>
              <a:rPr lang="en-US" sz="2800">
                <a:solidFill>
                  <a:schemeClr val="tx1"/>
                </a:solidFill>
                <a:effectLst/>
                <a:latin typeface="Times New Roman" panose="02020603050405020304" charset="0"/>
                <a:cs typeface="Times New Roman" panose="02020603050405020304" charset="0"/>
              </a:rPr>
              <a:t>Giao diện màn hình </a:t>
            </a:r>
            <a:endParaRPr lang="en-US" sz="2800">
              <a:solidFill>
                <a:schemeClr val="tx1"/>
              </a:solidFill>
              <a:effectLst/>
              <a:latin typeface="Times New Roman" panose="02020603050405020304" charset="0"/>
              <a:cs typeface="Times New Roman" panose="02020603050405020304" charset="0"/>
            </a:endParaRPr>
          </a:p>
          <a:p>
            <a:pPr algn="l">
              <a:buFont typeface="+mj-lt"/>
            </a:pPr>
            <a:r>
              <a:rPr lang="en-US" sz="2800">
                <a:solidFill>
                  <a:schemeClr val="tx1"/>
                </a:solidFill>
                <a:effectLst/>
                <a:latin typeface="Times New Roman" panose="02020603050405020304" charset="0"/>
                <a:cs typeface="Times New Roman" panose="02020603050405020304" charset="0"/>
              </a:rPr>
              <a:t>    dịch văn bản</a:t>
            </a:r>
            <a:endParaRPr lang="en-US" sz="2800">
              <a:solidFill>
                <a:schemeClr val="tx1"/>
              </a:solidFill>
              <a:effectLst/>
              <a:latin typeface="Times New Roman" panose="02020603050405020304" charset="0"/>
              <a:cs typeface="Times New Roman" panose="02020603050405020304" charset="0"/>
            </a:endParaRPr>
          </a:p>
        </p:txBody>
      </p:sp>
      <p:pic>
        <p:nvPicPr>
          <p:cNvPr id="6" name="Picture 6" descr="83138d2677c5809bd9d4"/>
          <p:cNvPicPr>
            <a:picLocks noChangeAspect="1"/>
          </p:cNvPicPr>
          <p:nvPr>
            <p:ph idx="1"/>
          </p:nvPr>
        </p:nvPicPr>
        <p:blipFill>
          <a:blip r:embed="rId1"/>
          <a:stretch>
            <a:fillRect/>
          </a:stretch>
        </p:blipFill>
        <p:spPr>
          <a:xfrm>
            <a:off x="7146925" y="669290"/>
            <a:ext cx="3434080" cy="5519420"/>
          </a:xfrm>
          <a:prstGeom prst="rect">
            <a:avLst/>
          </a:prstGeom>
          <a:ln w="12700" cmpd="sng">
            <a:solidFill>
              <a:schemeClr val="tx1"/>
            </a:solidFill>
            <a:prstDash val="solid"/>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2185035" y="5662295"/>
            <a:ext cx="7821930" cy="953135"/>
          </a:xfrm>
          <a:prstGeom prst="rect">
            <a:avLst/>
          </a:prstGeom>
          <a:noFill/>
        </p:spPr>
        <p:txBody>
          <a:bodyPr wrap="square" rtlCol="0">
            <a:spAutoFit/>
            <a:scene3d>
              <a:camera prst="orthographicFront"/>
              <a:lightRig rig="threePt" dir="t"/>
            </a:scene3d>
          </a:bodyPr>
          <a:lstStyle/>
          <a:p>
            <a:pPr algn="l">
              <a:buFont typeface="+mj-lt"/>
            </a:pPr>
            <a:r>
              <a:rPr lang="en-US" sz="2800">
                <a:solidFill>
                  <a:schemeClr val="tx1"/>
                </a:solidFill>
                <a:effectLst/>
                <a:latin typeface="Times New Roman" panose="02020603050405020304" charset="0"/>
                <a:cs typeface="Times New Roman" panose="02020603050405020304" charset="0"/>
              </a:rPr>
              <a:t>			Giao diện màn hình </a:t>
            </a:r>
            <a:endParaRPr lang="en-US" sz="2800">
              <a:solidFill>
                <a:schemeClr val="tx1"/>
              </a:solidFill>
              <a:effectLst/>
              <a:latin typeface="Times New Roman" panose="02020603050405020304" charset="0"/>
              <a:cs typeface="Times New Roman" panose="02020603050405020304" charset="0"/>
            </a:endParaRPr>
          </a:p>
          <a:p>
            <a:pPr algn="l">
              <a:buFont typeface="+mj-lt"/>
            </a:pPr>
            <a:r>
              <a:rPr lang="en-US" sz="2800">
                <a:solidFill>
                  <a:schemeClr val="tx1"/>
                </a:solidFill>
                <a:effectLst/>
                <a:latin typeface="Times New Roman" panose="02020603050405020304" charset="0"/>
                <a:cs typeface="Times New Roman" panose="02020603050405020304" charset="0"/>
              </a:rPr>
              <a:t>    xem danh sách lưu ý, lịch sử, động từ bất quy tắc</a:t>
            </a:r>
            <a:endParaRPr lang="en-US" sz="2800">
              <a:solidFill>
                <a:schemeClr val="tx1"/>
              </a:solidFill>
              <a:effectLst/>
              <a:latin typeface="Times New Roman" panose="02020603050405020304" charset="0"/>
              <a:cs typeface="Times New Roman" panose="02020603050405020304" charset="0"/>
            </a:endParaRPr>
          </a:p>
        </p:txBody>
      </p:sp>
      <p:pic>
        <p:nvPicPr>
          <p:cNvPr id="21" name="Picture 21" descr="Screenshot_20210718-191114_TraTuDienAnhViet"/>
          <p:cNvPicPr>
            <a:picLocks noChangeAspect="1"/>
          </p:cNvPicPr>
          <p:nvPr>
            <p:ph idx="1"/>
          </p:nvPr>
        </p:nvPicPr>
        <p:blipFill>
          <a:blip r:embed="rId1"/>
          <a:stretch>
            <a:fillRect/>
          </a:stretch>
        </p:blipFill>
        <p:spPr>
          <a:xfrm>
            <a:off x="980440" y="494030"/>
            <a:ext cx="3018155" cy="5026660"/>
          </a:xfrm>
          <a:prstGeom prst="rect">
            <a:avLst/>
          </a:prstGeom>
          <a:ln>
            <a:solidFill>
              <a:schemeClr val="tx1"/>
            </a:solidFill>
          </a:ln>
        </p:spPr>
      </p:pic>
      <p:pic>
        <p:nvPicPr>
          <p:cNvPr id="32" name="Picture 32" descr="Screenshot_20210718-190723_TraTuDienAnhViet"/>
          <p:cNvPicPr>
            <a:picLocks noChangeAspect="1"/>
          </p:cNvPicPr>
          <p:nvPr/>
        </p:nvPicPr>
        <p:blipFill>
          <a:blip r:embed="rId2"/>
          <a:stretch>
            <a:fillRect/>
          </a:stretch>
        </p:blipFill>
        <p:spPr>
          <a:xfrm>
            <a:off x="4450715" y="494030"/>
            <a:ext cx="3048000" cy="5027295"/>
          </a:xfrm>
          <a:prstGeom prst="rect">
            <a:avLst/>
          </a:prstGeom>
          <a:ln>
            <a:solidFill>
              <a:schemeClr val="tx1"/>
            </a:solidFill>
          </a:ln>
        </p:spPr>
      </p:pic>
      <p:pic>
        <p:nvPicPr>
          <p:cNvPr id="33" name="Picture 33" descr="Screenshot_20210718-190922_TraTuDienAnhViet"/>
          <p:cNvPicPr>
            <a:picLocks noChangeAspect="1"/>
          </p:cNvPicPr>
          <p:nvPr/>
        </p:nvPicPr>
        <p:blipFill>
          <a:blip r:embed="rId3"/>
          <a:stretch>
            <a:fillRect/>
          </a:stretch>
        </p:blipFill>
        <p:spPr>
          <a:xfrm>
            <a:off x="7872095" y="494030"/>
            <a:ext cx="3234055" cy="5026660"/>
          </a:xfrm>
          <a:prstGeom prst="rect">
            <a:avLst/>
          </a:prstGeom>
          <a:ln>
            <a:solidFill>
              <a:schemeClr val="tx1"/>
            </a:solid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358265" y="2752090"/>
            <a:ext cx="4312920" cy="953135"/>
          </a:xfrm>
          <a:prstGeom prst="rect">
            <a:avLst/>
          </a:prstGeom>
          <a:noFill/>
        </p:spPr>
        <p:txBody>
          <a:bodyPr wrap="square" rtlCol="0">
            <a:spAutoFit/>
            <a:scene3d>
              <a:camera prst="orthographicFront"/>
              <a:lightRig rig="threePt" dir="t"/>
            </a:scene3d>
          </a:bodyPr>
          <a:lstStyle/>
          <a:p>
            <a:pPr algn="l">
              <a:buFont typeface="+mj-lt"/>
            </a:pPr>
            <a:r>
              <a:rPr lang="en-US" sz="2800">
                <a:solidFill>
                  <a:schemeClr val="tx1"/>
                </a:solidFill>
                <a:effectLst/>
                <a:latin typeface="Times New Roman" panose="02020603050405020304" charset="0"/>
                <a:cs typeface="Times New Roman" panose="02020603050405020304" charset="0"/>
              </a:rPr>
              <a:t>Giao diện màn hình </a:t>
            </a:r>
            <a:endParaRPr lang="en-US" sz="2800">
              <a:solidFill>
                <a:schemeClr val="tx1"/>
              </a:solidFill>
              <a:effectLst/>
              <a:latin typeface="Times New Roman" panose="02020603050405020304" charset="0"/>
              <a:cs typeface="Times New Roman" panose="02020603050405020304" charset="0"/>
            </a:endParaRPr>
          </a:p>
          <a:p>
            <a:pPr algn="l">
              <a:buFont typeface="+mj-lt"/>
            </a:pPr>
            <a:r>
              <a:rPr lang="en-US" sz="2800">
                <a:solidFill>
                  <a:schemeClr val="tx1"/>
                </a:solidFill>
                <a:effectLst/>
                <a:latin typeface="Times New Roman" panose="02020603050405020304" charset="0"/>
                <a:cs typeface="Times New Roman" panose="02020603050405020304" charset="0"/>
              </a:rPr>
              <a:t>    xem danh sách video</a:t>
            </a:r>
            <a:endParaRPr lang="en-US" sz="2800">
              <a:solidFill>
                <a:schemeClr val="tx1"/>
              </a:solidFill>
              <a:effectLst/>
              <a:latin typeface="Times New Roman" panose="02020603050405020304" charset="0"/>
              <a:cs typeface="Times New Roman" panose="02020603050405020304" charset="0"/>
            </a:endParaRPr>
          </a:p>
        </p:txBody>
      </p:sp>
      <p:pic>
        <p:nvPicPr>
          <p:cNvPr id="34" name="Picture 34" descr="Screenshot_20210718-191036_TraTuDienAnhViet"/>
          <p:cNvPicPr>
            <a:picLocks noChangeAspect="1"/>
          </p:cNvPicPr>
          <p:nvPr>
            <p:ph idx="1"/>
          </p:nvPr>
        </p:nvPicPr>
        <p:blipFill>
          <a:blip r:embed="rId1"/>
          <a:stretch>
            <a:fillRect/>
          </a:stretch>
        </p:blipFill>
        <p:spPr>
          <a:xfrm>
            <a:off x="5989955" y="608330"/>
            <a:ext cx="2756535" cy="5385435"/>
          </a:xfrm>
          <a:prstGeom prst="rect">
            <a:avLst/>
          </a:prstGeom>
          <a:ln>
            <a:solidFill>
              <a:schemeClr val="tx1"/>
            </a:solid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358265" y="2752090"/>
            <a:ext cx="4312920" cy="953135"/>
          </a:xfrm>
          <a:prstGeom prst="rect">
            <a:avLst/>
          </a:prstGeom>
          <a:noFill/>
        </p:spPr>
        <p:txBody>
          <a:bodyPr wrap="square" rtlCol="0">
            <a:spAutoFit/>
            <a:scene3d>
              <a:camera prst="orthographicFront"/>
              <a:lightRig rig="threePt" dir="t"/>
            </a:scene3d>
          </a:bodyPr>
          <a:lstStyle/>
          <a:p>
            <a:pPr algn="l">
              <a:buFont typeface="+mj-lt"/>
            </a:pPr>
            <a:r>
              <a:rPr lang="en-US" sz="2800">
                <a:solidFill>
                  <a:schemeClr val="tx1"/>
                </a:solidFill>
                <a:effectLst/>
                <a:latin typeface="Times New Roman" panose="02020603050405020304" charset="0"/>
                <a:cs typeface="Times New Roman" panose="02020603050405020304" charset="0"/>
              </a:rPr>
              <a:t>Giao diện màn hình </a:t>
            </a:r>
            <a:endParaRPr lang="en-US" sz="2800">
              <a:solidFill>
                <a:schemeClr val="tx1"/>
              </a:solidFill>
              <a:effectLst/>
              <a:latin typeface="Times New Roman" panose="02020603050405020304" charset="0"/>
              <a:cs typeface="Times New Roman" panose="02020603050405020304" charset="0"/>
            </a:endParaRPr>
          </a:p>
          <a:p>
            <a:pPr algn="l">
              <a:buFont typeface="+mj-lt"/>
            </a:pPr>
            <a:r>
              <a:rPr lang="en-US" sz="2800">
                <a:solidFill>
                  <a:schemeClr val="tx1"/>
                </a:solidFill>
                <a:effectLst/>
                <a:latin typeface="Times New Roman" panose="02020603050405020304" charset="0"/>
                <a:cs typeface="Times New Roman" panose="02020603050405020304" charset="0"/>
              </a:rPr>
              <a:t>       cài đặt</a:t>
            </a:r>
            <a:endParaRPr lang="en-US" sz="2800">
              <a:solidFill>
                <a:schemeClr val="tx1"/>
              </a:solidFill>
              <a:effectLst/>
              <a:latin typeface="Times New Roman" panose="02020603050405020304" charset="0"/>
              <a:cs typeface="Times New Roman" panose="02020603050405020304" charset="0"/>
            </a:endParaRPr>
          </a:p>
        </p:txBody>
      </p:sp>
      <p:pic>
        <p:nvPicPr>
          <p:cNvPr id="4" name="Picture 5" descr="3923e5280acbfd95a4da"/>
          <p:cNvPicPr>
            <a:picLocks noChangeAspect="1"/>
          </p:cNvPicPr>
          <p:nvPr>
            <p:ph idx="1"/>
          </p:nvPr>
        </p:nvPicPr>
        <p:blipFill>
          <a:blip r:embed="rId1"/>
          <a:stretch>
            <a:fillRect/>
          </a:stretch>
        </p:blipFill>
        <p:spPr>
          <a:xfrm>
            <a:off x="5958205" y="353695"/>
            <a:ext cx="3123565" cy="5750560"/>
          </a:xfrm>
          <a:prstGeom prst="rect">
            <a:avLst/>
          </a:prstGeom>
          <a:ln w="12700" cmpd="sng">
            <a:solidFill>
              <a:schemeClr val="tx1"/>
            </a:solidFill>
            <a:prstDash val="solid"/>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框 3"/>
          <p:cNvSpPr txBox="1"/>
          <p:nvPr/>
        </p:nvSpPr>
        <p:spPr>
          <a:xfrm>
            <a:off x="5151120" y="3002280"/>
            <a:ext cx="2613660" cy="52197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5: Demo</a:t>
            </a:r>
            <a:endParaRPr lang="en-US" altLang="zh-CN" sz="2800" b="1" dirty="0">
              <a:latin typeface="Times New Roman" panose="02020603050405020304" charset="0"/>
              <a:ea typeface="Microsoft YaHei" panose="020B0503020204020204" pitchFamily="34" charset="-122"/>
              <a:cs typeface="Times New Roman" panose="02020603050405020304" charset="0"/>
            </a:endParaRP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A4244"/>
        </a:solidFill>
        <a:effectLst/>
      </p:bgPr>
    </p:bg>
    <p:spTree>
      <p:nvGrpSpPr>
        <p:cNvPr id="1" name=""/>
        <p:cNvGrpSpPr/>
        <p:nvPr/>
      </p:nvGrpSpPr>
      <p:grpSpPr>
        <a:xfrm>
          <a:off x="0" y="0"/>
          <a:ext cx="0" cy="0"/>
          <a:chOff x="0" y="0"/>
          <a:chExt cx="0" cy="0"/>
        </a:xfrm>
      </p:grpSpPr>
      <p:sp>
        <p:nvSpPr>
          <p:cNvPr id="3" name="矩形 2"/>
          <p:cNvSpPr/>
          <p:nvPr/>
        </p:nvSpPr>
        <p:spPr>
          <a:xfrm>
            <a:off x="-317" y="0"/>
            <a:ext cx="12214225" cy="4260850"/>
          </a:xfrm>
          <a:custGeom>
            <a:avLst/>
            <a:gdLst>
              <a:gd name="connsiteX0" fmla="*/ 0 w 11093570"/>
              <a:gd name="connsiteY0" fmla="*/ 0 h 1699404"/>
              <a:gd name="connsiteX1" fmla="*/ 11093570 w 11093570"/>
              <a:gd name="connsiteY1" fmla="*/ 0 h 1699404"/>
              <a:gd name="connsiteX2" fmla="*/ 11093570 w 11093570"/>
              <a:gd name="connsiteY2" fmla="*/ 1699404 h 1699404"/>
              <a:gd name="connsiteX3" fmla="*/ 0 w 11093570"/>
              <a:gd name="connsiteY3" fmla="*/ 1699404 h 1699404"/>
              <a:gd name="connsiteX4" fmla="*/ 0 w 11093570"/>
              <a:gd name="connsiteY4" fmla="*/ 0 h 1699404"/>
              <a:gd name="connsiteX0-1" fmla="*/ 0 w 12215004"/>
              <a:gd name="connsiteY0-2" fmla="*/ 0 h 1699404"/>
              <a:gd name="connsiteX1-3" fmla="*/ 12215004 w 12215004"/>
              <a:gd name="connsiteY1-4" fmla="*/ 0 h 1699404"/>
              <a:gd name="connsiteX2-5" fmla="*/ 11093570 w 12215004"/>
              <a:gd name="connsiteY2-6" fmla="*/ 1699404 h 1699404"/>
              <a:gd name="connsiteX3-7" fmla="*/ 0 w 12215004"/>
              <a:gd name="connsiteY3-8" fmla="*/ 1699404 h 1699404"/>
              <a:gd name="connsiteX4-9" fmla="*/ 0 w 12215004"/>
              <a:gd name="connsiteY4-10" fmla="*/ 0 h 1699404"/>
              <a:gd name="connsiteX0-11" fmla="*/ 0 w 12215004"/>
              <a:gd name="connsiteY0-12" fmla="*/ 0 h 3321170"/>
              <a:gd name="connsiteX1-13" fmla="*/ 12215004 w 12215004"/>
              <a:gd name="connsiteY1-14" fmla="*/ 0 h 3321170"/>
              <a:gd name="connsiteX2-15" fmla="*/ 12189124 w 12215004"/>
              <a:gd name="connsiteY2-16" fmla="*/ 3321170 h 3321170"/>
              <a:gd name="connsiteX3-17" fmla="*/ 0 w 12215004"/>
              <a:gd name="connsiteY3-18" fmla="*/ 1699404 h 3321170"/>
              <a:gd name="connsiteX4-19" fmla="*/ 0 w 12215004"/>
              <a:gd name="connsiteY4-20" fmla="*/ 0 h 3321170"/>
              <a:gd name="connsiteX0-21" fmla="*/ 0 w 12215004"/>
              <a:gd name="connsiteY0-22" fmla="*/ 0 h 3321170"/>
              <a:gd name="connsiteX1-23" fmla="*/ 12215004 w 12215004"/>
              <a:gd name="connsiteY1-24" fmla="*/ 0 h 3321170"/>
              <a:gd name="connsiteX2-25" fmla="*/ 12189124 w 12215004"/>
              <a:gd name="connsiteY2-26" fmla="*/ 3321170 h 3321170"/>
              <a:gd name="connsiteX3-27" fmla="*/ 8626 w 12215004"/>
              <a:gd name="connsiteY3-28" fmla="*/ 500332 h 3321170"/>
              <a:gd name="connsiteX4-29" fmla="*/ 0 w 12215004"/>
              <a:gd name="connsiteY4-30" fmla="*/ 0 h 3321170"/>
              <a:gd name="connsiteX0-31" fmla="*/ 0 w 12215004"/>
              <a:gd name="connsiteY0-32" fmla="*/ 0 h 4285164"/>
              <a:gd name="connsiteX1-33" fmla="*/ 12215004 w 12215004"/>
              <a:gd name="connsiteY1-34" fmla="*/ 0 h 4285164"/>
              <a:gd name="connsiteX2-35" fmla="*/ 12189124 w 12215004"/>
              <a:gd name="connsiteY2-36" fmla="*/ 3321170 h 4285164"/>
              <a:gd name="connsiteX3-37" fmla="*/ 8626 w 12215004"/>
              <a:gd name="connsiteY3-38" fmla="*/ 500332 h 4285164"/>
              <a:gd name="connsiteX4-39" fmla="*/ 0 w 12215004"/>
              <a:gd name="connsiteY4-40" fmla="*/ 0 h 4285164"/>
              <a:gd name="connsiteX0-41" fmla="*/ 0 w 12215004"/>
              <a:gd name="connsiteY0-42" fmla="*/ 0 h 4163183"/>
              <a:gd name="connsiteX1-43" fmla="*/ 12215004 w 12215004"/>
              <a:gd name="connsiteY1-44" fmla="*/ 0 h 4163183"/>
              <a:gd name="connsiteX2-45" fmla="*/ 12189124 w 12215004"/>
              <a:gd name="connsiteY2-46" fmla="*/ 3321170 h 4163183"/>
              <a:gd name="connsiteX3-47" fmla="*/ 8626 w 12215004"/>
              <a:gd name="connsiteY3-48" fmla="*/ 500332 h 4163183"/>
              <a:gd name="connsiteX4-49" fmla="*/ 0 w 12215004"/>
              <a:gd name="connsiteY4-50" fmla="*/ 0 h 4163183"/>
              <a:gd name="connsiteX0-51" fmla="*/ 0 w 12215004"/>
              <a:gd name="connsiteY0-52" fmla="*/ 0 h 4260151"/>
              <a:gd name="connsiteX1-53" fmla="*/ 12215004 w 12215004"/>
              <a:gd name="connsiteY1-54" fmla="*/ 0 h 4260151"/>
              <a:gd name="connsiteX2-55" fmla="*/ 12189124 w 12215004"/>
              <a:gd name="connsiteY2-56" fmla="*/ 3321170 h 4260151"/>
              <a:gd name="connsiteX3-57" fmla="*/ 8626 w 12215004"/>
              <a:gd name="connsiteY3-58" fmla="*/ 500332 h 4260151"/>
              <a:gd name="connsiteX4-59" fmla="*/ 0 w 12215004"/>
              <a:gd name="connsiteY4-60" fmla="*/ 0 h 42601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5004" h="4260151">
                <a:moveTo>
                  <a:pt x="0" y="0"/>
                </a:moveTo>
                <a:lnTo>
                  <a:pt x="12215004" y="0"/>
                </a:lnTo>
                <a:lnTo>
                  <a:pt x="12189124" y="3321170"/>
                </a:lnTo>
                <a:cubicBezTo>
                  <a:pt x="6274279" y="6573329"/>
                  <a:pt x="4940060" y="319177"/>
                  <a:pt x="8626" y="500332"/>
                </a:cubicBezTo>
                <a:lnTo>
                  <a:pt x="0" y="0"/>
                </a:lnTo>
                <a:close/>
              </a:path>
            </a:pathLst>
          </a:custGeom>
          <a:solidFill>
            <a:srgbClr val="4AAD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 name="等腰三角形 3"/>
          <p:cNvSpPr/>
          <p:nvPr/>
        </p:nvSpPr>
        <p:spPr>
          <a:xfrm>
            <a:off x="95250" y="3622675"/>
            <a:ext cx="12103100" cy="3243263"/>
          </a:xfrm>
          <a:custGeom>
            <a:avLst/>
            <a:gdLst>
              <a:gd name="connsiteX0" fmla="*/ 0 w 3735238"/>
              <a:gd name="connsiteY0" fmla="*/ 1354347 h 1354347"/>
              <a:gd name="connsiteX1" fmla="*/ 1867619 w 3735238"/>
              <a:gd name="connsiteY1" fmla="*/ 0 h 1354347"/>
              <a:gd name="connsiteX2" fmla="*/ 3735238 w 3735238"/>
              <a:gd name="connsiteY2" fmla="*/ 1354347 h 1354347"/>
              <a:gd name="connsiteX3" fmla="*/ 0 w 3735238"/>
              <a:gd name="connsiteY3" fmla="*/ 1354347 h 1354347"/>
              <a:gd name="connsiteX0-1" fmla="*/ 0 w 8824823"/>
              <a:gd name="connsiteY0-2" fmla="*/ 1354347 h 1561381"/>
              <a:gd name="connsiteX1-3" fmla="*/ 1867619 w 8824823"/>
              <a:gd name="connsiteY1-4" fmla="*/ 0 h 1561381"/>
              <a:gd name="connsiteX2-5" fmla="*/ 8824823 w 8824823"/>
              <a:gd name="connsiteY2-6" fmla="*/ 1561381 h 1561381"/>
              <a:gd name="connsiteX3-7" fmla="*/ 0 w 8824823"/>
              <a:gd name="connsiteY3-8" fmla="*/ 1354347 h 1561381"/>
              <a:gd name="connsiteX0-9" fmla="*/ 0 w 9294963"/>
              <a:gd name="connsiteY0-10" fmla="*/ 2441275 h 2648309"/>
              <a:gd name="connsiteX1-11" fmla="*/ 9294963 w 9294963"/>
              <a:gd name="connsiteY1-12" fmla="*/ 0 h 2648309"/>
              <a:gd name="connsiteX2-13" fmla="*/ 8824823 w 9294963"/>
              <a:gd name="connsiteY2-14" fmla="*/ 2648309 h 2648309"/>
              <a:gd name="connsiteX3-15" fmla="*/ 0 w 9294963"/>
              <a:gd name="connsiteY3-16" fmla="*/ 2441275 h 2648309"/>
              <a:gd name="connsiteX0-17" fmla="*/ 0 w 8824823"/>
              <a:gd name="connsiteY0-18" fmla="*/ 3036498 h 3243532"/>
              <a:gd name="connsiteX1-19" fmla="*/ 8811884 w 8824823"/>
              <a:gd name="connsiteY1-20" fmla="*/ 0 h 3243532"/>
              <a:gd name="connsiteX2-21" fmla="*/ 8824823 w 8824823"/>
              <a:gd name="connsiteY2-22" fmla="*/ 3243532 h 3243532"/>
              <a:gd name="connsiteX3-23" fmla="*/ 0 w 8824823"/>
              <a:gd name="connsiteY3-24" fmla="*/ 3036498 h 3243532"/>
              <a:gd name="connsiteX0-25" fmla="*/ 0 w 12102860"/>
              <a:gd name="connsiteY0-26" fmla="*/ 3243532 h 3243532"/>
              <a:gd name="connsiteX1-27" fmla="*/ 12089921 w 12102860"/>
              <a:gd name="connsiteY1-28" fmla="*/ 0 h 3243532"/>
              <a:gd name="connsiteX2-29" fmla="*/ 12102860 w 12102860"/>
              <a:gd name="connsiteY2-30" fmla="*/ 3243532 h 3243532"/>
              <a:gd name="connsiteX3-31" fmla="*/ 0 w 12102860"/>
              <a:gd name="connsiteY3-32" fmla="*/ 3243532 h 3243532"/>
              <a:gd name="connsiteX0-33" fmla="*/ 0 w 12102860"/>
              <a:gd name="connsiteY0-34" fmla="*/ 3243532 h 3243532"/>
              <a:gd name="connsiteX1-35" fmla="*/ 12089921 w 12102860"/>
              <a:gd name="connsiteY1-36" fmla="*/ 0 h 3243532"/>
              <a:gd name="connsiteX2-37" fmla="*/ 12102860 w 12102860"/>
              <a:gd name="connsiteY2-38" fmla="*/ 3243532 h 3243532"/>
              <a:gd name="connsiteX3-39" fmla="*/ 0 w 12102860"/>
              <a:gd name="connsiteY3-40" fmla="*/ 3243532 h 3243532"/>
              <a:gd name="connsiteX0-41" fmla="*/ 0 w 12102860"/>
              <a:gd name="connsiteY0-42" fmla="*/ 3243532 h 3243532"/>
              <a:gd name="connsiteX1-43" fmla="*/ 12089921 w 12102860"/>
              <a:gd name="connsiteY1-44" fmla="*/ 0 h 3243532"/>
              <a:gd name="connsiteX2-45" fmla="*/ 12102860 w 12102860"/>
              <a:gd name="connsiteY2-46" fmla="*/ 3243532 h 3243532"/>
              <a:gd name="connsiteX3-47" fmla="*/ 0 w 12102860"/>
              <a:gd name="connsiteY3-48" fmla="*/ 3243532 h 3243532"/>
              <a:gd name="connsiteX0-49" fmla="*/ 0 w 12102860"/>
              <a:gd name="connsiteY0-50" fmla="*/ 3243532 h 3243532"/>
              <a:gd name="connsiteX1-51" fmla="*/ 12089921 w 12102860"/>
              <a:gd name="connsiteY1-52" fmla="*/ 0 h 3243532"/>
              <a:gd name="connsiteX2-53" fmla="*/ 12102860 w 12102860"/>
              <a:gd name="connsiteY2-54" fmla="*/ 3243532 h 3243532"/>
              <a:gd name="connsiteX3-55" fmla="*/ 0 w 12102860"/>
              <a:gd name="connsiteY3-56" fmla="*/ 3243532 h 3243532"/>
              <a:gd name="connsiteX0-57" fmla="*/ 0 w 12102860"/>
              <a:gd name="connsiteY0-58" fmla="*/ 3243532 h 3243532"/>
              <a:gd name="connsiteX1-59" fmla="*/ 12089921 w 12102860"/>
              <a:gd name="connsiteY1-60" fmla="*/ 0 h 3243532"/>
              <a:gd name="connsiteX2-61" fmla="*/ 12102860 w 12102860"/>
              <a:gd name="connsiteY2-62" fmla="*/ 3243532 h 3243532"/>
              <a:gd name="connsiteX3-63" fmla="*/ 0 w 12102860"/>
              <a:gd name="connsiteY3-64" fmla="*/ 3243532 h 3243532"/>
            </a:gdLst>
            <a:ahLst/>
            <a:cxnLst>
              <a:cxn ang="0">
                <a:pos x="connsiteX0-1" y="connsiteY0-2"/>
              </a:cxn>
              <a:cxn ang="0">
                <a:pos x="connsiteX1-3" y="connsiteY1-4"/>
              </a:cxn>
              <a:cxn ang="0">
                <a:pos x="connsiteX2-5" y="connsiteY2-6"/>
              </a:cxn>
              <a:cxn ang="0">
                <a:pos x="connsiteX3-7" y="connsiteY3-8"/>
              </a:cxn>
            </a:cxnLst>
            <a:rect l="l" t="t" r="r" b="b"/>
            <a:pathLst>
              <a:path w="12102860" h="3243532">
                <a:moveTo>
                  <a:pt x="0" y="3243532"/>
                </a:moveTo>
                <a:cubicBezTo>
                  <a:pt x="4202501" y="-831011"/>
                  <a:pt x="7818407" y="2340634"/>
                  <a:pt x="12089921" y="0"/>
                </a:cubicBezTo>
                <a:lnTo>
                  <a:pt x="12102860" y="3243532"/>
                </a:lnTo>
                <a:lnTo>
                  <a:pt x="0" y="3243532"/>
                </a:lnTo>
                <a:close/>
              </a:path>
            </a:pathLst>
          </a:cu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726" name="矩形 13"/>
          <p:cNvSpPr/>
          <p:nvPr/>
        </p:nvSpPr>
        <p:spPr>
          <a:xfrm>
            <a:off x="2081530" y="1581150"/>
            <a:ext cx="8515985" cy="2122805"/>
          </a:xfrm>
          <a:prstGeom prst="rect">
            <a:avLst/>
          </a:prstGeom>
          <a:noFill/>
          <a:ln w="9525">
            <a:noFill/>
          </a:ln>
        </p:spPr>
        <p:txBody>
          <a:bodyPr wrap="square" anchor="t" anchorCtr="0">
            <a:spAutoFit/>
          </a:bodyPr>
          <a:lstStyle/>
          <a:p>
            <a:pPr algn="ctr">
              <a:lnSpc>
                <a:spcPct val="150000"/>
              </a:lnSpc>
              <a:buFont typeface="Arial" panose="020B0604020202020204" pitchFamily="34" charset="0"/>
            </a:pPr>
            <a:r>
              <a:rPr lang="en-US" altLang="zh-CN" sz="4400" b="1" dirty="0">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rPr>
              <a:t>Cám ơn thầy cô và các bạn </a:t>
            </a:r>
            <a:endParaRPr lang="en-US" altLang="zh-CN" sz="4400" b="1" dirty="0">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endParaRPr>
          </a:p>
          <a:p>
            <a:pPr algn="ctr">
              <a:lnSpc>
                <a:spcPct val="150000"/>
              </a:lnSpc>
              <a:buFont typeface="Arial" panose="020B0604020202020204" pitchFamily="34" charset="0"/>
            </a:pPr>
            <a:r>
              <a:rPr lang="en-US" altLang="zh-CN" sz="4400" b="1" dirty="0">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rPr>
              <a:t>đã lắng nghe</a:t>
            </a:r>
            <a:endParaRPr lang="en-US" altLang="zh-CN" sz="4400" b="1" dirty="0">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endParaRPr>
          </a:p>
        </p:txBody>
      </p:sp>
      <p:pic>
        <p:nvPicPr>
          <p:cNvPr id="30733" name="图片 1"/>
          <p:cNvPicPr>
            <a:picLocks noChangeAspect="1"/>
          </p:cNvPicPr>
          <p:nvPr/>
        </p:nvPicPr>
        <p:blipFill>
          <a:blip r:embed="rId1"/>
          <a:stretch>
            <a:fillRect/>
          </a:stretch>
        </p:blipFill>
        <p:spPr>
          <a:xfrm>
            <a:off x="4768850" y="3435033"/>
            <a:ext cx="7434263" cy="3617912"/>
          </a:xfrm>
          <a:prstGeom prst="rect">
            <a:avLst/>
          </a:prstGeom>
          <a:noFill/>
          <a:ln w="9525">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文本框 3"/>
          <p:cNvSpPr txBox="1"/>
          <p:nvPr/>
        </p:nvSpPr>
        <p:spPr>
          <a:xfrm>
            <a:off x="1234440" y="607060"/>
            <a:ext cx="340423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Giới thiệu đề tài</a:t>
            </a:r>
            <a:endParaRPr lang="en-US" altLang="zh-CN" sz="3200" b="1" dirty="0">
              <a:latin typeface="Times New Roman" panose="02020603050405020304" charset="0"/>
              <a:ea typeface="Microsoft YaHei" panose="020B0503020204020204" pitchFamily="34" charset="-122"/>
              <a:cs typeface="Times New Roman" panose="02020603050405020304" charset="0"/>
            </a:endParaRPr>
          </a:p>
        </p:txBody>
      </p:sp>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任意多边形 5"/>
          <p:cNvSpPr/>
          <p:nvPr/>
        </p:nvSpPr>
        <p:spPr>
          <a:xfrm rot="10800000">
            <a:off x="4238625" y="0"/>
            <a:ext cx="7953375" cy="6850063"/>
          </a:xfrm>
          <a:custGeom>
            <a:avLst/>
            <a:gdLst>
              <a:gd name="connsiteX0" fmla="*/ 7953828 w 7953828"/>
              <a:gd name="connsiteY0" fmla="*/ 6858002 h 6858002"/>
              <a:gd name="connsiteX1" fmla="*/ 0 w 7953828"/>
              <a:gd name="connsiteY1" fmla="*/ 6858002 h 6858002"/>
              <a:gd name="connsiteX2" fmla="*/ 0 w 7953828"/>
              <a:gd name="connsiteY2" fmla="*/ 0 h 6858002"/>
              <a:gd name="connsiteX3" fmla="*/ 1095826 w 7953828"/>
              <a:gd name="connsiteY3" fmla="*/ 0 h 6858002"/>
            </a:gdLst>
            <a:ahLst/>
            <a:cxnLst>
              <a:cxn ang="0">
                <a:pos x="connsiteX0" y="connsiteY0"/>
              </a:cxn>
              <a:cxn ang="0">
                <a:pos x="connsiteX1" y="connsiteY1"/>
              </a:cxn>
              <a:cxn ang="0">
                <a:pos x="connsiteX2" y="connsiteY2"/>
              </a:cxn>
              <a:cxn ang="0">
                <a:pos x="connsiteX3" y="connsiteY3"/>
              </a:cxn>
            </a:cxnLst>
            <a:rect l="l" t="t" r="r" b="b"/>
            <a:pathLst>
              <a:path w="7953828" h="6858002">
                <a:moveTo>
                  <a:pt x="7953828" y="6858002"/>
                </a:moveTo>
                <a:lnTo>
                  <a:pt x="0" y="6858002"/>
                </a:lnTo>
                <a:lnTo>
                  <a:pt x="0" y="0"/>
                </a:lnTo>
                <a:lnTo>
                  <a:pt x="1095826" y="0"/>
                </a:lnTo>
                <a:close/>
              </a:path>
            </a:pathLst>
          </a:custGeom>
          <a:solidFill>
            <a:srgbClr val="009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直角三角形 6"/>
          <p:cNvSpPr/>
          <p:nvPr/>
        </p:nvSpPr>
        <p:spPr>
          <a:xfrm rot="10800000">
            <a:off x="9767888" y="0"/>
            <a:ext cx="2424113" cy="2424113"/>
          </a:xfrm>
          <a:prstGeom prst="rtTriangle">
            <a:avLst/>
          </a:prstGeom>
          <a:solidFill>
            <a:srgbClr val="00D2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rot="18900000">
            <a:off x="4541838" y="-735012"/>
            <a:ext cx="1473200" cy="1473200"/>
          </a:xfrm>
          <a:prstGeom prst="rtTriangle">
            <a:avLst/>
          </a:pr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               </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10" name="任意多边形 9"/>
          <p:cNvSpPr/>
          <p:nvPr/>
        </p:nvSpPr>
        <p:spPr>
          <a:xfrm rot="16200000">
            <a:off x="10207625" y="4887913"/>
            <a:ext cx="2292350" cy="1676400"/>
          </a:xfrm>
          <a:custGeom>
            <a:avLst/>
            <a:gdLst>
              <a:gd name="connsiteX0" fmla="*/ 2293255 w 2293255"/>
              <a:gd name="connsiteY0" fmla="*/ 1676068 h 1676068"/>
              <a:gd name="connsiteX1" fmla="*/ 0 w 2293255"/>
              <a:gd name="connsiteY1" fmla="*/ 1676068 h 1676068"/>
              <a:gd name="connsiteX2" fmla="*/ 0 w 2293255"/>
              <a:gd name="connsiteY2" fmla="*/ 624056 h 1676068"/>
              <a:gd name="connsiteX3" fmla="*/ 617187 w 2293255"/>
              <a:gd name="connsiteY3" fmla="*/ 0 h 1676068"/>
            </a:gdLst>
            <a:ahLst/>
            <a:cxnLst>
              <a:cxn ang="0">
                <a:pos x="connsiteX0" y="connsiteY0"/>
              </a:cxn>
              <a:cxn ang="0">
                <a:pos x="connsiteX1" y="connsiteY1"/>
              </a:cxn>
              <a:cxn ang="0">
                <a:pos x="connsiteX2" y="connsiteY2"/>
              </a:cxn>
              <a:cxn ang="0">
                <a:pos x="connsiteX3" y="connsiteY3"/>
              </a:cxn>
            </a:cxnLst>
            <a:rect l="l" t="t" r="r" b="b"/>
            <a:pathLst>
              <a:path w="2293255" h="1676068">
                <a:moveTo>
                  <a:pt x="2293255" y="1676068"/>
                </a:moveTo>
                <a:lnTo>
                  <a:pt x="0" y="1676068"/>
                </a:lnTo>
                <a:lnTo>
                  <a:pt x="0" y="624056"/>
                </a:lnTo>
                <a:lnTo>
                  <a:pt x="617187" y="0"/>
                </a:lnTo>
                <a:close/>
              </a:path>
            </a:pathLst>
          </a:cu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128" name="组合 11"/>
          <p:cNvGrpSpPr/>
          <p:nvPr/>
        </p:nvGrpSpPr>
        <p:grpSpPr>
          <a:xfrm>
            <a:off x="4577715" y="396875"/>
            <a:ext cx="792163" cy="793750"/>
            <a:chOff x="5526913" y="1288742"/>
            <a:chExt cx="793377" cy="793377"/>
          </a:xfrm>
        </p:grpSpPr>
        <p:sp>
          <p:nvSpPr>
            <p:cNvPr id="3" name="椭圆 2"/>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0" name="文本框 10"/>
            <p:cNvSpPr txBox="1"/>
            <p:nvPr/>
          </p:nvSpPr>
          <p:spPr>
            <a:xfrm>
              <a:off x="5701558" y="1394899"/>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1</a:t>
              </a:r>
              <a:endParaRPr lang="zh-CN" altLang="en-US" sz="3600" b="1" dirty="0">
                <a:latin typeface="Microsoft YaHei" panose="020B0503020204020204" pitchFamily="34" charset="-122"/>
                <a:ea typeface="Microsoft YaHei" panose="020B0503020204020204" pitchFamily="34" charset="-122"/>
              </a:endParaRPr>
            </a:p>
          </p:txBody>
        </p:sp>
      </p:grpSp>
      <p:grpSp>
        <p:nvGrpSpPr>
          <p:cNvPr id="5131" name="组合 12"/>
          <p:cNvGrpSpPr/>
          <p:nvPr/>
        </p:nvGrpSpPr>
        <p:grpSpPr>
          <a:xfrm>
            <a:off x="5790883" y="1519238"/>
            <a:ext cx="792162" cy="792162"/>
            <a:chOff x="5526913" y="1288742"/>
            <a:chExt cx="793377" cy="793377"/>
          </a:xfrm>
        </p:grpSpPr>
        <p:sp>
          <p:nvSpPr>
            <p:cNvPr id="14" name="椭圆 13"/>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3" name="文本框 14"/>
            <p:cNvSpPr txBox="1"/>
            <p:nvPr/>
          </p:nvSpPr>
          <p:spPr>
            <a:xfrm>
              <a:off x="5701558" y="1381452"/>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2</a:t>
              </a:r>
              <a:endParaRPr lang="zh-CN" altLang="en-US" sz="3600" b="1" dirty="0">
                <a:latin typeface="Microsoft YaHei" panose="020B0503020204020204" pitchFamily="34" charset="-122"/>
                <a:ea typeface="Microsoft YaHei" panose="020B0503020204020204" pitchFamily="34" charset="-122"/>
              </a:endParaRPr>
            </a:p>
          </p:txBody>
        </p:sp>
      </p:grpSp>
      <p:grpSp>
        <p:nvGrpSpPr>
          <p:cNvPr id="5134" name="组合 15"/>
          <p:cNvGrpSpPr/>
          <p:nvPr/>
        </p:nvGrpSpPr>
        <p:grpSpPr>
          <a:xfrm>
            <a:off x="7101840" y="2740025"/>
            <a:ext cx="792163" cy="792163"/>
            <a:chOff x="5526913" y="1288742"/>
            <a:chExt cx="793377" cy="793377"/>
          </a:xfrm>
        </p:grpSpPr>
        <p:sp>
          <p:nvSpPr>
            <p:cNvPr id="17" name="椭圆 16"/>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6" name="文本框 17"/>
            <p:cNvSpPr txBox="1"/>
            <p:nvPr/>
          </p:nvSpPr>
          <p:spPr>
            <a:xfrm>
              <a:off x="5701558" y="1381452"/>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3</a:t>
              </a:r>
              <a:endParaRPr lang="zh-CN" altLang="en-US" sz="3600" b="1" dirty="0">
                <a:latin typeface="Microsoft YaHei" panose="020B0503020204020204" pitchFamily="34" charset="-122"/>
                <a:ea typeface="Microsoft YaHei" panose="020B0503020204020204" pitchFamily="34" charset="-122"/>
              </a:endParaRPr>
            </a:p>
          </p:txBody>
        </p:sp>
      </p:grpSp>
      <p:grpSp>
        <p:nvGrpSpPr>
          <p:cNvPr id="5137" name="组合 18"/>
          <p:cNvGrpSpPr/>
          <p:nvPr/>
        </p:nvGrpSpPr>
        <p:grpSpPr>
          <a:xfrm>
            <a:off x="8270558" y="4097973"/>
            <a:ext cx="793750" cy="792162"/>
            <a:chOff x="5526913" y="1288742"/>
            <a:chExt cx="793377" cy="793377"/>
          </a:xfrm>
        </p:grpSpPr>
        <p:sp>
          <p:nvSpPr>
            <p:cNvPr id="20" name="椭圆 19"/>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9" name="文本框 20"/>
            <p:cNvSpPr txBox="1"/>
            <p:nvPr/>
          </p:nvSpPr>
          <p:spPr>
            <a:xfrm>
              <a:off x="5701558" y="1381452"/>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4</a:t>
              </a:r>
              <a:endParaRPr lang="zh-CN" altLang="en-US" sz="3600" b="1" dirty="0">
                <a:latin typeface="Microsoft YaHei" panose="020B0503020204020204" pitchFamily="34" charset="-122"/>
                <a:ea typeface="Microsoft YaHei" panose="020B0503020204020204" pitchFamily="34" charset="-122"/>
              </a:endParaRPr>
            </a:p>
          </p:txBody>
        </p:sp>
      </p:grpSp>
      <p:sp>
        <p:nvSpPr>
          <p:cNvPr id="5140" name="文本框 21"/>
          <p:cNvSpPr txBox="1"/>
          <p:nvPr/>
        </p:nvSpPr>
        <p:spPr>
          <a:xfrm>
            <a:off x="2751455" y="1727835"/>
            <a:ext cx="24301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Chức năng</a:t>
            </a:r>
            <a:endParaRPr lang="en-US" altLang="zh-CN" sz="3200" b="1" dirty="0">
              <a:latin typeface="Times New Roman" panose="02020603050405020304" charset="0"/>
              <a:ea typeface="Microsoft YaHei" panose="020B0503020204020204" pitchFamily="34" charset="-122"/>
              <a:cs typeface="Times New Roman" panose="02020603050405020304" charset="0"/>
            </a:endParaRPr>
          </a:p>
        </p:txBody>
      </p:sp>
      <p:sp>
        <p:nvSpPr>
          <p:cNvPr id="5141" name="文本框 22"/>
          <p:cNvSpPr txBox="1"/>
          <p:nvPr/>
        </p:nvSpPr>
        <p:spPr>
          <a:xfrm>
            <a:off x="3660140" y="2948940"/>
            <a:ext cx="301117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Lược đồ CSDL</a:t>
            </a:r>
            <a:endParaRPr lang="en-US" altLang="zh-CN" sz="3200" b="1" dirty="0">
              <a:latin typeface="Times New Roman" panose="02020603050405020304" charset="0"/>
              <a:ea typeface="Microsoft YaHei" panose="020B0503020204020204" pitchFamily="34" charset="-122"/>
              <a:cs typeface="Times New Roman" panose="02020603050405020304" charset="0"/>
            </a:endParaRPr>
          </a:p>
        </p:txBody>
      </p:sp>
      <p:sp>
        <p:nvSpPr>
          <p:cNvPr id="5142" name="文本框 23"/>
          <p:cNvSpPr txBox="1"/>
          <p:nvPr/>
        </p:nvSpPr>
        <p:spPr>
          <a:xfrm>
            <a:off x="5613400" y="4306570"/>
            <a:ext cx="215328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Giao Diện</a:t>
            </a:r>
            <a:endParaRPr lang="en-US" altLang="zh-CN" sz="3200" b="1" dirty="0">
              <a:latin typeface="Times New Roman" panose="02020603050405020304" charset="0"/>
              <a:ea typeface="Microsoft YaHei" panose="020B0503020204020204" pitchFamily="34" charset="-122"/>
              <a:cs typeface="Times New Roman" panose="02020603050405020304" charset="0"/>
            </a:endParaRPr>
          </a:p>
        </p:txBody>
      </p:sp>
      <p:sp>
        <p:nvSpPr>
          <p:cNvPr id="25" name="任意多边形 24"/>
          <p:cNvSpPr/>
          <p:nvPr/>
        </p:nvSpPr>
        <p:spPr>
          <a:xfrm rot="8100000">
            <a:off x="623888" y="4665663"/>
            <a:ext cx="3729038" cy="4122738"/>
          </a:xfrm>
          <a:custGeom>
            <a:avLst/>
            <a:gdLst>
              <a:gd name="connsiteX0" fmla="*/ 0 w 3728244"/>
              <a:gd name="connsiteY0" fmla="*/ 4122947 h 4122947"/>
              <a:gd name="connsiteX1" fmla="*/ 0 w 3728244"/>
              <a:gd name="connsiteY1" fmla="*/ 0 h 4122947"/>
              <a:gd name="connsiteX2" fmla="*/ 3728244 w 3728244"/>
              <a:gd name="connsiteY2" fmla="*/ 3728244 h 4122947"/>
              <a:gd name="connsiteX3" fmla="*/ 3333541 w 3728244"/>
              <a:gd name="connsiteY3" fmla="*/ 4122947 h 4122947"/>
            </a:gdLst>
            <a:ahLst/>
            <a:cxnLst>
              <a:cxn ang="0">
                <a:pos x="connsiteX0" y="connsiteY0"/>
              </a:cxn>
              <a:cxn ang="0">
                <a:pos x="connsiteX1" y="connsiteY1"/>
              </a:cxn>
              <a:cxn ang="0">
                <a:pos x="connsiteX2" y="connsiteY2"/>
              </a:cxn>
              <a:cxn ang="0">
                <a:pos x="connsiteX3" y="connsiteY3"/>
              </a:cxn>
            </a:cxnLst>
            <a:rect l="l" t="t" r="r" b="b"/>
            <a:pathLst>
              <a:path w="3728244" h="4122947">
                <a:moveTo>
                  <a:pt x="0" y="4122947"/>
                </a:moveTo>
                <a:lnTo>
                  <a:pt x="0" y="0"/>
                </a:lnTo>
                <a:lnTo>
                  <a:pt x="3728244" y="3728244"/>
                </a:lnTo>
                <a:lnTo>
                  <a:pt x="3333541" y="412294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直角三角形 25"/>
          <p:cNvSpPr/>
          <p:nvPr/>
        </p:nvSpPr>
        <p:spPr>
          <a:xfrm rot="13500000">
            <a:off x="-1662112" y="2300288"/>
            <a:ext cx="3324225" cy="33242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18"/>
          <p:cNvGrpSpPr/>
          <p:nvPr/>
        </p:nvGrpSpPr>
        <p:grpSpPr>
          <a:xfrm>
            <a:off x="9482773" y="5452428"/>
            <a:ext cx="793750" cy="792162"/>
            <a:chOff x="5526913" y="1288742"/>
            <a:chExt cx="793377" cy="793377"/>
          </a:xfrm>
        </p:grpSpPr>
        <p:sp>
          <p:nvSpPr>
            <p:cNvPr id="4" name="椭圆 19"/>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20"/>
            <p:cNvSpPr txBox="1"/>
            <p:nvPr/>
          </p:nvSpPr>
          <p:spPr>
            <a:xfrm>
              <a:off x="5701558" y="1381452"/>
              <a:ext cx="430302" cy="646150"/>
            </a:xfrm>
            <a:prstGeom prst="rect">
              <a:avLst/>
            </a:prstGeom>
            <a:noFill/>
            <a:ln w="9525">
              <a:noFill/>
            </a:ln>
          </p:spPr>
          <p:txBody>
            <a:bodyPr anchor="t" anchorCtr="0">
              <a:spAutoFit/>
            </a:bodyPr>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5</a:t>
              </a:r>
              <a:endParaRPr lang="en-US" altLang="zh-CN" sz="3600" b="1" dirty="0">
                <a:latin typeface="Microsoft YaHei" panose="020B0503020204020204" pitchFamily="34" charset="-122"/>
                <a:ea typeface="Microsoft YaHei" panose="020B0503020204020204" pitchFamily="34" charset="-122"/>
              </a:endParaRPr>
            </a:p>
          </p:txBody>
        </p:sp>
      </p:grpSp>
      <p:sp>
        <p:nvSpPr>
          <p:cNvPr id="11" name="文本框 23"/>
          <p:cNvSpPr txBox="1"/>
          <p:nvPr/>
        </p:nvSpPr>
        <p:spPr>
          <a:xfrm>
            <a:off x="7518400" y="5661025"/>
            <a:ext cx="139319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Demo</a:t>
            </a:r>
            <a:endParaRPr lang="en-US" altLang="zh-CN" sz="3200" b="1" dirty="0">
              <a:latin typeface="Times New Roman" panose="02020603050405020304" charset="0"/>
              <a:ea typeface="Microsoft YaHei" panose="020B0503020204020204" pitchFamily="34" charset="-122"/>
              <a:cs typeface="Times New Roman" panose="02020603050405020304"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241935" y="203200"/>
            <a:ext cx="7035165" cy="52197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1: Giới thiệu đề tài</a:t>
            </a:r>
            <a:endParaRPr lang="en-US" altLang="zh-CN" sz="2800" b="1" dirty="0">
              <a:latin typeface="Times New Roman" panose="02020603050405020304" charset="0"/>
              <a:ea typeface="Microsoft YaHei" panose="020B0503020204020204" pitchFamily="34" charset="-122"/>
              <a:cs typeface="Times New Roman" panose="02020603050405020304" charset="0"/>
            </a:endParaRPr>
          </a:p>
        </p:txBody>
      </p:sp>
      <p:sp>
        <p:nvSpPr>
          <p:cNvPr id="2" name="Text Box 1"/>
          <p:cNvSpPr txBox="1"/>
          <p:nvPr/>
        </p:nvSpPr>
        <p:spPr>
          <a:xfrm>
            <a:off x="241935" y="1268095"/>
            <a:ext cx="11950065" cy="4154170"/>
          </a:xfrm>
          <a:prstGeom prst="rect">
            <a:avLst/>
          </a:prstGeom>
          <a:noFill/>
        </p:spPr>
        <p:txBody>
          <a:bodyPr wrap="square" rtlCol="0">
            <a:spAutoFit/>
            <a:scene3d>
              <a:camera prst="orthographicFront"/>
              <a:lightRig rig="threePt" dir="t"/>
            </a:scene3d>
          </a:bodyPr>
          <a:lstStyle/>
          <a:p>
            <a:pPr>
              <a:buFont typeface="+mj-lt"/>
            </a:pPr>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Hiện nay, công nghệ thông tin đang ở trên đà phát triển, do con người luôn tự tạo ra những cái mới về nó.</a:t>
            </a:r>
            <a:endPar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Tuy nhiên, ngoài phát minh ra máy tính để con người có thể viết văn bản, thì điện thoại thông minh cũng là một trong những thứ rất hiện đại mà con người đã từng phát minh. Điện thoại ngày nay đang làm thay đổi mạnh mẽ cuộc sống của con người, nó đã và đang trở thành một phần không thể thiếu trong đời sống sinh hoạt thường ngày.</a:t>
            </a:r>
            <a:endPar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Bên cạnh đó, nhu cầu về các ứng dụng điện thoại để phục vụ cho mọi người trong việc học tập, giao tiếp… cũng trở nên cần thiết. Chính vì thế nhiều chương trình ứng dụng đã được ra đời trên các nền tảng của thiết bị di động để phục vụ cho nhu cầu đó. Vì vậy nhóm em đã tiến hành nghiên cứu đề tài xây dựng ứng dụng tra từ điển để hỗ trợ con người trong học tập trở nên dễ dàng và tiện lợi.</a:t>
            </a:r>
            <a:endPar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95300" y="1075055"/>
            <a:ext cx="11412855" cy="470789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Từ điển Anh-Việt có hơn 130.000 từ tiếng anh thông dụng sử dụng hoàn toàn offline.</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Ứng dụng tra từ điển Anh-Việt bao gồm các chức năng chính sau đây:</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1. Tra từ điển</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Xem nghĩa từ cần tra để nắm nội dung của từ đó</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2.Dịch văn bản</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Chuyển đoạn văn bản bất kỳ sang ngôn ngữ cần dịch. Ngoài ra người dùng có thể nhập văn bản thông qua giọng nói, hình ảnh</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3.Lưu từ cần học</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Thêm từ vào danh sách lưu ý để dễ dàng theo dõi lại</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4.Tra cứu động từ bất quy tắc</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Cung cấp các từ tiếng anh thuộc bảng động từ bất quy tắc</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5.Học tiếng anh qua video</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Học tiếng anh online qua các video hướng dẫn cụ thể</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6.Xem lại lịch sử tra cứu</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Xem danh sách các từ ngữ đã tra</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文本框 3"/>
          <p:cNvSpPr txBox="1"/>
          <p:nvPr/>
        </p:nvSpPr>
        <p:spPr>
          <a:xfrm>
            <a:off x="241935" y="203200"/>
            <a:ext cx="7035165"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2: Chức năng</a:t>
            </a:r>
            <a:endParaRPr lang="en-US" altLang="zh-CN" sz="2800" b="1" dirty="0">
              <a:latin typeface="Times New Roman" panose="02020603050405020304" charset="0"/>
              <a:ea typeface="Microsoft YaHei" panose="020B0503020204020204" pitchFamily="34" charset="-122"/>
              <a:cs typeface="Times New Roman" panose="02020603050405020304" charset="0"/>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8675" name="图片 5"/>
          <p:cNvPicPr>
            <a:picLocks noGrp="1" noChangeAspect="1"/>
          </p:cNvPicPr>
          <p:nvPr>
            <p:ph idx="1"/>
          </p:nvPr>
        </p:nvPicPr>
        <p:blipFill>
          <a:blip r:embed="rId1"/>
          <a:srcRect r="13519" b="17410"/>
          <a:stretch>
            <a:fillRect/>
          </a:stretch>
        </p:blipFill>
        <p:spPr>
          <a:xfrm>
            <a:off x="9935210" y="4804410"/>
            <a:ext cx="2124710" cy="2053590"/>
          </a:xfrm>
          <a:prstGeom prst="rect">
            <a:avLst/>
          </a:prstGeom>
          <a:noFill/>
          <a:ln w="9525">
            <a:noFill/>
          </a:ln>
        </p:spPr>
      </p:pic>
      <p:sp>
        <p:nvSpPr>
          <p:cNvPr id="3" name="文本框 3"/>
          <p:cNvSpPr txBox="1"/>
          <p:nvPr/>
        </p:nvSpPr>
        <p:spPr>
          <a:xfrm>
            <a:off x="241935" y="203200"/>
            <a:ext cx="7035165" cy="52197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3: Lược đồ cơ sở dữ liệu</a:t>
            </a:r>
            <a:endParaRPr lang="en-US" altLang="zh-CN" sz="2800" b="1" dirty="0">
              <a:latin typeface="Times New Roman" panose="02020603050405020304" charset="0"/>
              <a:ea typeface="Microsoft YaHei" panose="020B0503020204020204" pitchFamily="34" charset="-122"/>
              <a:cs typeface="Times New Roman" panose="02020603050405020304" charset="0"/>
            </a:endParaRPr>
          </a:p>
        </p:txBody>
      </p:sp>
      <p:pic>
        <p:nvPicPr>
          <p:cNvPr id="6" name="Picture 2"/>
          <p:cNvPicPr>
            <a:picLocks noChangeAspect="1"/>
          </p:cNvPicPr>
          <p:nvPr/>
        </p:nvPicPr>
        <p:blipFill>
          <a:blip r:embed="rId2"/>
          <a:stretch>
            <a:fillRect/>
          </a:stretch>
        </p:blipFill>
        <p:spPr>
          <a:xfrm>
            <a:off x="2354580" y="1854200"/>
            <a:ext cx="7482205" cy="277685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226185" y="3168015"/>
            <a:ext cx="4657090" cy="521970"/>
          </a:xfrm>
          <a:prstGeom prst="rect">
            <a:avLst/>
          </a:prstGeom>
          <a:noFill/>
        </p:spPr>
        <p:txBody>
          <a:bodyPr wrap="square" rtlCol="0">
            <a:spAutoFit/>
            <a:scene3d>
              <a:camera prst="orthographicFront"/>
              <a:lightRig rig="threePt" dir="t"/>
            </a:scene3d>
          </a:bodyPr>
          <a:lstStyle/>
          <a:p>
            <a:pPr>
              <a:buFont typeface="+mj-lt"/>
            </a:pPr>
            <a:r>
              <a:rPr lang="en-US" sz="2800">
                <a:solidFill>
                  <a:schemeClr val="tx1"/>
                </a:solidFill>
                <a:effectLst/>
                <a:latin typeface="Times New Roman" panose="02020603050405020304" charset="0"/>
                <a:cs typeface="Times New Roman" panose="02020603050405020304" charset="0"/>
              </a:rPr>
              <a:t>Giao diện màn hình chờ</a:t>
            </a:r>
            <a:endParaRPr lang="en-US" sz="2800">
              <a:solidFill>
                <a:schemeClr val="tx1"/>
              </a:solidFill>
              <a:effectLst/>
              <a:latin typeface="Times New Roman" panose="02020603050405020304" charset="0"/>
              <a:cs typeface="Times New Roman" panose="02020603050405020304" charset="0"/>
            </a:endParaRPr>
          </a:p>
        </p:txBody>
      </p:sp>
      <p:sp>
        <p:nvSpPr>
          <p:cNvPr id="3" name="文本框 3"/>
          <p:cNvSpPr txBox="1"/>
          <p:nvPr/>
        </p:nvSpPr>
        <p:spPr>
          <a:xfrm>
            <a:off x="241935" y="203200"/>
            <a:ext cx="7035165" cy="52197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4: Giao diện</a:t>
            </a:r>
            <a:endParaRPr lang="en-US" altLang="zh-CN" sz="2800" b="1" dirty="0">
              <a:latin typeface="Times New Roman" panose="02020603050405020304" charset="0"/>
              <a:ea typeface="Microsoft YaHei" panose="020B0503020204020204" pitchFamily="34" charset="-122"/>
              <a:cs typeface="Times New Roman" panose="02020603050405020304" charset="0"/>
            </a:endParaRPr>
          </a:p>
        </p:txBody>
      </p:sp>
      <p:pic>
        <p:nvPicPr>
          <p:cNvPr id="4" name="Picture 3" descr="76854882a761503f0970"/>
          <p:cNvPicPr>
            <a:picLocks noChangeAspect="1"/>
          </p:cNvPicPr>
          <p:nvPr>
            <p:ph idx="1"/>
          </p:nvPr>
        </p:nvPicPr>
        <p:blipFill>
          <a:blip r:embed="rId1"/>
          <a:stretch>
            <a:fillRect/>
          </a:stretch>
        </p:blipFill>
        <p:spPr>
          <a:xfrm>
            <a:off x="6680835" y="457835"/>
            <a:ext cx="3373120" cy="577024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3518535" y="6147435"/>
            <a:ext cx="5874385" cy="521970"/>
          </a:xfrm>
          <a:prstGeom prst="rect">
            <a:avLst/>
          </a:prstGeom>
          <a:noFill/>
        </p:spPr>
        <p:txBody>
          <a:bodyPr wrap="square" rtlCol="0">
            <a:spAutoFit/>
            <a:scene3d>
              <a:camera prst="orthographicFront"/>
              <a:lightRig rig="threePt" dir="t"/>
            </a:scene3d>
          </a:bodyPr>
          <a:lstStyle/>
          <a:p>
            <a:pPr>
              <a:buFont typeface="+mj-lt"/>
            </a:pPr>
            <a:r>
              <a:rPr lang="en-US" sz="2800">
                <a:solidFill>
                  <a:schemeClr val="tx1"/>
                </a:solidFill>
                <a:effectLst/>
                <a:latin typeface="Times New Roman" panose="02020603050405020304" charset="0"/>
                <a:cs typeface="Times New Roman" panose="02020603050405020304" charset="0"/>
              </a:rPr>
              <a:t>Giao diện màn hình mở app lần đầu</a:t>
            </a:r>
            <a:endParaRPr lang="en-US" sz="2800">
              <a:solidFill>
                <a:schemeClr val="tx1"/>
              </a:solidFill>
              <a:effectLst/>
              <a:latin typeface="Times New Roman" panose="02020603050405020304" charset="0"/>
              <a:cs typeface="Times New Roman" panose="02020603050405020304" charset="0"/>
            </a:endParaRPr>
          </a:p>
        </p:txBody>
      </p:sp>
      <p:pic>
        <p:nvPicPr>
          <p:cNvPr id="7" name="Picture 4" descr="Screenshot_20210718-190517_TraTuDienAnhViet"/>
          <p:cNvPicPr>
            <a:picLocks noChangeAspect="1"/>
          </p:cNvPicPr>
          <p:nvPr>
            <p:ph idx="1"/>
          </p:nvPr>
        </p:nvPicPr>
        <p:blipFill>
          <a:blip r:embed="rId1"/>
          <a:stretch>
            <a:fillRect/>
          </a:stretch>
        </p:blipFill>
        <p:spPr>
          <a:xfrm>
            <a:off x="135255" y="168275"/>
            <a:ext cx="2906395" cy="5979160"/>
          </a:xfrm>
          <a:prstGeom prst="rect">
            <a:avLst/>
          </a:prstGeom>
          <a:ln>
            <a:solidFill>
              <a:schemeClr val="tx1"/>
            </a:solidFill>
          </a:ln>
        </p:spPr>
      </p:pic>
      <p:pic>
        <p:nvPicPr>
          <p:cNvPr id="9" name="Picture 7" descr="Screenshot_20210718-190522_TraTuDienAnhViet"/>
          <p:cNvPicPr>
            <a:picLocks noChangeAspect="1"/>
          </p:cNvPicPr>
          <p:nvPr/>
        </p:nvPicPr>
        <p:blipFill>
          <a:blip r:embed="rId2"/>
          <a:stretch>
            <a:fillRect/>
          </a:stretch>
        </p:blipFill>
        <p:spPr>
          <a:xfrm>
            <a:off x="3153410" y="213360"/>
            <a:ext cx="2865120" cy="5888990"/>
          </a:xfrm>
          <a:prstGeom prst="rect">
            <a:avLst/>
          </a:prstGeom>
          <a:ln>
            <a:solidFill>
              <a:schemeClr val="tx1"/>
            </a:solidFill>
          </a:ln>
        </p:spPr>
      </p:pic>
      <p:pic>
        <p:nvPicPr>
          <p:cNvPr id="10" name="Picture 8" descr="Screenshot_20210718-190525_TraTuDienAnhViet"/>
          <p:cNvPicPr>
            <a:picLocks noChangeAspect="1"/>
          </p:cNvPicPr>
          <p:nvPr/>
        </p:nvPicPr>
        <p:blipFill>
          <a:blip r:embed="rId3"/>
          <a:stretch>
            <a:fillRect/>
          </a:stretch>
        </p:blipFill>
        <p:spPr>
          <a:xfrm>
            <a:off x="6189345" y="213360"/>
            <a:ext cx="2848610" cy="5855335"/>
          </a:xfrm>
          <a:prstGeom prst="rect">
            <a:avLst/>
          </a:prstGeom>
          <a:ln>
            <a:solidFill>
              <a:schemeClr val="tx1"/>
            </a:solidFill>
          </a:ln>
        </p:spPr>
      </p:pic>
      <p:pic>
        <p:nvPicPr>
          <p:cNvPr id="11" name="Picture 11" descr="Screenshot_20210718-190528_TraTuDienAnhViet"/>
          <p:cNvPicPr>
            <a:picLocks noChangeAspect="1"/>
          </p:cNvPicPr>
          <p:nvPr/>
        </p:nvPicPr>
        <p:blipFill>
          <a:blip r:embed="rId4"/>
          <a:stretch>
            <a:fillRect/>
          </a:stretch>
        </p:blipFill>
        <p:spPr>
          <a:xfrm>
            <a:off x="9197975" y="221615"/>
            <a:ext cx="2844800" cy="5847080"/>
          </a:xfrm>
          <a:prstGeom prst="rect">
            <a:avLst/>
          </a:prstGeom>
          <a:ln>
            <a:solidFill>
              <a:schemeClr val="tx1"/>
            </a:solid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65455" y="3268980"/>
            <a:ext cx="4657090" cy="953135"/>
          </a:xfrm>
          <a:prstGeom prst="rect">
            <a:avLst/>
          </a:prstGeom>
          <a:noFill/>
        </p:spPr>
        <p:txBody>
          <a:bodyPr wrap="square" rtlCol="0">
            <a:spAutoFit/>
            <a:scene3d>
              <a:camera prst="orthographicFront"/>
              <a:lightRig rig="threePt" dir="t"/>
            </a:scene3d>
          </a:bodyPr>
          <a:lstStyle/>
          <a:p>
            <a:pPr>
              <a:buFont typeface="+mj-lt"/>
            </a:pPr>
            <a:r>
              <a:rPr lang="en-US" sz="2800">
                <a:solidFill>
                  <a:schemeClr val="tx1"/>
                </a:solidFill>
                <a:effectLst/>
                <a:latin typeface="Times New Roman" panose="02020603050405020304" charset="0"/>
                <a:cs typeface="Times New Roman" panose="02020603050405020304" charset="0"/>
              </a:rPr>
              <a:t>Giao diện màn hình </a:t>
            </a:r>
            <a:endParaRPr lang="en-US" sz="2800">
              <a:solidFill>
                <a:schemeClr val="tx1"/>
              </a:solidFill>
              <a:effectLst/>
              <a:latin typeface="Times New Roman" panose="02020603050405020304" charset="0"/>
              <a:cs typeface="Times New Roman" panose="02020603050405020304" charset="0"/>
            </a:endParaRPr>
          </a:p>
          <a:p>
            <a:pPr>
              <a:buFont typeface="+mj-lt"/>
            </a:pPr>
            <a:r>
              <a:rPr lang="en-US" sz="2800">
                <a:solidFill>
                  <a:schemeClr val="tx1"/>
                </a:solidFill>
                <a:effectLst/>
                <a:latin typeface="Times New Roman" panose="02020603050405020304" charset="0"/>
                <a:cs typeface="Times New Roman" panose="02020603050405020304" charset="0"/>
              </a:rPr>
              <a:t>	trang chủ</a:t>
            </a:r>
            <a:endParaRPr lang="en-US" sz="2800">
              <a:solidFill>
                <a:schemeClr val="tx1"/>
              </a:solidFill>
              <a:effectLst/>
              <a:latin typeface="Times New Roman" panose="02020603050405020304" charset="0"/>
              <a:cs typeface="Times New Roman" panose="02020603050405020304" charset="0"/>
            </a:endParaRPr>
          </a:p>
        </p:txBody>
      </p:sp>
      <p:pic>
        <p:nvPicPr>
          <p:cNvPr id="12" name="Picture 12" descr="Screenshot_20210718-190541_TraTuDienAnhViet"/>
          <p:cNvPicPr>
            <a:picLocks noChangeAspect="1"/>
          </p:cNvPicPr>
          <p:nvPr>
            <p:ph idx="1"/>
          </p:nvPr>
        </p:nvPicPr>
        <p:blipFill>
          <a:blip r:embed="rId1"/>
          <a:stretch>
            <a:fillRect/>
          </a:stretch>
        </p:blipFill>
        <p:spPr>
          <a:xfrm>
            <a:off x="4217035" y="457835"/>
            <a:ext cx="3058160" cy="5936615"/>
          </a:xfrm>
          <a:prstGeom prst="rect">
            <a:avLst/>
          </a:prstGeom>
          <a:ln>
            <a:solidFill>
              <a:schemeClr val="tx1"/>
            </a:solidFill>
          </a:ln>
        </p:spPr>
      </p:pic>
      <p:pic>
        <p:nvPicPr>
          <p:cNvPr id="55" name="Picture 55" descr="Screenshot_20210718-191122_TraTuDienAnhViet"/>
          <p:cNvPicPr>
            <a:picLocks noChangeAspect="1"/>
          </p:cNvPicPr>
          <p:nvPr/>
        </p:nvPicPr>
        <p:blipFill>
          <a:blip r:embed="rId2"/>
          <a:stretch>
            <a:fillRect/>
          </a:stretch>
        </p:blipFill>
        <p:spPr>
          <a:xfrm>
            <a:off x="7828280" y="463550"/>
            <a:ext cx="3047365" cy="5930900"/>
          </a:xfrm>
          <a:prstGeom prst="rect">
            <a:avLst/>
          </a:prstGeom>
          <a:ln>
            <a:solidFill>
              <a:schemeClr val="tx1"/>
            </a:solid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65455" y="3268980"/>
            <a:ext cx="4657090" cy="953135"/>
          </a:xfrm>
          <a:prstGeom prst="rect">
            <a:avLst/>
          </a:prstGeom>
          <a:noFill/>
        </p:spPr>
        <p:txBody>
          <a:bodyPr wrap="square" rtlCol="0">
            <a:spAutoFit/>
            <a:scene3d>
              <a:camera prst="orthographicFront"/>
              <a:lightRig rig="threePt" dir="t"/>
            </a:scene3d>
          </a:bodyPr>
          <a:lstStyle/>
          <a:p>
            <a:pPr>
              <a:buFont typeface="+mj-lt"/>
            </a:pPr>
            <a:r>
              <a:rPr lang="en-US" sz="2800">
                <a:solidFill>
                  <a:schemeClr val="tx1"/>
                </a:solidFill>
                <a:effectLst/>
                <a:latin typeface="Times New Roman" panose="02020603050405020304" charset="0"/>
                <a:cs typeface="Times New Roman" panose="02020603050405020304" charset="0"/>
              </a:rPr>
              <a:t>Giao diện màn hình </a:t>
            </a:r>
            <a:endParaRPr lang="en-US" sz="2800">
              <a:solidFill>
                <a:schemeClr val="tx1"/>
              </a:solidFill>
              <a:effectLst/>
              <a:latin typeface="Times New Roman" panose="02020603050405020304" charset="0"/>
              <a:cs typeface="Times New Roman" panose="02020603050405020304" charset="0"/>
            </a:endParaRPr>
          </a:p>
          <a:p>
            <a:pPr>
              <a:buFont typeface="+mj-lt"/>
            </a:pPr>
            <a:r>
              <a:rPr lang="en-US" sz="2800">
                <a:solidFill>
                  <a:schemeClr val="tx1"/>
                </a:solidFill>
                <a:effectLst/>
                <a:latin typeface="Times New Roman" panose="02020603050405020304" charset="0"/>
                <a:cs typeface="Times New Roman" panose="02020603050405020304" charset="0"/>
              </a:rPr>
              <a:t>	tra từ</a:t>
            </a:r>
            <a:endParaRPr lang="en-US" sz="2800">
              <a:solidFill>
                <a:schemeClr val="tx1"/>
              </a:solidFill>
              <a:effectLst/>
              <a:latin typeface="Times New Roman" panose="02020603050405020304" charset="0"/>
              <a:cs typeface="Times New Roman" panose="02020603050405020304" charset="0"/>
            </a:endParaRPr>
          </a:p>
        </p:txBody>
      </p:sp>
      <p:pic>
        <p:nvPicPr>
          <p:cNvPr id="17" name="Picture 17" descr="Screenshot_20210718-190605_TraTuDienAnhViet"/>
          <p:cNvPicPr>
            <a:picLocks noChangeAspect="1"/>
          </p:cNvPicPr>
          <p:nvPr>
            <p:ph idx="1"/>
          </p:nvPr>
        </p:nvPicPr>
        <p:blipFill>
          <a:blip r:embed="rId1"/>
          <a:stretch>
            <a:fillRect/>
          </a:stretch>
        </p:blipFill>
        <p:spPr>
          <a:xfrm>
            <a:off x="4592320" y="481965"/>
            <a:ext cx="3272155" cy="5893435"/>
          </a:xfrm>
          <a:prstGeom prst="rect">
            <a:avLst/>
          </a:prstGeom>
          <a:ln>
            <a:solidFill>
              <a:schemeClr val="tx1"/>
            </a:solidFill>
          </a:ln>
        </p:spPr>
      </p:pic>
      <p:pic>
        <p:nvPicPr>
          <p:cNvPr id="18" name="Picture 18" descr="Screenshot_20210718-190613_TraTuDienAnhViet"/>
          <p:cNvPicPr>
            <a:picLocks noChangeAspect="1"/>
          </p:cNvPicPr>
          <p:nvPr/>
        </p:nvPicPr>
        <p:blipFill>
          <a:blip r:embed="rId2"/>
          <a:stretch>
            <a:fillRect/>
          </a:stretch>
        </p:blipFill>
        <p:spPr>
          <a:xfrm>
            <a:off x="8013700" y="481965"/>
            <a:ext cx="2979420" cy="5895975"/>
          </a:xfrm>
          <a:prstGeom prst="rect">
            <a:avLst/>
          </a:prstGeom>
          <a:ln>
            <a:solidFill>
              <a:schemeClr val="tx1"/>
            </a:solid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2121</Words>
  <Application>WPS Presentation</Application>
  <PresentationFormat>Widescreen</PresentationFormat>
  <Paragraphs>89</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Arial</vt:lpstr>
      <vt:lpstr>SimSun</vt:lpstr>
      <vt:lpstr>Wingdings</vt:lpstr>
      <vt:lpstr>Calibri</vt:lpstr>
      <vt:lpstr>Calibri Light</vt:lpstr>
      <vt:lpstr>Times New Roman</vt:lpstr>
      <vt:lpstr>Microsoft YaHei</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ACER</cp:lastModifiedBy>
  <cp:revision>56</cp:revision>
  <dcterms:created xsi:type="dcterms:W3CDTF">2015-01-07T12:16:00Z</dcterms:created>
  <dcterms:modified xsi:type="dcterms:W3CDTF">2021-08-10T14:03:24Z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