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56"/>
  </p:notesMasterIdLst>
  <p:handoutMasterIdLst>
    <p:handoutMasterId r:id="rId57"/>
  </p:handoutMasterIdLst>
  <p:sldIdLst>
    <p:sldId id="257" r:id="rId3"/>
    <p:sldId id="280" r:id="rId4"/>
    <p:sldId id="336" r:id="rId5"/>
    <p:sldId id="337" r:id="rId6"/>
    <p:sldId id="338" r:id="rId7"/>
    <p:sldId id="339" r:id="rId8"/>
    <p:sldId id="340" r:id="rId9"/>
    <p:sldId id="341" r:id="rId10"/>
    <p:sldId id="342" r:id="rId11"/>
    <p:sldId id="344" r:id="rId12"/>
    <p:sldId id="345" r:id="rId13"/>
    <p:sldId id="263" r:id="rId14"/>
    <p:sldId id="316" r:id="rId15"/>
    <p:sldId id="318" r:id="rId16"/>
    <p:sldId id="319" r:id="rId17"/>
    <p:sldId id="320" r:id="rId18"/>
    <p:sldId id="321" r:id="rId19"/>
    <p:sldId id="322" r:id="rId20"/>
    <p:sldId id="323" r:id="rId21"/>
    <p:sldId id="317" r:id="rId22"/>
    <p:sldId id="324" r:id="rId23"/>
    <p:sldId id="325" r:id="rId24"/>
    <p:sldId id="326" r:id="rId25"/>
    <p:sldId id="346" r:id="rId26"/>
    <p:sldId id="347" r:id="rId27"/>
    <p:sldId id="348" r:id="rId28"/>
    <p:sldId id="349" r:id="rId29"/>
    <p:sldId id="350" r:id="rId30"/>
    <p:sldId id="351" r:id="rId31"/>
    <p:sldId id="352" r:id="rId32"/>
    <p:sldId id="353" r:id="rId33"/>
    <p:sldId id="354" r:id="rId34"/>
    <p:sldId id="355" r:id="rId35"/>
    <p:sldId id="356" r:id="rId36"/>
    <p:sldId id="357" r:id="rId37"/>
    <p:sldId id="358" r:id="rId38"/>
    <p:sldId id="327" r:id="rId39"/>
    <p:sldId id="328" r:id="rId40"/>
    <p:sldId id="329" r:id="rId41"/>
    <p:sldId id="382" r:id="rId42"/>
    <p:sldId id="383" r:id="rId43"/>
    <p:sldId id="384" r:id="rId44"/>
    <p:sldId id="385" r:id="rId45"/>
    <p:sldId id="386" r:id="rId46"/>
    <p:sldId id="387" r:id="rId47"/>
    <p:sldId id="388" r:id="rId48"/>
    <p:sldId id="330" r:id="rId49"/>
    <p:sldId id="331" r:id="rId50"/>
    <p:sldId id="332" r:id="rId51"/>
    <p:sldId id="333" r:id="rId52"/>
    <p:sldId id="389" r:id="rId53"/>
    <p:sldId id="334" r:id="rId54"/>
    <p:sldId id="283" r:id="rId5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521415D9-36F7-43E2-AB2F-B90AF26B5E84}">
      <p14:sectionLst xmlns:p14="http://schemas.microsoft.com/office/powerpoint/2010/main">
        <p14:section name="Default Section" id="{8CB6928E-FE5F-4640-B073-563FFE2B5C79}">
          <p14:sldIdLst>
            <p14:sldId id="257"/>
            <p14:sldId id="280"/>
            <p14:sldId id="336"/>
            <p14:sldId id="337"/>
            <p14:sldId id="338"/>
            <p14:sldId id="339"/>
            <p14:sldId id="340"/>
            <p14:sldId id="341"/>
            <p14:sldId id="342"/>
            <p14:sldId id="344"/>
            <p14:sldId id="345"/>
            <p14:sldId id="263"/>
            <p14:sldId id="316"/>
            <p14:sldId id="318"/>
            <p14:sldId id="319"/>
            <p14:sldId id="320"/>
            <p14:sldId id="321"/>
            <p14:sldId id="322"/>
            <p14:sldId id="323"/>
            <p14:sldId id="317"/>
            <p14:sldId id="324"/>
            <p14:sldId id="325"/>
            <p14:sldId id="326"/>
            <p14:sldId id="346"/>
            <p14:sldId id="347"/>
            <p14:sldId id="348"/>
            <p14:sldId id="349"/>
            <p14:sldId id="350"/>
            <p14:sldId id="351"/>
            <p14:sldId id="352"/>
            <p14:sldId id="353"/>
            <p14:sldId id="354"/>
            <p14:sldId id="355"/>
            <p14:sldId id="356"/>
            <p14:sldId id="357"/>
            <p14:sldId id="358"/>
            <p14:sldId id="327"/>
            <p14:sldId id="328"/>
            <p14:sldId id="329"/>
            <p14:sldId id="382"/>
            <p14:sldId id="383"/>
            <p14:sldId id="384"/>
            <p14:sldId id="385"/>
            <p14:sldId id="386"/>
            <p14:sldId id="387"/>
            <p14:sldId id="388"/>
            <p14:sldId id="330"/>
            <p14:sldId id="331"/>
            <p14:sldId id="332"/>
          </p14:sldIdLst>
        </p14:section>
        <p14:section name="Untitled Section" id="{E681D522-60A4-42EB-9320-968F0C6B1E59}">
          <p14:sldIdLst>
            <p14:sldId id="333"/>
            <p14:sldId id="389"/>
            <p14:sldId id="334"/>
            <p14:sldId id="283"/>
          </p14:sldIdLst>
        </p14:section>
      </p14:sectionLst>
    </p:ext>
    <p:ext uri="{EFAFB233-063F-42B5-8137-9DF3F51BA10A}">
      <p15:sldGuideLst xmlns:p15="http://schemas.microsoft.com/office/powerpoint/2012/main">
        <p15:guide id="1" orient="horz" pos="2211">
          <p15:clr>
            <a:srgbClr val="A4A3A4"/>
          </p15:clr>
        </p15:guide>
        <p15:guide id="2" pos="28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p:restoredTop sz="94660"/>
  </p:normalViewPr>
  <p:slideViewPr>
    <p:cSldViewPr snapToGrid="0" showGuides="1">
      <p:cViewPr varScale="1">
        <p:scale>
          <a:sx n="86" d="100"/>
          <a:sy n="86" d="100"/>
        </p:scale>
        <p:origin x="562" y="67"/>
      </p:cViewPr>
      <p:guideLst>
        <p:guide orient="horz" pos="2211"/>
        <p:guide pos="2861"/>
      </p:guideLst>
    </p:cSldViewPr>
  </p:slideViewPr>
  <p:notesTextViewPr>
    <p:cViewPr>
      <p:scale>
        <a:sx n="1" d="1"/>
        <a:sy n="1" d="1"/>
      </p:scale>
      <p:origin x="0" y="0"/>
    </p:cViewPr>
  </p:notesTextViewPr>
  <p:sorterViewPr showFormatting="0">
    <p:cViewPr varScale="1">
      <p:scale>
        <a:sx n="1" d="1"/>
        <a:sy n="1" d="1"/>
      </p:scale>
      <p:origin x="0" y="-153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2021/8/1</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Click to edit Master text style</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Second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Third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Fourth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5D328D3-4BBC-4414-9577-9E973821848D}"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ln>
            <a:solidFill>
              <a:srgbClr val="000000"/>
            </a:solidFill>
            <a:miter/>
          </a:ln>
        </p:spPr>
      </p:sp>
      <p:sp>
        <p:nvSpPr>
          <p:cNvPr id="31746" name="备注占位符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3174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indent="0" algn="r" fontAlgn="base">
              <a:spcBef>
                <a:spcPct val="0"/>
              </a:spcBef>
              <a:spcAft>
                <a:spcPct val="0"/>
              </a:spcAft>
            </a:pPr>
            <a:fld id="{9A0DB2DC-4C9A-4742-B13C-FB6460FD3503}" type="slidenum">
              <a:rPr lang="zh-CN" altLang="en-US" sz="1200" dirty="0">
                <a:solidFill>
                  <a:srgbClr val="000000"/>
                </a:solidFill>
              </a:rPr>
              <a:t>53</a:t>
            </a:fld>
            <a:endParaRPr lang="zh-CN" altLang="en-US" sz="12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a:t>Click to edit Master </a:t>
            </a:r>
            <a:r>
              <a:rPr lang="zh-CN" altLang="en-US" strike="noStrike" noProof="1">
                <a:sym typeface="+mn-ea"/>
              </a:rPr>
              <a:t>text</a:t>
            </a:r>
            <a:r>
              <a:rPr lang="zh-CN" altLang="en-US" strike="noStrike" noProof="1"/>
              <a:t> style</a:t>
            </a:r>
          </a:p>
          <a:p>
            <a:pPr lvl="1" fontAlgn="base"/>
            <a:r>
              <a:rPr lang="zh-CN" altLang="en-US" strike="noStrike" noProof="1"/>
              <a:t>Second level</a:t>
            </a:r>
          </a:p>
          <a:p>
            <a:pPr lvl="2" fontAlgn="base"/>
            <a:r>
              <a:rPr lang="zh-CN" altLang="en-US" strike="noStrike" noProof="1"/>
              <a:t>Third level</a:t>
            </a:r>
          </a:p>
          <a:p>
            <a:pPr lvl="3" fontAlgn="base"/>
            <a:r>
              <a:rPr lang="zh-CN" altLang="en-US" strike="noStrike" noProof="1"/>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A3017B1-CDB6-461F-BF78-214CC1F4A54D}"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a:t>Click to edit Master </a:t>
            </a:r>
            <a:r>
              <a:rPr lang="zh-CN" altLang="en-US" strike="noStrike" noProof="1">
                <a:sym typeface="+mn-ea"/>
              </a:rPr>
              <a:t>text</a:t>
            </a:r>
            <a:r>
              <a:rPr lang="zh-CN" altLang="en-US" strike="noStrike" noProof="1"/>
              <a:t> style</a:t>
            </a:r>
          </a:p>
          <a:p>
            <a:pPr lvl="1" fontAlgn="base"/>
            <a:r>
              <a:rPr lang="zh-CN" altLang="en-US" strike="noStrike" noProof="1"/>
              <a:t>Second level</a:t>
            </a:r>
          </a:p>
          <a:p>
            <a:pPr lvl="2" fontAlgn="base"/>
            <a:r>
              <a:rPr lang="zh-CN" altLang="en-US" strike="noStrike" noProof="1"/>
              <a:t>Third level</a:t>
            </a:r>
          </a:p>
          <a:p>
            <a:pPr lvl="3" fontAlgn="base"/>
            <a:r>
              <a:rPr lang="zh-CN" altLang="en-US" strike="noStrike" noProof="1"/>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A3017B1-CDB6-461F-BF78-214CC1F4A54D}"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A3017B1-CDB6-461F-BF78-214CC1F4A54D}"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A3017B1-CDB6-461F-BF78-214CC1F4A54D}"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1" r:id="rId1"/>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6" name="任意多边形 15"/>
          <p:cNvSpPr/>
          <p:nvPr/>
        </p:nvSpPr>
        <p:spPr>
          <a:xfrm rot="10800000">
            <a:off x="4236720" y="0"/>
            <a:ext cx="7953375" cy="6850063"/>
          </a:xfrm>
          <a:custGeom>
            <a:avLst/>
            <a:gdLst>
              <a:gd name="connsiteX0" fmla="*/ 7953828 w 7953828"/>
              <a:gd name="connsiteY0" fmla="*/ 6858002 h 6858002"/>
              <a:gd name="connsiteX1" fmla="*/ 0 w 7953828"/>
              <a:gd name="connsiteY1" fmla="*/ 6858002 h 6858002"/>
              <a:gd name="connsiteX2" fmla="*/ 0 w 7953828"/>
              <a:gd name="connsiteY2" fmla="*/ 0 h 6858002"/>
              <a:gd name="connsiteX3" fmla="*/ 1095826 w 7953828"/>
              <a:gd name="connsiteY3" fmla="*/ 0 h 6858002"/>
            </a:gdLst>
            <a:ahLst/>
            <a:cxnLst>
              <a:cxn ang="0">
                <a:pos x="connsiteX0" y="connsiteY0"/>
              </a:cxn>
              <a:cxn ang="0">
                <a:pos x="connsiteX1" y="connsiteY1"/>
              </a:cxn>
              <a:cxn ang="0">
                <a:pos x="connsiteX2" y="connsiteY2"/>
              </a:cxn>
              <a:cxn ang="0">
                <a:pos x="connsiteX3" y="connsiteY3"/>
              </a:cxn>
            </a:cxnLst>
            <a:rect l="l" t="t" r="r" b="b"/>
            <a:pathLst>
              <a:path w="7953828" h="6858002">
                <a:moveTo>
                  <a:pt x="7953828" y="6858002"/>
                </a:moveTo>
                <a:lnTo>
                  <a:pt x="0" y="6858002"/>
                </a:lnTo>
                <a:lnTo>
                  <a:pt x="0" y="0"/>
                </a:lnTo>
                <a:lnTo>
                  <a:pt x="1095826" y="0"/>
                </a:lnTo>
                <a:close/>
              </a:path>
            </a:pathLst>
          </a:custGeom>
          <a:solidFill>
            <a:srgbClr val="0094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4"/>
          <p:cNvSpPr/>
          <p:nvPr/>
        </p:nvSpPr>
        <p:spPr>
          <a:xfrm rot="10800000">
            <a:off x="9767888" y="0"/>
            <a:ext cx="2424113" cy="2424113"/>
          </a:xfrm>
          <a:prstGeom prst="rtTriangle">
            <a:avLst/>
          </a:prstGeom>
          <a:solidFill>
            <a:srgbClr val="00D2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直角三角形 6"/>
          <p:cNvSpPr/>
          <p:nvPr/>
        </p:nvSpPr>
        <p:spPr>
          <a:xfrm rot="18900000">
            <a:off x="4541838" y="-745172"/>
            <a:ext cx="1473200" cy="1473200"/>
          </a:xfrm>
          <a:prstGeom prst="rtTriangle">
            <a:avLst/>
          </a:prstGeom>
          <a:solidFill>
            <a:srgbClr val="0066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n-ea"/>
              </a:rPr>
              <a:t>               </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8" name="直角三角形 7"/>
          <p:cNvSpPr/>
          <p:nvPr/>
        </p:nvSpPr>
        <p:spPr>
          <a:xfrm rot="16200000">
            <a:off x="9898856" y="4579144"/>
            <a:ext cx="2292350" cy="2293938"/>
          </a:xfrm>
          <a:prstGeom prst="rtTriangle">
            <a:avLst/>
          </a:prstGeom>
          <a:solidFill>
            <a:srgbClr val="0066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直角三角形 14"/>
          <p:cNvSpPr/>
          <p:nvPr/>
        </p:nvSpPr>
        <p:spPr>
          <a:xfrm rot="8100000">
            <a:off x="10083800" y="6438900"/>
            <a:ext cx="839788" cy="839788"/>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rot="2700000">
            <a:off x="1756410" y="2630805"/>
            <a:ext cx="9893935" cy="8718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任意多边形 28"/>
          <p:cNvSpPr/>
          <p:nvPr/>
        </p:nvSpPr>
        <p:spPr>
          <a:xfrm rot="2700000">
            <a:off x="2447766" y="3820001"/>
            <a:ext cx="7381875" cy="3284538"/>
          </a:xfrm>
          <a:custGeom>
            <a:avLst/>
            <a:gdLst>
              <a:gd name="connsiteX0" fmla="*/ 0 w 7381193"/>
              <a:gd name="connsiteY0" fmla="*/ 0 h 3285230"/>
              <a:gd name="connsiteX1" fmla="*/ 7381193 w 7381193"/>
              <a:gd name="connsiteY1" fmla="*/ 0 h 3285230"/>
              <a:gd name="connsiteX2" fmla="*/ 4095964 w 7381193"/>
              <a:gd name="connsiteY2" fmla="*/ 3285230 h 3285230"/>
              <a:gd name="connsiteX3" fmla="*/ 0 w 7381193"/>
              <a:gd name="connsiteY3" fmla="*/ 3285230 h 3285230"/>
            </a:gdLst>
            <a:ahLst/>
            <a:cxnLst>
              <a:cxn ang="0">
                <a:pos x="connsiteX0" y="connsiteY0"/>
              </a:cxn>
              <a:cxn ang="0">
                <a:pos x="connsiteX1" y="connsiteY1"/>
              </a:cxn>
              <a:cxn ang="0">
                <a:pos x="connsiteX2" y="connsiteY2"/>
              </a:cxn>
              <a:cxn ang="0">
                <a:pos x="connsiteX3" y="connsiteY3"/>
              </a:cxn>
            </a:cxnLst>
            <a:rect l="l" t="t" r="r" b="b"/>
            <a:pathLst>
              <a:path w="7381193" h="3285230">
                <a:moveTo>
                  <a:pt x="0" y="0"/>
                </a:moveTo>
                <a:lnTo>
                  <a:pt x="7381193" y="0"/>
                </a:lnTo>
                <a:lnTo>
                  <a:pt x="4095964" y="3285230"/>
                </a:lnTo>
                <a:lnTo>
                  <a:pt x="0" y="328523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任意多边形 26"/>
          <p:cNvSpPr/>
          <p:nvPr/>
        </p:nvSpPr>
        <p:spPr>
          <a:xfrm rot="8100000">
            <a:off x="623888" y="4692968"/>
            <a:ext cx="3729038" cy="4122738"/>
          </a:xfrm>
          <a:custGeom>
            <a:avLst/>
            <a:gdLst>
              <a:gd name="connsiteX0" fmla="*/ 0 w 3728244"/>
              <a:gd name="connsiteY0" fmla="*/ 4122947 h 4122947"/>
              <a:gd name="connsiteX1" fmla="*/ 0 w 3728244"/>
              <a:gd name="connsiteY1" fmla="*/ 0 h 4122947"/>
              <a:gd name="connsiteX2" fmla="*/ 3728244 w 3728244"/>
              <a:gd name="connsiteY2" fmla="*/ 3728244 h 4122947"/>
              <a:gd name="connsiteX3" fmla="*/ 3333541 w 3728244"/>
              <a:gd name="connsiteY3" fmla="*/ 4122947 h 4122947"/>
            </a:gdLst>
            <a:ahLst/>
            <a:cxnLst>
              <a:cxn ang="0">
                <a:pos x="connsiteX0" y="connsiteY0"/>
              </a:cxn>
              <a:cxn ang="0">
                <a:pos x="connsiteX1" y="connsiteY1"/>
              </a:cxn>
              <a:cxn ang="0">
                <a:pos x="connsiteX2" y="connsiteY2"/>
              </a:cxn>
              <a:cxn ang="0">
                <a:pos x="connsiteX3" y="connsiteY3"/>
              </a:cxn>
            </a:cxnLst>
            <a:rect l="l" t="t" r="r" b="b"/>
            <a:pathLst>
              <a:path w="3728244" h="4122947">
                <a:moveTo>
                  <a:pt x="0" y="4122947"/>
                </a:moveTo>
                <a:lnTo>
                  <a:pt x="0" y="0"/>
                </a:lnTo>
                <a:lnTo>
                  <a:pt x="3728244" y="3728244"/>
                </a:lnTo>
                <a:lnTo>
                  <a:pt x="3333541" y="412294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直角三角形 20"/>
          <p:cNvSpPr/>
          <p:nvPr/>
        </p:nvSpPr>
        <p:spPr>
          <a:xfrm rot="13500000">
            <a:off x="-1662112" y="2300288"/>
            <a:ext cx="3324225" cy="3324225"/>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任意多边形 17"/>
          <p:cNvSpPr/>
          <p:nvPr/>
        </p:nvSpPr>
        <p:spPr>
          <a:xfrm rot="5400000">
            <a:off x="367983" y="-368300"/>
            <a:ext cx="3978275" cy="4714875"/>
          </a:xfrm>
          <a:custGeom>
            <a:avLst/>
            <a:gdLst>
              <a:gd name="connsiteX0" fmla="*/ 0 w 3977774"/>
              <a:gd name="connsiteY0" fmla="*/ 4688170 h 4714359"/>
              <a:gd name="connsiteX1" fmla="*/ 0 w 3977774"/>
              <a:gd name="connsiteY1" fmla="*/ 3310218 h 4714359"/>
              <a:gd name="connsiteX2" fmla="*/ 1591848 w 3977774"/>
              <a:gd name="connsiteY2" fmla="*/ 3310218 h 4714359"/>
              <a:gd name="connsiteX3" fmla="*/ 1591848 w 3977774"/>
              <a:gd name="connsiteY3" fmla="*/ 3310214 h 4714359"/>
              <a:gd name="connsiteX4" fmla="*/ 52 w 3977774"/>
              <a:gd name="connsiteY4" fmla="*/ 3310214 h 4714359"/>
              <a:gd name="connsiteX5" fmla="*/ 52 w 3977774"/>
              <a:gd name="connsiteY5" fmla="*/ 1611894 h 4714359"/>
              <a:gd name="connsiteX6" fmla="*/ 18143 w 3977774"/>
              <a:gd name="connsiteY6" fmla="*/ 1629986 h 4714359"/>
              <a:gd name="connsiteX7" fmla="*/ 1648130 w 3977774"/>
              <a:gd name="connsiteY7" fmla="*/ 0 h 4714359"/>
              <a:gd name="connsiteX8" fmla="*/ 3977774 w 3977774"/>
              <a:gd name="connsiteY8" fmla="*/ 2329644 h 4714359"/>
              <a:gd name="connsiteX9" fmla="*/ 2329743 w 3977774"/>
              <a:gd name="connsiteY9" fmla="*/ 3977676 h 4714359"/>
              <a:gd name="connsiteX10" fmla="*/ 2327592 w 3977774"/>
              <a:gd name="connsiteY10" fmla="*/ 3975525 h 4714359"/>
              <a:gd name="connsiteX11" fmla="*/ 1588758 w 3977774"/>
              <a:gd name="connsiteY11" fmla="*/ 4714359 h 4714359"/>
              <a:gd name="connsiteX12" fmla="*/ 1588816 w 3977774"/>
              <a:gd name="connsiteY12" fmla="*/ 4688170 h 471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77774" h="4714359">
                <a:moveTo>
                  <a:pt x="0" y="4688170"/>
                </a:moveTo>
                <a:lnTo>
                  <a:pt x="0" y="3310218"/>
                </a:lnTo>
                <a:lnTo>
                  <a:pt x="1591848" y="3310218"/>
                </a:lnTo>
                <a:lnTo>
                  <a:pt x="1591848" y="3310214"/>
                </a:lnTo>
                <a:lnTo>
                  <a:pt x="52" y="3310214"/>
                </a:lnTo>
                <a:lnTo>
                  <a:pt x="52" y="1611894"/>
                </a:lnTo>
                <a:lnTo>
                  <a:pt x="18143" y="1629986"/>
                </a:lnTo>
                <a:lnTo>
                  <a:pt x="1648130" y="0"/>
                </a:lnTo>
                <a:lnTo>
                  <a:pt x="3977774" y="2329644"/>
                </a:lnTo>
                <a:lnTo>
                  <a:pt x="2329743" y="3977676"/>
                </a:lnTo>
                <a:lnTo>
                  <a:pt x="2327592" y="3975525"/>
                </a:lnTo>
                <a:lnTo>
                  <a:pt x="1588758" y="4714359"/>
                </a:lnTo>
                <a:lnTo>
                  <a:pt x="1588816" y="468817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108" name="文本框 23"/>
          <p:cNvSpPr txBox="1"/>
          <p:nvPr/>
        </p:nvSpPr>
        <p:spPr>
          <a:xfrm>
            <a:off x="440055" y="2424430"/>
            <a:ext cx="8778875" cy="1014730"/>
          </a:xfrm>
          <a:prstGeom prst="rect">
            <a:avLst/>
          </a:prstGeom>
          <a:noFill/>
          <a:ln w="9525">
            <a:noFill/>
          </a:ln>
        </p:spPr>
        <p:txBody>
          <a:bodyPr wrap="square" anchor="t" anchorCtr="0">
            <a:spAutoFit/>
          </a:bodyPr>
          <a:lstStyle/>
          <a:p>
            <a:pPr>
              <a:buFont typeface="Arial" panose="020B0604020202020204" pitchFamily="34" charset="0"/>
            </a:pPr>
            <a:r>
              <a:rPr lang="en-US" altLang="zh-CN" sz="6000" b="1" dirty="0">
                <a:solidFill>
                  <a:schemeClr val="bg1"/>
                </a:solidFill>
                <a:latin typeface="Microsoft YaHei" panose="020B0503020204020204" pitchFamily="34" charset="-122"/>
                <a:ea typeface="Microsoft YaHei" panose="020B0503020204020204" pitchFamily="34" charset="-122"/>
              </a:rPr>
              <a:t>Ứng Dụng Game Caro</a:t>
            </a:r>
          </a:p>
        </p:txBody>
      </p:sp>
      <p:sp>
        <p:nvSpPr>
          <p:cNvPr id="4109" name="文本框 24"/>
          <p:cNvSpPr txBox="1"/>
          <p:nvPr/>
        </p:nvSpPr>
        <p:spPr>
          <a:xfrm>
            <a:off x="713105" y="3950970"/>
            <a:ext cx="5017770" cy="368300"/>
          </a:xfrm>
          <a:prstGeom prst="rect">
            <a:avLst/>
          </a:prstGeom>
          <a:noFill/>
          <a:ln w="9525">
            <a:noFill/>
          </a:ln>
        </p:spPr>
        <p:txBody>
          <a:bodyPr wrap="square" anchor="t" anchorCtr="0">
            <a:spAutoFit/>
          </a:bodyPr>
          <a:lstStyle/>
          <a:p>
            <a:pPr>
              <a:buFont typeface="Arial" panose="020B0604020202020204" pitchFamily="34" charset="0"/>
            </a:pPr>
            <a:r>
              <a:rPr lang="en-US" altLang="zh-CN" sz="1800" b="1" dirty="0">
                <a:solidFill>
                  <a:schemeClr val="bg1"/>
                </a:solidFill>
                <a:latin typeface="Microsoft YaHei" panose="020B0503020204020204" pitchFamily="34" charset="-122"/>
                <a:ea typeface="Microsoft YaHei" panose="020B0503020204020204" pitchFamily="34" charset="-122"/>
              </a:rPr>
              <a:t>GVHD: Trần Anh Dũng</a:t>
            </a:r>
          </a:p>
        </p:txBody>
      </p:sp>
      <p:cxnSp>
        <p:nvCxnSpPr>
          <p:cNvPr id="26" name="直接连接符 25"/>
          <p:cNvCxnSpPr/>
          <p:nvPr/>
        </p:nvCxnSpPr>
        <p:spPr>
          <a:xfrm flipV="1">
            <a:off x="713105" y="3510915"/>
            <a:ext cx="7996555" cy="50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Content Placeholder 11" descr="untitled"/>
          <p:cNvPicPr>
            <a:picLocks noGrp="1" noChangeAspect="1"/>
          </p:cNvPicPr>
          <p:nvPr>
            <p:ph idx="1"/>
          </p:nvPr>
        </p:nvPicPr>
        <p:blipFill>
          <a:blip r:embed="rId2"/>
          <a:stretch>
            <a:fillRect/>
          </a:stretch>
        </p:blipFill>
        <p:spPr>
          <a:xfrm>
            <a:off x="440055" y="91440"/>
            <a:ext cx="1263015" cy="1247775"/>
          </a:xfrm>
          <a:prstGeom prst="rect">
            <a:avLst/>
          </a:prstGeom>
        </p:spPr>
      </p:pic>
      <p:sp>
        <p:nvSpPr>
          <p:cNvPr id="14" name="Text Box 13"/>
          <p:cNvSpPr txBox="1"/>
          <p:nvPr/>
        </p:nvSpPr>
        <p:spPr>
          <a:xfrm>
            <a:off x="1793875" y="361950"/>
            <a:ext cx="6809105" cy="706755"/>
          </a:xfrm>
          <a:prstGeom prst="rect">
            <a:avLst/>
          </a:prstGeom>
          <a:noFill/>
        </p:spPr>
        <p:txBody>
          <a:bodyPr wrap="square" rtlCol="0">
            <a:spAutoFit/>
          </a:bodyPr>
          <a:lstStyle/>
          <a:p>
            <a:pPr algn="l"/>
            <a:r>
              <a:rPr lang="en-US" sz="2000">
                <a:solidFill>
                  <a:schemeClr val="bg1"/>
                </a:solidFill>
                <a:latin typeface="Times New Roman" panose="02020603050405020304" charset="0"/>
                <a:cs typeface="Times New Roman" panose="02020603050405020304" charset="0"/>
              </a:rPr>
              <a:t>BỘ CÔNG THƯƠNG </a:t>
            </a:r>
          </a:p>
          <a:p>
            <a:pPr algn="l"/>
            <a:r>
              <a:rPr lang="en-US" sz="2000">
                <a:solidFill>
                  <a:schemeClr val="bg1"/>
                </a:solidFill>
                <a:latin typeface="Times New Roman" panose="02020603050405020304" charset="0"/>
                <a:cs typeface="Times New Roman" panose="02020603050405020304" charset="0"/>
              </a:rPr>
              <a:t>TRƯỜNG ĐẠI HỌC CÔNG NGHIỆP THỰC PHẨM TP.HCM</a:t>
            </a:r>
          </a:p>
        </p:txBody>
      </p:sp>
      <p:sp>
        <p:nvSpPr>
          <p:cNvPr id="19" name="Text Box 18"/>
          <p:cNvSpPr txBox="1"/>
          <p:nvPr/>
        </p:nvSpPr>
        <p:spPr>
          <a:xfrm>
            <a:off x="838200" y="4461510"/>
            <a:ext cx="3780790" cy="1322070"/>
          </a:xfrm>
          <a:prstGeom prst="rect">
            <a:avLst/>
          </a:prstGeom>
          <a:noFill/>
        </p:spPr>
        <p:txBody>
          <a:bodyPr wrap="none" rtlCol="0">
            <a:spAutoFit/>
          </a:bodyPr>
          <a:lstStyle/>
          <a:p>
            <a:pPr algn="l"/>
            <a:r>
              <a:rPr lang="en-US" sz="2000">
                <a:solidFill>
                  <a:schemeClr val="bg1"/>
                </a:solidFill>
                <a:latin typeface="Times New Roman" panose="02020603050405020304" charset="0"/>
                <a:cs typeface="Times New Roman" panose="02020603050405020304" charset="0"/>
              </a:rPr>
              <a:t>Nhóm sinh viên thực hiện:</a:t>
            </a:r>
          </a:p>
          <a:p>
            <a:pPr algn="l"/>
            <a:r>
              <a:rPr lang="en-US" sz="2000">
                <a:solidFill>
                  <a:schemeClr val="bg1"/>
                </a:solidFill>
                <a:latin typeface="Times New Roman" panose="02020603050405020304" charset="0"/>
                <a:cs typeface="Times New Roman" panose="02020603050405020304" charset="0"/>
              </a:rPr>
              <a:t>Lê Minh Nhựt - 2001180152</a:t>
            </a:r>
          </a:p>
          <a:p>
            <a:pPr algn="l"/>
            <a:r>
              <a:rPr lang="en-US" sz="2000">
                <a:solidFill>
                  <a:schemeClr val="bg1"/>
                </a:solidFill>
                <a:latin typeface="Times New Roman" panose="02020603050405020304" charset="0"/>
                <a:cs typeface="Times New Roman" panose="02020603050405020304" charset="0"/>
              </a:rPr>
              <a:t>Trương Công Hậu - 2001180261</a:t>
            </a:r>
          </a:p>
          <a:p>
            <a:pPr algn="l"/>
            <a:r>
              <a:rPr lang="en-US" sz="2000">
                <a:solidFill>
                  <a:schemeClr val="bg1"/>
                </a:solidFill>
                <a:latin typeface="Times New Roman" panose="02020603050405020304" charset="0"/>
                <a:cs typeface="Times New Roman" panose="02020603050405020304" charset="0"/>
              </a:rPr>
              <a:t>Nguyễn Thành Nhân - 2001180088</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706755"/>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Hình ảnh về game Caro:</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p:txBody>
      </p:sp>
      <p:pic>
        <p:nvPicPr>
          <p:cNvPr id="7" name="Picture 1"/>
          <p:cNvPicPr>
            <a:picLocks noGrp="1" noChangeAspect="1"/>
          </p:cNvPicPr>
          <p:nvPr>
            <p:ph idx="1"/>
          </p:nvPr>
        </p:nvPicPr>
        <p:blipFill>
          <a:blip r:embed="rId2"/>
          <a:stretch>
            <a:fillRect/>
          </a:stretch>
        </p:blipFill>
        <p:spPr>
          <a:xfrm>
            <a:off x="403860" y="1621155"/>
            <a:ext cx="5991225" cy="4461510"/>
          </a:xfrm>
          <a:prstGeom prst="rect">
            <a:avLst/>
          </a:prstGeom>
          <a:noFill/>
          <a:ln>
            <a:noFill/>
          </a:ln>
        </p:spPr>
      </p:pic>
      <p:pic>
        <p:nvPicPr>
          <p:cNvPr id="28675" name="图片 5"/>
          <p:cNvPicPr>
            <a:picLocks noChangeAspect="1"/>
          </p:cNvPicPr>
          <p:nvPr/>
        </p:nvPicPr>
        <p:blipFill>
          <a:blip r:embed="rId3"/>
          <a:srcRect r="13519" b="17410"/>
          <a:stretch>
            <a:fillRect/>
          </a:stretch>
        </p:blipFill>
        <p:spPr>
          <a:xfrm>
            <a:off x="9935210" y="4804410"/>
            <a:ext cx="2124710" cy="2053590"/>
          </a:xfrm>
          <a:prstGeom prst="rect">
            <a:avLst/>
          </a:prstGeom>
          <a:noFill/>
          <a:ln w="9525">
            <a:noFill/>
          </a:ln>
        </p:spPr>
      </p:pic>
      <p:pic>
        <p:nvPicPr>
          <p:cNvPr id="8" name="Picture 2" descr="IMG_256"/>
          <p:cNvPicPr>
            <a:picLocks noChangeAspect="1"/>
          </p:cNvPicPr>
          <p:nvPr/>
        </p:nvPicPr>
        <p:blipFill>
          <a:blip r:embed="rId4"/>
          <a:stretch>
            <a:fillRect/>
          </a:stretch>
        </p:blipFill>
        <p:spPr>
          <a:xfrm>
            <a:off x="6899910" y="1621790"/>
            <a:ext cx="4762500" cy="4460875"/>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edge">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4215765"/>
          </a:xfrm>
          <a:prstGeom prst="rect">
            <a:avLst/>
          </a:prstGeom>
          <a:noFill/>
        </p:spPr>
        <p:txBody>
          <a:bodyPr wrap="square" rtlCol="0">
            <a:spAutoFit/>
            <a:scene3d>
              <a:camera prst="orthographicFront"/>
              <a:lightRig rig="threePt" dir="t"/>
            </a:scene3d>
          </a:bodyPr>
          <a:lstStyle/>
          <a:p>
            <a:pPr>
              <a:buFont typeface="+mj-lt"/>
            </a:pPr>
            <a:r>
              <a:rPr lang="en-US" sz="2400" b="1">
                <a:solidFill>
                  <a:schemeClr val="tx1"/>
                </a:solidFill>
                <a:effectLst/>
                <a:latin typeface="Times New Roman" panose="02020603050405020304" charset="0"/>
                <a:cs typeface="Times New Roman" panose="02020603050405020304" charset="0"/>
              </a:rPr>
              <a:t>1.3 Luật chơi:</a:t>
            </a:r>
          </a:p>
          <a:p>
            <a:pPr>
              <a:buFont typeface="+mj-lt"/>
            </a:pPr>
            <a:endParaRPr lang="en-US" sz="2400" b="1">
              <a:solidFill>
                <a:schemeClr val="tx1"/>
              </a:solidFill>
              <a:effectLst/>
              <a:latin typeface="Times New Roman" panose="02020603050405020304" charset="0"/>
              <a:cs typeface="Times New Roman" panose="02020603050405020304" charset="0"/>
            </a:endParaRPr>
          </a:p>
          <a:p>
            <a:pPr>
              <a:buFont typeface="+mj-lt"/>
            </a:pPr>
            <a:r>
              <a:rPr lang="en-US" sz="2400" b="1">
                <a:solidFill>
                  <a:schemeClr val="tx1"/>
                </a:solidFill>
                <a:effectLst/>
                <a:latin typeface="Times New Roman" panose="02020603050405020304" charset="0"/>
                <a:cs typeface="Times New Roman" panose="02020603050405020304" charset="0"/>
              </a:rPr>
              <a:t>a ) Tic tac toe: </a:t>
            </a:r>
          </a:p>
          <a:p>
            <a:pPr>
              <a:buFont typeface="+mj-lt"/>
            </a:pPr>
            <a:r>
              <a:rPr lang="en-US" sz="2400" b="1">
                <a:solidFill>
                  <a:schemeClr val="tx1"/>
                </a:solidFill>
                <a:effectLst/>
                <a:latin typeface="Times New Roman" panose="02020603050405020304" charset="0"/>
                <a:cs typeface="Times New Roman" panose="02020603050405020304" charset="0"/>
              </a:rPr>
              <a:t></a:t>
            </a:r>
            <a:r>
              <a:rPr lang="en-US" sz="2000" b="1">
                <a:solidFill>
                  <a:schemeClr val="tx1"/>
                </a:solidFill>
                <a:effectLst/>
                <a:latin typeface="Times New Roman" panose="02020603050405020304" charset="0"/>
                <a:cs typeface="Times New Roman" panose="02020603050405020304" charset="0"/>
              </a:rPr>
              <a:t>	</a:t>
            </a:r>
            <a:r>
              <a:rPr lang="en-US" sz="2000">
                <a:solidFill>
                  <a:schemeClr val="tx1"/>
                </a:solidFill>
                <a:effectLst/>
                <a:latin typeface="Times New Roman" panose="02020603050405020304" charset="0"/>
                <a:cs typeface="Times New Roman" panose="02020603050405020304" charset="0"/>
              </a:rPr>
              <a:t>Bàn cờ trước là 3x3(3 hàng , 3 cột), có 9 ô vuông ,có 2 bên quân trắng và đen.</a:t>
            </a:r>
          </a:p>
          <a:p>
            <a:pPr>
              <a:buFont typeface="+mj-lt"/>
            </a:pPr>
            <a:r>
              <a:rPr lang="en-US" sz="2000">
                <a:solidFill>
                  <a:schemeClr val="tx1"/>
                </a:solidFill>
                <a:effectLst/>
                <a:latin typeface="Times New Roman" panose="02020603050405020304" charset="0"/>
                <a:cs typeface="Times New Roman" panose="02020603050405020304" charset="0"/>
              </a:rPr>
              <a:t>	Quân đen đi trước, quân trắng đi sau, khi nào 1 trong 2 quân có 3 quân cùng màu liền nhau thì quân đó thắng.</a:t>
            </a:r>
          </a:p>
          <a:p>
            <a:pPr>
              <a:buFont typeface="+mj-lt"/>
            </a:pPr>
            <a:endParaRPr lang="en-US" sz="2400">
              <a:solidFill>
                <a:schemeClr val="tx1"/>
              </a:solidFill>
              <a:effectLst/>
              <a:latin typeface="Times New Roman" panose="02020603050405020304" charset="0"/>
              <a:cs typeface="Times New Roman" panose="02020603050405020304" charset="0"/>
            </a:endParaRPr>
          </a:p>
          <a:p>
            <a:pPr>
              <a:buFont typeface="+mj-lt"/>
            </a:pPr>
            <a:r>
              <a:rPr lang="en-US" sz="2400" b="1">
                <a:solidFill>
                  <a:schemeClr val="tx1"/>
                </a:solidFill>
                <a:effectLst/>
                <a:latin typeface="Times New Roman" panose="02020603050405020304" charset="0"/>
                <a:cs typeface="Times New Roman" panose="02020603050405020304" charset="0"/>
              </a:rPr>
              <a:t>b) Caro</a:t>
            </a:r>
          </a:p>
          <a:p>
            <a:pPr>
              <a:buFont typeface="+mj-lt"/>
            </a:pPr>
            <a:r>
              <a:rPr lang="en-US" sz="2400" b="1">
                <a:solidFill>
                  <a:schemeClr val="tx1"/>
                </a:solidFill>
                <a:effectLst/>
                <a:latin typeface="Times New Roman" panose="02020603050405020304" charset="0"/>
                <a:cs typeface="Times New Roman" panose="02020603050405020304" charset="0"/>
              </a:rPr>
              <a:t>	</a:t>
            </a:r>
            <a:r>
              <a:rPr lang="en-US" sz="2000">
                <a:solidFill>
                  <a:schemeClr val="tx1"/>
                </a:solidFill>
                <a:effectLst/>
                <a:latin typeface="Times New Roman" panose="02020603050405020304" charset="0"/>
                <a:cs typeface="Times New Roman" panose="02020603050405020304" charset="0"/>
              </a:rPr>
              <a:t>Bàn cờ 15x15 (15 hàng, 15 cột), 225 ô vuông, cũng có bên quân trắng, quân đen.  Quân đen đi trước, trắng đi sau liên tiếp. Khi nào 1 trong 2 quân có 5 quân cùng màu liên tiêp cạnh nhau (xét theo cả 2 đường chéo, đường dọc và đường ngang)  thì quân đó chiến thắng. Ván cờ hòa khi hết ô vuông trống mà chưa phân thắng bại</a:t>
            </a:r>
          </a:p>
          <a:p>
            <a:pPr>
              <a:buFont typeface="+mj-lt"/>
            </a:pPr>
            <a:r>
              <a:rPr lang="en-US" sz="2000">
                <a:solidFill>
                  <a:schemeClr val="tx1"/>
                </a:solidFill>
                <a:effectLst/>
                <a:latin typeface="Times New Roman" panose="02020603050405020304" charset="0"/>
                <a:cs typeface="Times New Roman" panose="02020603050405020304" charset="0"/>
              </a:rPr>
              <a:t>	Bàn cờ 25 x 25 thì luật chơi tương tự trên.</a:t>
            </a:r>
          </a:p>
        </p:txBody>
      </p:sp>
      <p:pic>
        <p:nvPicPr>
          <p:cNvPr id="28675" name="图片 5"/>
          <p:cNvPicPr>
            <a:picLocks noGrp="1" noChangeAspect="1"/>
          </p:cNvPicPr>
          <p:nvPr>
            <p:ph idx="1"/>
          </p:nvPr>
        </p:nvPicPr>
        <p:blipFill>
          <a:blip r:embed="rId2"/>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blinds(horizontal)">
                                      <p:cBhvr>
                                        <p:cTn id="10" dur="500"/>
                                        <p:tgtEl>
                                          <p:spTgt spid="2">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linds(horizontal)">
                                      <p:cBhvr>
                                        <p:cTn id="13" dur="5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 calcmode="lin" valueType="num">
                                      <p:cBhvr additive="base">
                                        <p:cTn id="18"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 calcmode="lin" valueType="num">
                                      <p:cBhvr additive="base">
                                        <p:cTn id="22"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7" end="7"/>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
                                            <p:txEl>
                                              <p:pRg st="8" end="8"/>
                                            </p:txEl>
                                          </p:spTgt>
                                        </p:tgtEl>
                                        <p:attrNameLst>
                                          <p:attrName>style.visibility</p:attrName>
                                        </p:attrNameLst>
                                      </p:cBhvr>
                                      <p:to>
                                        <p:strVal val="visible"/>
                                      </p:to>
                                    </p:set>
                                    <p:anim calcmode="lin" valueType="num">
                                      <p:cBhvr additive="base">
                                        <p:cTn id="26"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14095"/>
            <a:ext cx="11950065" cy="4215765"/>
          </a:xfrm>
          <a:prstGeom prst="rect">
            <a:avLst/>
          </a:prstGeom>
          <a:noFill/>
        </p:spPr>
        <p:txBody>
          <a:bodyPr wrap="square" rtlCol="0">
            <a:spAutoFit/>
            <a:scene3d>
              <a:camera prst="orthographicFront"/>
              <a:lightRig rig="threePt" dir="t"/>
            </a:scene3d>
          </a:bodyPr>
          <a:lstStyle/>
          <a:p>
            <a:pPr marL="400050" indent="-400050">
              <a:buFont typeface="+mj-lt"/>
              <a:buAutoNum type="romanUcPeriod"/>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Yêu cầu trò chơi:</a:t>
            </a:r>
          </a:p>
          <a:p>
            <a:pPr marL="457200" indent="-457200">
              <a:buFont typeface="+mj-lt"/>
              <a:buAutoNum type="arabicPeriod"/>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Yêu cầu chơi:</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Game Caro đa phổ biến với rất nhiều người,với nhiều phiên bản game được đưa ra ,ở đây chúng em xây dựng game Caro này phù hợp với nhiều đối tượng Người chơi.</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Người chơi có thể chọn 1 trong 2 chế độ chơi:</a:t>
            </a:r>
          </a:p>
          <a:p>
            <a:pPr marL="342900" indent="-342900" algn="l">
              <a:buFont typeface="Arial" panose="020B0604020202020204" pitchFamily="34" charset="0"/>
              <a:buChar char="•"/>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Hai Người chơi.</a:t>
            </a:r>
          </a:p>
          <a:p>
            <a:pPr marL="342900" indent="-342900" algn="l">
              <a:buFont typeface="Arial" panose="020B0604020202020204" pitchFamily="34" charset="0"/>
              <a:buChar char="•"/>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Chơi với máy.</a:t>
            </a:r>
          </a:p>
          <a:p>
            <a:pPr marL="342900" indent="-342900" algn="l">
              <a:buFont typeface="Arial" panose="020B0604020202020204" pitchFamily="34" charset="0"/>
              <a:buChar char="•"/>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Chơi online qua mạng Lan</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Ở chế độ “Hai Người chơi”, hai bên lần lượt đi từng nước cờ, chọn loại quân cờ phù hợp, chọn có hoặc không có âm thanh khi chơi.</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Ở chế độ “Chơi với máy”,Người chơi và máy lần lượt đi từng nước cờ, NC chọn loại quân cờ phù hợp, có âm thanh khi chơi. </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Ở chế độ thông qua mạng LAN thì tương tự chế độ “Hai Người Chơi”.</a:t>
            </a:r>
          </a:p>
        </p:txBody>
      </p:sp>
      <p:pic>
        <p:nvPicPr>
          <p:cNvPr id="28675" name="图片 5"/>
          <p:cNvPicPr>
            <a:picLocks noGrp="1" noChangeAspect="1"/>
          </p:cNvPicPr>
          <p:nvPr>
            <p:ph idx="1"/>
          </p:nvPr>
        </p:nvPicPr>
        <p:blipFill>
          <a:blip r:embed="rId2"/>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ox(in)">
                                      <p:cBhvr>
                                        <p:cTn id="11" dur="20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edge">
                                      <p:cBhvr>
                                        <p:cTn id="16" dur="2000"/>
                                        <p:tgtEl>
                                          <p:spTgt spid="2">
                                            <p:txEl>
                                              <p:pRg st="2" end="2"/>
                                            </p:txEl>
                                          </p:spTgt>
                                        </p:tgtEl>
                                      </p:cBhvr>
                                    </p:animEffect>
                                  </p:childTnLst>
                                </p:cTn>
                              </p:par>
                              <p:par>
                                <p:cTn id="17" presetID="20"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edge">
                                      <p:cBhvr>
                                        <p:cTn id="19" dur="2000"/>
                                        <p:tgtEl>
                                          <p:spTgt spid="2">
                                            <p:txEl>
                                              <p:pRg st="3" end="3"/>
                                            </p:txEl>
                                          </p:spTgt>
                                        </p:tgtEl>
                                      </p:cBhvr>
                                    </p:animEffect>
                                  </p:childTnLst>
                                </p:cTn>
                              </p:par>
                              <p:par>
                                <p:cTn id="20" presetID="20" presetClass="entr" presetSubtype="0"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edge">
                                      <p:cBhvr>
                                        <p:cTn id="22" dur="2000"/>
                                        <p:tgtEl>
                                          <p:spTgt spid="2">
                                            <p:txEl>
                                              <p:pRg st="4" end="4"/>
                                            </p:txEl>
                                          </p:spTgt>
                                        </p:tgtEl>
                                      </p:cBhvr>
                                    </p:animEffect>
                                  </p:childTnLst>
                                </p:cTn>
                              </p:par>
                              <p:par>
                                <p:cTn id="23" presetID="20"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edge">
                                      <p:cBhvr>
                                        <p:cTn id="25" dur="2000"/>
                                        <p:tgtEl>
                                          <p:spTgt spid="2">
                                            <p:txEl>
                                              <p:pRg st="5" end="5"/>
                                            </p:txEl>
                                          </p:spTgt>
                                        </p:tgtEl>
                                      </p:cBhvr>
                                    </p:animEffect>
                                  </p:childTnLst>
                                </p:cTn>
                              </p:par>
                              <p:par>
                                <p:cTn id="26" presetID="20" presetClass="entr" presetSubtype="0"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edge">
                                      <p:cBhvr>
                                        <p:cTn id="28" dur="2000"/>
                                        <p:tgtEl>
                                          <p:spTgt spid="2">
                                            <p:txEl>
                                              <p:pRg st="6" end="6"/>
                                            </p:txEl>
                                          </p:spTgt>
                                        </p:tgtEl>
                                      </p:cBhvr>
                                    </p:animEffect>
                                  </p:childTnLst>
                                </p:cTn>
                              </p:par>
                              <p:par>
                                <p:cTn id="29" presetID="20" presetClass="entr" presetSubtype="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edge">
                                      <p:cBhvr>
                                        <p:cTn id="31" dur="2000"/>
                                        <p:tgtEl>
                                          <p:spTgt spid="2">
                                            <p:txEl>
                                              <p:pRg st="7" end="7"/>
                                            </p:txEl>
                                          </p:spTgt>
                                        </p:tgtEl>
                                      </p:cBhvr>
                                    </p:animEffect>
                                  </p:childTnLst>
                                </p:cTn>
                              </p:par>
                              <p:par>
                                <p:cTn id="32" presetID="20" presetClass="entr" presetSubtype="0" fill="hold"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wedge">
                                      <p:cBhvr>
                                        <p:cTn id="34" dur="2000"/>
                                        <p:tgtEl>
                                          <p:spTgt spid="2">
                                            <p:txEl>
                                              <p:pRg st="8" end="8"/>
                                            </p:txEl>
                                          </p:spTgt>
                                        </p:tgtEl>
                                      </p:cBhvr>
                                    </p:animEffect>
                                  </p:childTnLst>
                                </p:cTn>
                              </p:par>
                              <p:par>
                                <p:cTn id="35" presetID="20"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edge">
                                      <p:cBhvr>
                                        <p:cTn id="37" dur="2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14095"/>
            <a:ext cx="11950065" cy="2553335"/>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latin typeface="Times New Roman" panose="02020603050405020304" charset="0"/>
                <a:cs typeface="Times New Roman" panose="02020603050405020304" charset="0"/>
              </a:rPr>
              <a:t>Ngoài ra còn có:</a:t>
            </a:r>
          </a:p>
          <a:p>
            <a:pPr marL="800100" lvl="1" indent="-342900">
              <a:buFont typeface="Wingdings" panose="05000000000000000000" charset="0"/>
              <a:buChar char="Ø"/>
            </a:pPr>
            <a:r>
              <a:rPr lang="en-US" sz="2000">
                <a:solidFill>
                  <a:schemeClr val="tx1"/>
                </a:solidFill>
                <a:effectLst/>
                <a:latin typeface="Times New Roman" panose="02020603050405020304" charset="0"/>
                <a:cs typeface="Times New Roman" panose="02020603050405020304" charset="0"/>
              </a:rPr>
              <a:t>Tạo ván chơi mới:trong lúc đang chơi mà không muốn tiếp tục ván chơi đó có thể tạo ván chơi mới khởi động lại từ đầu.</a:t>
            </a:r>
          </a:p>
          <a:p>
            <a:pPr marL="800100" lvl="1" indent="-342900">
              <a:buFont typeface="Wingdings" panose="05000000000000000000" charset="0"/>
              <a:buChar char="Ø"/>
            </a:pPr>
            <a:r>
              <a:rPr lang="en-US" sz="2000">
                <a:solidFill>
                  <a:schemeClr val="tx1"/>
                </a:solidFill>
                <a:effectLst/>
                <a:latin typeface="Times New Roman" panose="02020603050405020304" charset="0"/>
                <a:cs typeface="Times New Roman" panose="02020603050405020304" charset="0"/>
              </a:rPr>
              <a:t>Nước đi :nhanh,có âm thanh di kèm (khi Người chơi chọn âm thanh).Sau mỗi nước đi sẽ hiện ra vi trí nước đi đó cho từng bên.</a:t>
            </a:r>
          </a:p>
          <a:p>
            <a:pPr marL="800100" lvl="1" indent="-342900">
              <a:buFont typeface="Wingdings" panose="05000000000000000000" charset="0"/>
              <a:buChar char="Ø"/>
            </a:pPr>
            <a:r>
              <a:rPr lang="en-US" sz="2000">
                <a:solidFill>
                  <a:schemeClr val="tx1"/>
                </a:solidFill>
                <a:effectLst/>
                <a:latin typeface="Times New Roman" panose="02020603050405020304" charset="0"/>
                <a:cs typeface="Times New Roman" panose="02020603050405020304" charset="0"/>
              </a:rPr>
              <a:t>Thời gian: hiển thị thời gian chơi được tính bắt đầu khi Người chơi đi một quân cờ mới.</a:t>
            </a:r>
          </a:p>
          <a:p>
            <a:pPr>
              <a:buFont typeface="+mj-lt"/>
            </a:pPr>
            <a:endPar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p:txBody>
      </p:sp>
      <p:pic>
        <p:nvPicPr>
          <p:cNvPr id="28675" name="图片 5"/>
          <p:cNvPicPr>
            <a:picLocks noGrp="1" noChangeAspect="1"/>
          </p:cNvPicPr>
          <p:nvPr>
            <p:ph idx="1"/>
          </p:nvPr>
        </p:nvPicPr>
        <p:blipFill>
          <a:blip r:embed="rId2"/>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982980"/>
            <a:ext cx="11950065" cy="4892675"/>
          </a:xfrm>
          <a:prstGeom prst="rect">
            <a:avLst/>
          </a:prstGeom>
          <a:noFill/>
        </p:spPr>
        <p:txBody>
          <a:bodyPr wrap="square" rtlCol="0">
            <a:spAutoFit/>
            <a:scene3d>
              <a:camera prst="orthographicFront"/>
              <a:lightRig rig="threePt" dir="t"/>
            </a:scene3d>
          </a:bodyPr>
          <a:lstStyle/>
          <a:p>
            <a:pPr marL="457200" indent="-457200">
              <a:buFont typeface="+mj-lt"/>
              <a:buAutoNum type="arabicPeriod" startAt="2"/>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Giao diện hệ thống:</a:t>
            </a:r>
          </a:p>
          <a:p>
            <a:pPr marL="457200" indent="-4572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Thuận tiện: Các nút chức năng phải đễ nhìn ,dễ sử dụng.</a:t>
            </a:r>
          </a:p>
          <a:p>
            <a:pPr marL="457200" indent="-4572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Hình ảnh: Ảnh nền,ảnh bàn cờ ,ảnh quân cờ,ảnh nút,….đơn giản, dễ nhìn.</a:t>
            </a:r>
          </a:p>
          <a:p>
            <a:pPr marL="457200" indent="-4572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Âm thanh: Có âm thanh nước đi trong khi chơi.</a:t>
            </a:r>
          </a:p>
          <a:p>
            <a:pPr marL="457200" indent="-4572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Giao diện:	</a:t>
            </a:r>
          </a:p>
          <a:p>
            <a:pPr marL="1714500" lvl="3" indent="-342900">
              <a:buFont typeface="Wingdings" panose="05000000000000000000" charset="0"/>
              <a:buChar char="Ø"/>
            </a:pPr>
            <a:r>
              <a:rPr lang="en-US" sz="2000">
                <a:solidFill>
                  <a:schemeClr val="tx1"/>
                </a:solidFill>
                <a:effectLst/>
                <a:latin typeface="Times New Roman" panose="02020603050405020304" charset="0"/>
                <a:cs typeface="Times New Roman" panose="02020603050405020304" charset="0"/>
              </a:rPr>
              <a:t> Giao diện phụ: Gồm các giao diện như: Nhập tên người chơi, Giao diện Menu game, Giao diện cài đặt.</a:t>
            </a:r>
          </a:p>
          <a:p>
            <a:pPr marL="1714500" lvl="3" indent="-342900">
              <a:buFont typeface="Wingdings" panose="05000000000000000000" charset="0"/>
              <a:buChar char="Ø"/>
            </a:pPr>
            <a:r>
              <a:rPr lang="en-US" sz="2000">
                <a:solidFill>
                  <a:schemeClr val="tx1"/>
                </a:solidFill>
                <a:effectLst/>
                <a:latin typeface="Times New Roman" panose="02020603050405020304" charset="0"/>
                <a:cs typeface="Times New Roman" panose="02020603050405020304" charset="0"/>
              </a:rPr>
              <a:t>	Giao diện chính: Bao gồm bàn cờ 20x20 tổng 400 ô với mỗi hàng dọc và hàng ngang là 20 ô liên tiếp nhau. Bên phải bàn cờ có 1 số Button để giúp người chơi lựa chọn chế độ chơi mà mình mong muốn cũng như tạo ván chơi mới hay kết thúc và thoát khỏi game. Còn có thanh thể hiện thời gian của người chơi khi đi cờ. Ngoài ra còn có Menu phía trên có một số chức năng hỗ trợ.</a:t>
            </a:r>
          </a:p>
          <a:p>
            <a:pPr marL="457200" indent="-457200">
              <a:buFont typeface="+mj-lt"/>
              <a:buAutoNum type="arabicPeriod" startAt="3"/>
            </a:pPr>
            <a:r>
              <a:rPr lang="en-US" sz="2400" b="1">
                <a:solidFill>
                  <a:schemeClr val="tx1"/>
                </a:solidFill>
                <a:effectLst/>
                <a:latin typeface="Times New Roman" panose="02020603050405020304" charset="0"/>
                <a:cs typeface="Times New Roman" panose="02020603050405020304" charset="0"/>
              </a:rPr>
              <a:t>Tương Tác:</a:t>
            </a:r>
          </a:p>
          <a:p>
            <a:pPr>
              <a:buFont typeface="+mj-lt"/>
            </a:pPr>
            <a:r>
              <a:rPr lang="en-US" sz="2000">
                <a:solidFill>
                  <a:schemeClr val="tx1"/>
                </a:solidFill>
                <a:effectLst/>
                <a:latin typeface="Times New Roman" panose="02020603050405020304" charset="0"/>
                <a:cs typeface="Times New Roman" panose="02020603050405020304" charset="0"/>
              </a:rPr>
              <a:t>	Người chơi có thể tương tác nhanh với chương trình bằng phím hoặc chuột:</a:t>
            </a:r>
          </a:p>
          <a:p>
            <a:pPr marL="1714500" lvl="3" indent="-342900">
              <a:buFont typeface="Wingdings" panose="05000000000000000000" charset="0"/>
              <a:buChar char="Ø"/>
            </a:pPr>
            <a:r>
              <a:rPr lang="en-US" sz="2000">
                <a:solidFill>
                  <a:schemeClr val="tx1"/>
                </a:solidFill>
                <a:effectLst/>
                <a:latin typeface="Times New Roman" panose="02020603050405020304" charset="0"/>
                <a:cs typeface="Times New Roman" panose="02020603050405020304" charset="0"/>
              </a:rPr>
              <a:t>Phím hoặc chuột dùng để điều khiển chương trình.</a:t>
            </a:r>
          </a:p>
          <a:p>
            <a:pPr marL="1714500" lvl="3" indent="-342900">
              <a:buFont typeface="Wingdings" panose="05000000000000000000" charset="0"/>
              <a:buChar char="Ø"/>
            </a:pPr>
            <a:r>
              <a:rPr lang="en-US" sz="2000">
                <a:solidFill>
                  <a:schemeClr val="tx1"/>
                </a:solidFill>
                <a:effectLst/>
                <a:latin typeface="Times New Roman" panose="02020603050405020304" charset="0"/>
                <a:cs typeface="Times New Roman" panose="02020603050405020304" charset="0"/>
              </a:rPr>
              <a:t>Chuột dùng để đi nước cờ.</a:t>
            </a:r>
            <a:r>
              <a:rPr lang="en-US" sz="2400" b="1">
                <a:solidFill>
                  <a:schemeClr val="tx1"/>
                </a:solidFill>
                <a:effectLst/>
                <a:latin typeface="Times New Roman" panose="02020603050405020304" charset="0"/>
                <a:cs typeface="Times New Roman" panose="02020603050405020304" charset="0"/>
              </a:rPr>
              <a:t>	</a:t>
            </a: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p:txBody>
      </p:sp>
      <p:pic>
        <p:nvPicPr>
          <p:cNvPr id="28675" name="图片 5"/>
          <p:cNvPicPr>
            <a:picLocks noGrp="1" noChangeAspect="1"/>
          </p:cNvPicPr>
          <p:nvPr>
            <p:ph idx="1"/>
          </p:nvPr>
        </p:nvPicPr>
        <p:blipFill>
          <a:blip r:embed="rId2"/>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2000"/>
                                        <p:tgtEl>
                                          <p:spTgt spid="2">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ox(in)">
                                      <p:cBhvr>
                                        <p:cTn id="15" dur="2000"/>
                                        <p:tgtEl>
                                          <p:spTgt spid="2">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ox(in)">
                                      <p:cBhvr>
                                        <p:cTn id="18" dur="2000"/>
                                        <p:tgtEl>
                                          <p:spTgt spid="2">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ox(in)">
                                      <p:cBhvr>
                                        <p:cTn id="21" dur="2000"/>
                                        <p:tgtEl>
                                          <p:spTgt spid="2">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box(in)">
                                      <p:cBhvr>
                                        <p:cTn id="24" dur="2000"/>
                                        <p:tgtEl>
                                          <p:spTgt spid="2">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ox(in)">
                                      <p:cBhvr>
                                        <p:cTn id="27" dur="20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0" presetClass="entr" presetSubtype="0" fill="hold"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wedge">
                                      <p:cBhvr>
                                        <p:cTn id="36" dur="2000"/>
                                        <p:tgtEl>
                                          <p:spTgt spid="2">
                                            <p:txEl>
                                              <p:pRg st="8" end="8"/>
                                            </p:txEl>
                                          </p:spTgt>
                                        </p:tgtEl>
                                      </p:cBhvr>
                                    </p:animEffect>
                                  </p:childTnLst>
                                </p:cTn>
                              </p:par>
                              <p:par>
                                <p:cTn id="37" presetID="20" presetClass="entr" presetSubtype="0"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wedge">
                                      <p:cBhvr>
                                        <p:cTn id="39" dur="2000"/>
                                        <p:tgtEl>
                                          <p:spTgt spid="2">
                                            <p:txEl>
                                              <p:pRg st="9" end="9"/>
                                            </p:txEl>
                                          </p:spTgt>
                                        </p:tgtEl>
                                      </p:cBhvr>
                                    </p:animEffect>
                                  </p:childTnLst>
                                </p:cTn>
                              </p:par>
                              <p:par>
                                <p:cTn id="40" presetID="20" presetClass="entr" presetSubtype="0" fill="hold" nodeType="with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wedge">
                                      <p:cBhvr>
                                        <p:cTn id="42"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14095"/>
            <a:ext cx="11950065" cy="1506855"/>
          </a:xfrm>
          <a:prstGeom prst="rect">
            <a:avLst/>
          </a:prstGeom>
          <a:noFill/>
        </p:spPr>
        <p:txBody>
          <a:bodyPr wrap="square" rtlCol="0">
            <a:spAutoFit/>
            <a:scene3d>
              <a:camera prst="orthographicFront"/>
              <a:lightRig rig="threePt" dir="t"/>
            </a:scene3d>
          </a:bodyPr>
          <a:lstStyle/>
          <a:p>
            <a:pPr marL="514350" indent="-514350">
              <a:buFont typeface="+mj-lt"/>
              <a:buAutoNum type="romanUcPeriod" startAt="2"/>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Phân tích và thiết kế:</a:t>
            </a:r>
          </a:p>
          <a:p>
            <a:pPr marL="457200" indent="-457200">
              <a:buFont typeface="+mj-lt"/>
              <a:buAutoNum type="arabicPeriod"/>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Xây dựng Module trò chơi:</a:t>
            </a:r>
          </a:p>
          <a:p>
            <a:pPr>
              <a:buFont typeface="+mj-lt"/>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1.1.  Sơ đồ chức năng trò chơi:</a:t>
            </a: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28675" name="图片 5"/>
          <p:cNvPicPr>
            <a:picLocks noGrp="1" noChangeAspect="1"/>
          </p:cNvPicPr>
          <p:nvPr>
            <p:ph idx="1"/>
          </p:nvPr>
        </p:nvPicPr>
        <p:blipFill>
          <a:blip r:embed="rId2"/>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14095"/>
            <a:ext cx="11950065" cy="398780"/>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p:txBody>
      </p:sp>
      <p:grpSp>
        <p:nvGrpSpPr>
          <p:cNvPr id="188" name="Canvas 188"/>
          <p:cNvGrpSpPr/>
          <p:nvPr/>
        </p:nvGrpSpPr>
        <p:grpSpPr>
          <a:xfrm>
            <a:off x="2790190" y="736600"/>
            <a:ext cx="7128510" cy="8721090"/>
            <a:chOff x="0" y="0"/>
            <a:chExt cx="6286500" cy="8001000"/>
          </a:xfrm>
        </p:grpSpPr>
        <p:sp>
          <p:nvSpPr>
            <p:cNvPr id="3" name="Canvas 188"/>
            <p:cNvSpPr>
              <a:spLocks noChangeAspect="1"/>
            </p:cNvSpPr>
            <p:nvPr/>
          </p:nvSpPr>
          <p:spPr>
            <a:xfrm>
              <a:off x="0" y="0"/>
              <a:ext cx="6286500" cy="8001000"/>
            </a:xfrm>
            <a:noFill/>
            <a:ln>
              <a:noFill/>
            </a:ln>
          </p:spPr>
        </p:sp>
        <p:sp>
          <p:nvSpPr>
            <p:cNvPr id="189" name="Rectangles 2"/>
            <p:cNvSpPr/>
            <p:nvPr/>
          </p:nvSpPr>
          <p:spPr>
            <a:xfrm>
              <a:off x="2400137" y="0"/>
              <a:ext cx="1169829" cy="704326"/>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gn="ctr">
                <a:lnSpc>
                  <a:spcPct val="150000"/>
                </a:lnSpc>
              </a:pPr>
              <a:r>
                <a:rPr lang="en-US" altLang="zh-CN" sz="1600" b="1" kern="100">
                  <a:latin typeface="Times New Roman" panose="02020603050405020304"/>
                  <a:ea typeface="Calibri" panose="020F0502020204030204"/>
                  <a:cs typeface="Times New Roman" panose="02020603050405020304"/>
                  <a:sym typeface="Times New Roman" panose="02020603050405020304"/>
                </a:rPr>
                <a:t>Trò chơi Caro</a:t>
              </a:r>
            </a:p>
          </p:txBody>
        </p:sp>
        <p:cxnSp>
          <p:nvCxnSpPr>
            <p:cNvPr id="190" name="Straight Connector 3"/>
            <p:cNvCxnSpPr/>
            <p:nvPr/>
          </p:nvCxnSpPr>
          <p:spPr>
            <a:xfrm>
              <a:off x="2971800" y="457010"/>
              <a:ext cx="762" cy="342942"/>
            </a:xfrm>
            <a:prstGeom prst="line">
              <a:avLst/>
            </a:prstGeom>
            <a:ln w="9525" cap="flat" cmpd="sng">
              <a:solidFill>
                <a:srgbClr val="000000"/>
              </a:solidFill>
              <a:prstDash val="solid"/>
              <a:headEnd type="none" w="med" len="med"/>
              <a:tailEnd type="none" w="med" len="med"/>
            </a:ln>
          </p:spPr>
        </p:cxnSp>
        <p:sp>
          <p:nvSpPr>
            <p:cNvPr id="191" name="Rectangles 4"/>
            <p:cNvSpPr/>
            <p:nvPr/>
          </p:nvSpPr>
          <p:spPr>
            <a:xfrm>
              <a:off x="228600" y="1143000"/>
              <a:ext cx="1152525" cy="560705"/>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gn="ctr">
                <a:lnSpc>
                  <a:spcPct val="150000"/>
                </a:lnSpc>
              </a:pPr>
              <a:r>
                <a:rPr lang="en-US" altLang="zh-CN" sz="1300" b="1" kern="100">
                  <a:latin typeface="Calibri" panose="020F0502020204030204"/>
                  <a:ea typeface="Calibri" panose="020F0502020204030204"/>
                  <a:cs typeface="Times New Roman" panose="02020603050405020304"/>
                  <a:sym typeface="Times New Roman" panose="02020603050405020304"/>
                </a:rPr>
                <a:t>Xử lý trò Chơi</a:t>
              </a:r>
            </a:p>
          </p:txBody>
        </p:sp>
        <p:sp>
          <p:nvSpPr>
            <p:cNvPr id="192" name="Rectangles 5"/>
            <p:cNvSpPr/>
            <p:nvPr/>
          </p:nvSpPr>
          <p:spPr>
            <a:xfrm>
              <a:off x="1600200" y="1142894"/>
              <a:ext cx="1257300" cy="456269"/>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gn="ctr">
                <a:lnSpc>
                  <a:spcPct val="150000"/>
                </a:lnSpc>
              </a:pPr>
              <a:r>
                <a:rPr lang="en-US" altLang="zh-CN" sz="1300" b="1" kern="100">
                  <a:latin typeface="Calibri" panose="020F0502020204030204"/>
                  <a:ea typeface="Calibri" panose="020F0502020204030204"/>
                  <a:cs typeface="Times New Roman" panose="02020603050405020304"/>
                  <a:sym typeface="Times New Roman" panose="02020603050405020304"/>
                </a:rPr>
                <a:t>Chơi trò chơi</a:t>
              </a:r>
            </a:p>
          </p:txBody>
        </p:sp>
        <p:sp>
          <p:nvSpPr>
            <p:cNvPr id="193" name="Rectangles 9"/>
            <p:cNvSpPr/>
            <p:nvPr/>
          </p:nvSpPr>
          <p:spPr>
            <a:xfrm>
              <a:off x="3314608" y="1143000"/>
              <a:ext cx="1028710" cy="571500"/>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gn="ctr">
                <a:lnSpc>
                  <a:spcPct val="150000"/>
                </a:lnSpc>
              </a:pPr>
              <a:r>
                <a:rPr lang="en-US" altLang="zh-CN" sz="1300" b="1" kern="100">
                  <a:latin typeface="Calibri" panose="020F0502020204030204"/>
                  <a:ea typeface="Calibri" panose="020F0502020204030204"/>
                  <a:cs typeface="Times New Roman" panose="02020603050405020304"/>
                  <a:sym typeface="Times New Roman" panose="02020603050405020304"/>
                </a:rPr>
                <a:t>Thông tin trò chơi</a:t>
              </a:r>
            </a:p>
          </p:txBody>
        </p:sp>
        <p:cxnSp>
          <p:nvCxnSpPr>
            <p:cNvPr id="194" name="Straight Connector 11"/>
            <p:cNvCxnSpPr/>
            <p:nvPr/>
          </p:nvCxnSpPr>
          <p:spPr>
            <a:xfrm>
              <a:off x="800100" y="800100"/>
              <a:ext cx="3124200" cy="19685"/>
            </a:xfrm>
            <a:prstGeom prst="line">
              <a:avLst/>
            </a:prstGeom>
            <a:ln w="9525" cap="flat" cmpd="sng">
              <a:solidFill>
                <a:srgbClr val="000000"/>
              </a:solidFill>
              <a:prstDash val="solid"/>
              <a:headEnd type="none" w="med" len="med"/>
              <a:tailEnd type="none" w="med" len="med"/>
            </a:ln>
          </p:spPr>
        </p:cxnSp>
        <p:cxnSp>
          <p:nvCxnSpPr>
            <p:cNvPr id="195" name="Straight Connector 12"/>
            <p:cNvCxnSpPr/>
            <p:nvPr/>
          </p:nvCxnSpPr>
          <p:spPr>
            <a:xfrm>
              <a:off x="800100" y="799952"/>
              <a:ext cx="762" cy="342942"/>
            </a:xfrm>
            <a:prstGeom prst="line">
              <a:avLst/>
            </a:prstGeom>
            <a:ln w="9525" cap="flat" cmpd="sng">
              <a:solidFill>
                <a:srgbClr val="000000"/>
              </a:solidFill>
              <a:prstDash val="solid"/>
              <a:headEnd type="none" w="med" len="med"/>
              <a:tailEnd type="none" w="med" len="med"/>
            </a:ln>
          </p:spPr>
        </p:cxnSp>
        <p:cxnSp>
          <p:nvCxnSpPr>
            <p:cNvPr id="196" name="Straight Connector 13"/>
            <p:cNvCxnSpPr/>
            <p:nvPr/>
          </p:nvCxnSpPr>
          <p:spPr>
            <a:xfrm>
              <a:off x="2171700" y="799952"/>
              <a:ext cx="762" cy="342942"/>
            </a:xfrm>
            <a:prstGeom prst="line">
              <a:avLst/>
            </a:prstGeom>
            <a:ln w="9525" cap="flat" cmpd="sng">
              <a:solidFill>
                <a:srgbClr val="000000"/>
              </a:solidFill>
              <a:prstDash val="solid"/>
              <a:headEnd type="none" w="med" len="med"/>
              <a:tailEnd type="none" w="med" len="med"/>
            </a:ln>
          </p:spPr>
        </p:cxnSp>
        <p:cxnSp>
          <p:nvCxnSpPr>
            <p:cNvPr id="197" name="Straight Connector 14"/>
            <p:cNvCxnSpPr/>
            <p:nvPr/>
          </p:nvCxnSpPr>
          <p:spPr>
            <a:xfrm>
              <a:off x="3886200" y="799952"/>
              <a:ext cx="762" cy="342942"/>
            </a:xfrm>
            <a:prstGeom prst="line">
              <a:avLst/>
            </a:prstGeom>
            <a:ln w="9525" cap="flat" cmpd="sng">
              <a:solidFill>
                <a:srgbClr val="000000"/>
              </a:solidFill>
              <a:prstDash val="solid"/>
              <a:headEnd type="none" w="med" len="med"/>
              <a:tailEnd type="none" w="med" len="med"/>
            </a:ln>
          </p:spPr>
        </p:cxnSp>
        <p:sp>
          <p:nvSpPr>
            <p:cNvPr id="198" name="Rectangles 16"/>
            <p:cNvSpPr/>
            <p:nvPr/>
          </p:nvSpPr>
          <p:spPr>
            <a:xfrm>
              <a:off x="571500" y="2056765"/>
              <a:ext cx="942975" cy="589915"/>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gn="ctr">
                <a:lnSpc>
                  <a:spcPct val="150000"/>
                </a:lnSpc>
              </a:pPr>
              <a:r>
                <a:rPr lang="en-US" altLang="zh-CN" sz="1200" b="1" kern="100">
                  <a:latin typeface="Times New Roman" panose="02020603050405020304"/>
                  <a:ea typeface="Calibri" panose="020F0502020204030204"/>
                  <a:cs typeface="Times New Roman" panose="02020603050405020304"/>
                  <a:sym typeface="Times New Roman" panose="02020603050405020304"/>
                </a:rPr>
                <a:t>Lưu lại trò chơi</a:t>
              </a:r>
            </a:p>
          </p:txBody>
        </p:sp>
        <p:sp>
          <p:nvSpPr>
            <p:cNvPr id="199" name="Rectangles 17"/>
            <p:cNvSpPr/>
            <p:nvPr/>
          </p:nvSpPr>
          <p:spPr>
            <a:xfrm>
              <a:off x="571500" y="2856865"/>
              <a:ext cx="952500" cy="600075"/>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gn="ctr">
                <a:lnSpc>
                  <a:spcPct val="150000"/>
                </a:lnSpc>
              </a:pPr>
              <a:r>
                <a:rPr lang="en-US" altLang="zh-CN" sz="1100" b="1" kern="100">
                  <a:latin typeface="Calibri" panose="020F0502020204030204"/>
                  <a:ea typeface="Calibri" panose="020F0502020204030204"/>
                  <a:cs typeface="Times New Roman" panose="02020603050405020304"/>
                  <a:sym typeface="Times New Roman" panose="02020603050405020304"/>
                </a:rPr>
                <a:t>Mở trò chơi đã lưu</a:t>
              </a:r>
            </a:p>
          </p:txBody>
        </p:sp>
        <p:sp>
          <p:nvSpPr>
            <p:cNvPr id="200" name="Rectangles 18"/>
            <p:cNvSpPr/>
            <p:nvPr/>
          </p:nvSpPr>
          <p:spPr>
            <a:xfrm>
              <a:off x="598170" y="4467860"/>
              <a:ext cx="961390" cy="600710"/>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gn="ctr">
                <a:lnSpc>
                  <a:spcPct val="150000"/>
                </a:lnSpc>
              </a:pPr>
              <a:r>
                <a:rPr lang="en-US" altLang="zh-CN" sz="1100" b="1" kern="100">
                  <a:latin typeface="Calibri" panose="020F0502020204030204"/>
                  <a:ea typeface="Calibri" panose="020F0502020204030204"/>
                  <a:cs typeface="Times New Roman" panose="02020603050405020304"/>
                  <a:sym typeface="Times New Roman" panose="02020603050405020304"/>
                </a:rPr>
                <a:t>Thoát khỏi trò chơi</a:t>
              </a:r>
            </a:p>
          </p:txBody>
        </p:sp>
        <p:sp>
          <p:nvSpPr>
            <p:cNvPr id="201" name="Rectangles 19"/>
            <p:cNvSpPr/>
            <p:nvPr/>
          </p:nvSpPr>
          <p:spPr>
            <a:xfrm>
              <a:off x="1943100" y="2056913"/>
              <a:ext cx="1257300" cy="343683"/>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gn="ctr">
                <a:lnSpc>
                  <a:spcPct val="150000"/>
                </a:lnSpc>
              </a:pPr>
              <a:r>
                <a:rPr lang="en-US" altLang="zh-CN" sz="1100" b="1" kern="100">
                  <a:latin typeface="Times New Roman" panose="02020603050405020304"/>
                  <a:ea typeface="Calibri" panose="020F0502020204030204"/>
                  <a:cs typeface="Times New Roman" panose="02020603050405020304"/>
                  <a:sym typeface="Times New Roman" panose="02020603050405020304"/>
                </a:rPr>
                <a:t>Tạo 1 ván chơi mơ</a:t>
              </a:r>
              <a:r>
                <a:rPr lang="en-US" altLang="zh-CN" sz="1000" b="1" kern="100">
                  <a:latin typeface="Calibri" panose="020F0502020204030204"/>
                  <a:ea typeface="Calibri" panose="020F0502020204030204"/>
                  <a:cs typeface="Times New Roman" panose="02020603050405020304"/>
                  <a:sym typeface="Times New Roman" panose="02020603050405020304"/>
                </a:rPr>
                <a:t>i</a:t>
              </a:r>
            </a:p>
          </p:txBody>
        </p:sp>
        <p:sp>
          <p:nvSpPr>
            <p:cNvPr id="202" name="Rectangles 20"/>
            <p:cNvSpPr/>
            <p:nvPr/>
          </p:nvSpPr>
          <p:spPr>
            <a:xfrm>
              <a:off x="1943100" y="2856865"/>
              <a:ext cx="1257300" cy="342942"/>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nSpc>
                  <a:spcPct val="150000"/>
                </a:lnSpc>
              </a:pPr>
              <a:r>
                <a:rPr lang="en-US" altLang="zh-CN" sz="1100" b="1" kern="100">
                  <a:latin typeface="Times New Roman" panose="02020603050405020304"/>
                  <a:ea typeface="Calibri" panose="020F0502020204030204"/>
                  <a:cs typeface="Times New Roman" panose="02020603050405020304"/>
                  <a:sym typeface="Times New Roman" panose="02020603050405020304"/>
                </a:rPr>
                <a:t>Chọn Chế độ chơi</a:t>
              </a:r>
            </a:p>
          </p:txBody>
        </p:sp>
        <p:sp>
          <p:nvSpPr>
            <p:cNvPr id="204" name="Rectangles 22"/>
            <p:cNvSpPr/>
            <p:nvPr/>
          </p:nvSpPr>
          <p:spPr>
            <a:xfrm>
              <a:off x="3657600" y="2056765"/>
              <a:ext cx="1333500" cy="505460"/>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gn="ctr">
                <a:lnSpc>
                  <a:spcPct val="150000"/>
                </a:lnSpc>
              </a:pPr>
              <a:r>
                <a:rPr lang="en-US" altLang="zh-CN" sz="1100" b="1" kern="100">
                  <a:latin typeface="Times New Roman" panose="02020603050405020304"/>
                  <a:ea typeface="Calibri" panose="020F0502020204030204"/>
                  <a:cs typeface="Times New Roman" panose="02020603050405020304"/>
                  <a:sym typeface="Times New Roman" panose="02020603050405020304"/>
                </a:rPr>
                <a:t>Hiển thị luật chơ</a:t>
              </a:r>
              <a:r>
                <a:rPr lang="en-US" altLang="zh-CN" sz="1000" b="1" kern="100">
                  <a:latin typeface="Calibri" panose="020F0502020204030204"/>
                  <a:ea typeface="Calibri" panose="020F0502020204030204"/>
                  <a:cs typeface="Times New Roman" panose="02020603050405020304"/>
                  <a:sym typeface="Times New Roman" panose="02020603050405020304"/>
                </a:rPr>
                <a:t>i</a:t>
              </a:r>
            </a:p>
          </p:txBody>
        </p:sp>
        <p:sp>
          <p:nvSpPr>
            <p:cNvPr id="205" name="Rectangles 23"/>
            <p:cNvSpPr/>
            <p:nvPr/>
          </p:nvSpPr>
          <p:spPr>
            <a:xfrm>
              <a:off x="3657600" y="2742565"/>
              <a:ext cx="1543050" cy="552450"/>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gn="ctr">
                <a:lnSpc>
                  <a:spcPct val="150000"/>
                </a:lnSpc>
              </a:pPr>
              <a:r>
                <a:rPr lang="en-US" altLang="zh-CN" sz="1100" b="1" kern="100">
                  <a:latin typeface="Calibri" panose="020F0502020204030204"/>
                  <a:ea typeface="Calibri" panose="020F0502020204030204"/>
                  <a:cs typeface="Times New Roman" panose="02020603050405020304"/>
                  <a:sym typeface="Times New Roman" panose="02020603050405020304"/>
                </a:rPr>
                <a:t>Hiển thị tên người chơi</a:t>
              </a:r>
            </a:p>
          </p:txBody>
        </p:sp>
        <p:cxnSp>
          <p:nvCxnSpPr>
            <p:cNvPr id="206" name="Straight Connector 24"/>
            <p:cNvCxnSpPr/>
            <p:nvPr/>
          </p:nvCxnSpPr>
          <p:spPr>
            <a:xfrm flipH="1">
              <a:off x="332740" y="1715135"/>
              <a:ext cx="5080" cy="2970530"/>
            </a:xfrm>
            <a:prstGeom prst="line">
              <a:avLst/>
            </a:prstGeom>
            <a:ln w="9525" cap="flat" cmpd="sng">
              <a:solidFill>
                <a:srgbClr val="000000"/>
              </a:solidFill>
              <a:prstDash val="solid"/>
              <a:headEnd type="none" w="med" len="med"/>
              <a:tailEnd type="none" w="med" len="med"/>
            </a:ln>
          </p:spPr>
        </p:cxnSp>
        <p:cxnSp>
          <p:nvCxnSpPr>
            <p:cNvPr id="208" name="Straight Connector 26"/>
            <p:cNvCxnSpPr/>
            <p:nvPr/>
          </p:nvCxnSpPr>
          <p:spPr>
            <a:xfrm>
              <a:off x="342900" y="2856865"/>
              <a:ext cx="228600" cy="741"/>
            </a:xfrm>
            <a:prstGeom prst="line">
              <a:avLst/>
            </a:prstGeom>
            <a:ln w="9525" cap="flat" cmpd="sng">
              <a:solidFill>
                <a:srgbClr val="000000"/>
              </a:solidFill>
              <a:prstDash val="solid"/>
              <a:headEnd type="none" w="med" len="med"/>
              <a:tailEnd type="none" w="med" len="med"/>
            </a:ln>
          </p:spPr>
        </p:cxnSp>
        <p:cxnSp>
          <p:nvCxnSpPr>
            <p:cNvPr id="209" name="Straight Connector 27"/>
            <p:cNvCxnSpPr/>
            <p:nvPr/>
          </p:nvCxnSpPr>
          <p:spPr>
            <a:xfrm>
              <a:off x="342900" y="2056913"/>
              <a:ext cx="228600" cy="741"/>
            </a:xfrm>
            <a:prstGeom prst="line">
              <a:avLst/>
            </a:prstGeom>
            <a:ln w="9525" cap="flat" cmpd="sng">
              <a:solidFill>
                <a:srgbClr val="000000"/>
              </a:solidFill>
              <a:prstDash val="solid"/>
              <a:headEnd type="none" w="med" len="med"/>
              <a:tailEnd type="none" w="med" len="med"/>
            </a:ln>
          </p:spPr>
        </p:cxnSp>
        <p:cxnSp>
          <p:nvCxnSpPr>
            <p:cNvPr id="210" name="Straight Connector 28"/>
            <p:cNvCxnSpPr/>
            <p:nvPr/>
          </p:nvCxnSpPr>
          <p:spPr>
            <a:xfrm>
              <a:off x="1714500" y="2856865"/>
              <a:ext cx="228600" cy="741"/>
            </a:xfrm>
            <a:prstGeom prst="line">
              <a:avLst/>
            </a:prstGeom>
            <a:ln w="9525" cap="flat" cmpd="sng">
              <a:solidFill>
                <a:srgbClr val="000000"/>
              </a:solidFill>
              <a:prstDash val="solid"/>
              <a:headEnd type="none" w="med" len="med"/>
              <a:tailEnd type="none" w="med" len="med"/>
            </a:ln>
          </p:spPr>
        </p:cxnSp>
        <p:cxnSp>
          <p:nvCxnSpPr>
            <p:cNvPr id="211" name="Straight Connector 29"/>
            <p:cNvCxnSpPr/>
            <p:nvPr/>
          </p:nvCxnSpPr>
          <p:spPr>
            <a:xfrm>
              <a:off x="1714500" y="2056913"/>
              <a:ext cx="228600" cy="741"/>
            </a:xfrm>
            <a:prstGeom prst="line">
              <a:avLst/>
            </a:prstGeom>
            <a:ln w="9525" cap="flat" cmpd="sng">
              <a:solidFill>
                <a:srgbClr val="000000"/>
              </a:solidFill>
              <a:prstDash val="solid"/>
              <a:headEnd type="none" w="med" len="med"/>
              <a:tailEnd type="none" w="med" len="med"/>
            </a:ln>
          </p:spPr>
        </p:cxnSp>
        <p:cxnSp>
          <p:nvCxnSpPr>
            <p:cNvPr id="212" name="Straight Connector 30"/>
            <p:cNvCxnSpPr/>
            <p:nvPr/>
          </p:nvCxnSpPr>
          <p:spPr>
            <a:xfrm>
              <a:off x="3429000" y="1599904"/>
              <a:ext cx="762" cy="1143635"/>
            </a:xfrm>
            <a:prstGeom prst="line">
              <a:avLst/>
            </a:prstGeom>
            <a:ln w="9525" cap="flat" cmpd="sng">
              <a:solidFill>
                <a:srgbClr val="000000"/>
              </a:solidFill>
              <a:prstDash val="solid"/>
              <a:headEnd type="none" w="med" len="med"/>
              <a:tailEnd type="none" w="med" len="med"/>
            </a:ln>
          </p:spPr>
        </p:cxnSp>
        <p:cxnSp>
          <p:nvCxnSpPr>
            <p:cNvPr id="213" name="Straight Connector 31"/>
            <p:cNvCxnSpPr/>
            <p:nvPr/>
          </p:nvCxnSpPr>
          <p:spPr>
            <a:xfrm>
              <a:off x="3429000" y="2742798"/>
              <a:ext cx="228600" cy="1481"/>
            </a:xfrm>
            <a:prstGeom prst="line">
              <a:avLst/>
            </a:prstGeom>
            <a:ln w="9525" cap="flat" cmpd="sng">
              <a:solidFill>
                <a:srgbClr val="000000"/>
              </a:solidFill>
              <a:prstDash val="solid"/>
              <a:headEnd type="none" w="med" len="med"/>
              <a:tailEnd type="none" w="med" len="med"/>
            </a:ln>
          </p:spPr>
        </p:cxnSp>
        <p:cxnSp>
          <p:nvCxnSpPr>
            <p:cNvPr id="214" name="Straight Connector 32"/>
            <p:cNvCxnSpPr/>
            <p:nvPr/>
          </p:nvCxnSpPr>
          <p:spPr>
            <a:xfrm>
              <a:off x="3429000" y="2056913"/>
              <a:ext cx="228600" cy="741"/>
            </a:xfrm>
            <a:prstGeom prst="line">
              <a:avLst/>
            </a:prstGeom>
            <a:ln w="9525" cap="flat" cmpd="sng">
              <a:solidFill>
                <a:srgbClr val="000000"/>
              </a:solidFill>
              <a:prstDash val="solid"/>
              <a:headEnd type="none" w="med" len="med"/>
              <a:tailEnd type="none" w="med" len="med"/>
            </a:ln>
          </p:spPr>
        </p:cxnSp>
        <p:cxnSp>
          <p:nvCxnSpPr>
            <p:cNvPr id="215" name="Straight Connector 33"/>
            <p:cNvCxnSpPr/>
            <p:nvPr/>
          </p:nvCxnSpPr>
          <p:spPr>
            <a:xfrm>
              <a:off x="1714500" y="1599904"/>
              <a:ext cx="0" cy="128617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28" name="Rectangles 56"/>
            <p:cNvSpPr/>
            <p:nvPr/>
          </p:nvSpPr>
          <p:spPr>
            <a:xfrm>
              <a:off x="2286000" y="3428683"/>
              <a:ext cx="1371600" cy="342942"/>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gn="ctr">
                <a:lnSpc>
                  <a:spcPct val="150000"/>
                </a:lnSpc>
              </a:pPr>
              <a:r>
                <a:rPr lang="en-US" altLang="zh-CN" sz="1100" b="1" kern="100">
                  <a:latin typeface="Times New Roman" panose="02020603050405020304"/>
                  <a:ea typeface="Calibri" panose="020F0502020204030204"/>
                  <a:cs typeface="Times New Roman" panose="02020603050405020304"/>
                  <a:sym typeface="Times New Roman" panose="02020603050405020304"/>
                </a:rPr>
                <a:t>Người chơi với máy</a:t>
              </a:r>
            </a:p>
          </p:txBody>
        </p:sp>
        <p:sp>
          <p:nvSpPr>
            <p:cNvPr id="229" name="Rectangles 57"/>
            <p:cNvSpPr/>
            <p:nvPr/>
          </p:nvSpPr>
          <p:spPr>
            <a:xfrm>
              <a:off x="2286000" y="3885565"/>
              <a:ext cx="1381125" cy="523240"/>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gn="ctr">
                <a:lnSpc>
                  <a:spcPct val="150000"/>
                </a:lnSpc>
              </a:pPr>
              <a:r>
                <a:rPr lang="en-US" altLang="zh-CN" sz="1100" b="1" kern="100">
                  <a:latin typeface="Times New Roman" panose="02020603050405020304"/>
                  <a:ea typeface="Calibri" panose="020F0502020204030204"/>
                  <a:cs typeface="Times New Roman" panose="02020603050405020304"/>
                  <a:sym typeface="Times New Roman" panose="02020603050405020304"/>
                </a:rPr>
                <a:t>Hai người chơi với nhau</a:t>
              </a:r>
            </a:p>
          </p:txBody>
        </p:sp>
        <p:cxnSp>
          <p:nvCxnSpPr>
            <p:cNvPr id="230" name="Straight Connector 58"/>
            <p:cNvCxnSpPr/>
            <p:nvPr/>
          </p:nvCxnSpPr>
          <p:spPr>
            <a:xfrm>
              <a:off x="2057400" y="3199807"/>
              <a:ext cx="762" cy="800693"/>
            </a:xfrm>
            <a:prstGeom prst="line">
              <a:avLst/>
            </a:prstGeom>
            <a:ln w="9525" cap="flat" cmpd="sng">
              <a:solidFill>
                <a:srgbClr val="000000"/>
              </a:solidFill>
              <a:prstDash val="solid"/>
              <a:headEnd type="none" w="med" len="med"/>
              <a:tailEnd type="none" w="med" len="med"/>
            </a:ln>
          </p:spPr>
        </p:cxnSp>
        <p:cxnSp>
          <p:nvCxnSpPr>
            <p:cNvPr id="231" name="Straight Connector 59"/>
            <p:cNvCxnSpPr/>
            <p:nvPr/>
          </p:nvCxnSpPr>
          <p:spPr>
            <a:xfrm>
              <a:off x="2057400" y="4000500"/>
              <a:ext cx="228600" cy="741"/>
            </a:xfrm>
            <a:prstGeom prst="line">
              <a:avLst/>
            </a:prstGeom>
            <a:ln w="9525" cap="flat" cmpd="sng">
              <a:solidFill>
                <a:srgbClr val="000000"/>
              </a:solidFill>
              <a:prstDash val="solid"/>
              <a:headEnd type="none" w="med" len="med"/>
              <a:tailEnd type="none" w="med" len="med"/>
            </a:ln>
          </p:spPr>
        </p:cxnSp>
        <p:cxnSp>
          <p:nvCxnSpPr>
            <p:cNvPr id="232" name="Straight Connector 60"/>
            <p:cNvCxnSpPr/>
            <p:nvPr/>
          </p:nvCxnSpPr>
          <p:spPr>
            <a:xfrm>
              <a:off x="2057400" y="3428683"/>
              <a:ext cx="228600" cy="741"/>
            </a:xfrm>
            <a:prstGeom prst="line">
              <a:avLst/>
            </a:prstGeom>
            <a:ln w="9525" cap="flat" cmpd="sng">
              <a:solidFill>
                <a:srgbClr val="000000"/>
              </a:solidFill>
              <a:prstDash val="solid"/>
              <a:headEnd type="none" w="med" len="med"/>
              <a:tailEnd type="none" w="med" len="med"/>
            </a:ln>
          </p:spPr>
        </p:cxnSp>
        <p:cxnSp>
          <p:nvCxnSpPr>
            <p:cNvPr id="237" name="Straight Connector 65"/>
            <p:cNvCxnSpPr/>
            <p:nvPr/>
          </p:nvCxnSpPr>
          <p:spPr>
            <a:xfrm>
              <a:off x="342900" y="3771625"/>
              <a:ext cx="228600" cy="0"/>
            </a:xfrm>
            <a:prstGeom prst="line">
              <a:avLst/>
            </a:prstGeom>
            <a:ln w="9525" cap="flat" cmpd="sng">
              <a:solidFill>
                <a:srgbClr val="000000"/>
              </a:solidFill>
              <a:prstDash val="solid"/>
              <a:headEnd type="none" w="med" len="med"/>
              <a:tailEnd type="none" w="med" len="med"/>
            </a:ln>
          </p:spPr>
        </p:cxnSp>
        <p:sp>
          <p:nvSpPr>
            <p:cNvPr id="239" name="Text Box 128"/>
            <p:cNvSpPr txBox="1"/>
            <p:nvPr/>
          </p:nvSpPr>
          <p:spPr>
            <a:xfrm>
              <a:off x="3884295" y="3841115"/>
              <a:ext cx="1837690" cy="53403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50000"/>
                </a:lnSpc>
              </a:pPr>
              <a:r>
                <a:rPr lang="en-US" altLang="zh-CN" sz="1100" b="1" kern="100">
                  <a:latin typeface="Times New Roman" panose="02020603050405020304"/>
                  <a:ea typeface="Calibri" panose="020F0502020204030204"/>
                  <a:cs typeface="Times New Roman" panose="02020603050405020304"/>
                  <a:sym typeface="Times New Roman" panose="02020603050405020304"/>
                </a:rPr>
                <a:t>Chơi onl thông qua mạng LAN</a:t>
              </a:r>
            </a:p>
          </p:txBody>
        </p:sp>
        <p:cxnSp>
          <p:nvCxnSpPr>
            <p:cNvPr id="240" name="Straight Connector 129"/>
            <p:cNvCxnSpPr/>
            <p:nvPr/>
          </p:nvCxnSpPr>
          <p:spPr>
            <a:xfrm flipV="1">
              <a:off x="3657600" y="4108450"/>
              <a:ext cx="226695" cy="5715"/>
            </a:xfrm>
            <a:prstGeom prst="line">
              <a:avLst/>
            </a:prstGeom>
          </p:spPr>
          <p:style>
            <a:lnRef idx="1">
              <a:schemeClr val="dk1"/>
            </a:lnRef>
            <a:fillRef idx="0">
              <a:schemeClr val="dk1"/>
            </a:fillRef>
            <a:effectRef idx="0">
              <a:schemeClr val="dk1"/>
            </a:effectRef>
            <a:fontRef idx="minor">
              <a:schemeClr val="tx1"/>
            </a:fontRef>
          </p:style>
        </p:cxnSp>
        <p:sp>
          <p:nvSpPr>
            <p:cNvPr id="4" name="Text Box 2"/>
            <p:cNvSpPr txBox="1"/>
            <p:nvPr/>
          </p:nvSpPr>
          <p:spPr>
            <a:xfrm>
              <a:off x="584200" y="3580765"/>
              <a:ext cx="1029335" cy="65405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50000"/>
                </a:lnSpc>
              </a:pPr>
              <a:r>
                <a:rPr lang="en-US" altLang="zh-CN" sz="1100" b="1" kern="100">
                  <a:latin typeface="Times New Roman" panose="02020603050405020304"/>
                  <a:ea typeface="Calibri" panose="020F0502020204030204"/>
                  <a:cs typeface="Times New Roman" panose="02020603050405020304"/>
                  <a:sym typeface="Times New Roman" panose="02020603050405020304"/>
                </a:rPr>
                <a:t>Redo và Undo nước cờ</a:t>
              </a:r>
            </a:p>
          </p:txBody>
        </p:sp>
        <p:sp>
          <p:nvSpPr>
            <p:cNvPr id="11" name="Text Box 11"/>
            <p:cNvSpPr txBox="1"/>
            <p:nvPr/>
          </p:nvSpPr>
          <p:spPr>
            <a:xfrm>
              <a:off x="2052955" y="4527550"/>
              <a:ext cx="1066800" cy="47434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50000"/>
                </a:lnSpc>
              </a:pPr>
              <a:r>
                <a:rPr lang="en-US" altLang="zh-CN" sz="1100" b="1" kern="100">
                  <a:latin typeface="Times New Roman" panose="02020603050405020304"/>
                  <a:ea typeface="Calibri" panose="020F0502020204030204"/>
                  <a:cs typeface="Times New Roman" panose="02020603050405020304"/>
                  <a:sym typeface="Times New Roman" panose="02020603050405020304"/>
                </a:rPr>
                <a:t>Kết thúc trò chơi</a:t>
              </a:r>
            </a:p>
          </p:txBody>
        </p:sp>
        <p:cxnSp>
          <p:nvCxnSpPr>
            <p:cNvPr id="17" name="Straight Connector 17"/>
            <p:cNvCxnSpPr>
              <a:endCxn id="11" idx="1"/>
            </p:cNvCxnSpPr>
            <p:nvPr/>
          </p:nvCxnSpPr>
          <p:spPr>
            <a:xfrm>
              <a:off x="1722755" y="4729480"/>
              <a:ext cx="330200" cy="35560"/>
            </a:xfrm>
            <a:prstGeom prst="line">
              <a:avLst/>
            </a:prstGeom>
          </p:spPr>
          <p:style>
            <a:lnRef idx="1">
              <a:schemeClr val="dk1"/>
            </a:lnRef>
            <a:fillRef idx="0">
              <a:schemeClr val="dk1"/>
            </a:fillRef>
            <a:effectRef idx="0">
              <a:schemeClr val="dk1"/>
            </a:effectRef>
            <a:fontRef idx="minor">
              <a:schemeClr val="tx1"/>
            </a:fontRef>
          </p:style>
        </p:cxnSp>
      </p:grpSp>
      <p:cxnSp>
        <p:nvCxnSpPr>
          <p:cNvPr id="6" name="Straight Connector 5"/>
          <p:cNvCxnSpPr/>
          <p:nvPr/>
        </p:nvCxnSpPr>
        <p:spPr>
          <a:xfrm>
            <a:off x="4726305" y="3792855"/>
            <a:ext cx="29845" cy="213995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174365" y="5811520"/>
            <a:ext cx="263525"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additive="base">
                                        <p:cTn id="7" dur="5000" fill="hold"/>
                                        <p:tgtEl>
                                          <p:spTgt spid="188"/>
                                        </p:tgtEl>
                                        <p:attrNameLst>
                                          <p:attrName>ppt_x</p:attrName>
                                        </p:attrNameLst>
                                      </p:cBhvr>
                                      <p:tavLst>
                                        <p:tav tm="0">
                                          <p:val>
                                            <p:strVal val="#ppt_x"/>
                                          </p:val>
                                        </p:tav>
                                        <p:tav tm="100000">
                                          <p:val>
                                            <p:strVal val="#ppt_x"/>
                                          </p:val>
                                        </p:tav>
                                      </p:tavLst>
                                    </p:anim>
                                    <p:anim calcmode="lin" valueType="num">
                                      <p:cBhvr additive="base">
                                        <p:cTn id="8" dur="5000" fill="hold"/>
                                        <p:tgtEl>
                                          <p:spTgt spid="1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14095"/>
            <a:ext cx="11950065" cy="706755"/>
          </a:xfrm>
          <a:prstGeom prst="rect">
            <a:avLst/>
          </a:prstGeom>
          <a:noFill/>
        </p:spPr>
        <p:txBody>
          <a:bodyPr wrap="square" rtlCol="0">
            <a:spAutoFit/>
            <a:scene3d>
              <a:camera prst="orthographicFront"/>
              <a:lightRig rig="threePt" dir="t"/>
            </a:scene3d>
          </a:bodyPr>
          <a:lstStyle/>
          <a:p>
            <a:pPr>
              <a:buFont typeface="+mj-lt"/>
            </a:pPr>
            <a:r>
              <a:rPr lang="en-US" sz="2000" b="1">
                <a:solidFill>
                  <a:schemeClr val="tx1"/>
                </a:solidFill>
                <a:effectLst/>
                <a:latin typeface="Times New Roman" panose="02020603050405020304" charset="0"/>
                <a:cs typeface="Times New Roman" panose="02020603050405020304" charset="0"/>
              </a:rPr>
              <a:t>1.2 Luồng xử lý trò chơi:</a:t>
            </a: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p:txBody>
      </p:sp>
      <p:grpSp>
        <p:nvGrpSpPr>
          <p:cNvPr id="187" name="Canvas 187"/>
          <p:cNvGrpSpPr/>
          <p:nvPr/>
        </p:nvGrpSpPr>
        <p:grpSpPr>
          <a:xfrm>
            <a:off x="3238500" y="1714500"/>
            <a:ext cx="5715000" cy="3429000"/>
            <a:chOff x="0" y="0"/>
            <a:chExt cx="5715000" cy="3429000"/>
          </a:xfrm>
        </p:grpSpPr>
        <p:sp>
          <p:nvSpPr>
            <p:cNvPr id="3" name="Canvas 187"/>
            <p:cNvSpPr>
              <a:spLocks noChangeAspect="1"/>
            </p:cNvSpPr>
            <p:nvPr/>
          </p:nvSpPr>
          <p:spPr>
            <a:xfrm>
              <a:off x="0" y="0"/>
              <a:ext cx="5715000" cy="3429000"/>
            </a:xfrm>
            <a:noFill/>
            <a:ln>
              <a:noFill/>
            </a:ln>
          </p:spPr>
        </p:sp>
        <p:sp>
          <p:nvSpPr>
            <p:cNvPr id="182" name="Rectangles 182"/>
            <p:cNvSpPr/>
            <p:nvPr/>
          </p:nvSpPr>
          <p:spPr>
            <a:xfrm>
              <a:off x="1257300" y="114300"/>
              <a:ext cx="3086100" cy="685800"/>
            </a:xfrm>
            <a:prstGeom prst="rect">
              <a:avLst/>
            </a:prstGeom>
            <a:solidFill>
              <a:srgbClr val="FFFFFF"/>
            </a:solidFill>
            <a:ln w="19050" cap="flat" cmpd="sng">
              <a:solidFill>
                <a:srgbClr val="000000"/>
              </a:solidFill>
              <a:prstDash val="solid"/>
              <a:miter/>
              <a:headEnd type="none" w="med" len="med"/>
              <a:tailEnd type="none" w="med" len="med"/>
            </a:ln>
          </p:spPr>
          <p:txBody>
            <a:bodyPr upright="1"/>
            <a:lstStyle/>
            <a:p>
              <a:pPr algn="ctr">
                <a:lnSpc>
                  <a:spcPct val="150000"/>
                </a:lnSpc>
              </a:pPr>
              <a:r>
                <a:rPr lang="en-US" altLang="zh-CN" sz="1400" b="1" kern="100">
                  <a:latin typeface="Calibri" panose="020F0502020204030204"/>
                  <a:ea typeface="Calibri" panose="020F0502020204030204"/>
                  <a:cs typeface="Times New Roman" panose="02020603050405020304"/>
                  <a:sym typeface="Times New Roman" panose="02020603050405020304"/>
                </a:rPr>
                <a:t>Xử lí phím người dùng nhập</a:t>
              </a:r>
            </a:p>
            <a:p>
              <a:pPr algn="ctr">
                <a:lnSpc>
                  <a:spcPct val="150000"/>
                </a:lnSpc>
              </a:pPr>
              <a:r>
                <a:rPr lang="en-US" altLang="zh-CN" sz="1400" b="1" kern="100">
                  <a:latin typeface="Calibri" panose="020F0502020204030204"/>
                  <a:ea typeface="Calibri" panose="020F0502020204030204"/>
                  <a:cs typeface="Times New Roman" panose="02020603050405020304"/>
                  <a:sym typeface="Times New Roman" panose="02020603050405020304"/>
                </a:rPr>
                <a:t>(1)</a:t>
              </a:r>
            </a:p>
          </p:txBody>
        </p:sp>
        <p:sp>
          <p:nvSpPr>
            <p:cNvPr id="183" name="Rectangles 183"/>
            <p:cNvSpPr/>
            <p:nvPr/>
          </p:nvSpPr>
          <p:spPr>
            <a:xfrm>
              <a:off x="1257300" y="1257300"/>
              <a:ext cx="3086100" cy="714375"/>
            </a:xfrm>
            <a:prstGeom prst="rect">
              <a:avLst/>
            </a:prstGeom>
            <a:solidFill>
              <a:srgbClr val="FFFFFF"/>
            </a:solidFill>
            <a:ln w="28575" cap="flat" cmpd="sng">
              <a:solidFill>
                <a:srgbClr val="000000"/>
              </a:solidFill>
              <a:prstDash val="solid"/>
              <a:miter/>
              <a:headEnd type="none" w="med" len="med"/>
              <a:tailEnd type="none" w="med" len="med"/>
            </a:ln>
          </p:spPr>
          <p:txBody>
            <a:bodyPr upright="1"/>
            <a:lstStyle/>
            <a:p>
              <a:pPr algn="ctr">
                <a:lnSpc>
                  <a:spcPct val="150000"/>
                </a:lnSpc>
              </a:pPr>
              <a:r>
                <a:rPr lang="en-US" altLang="zh-CN" sz="1400" b="1" kern="100">
                  <a:latin typeface="Calibri" panose="020F0502020204030204"/>
                  <a:ea typeface="Calibri" panose="020F0502020204030204"/>
                  <a:cs typeface="Times New Roman" panose="02020603050405020304"/>
                  <a:sym typeface="Times New Roman" panose="02020603050405020304"/>
                </a:rPr>
                <a:t>Tính toán dựa trên sự kiện phím bấm</a:t>
              </a:r>
            </a:p>
            <a:p>
              <a:pPr algn="ctr">
                <a:lnSpc>
                  <a:spcPct val="150000"/>
                </a:lnSpc>
              </a:pPr>
              <a:r>
                <a:rPr lang="en-US" altLang="zh-CN" sz="1400" b="1" kern="100">
                  <a:latin typeface="Calibri" panose="020F0502020204030204"/>
                  <a:ea typeface="Calibri" panose="020F0502020204030204"/>
                  <a:cs typeface="Times New Roman" panose="02020603050405020304"/>
                  <a:sym typeface="Times New Roman" panose="02020603050405020304"/>
                </a:rPr>
                <a:t>(2)</a:t>
              </a:r>
            </a:p>
          </p:txBody>
        </p:sp>
        <p:sp>
          <p:nvSpPr>
            <p:cNvPr id="184" name="Rectangles 184"/>
            <p:cNvSpPr/>
            <p:nvPr/>
          </p:nvSpPr>
          <p:spPr>
            <a:xfrm>
              <a:off x="1247775" y="2552700"/>
              <a:ext cx="3086100" cy="800100"/>
            </a:xfrm>
            <a:prstGeom prst="rect">
              <a:avLst/>
            </a:prstGeom>
            <a:solidFill>
              <a:srgbClr val="FFFFFF"/>
            </a:solidFill>
            <a:ln w="28575" cap="flat" cmpd="sng">
              <a:solidFill>
                <a:srgbClr val="000000"/>
              </a:solidFill>
              <a:prstDash val="solid"/>
              <a:miter/>
              <a:headEnd type="none" w="med" len="med"/>
              <a:tailEnd type="none" w="med" len="med"/>
            </a:ln>
          </p:spPr>
          <p:txBody>
            <a:bodyPr upright="1"/>
            <a:lstStyle/>
            <a:p>
              <a:pPr algn="ctr">
                <a:lnSpc>
                  <a:spcPct val="150000"/>
                </a:lnSpc>
              </a:pPr>
              <a:r>
                <a:rPr lang="en-US" altLang="zh-CN" sz="1400" b="1" kern="100">
                  <a:latin typeface="Calibri" panose="020F0502020204030204"/>
                  <a:ea typeface="Calibri" panose="020F0502020204030204"/>
                  <a:cs typeface="Times New Roman" panose="02020603050405020304"/>
                  <a:sym typeface="Times New Roman" panose="02020603050405020304"/>
                </a:rPr>
                <a:t>Đưa kết quả xử lí lên màn hình, âm thanh</a:t>
              </a:r>
            </a:p>
            <a:p>
              <a:pPr algn="ctr">
                <a:lnSpc>
                  <a:spcPct val="150000"/>
                </a:lnSpc>
              </a:pPr>
              <a:r>
                <a:rPr lang="en-US" altLang="zh-CN" sz="1400" b="1" kern="100">
                  <a:latin typeface="Calibri" panose="020F0502020204030204"/>
                  <a:ea typeface="Calibri" panose="020F0502020204030204"/>
                  <a:cs typeface="Times New Roman" panose="02020603050405020304"/>
                  <a:sym typeface="Times New Roman" panose="02020603050405020304"/>
                </a:rPr>
                <a:t>(3)</a:t>
              </a:r>
            </a:p>
          </p:txBody>
        </p:sp>
        <p:cxnSp>
          <p:nvCxnSpPr>
            <p:cNvPr id="185" name="Straight Connector 185"/>
            <p:cNvCxnSpPr/>
            <p:nvPr/>
          </p:nvCxnSpPr>
          <p:spPr>
            <a:xfrm>
              <a:off x="2857500" y="819150"/>
              <a:ext cx="635" cy="438150"/>
            </a:xfrm>
            <a:prstGeom prst="line">
              <a:avLst/>
            </a:prstGeom>
            <a:ln w="38100" cap="flat" cmpd="sng">
              <a:solidFill>
                <a:srgbClr val="000000"/>
              </a:solidFill>
              <a:prstDash val="solid"/>
              <a:headEnd type="none" w="med" len="med"/>
              <a:tailEnd type="triangle" w="med" len="med"/>
            </a:ln>
          </p:spPr>
        </p:cxnSp>
        <p:cxnSp>
          <p:nvCxnSpPr>
            <p:cNvPr id="186" name="Straight Connector 186"/>
            <p:cNvCxnSpPr/>
            <p:nvPr/>
          </p:nvCxnSpPr>
          <p:spPr>
            <a:xfrm>
              <a:off x="2847975" y="1990725"/>
              <a:ext cx="635" cy="571500"/>
            </a:xfrm>
            <a:prstGeom prst="line">
              <a:avLst/>
            </a:prstGeom>
            <a:ln w="38100" cap="flat" cmpd="sng">
              <a:solidFill>
                <a:srgbClr val="000000"/>
              </a:solidFill>
              <a:prstDash val="solid"/>
              <a:headEnd type="none" w="med" len="med"/>
              <a:tailEnd type="triangle" w="med" len="med"/>
            </a:ln>
          </p:spPr>
        </p:cxnSp>
      </p:grpSp>
      <p:pic>
        <p:nvPicPr>
          <p:cNvPr id="28675" name="图片 5"/>
          <p:cNvPicPr>
            <a:picLocks noGrp="1" noChangeAspect="1"/>
          </p:cNvPicPr>
          <p:nvPr>
            <p:ph idx="1"/>
          </p:nvPr>
        </p:nvPicPr>
        <p:blipFill>
          <a:blip r:embed="rId2"/>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7"/>
                                        </p:tgtEl>
                                        <p:attrNameLst>
                                          <p:attrName>style.visibility</p:attrName>
                                        </p:attrNameLst>
                                      </p:cBhvr>
                                      <p:to>
                                        <p:strVal val="visible"/>
                                      </p:to>
                                    </p:set>
                                    <p:animEffect transition="in" filter="blinds(horizontal)">
                                      <p:cBhvr>
                                        <p:cTn id="12"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14095"/>
            <a:ext cx="11950065" cy="2245360"/>
          </a:xfrm>
          <a:prstGeom prst="rect">
            <a:avLst/>
          </a:prstGeom>
          <a:noFill/>
        </p:spPr>
        <p:txBody>
          <a:bodyPr wrap="square" rtlCol="0">
            <a:spAutoFit/>
            <a:scene3d>
              <a:camera prst="orthographicFront"/>
              <a:lightRig rig="threePt" dir="t"/>
            </a:scene3d>
          </a:bodyPr>
          <a:lstStyle/>
          <a:p>
            <a:pPr>
              <a:buFont typeface="+mj-lt"/>
            </a:pPr>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(1)</a:t>
            </a: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:nhận phím bấm, xử lí sự kiện bấm phím đó</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kích chuột để đi quân, và lựa chọn một chức năng trong menu…)</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a:t>
            </a: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với mỗi đầu vào</a:t>
            </a:r>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(1)</a:t>
            </a: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game sẽ thực hiện một chưc năng tương ứng( tìm nước đi quân hợp lệ, kiểm tra ván cờ kết thúc …)</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(3)</a:t>
            </a: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đảm nhiệm chức năng vẽ hình và hiển thị :vẽ quân cờ, hiển thị thông báo,…	</a:t>
            </a:r>
          </a:p>
        </p:txBody>
      </p:sp>
      <p:pic>
        <p:nvPicPr>
          <p:cNvPr id="28675" name="图片 5"/>
          <p:cNvPicPr>
            <a:picLocks noGrp="1" noChangeAspect="1"/>
          </p:cNvPicPr>
          <p:nvPr>
            <p:ph idx="1"/>
          </p:nvPr>
        </p:nvPicPr>
        <p:blipFill>
          <a:blip r:embed="rId2"/>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par>
                                <p:cTn id="8" presetID="2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edge">
                                      <p:cBhvr>
                                        <p:cTn id="10" dur="2000"/>
                                        <p:tgtEl>
                                          <p:spTgt spid="2">
                                            <p:txEl>
                                              <p:pRg st="1" end="1"/>
                                            </p:txEl>
                                          </p:spTgt>
                                        </p:tgtEl>
                                      </p:cBhvr>
                                    </p:animEffect>
                                  </p:childTnLst>
                                </p:cTn>
                              </p:par>
                              <p:par>
                                <p:cTn id="11" presetID="2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edge">
                                      <p:cBhvr>
                                        <p:cTn id="13" dur="2000"/>
                                        <p:tgtEl>
                                          <p:spTgt spid="2">
                                            <p:txEl>
                                              <p:pRg st="3" end="3"/>
                                            </p:txEl>
                                          </p:spTgt>
                                        </p:tgtEl>
                                      </p:cBhvr>
                                    </p:animEffect>
                                  </p:childTnLst>
                                </p:cTn>
                              </p:par>
                              <p:par>
                                <p:cTn id="14" presetID="2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wedge">
                                      <p:cBhvr>
                                        <p:cTn id="16"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14095"/>
            <a:ext cx="11950065" cy="1568450"/>
          </a:xfrm>
          <a:prstGeom prst="rect">
            <a:avLst/>
          </a:prstGeom>
          <a:noFill/>
        </p:spPr>
        <p:txBody>
          <a:bodyPr wrap="square" rtlCol="0">
            <a:spAutoFit/>
            <a:scene3d>
              <a:camera prst="orthographicFront"/>
              <a:lightRig rig="threePt" dir="t"/>
            </a:scene3d>
          </a:bodyPr>
          <a:lstStyle/>
          <a:p>
            <a:pPr marL="457200" indent="-457200">
              <a:buFont typeface="+mj-lt"/>
              <a:buAutoNum type="arabicPeriod" startAt="2"/>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Thiết kế hệ thống: </a:t>
            </a:r>
          </a:p>
          <a:p>
            <a:pPr>
              <a:buFont typeface="+mj-lt"/>
            </a:pPr>
            <a:r>
              <a:rPr lang="en-US" sz="2400" b="1">
                <a:solidFill>
                  <a:schemeClr val="tx1"/>
                </a:solidFill>
                <a:effectLst/>
                <a:latin typeface="Times New Roman" panose="02020603050405020304" charset="0"/>
                <a:cs typeface="Times New Roman" panose="02020603050405020304" charset="0"/>
              </a:rPr>
              <a:t>2.1   Use Case hệ thống: </a:t>
            </a:r>
          </a:p>
          <a:p>
            <a:pPr>
              <a:buFont typeface="+mj-lt"/>
            </a:pPr>
            <a:r>
              <a:rPr lang="en-US" sz="2400" b="1">
                <a:solidFill>
                  <a:schemeClr val="tx1"/>
                </a:solidFill>
                <a:effectLst/>
                <a:latin typeface="Times New Roman" panose="02020603050405020304" charset="0"/>
                <a:cs typeface="Times New Roman" panose="02020603050405020304" charset="0"/>
              </a:rPr>
              <a:t>	</a:t>
            </a:r>
          </a:p>
          <a:p>
            <a:pPr>
              <a:buFont typeface="+mj-lt"/>
            </a:pPr>
            <a:endParaRPr lang="en-US" sz="2400" b="1">
              <a:solidFill>
                <a:schemeClr val="tx1"/>
              </a:solidFill>
              <a:effectLst/>
              <a:latin typeface="Times New Roman" panose="02020603050405020304" charset="0"/>
              <a:cs typeface="Times New Roman" panose="02020603050405020304" charset="0"/>
            </a:endParaRPr>
          </a:p>
        </p:txBody>
      </p:sp>
      <p:pic>
        <p:nvPicPr>
          <p:cNvPr id="3" name="Picture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005" y="1856740"/>
            <a:ext cx="8834120" cy="4776470"/>
          </a:xfrm>
          <a:prstGeom prst="rect">
            <a:avLst/>
          </a:prstGeom>
        </p:spPr>
      </p:pic>
      <p:pic>
        <p:nvPicPr>
          <p:cNvPr id="28675" name="图片 5"/>
          <p:cNvPicPr>
            <a:picLocks noChangeAspect="1"/>
          </p:cNvPicPr>
          <p:nvPr/>
        </p:nvPicPr>
        <p:blipFill>
          <a:blip r:embed="rId3"/>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plus(in)">
                                      <p:cBhvr>
                                        <p:cTn id="7" dur="2000"/>
                                        <p:tgtEl>
                                          <p:spTgt spid="2">
                                            <p:txEl>
                                              <p:pRg st="0" end="0"/>
                                            </p:txEl>
                                          </p:spTgt>
                                        </p:tgtEl>
                                      </p:cBhvr>
                                    </p:animEffect>
                                  </p:childTnLst>
                                </p:cTn>
                              </p:par>
                              <p:par>
                                <p:cTn id="8" presetID="13"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plus(in)">
                                      <p:cBhvr>
                                        <p:cTn id="10" dur="2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2" name="文本框 3"/>
          <p:cNvSpPr txBox="1"/>
          <p:nvPr/>
        </p:nvSpPr>
        <p:spPr>
          <a:xfrm>
            <a:off x="339090" y="1454150"/>
            <a:ext cx="518858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Giới thiệu chung về game Caro</a:t>
            </a:r>
          </a:p>
        </p:txBody>
      </p:sp>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任意多边形 5"/>
          <p:cNvSpPr/>
          <p:nvPr/>
        </p:nvSpPr>
        <p:spPr>
          <a:xfrm rot="10800000">
            <a:off x="4238625" y="0"/>
            <a:ext cx="7953375" cy="6850063"/>
          </a:xfrm>
          <a:custGeom>
            <a:avLst/>
            <a:gdLst>
              <a:gd name="connsiteX0" fmla="*/ 7953828 w 7953828"/>
              <a:gd name="connsiteY0" fmla="*/ 6858002 h 6858002"/>
              <a:gd name="connsiteX1" fmla="*/ 0 w 7953828"/>
              <a:gd name="connsiteY1" fmla="*/ 6858002 h 6858002"/>
              <a:gd name="connsiteX2" fmla="*/ 0 w 7953828"/>
              <a:gd name="connsiteY2" fmla="*/ 0 h 6858002"/>
              <a:gd name="connsiteX3" fmla="*/ 1095826 w 7953828"/>
              <a:gd name="connsiteY3" fmla="*/ 0 h 6858002"/>
            </a:gdLst>
            <a:ahLst/>
            <a:cxnLst>
              <a:cxn ang="0">
                <a:pos x="connsiteX0" y="connsiteY0"/>
              </a:cxn>
              <a:cxn ang="0">
                <a:pos x="connsiteX1" y="connsiteY1"/>
              </a:cxn>
              <a:cxn ang="0">
                <a:pos x="connsiteX2" y="connsiteY2"/>
              </a:cxn>
              <a:cxn ang="0">
                <a:pos x="connsiteX3" y="connsiteY3"/>
              </a:cxn>
            </a:cxnLst>
            <a:rect l="l" t="t" r="r" b="b"/>
            <a:pathLst>
              <a:path w="7953828" h="6858002">
                <a:moveTo>
                  <a:pt x="7953828" y="6858002"/>
                </a:moveTo>
                <a:lnTo>
                  <a:pt x="0" y="6858002"/>
                </a:lnTo>
                <a:lnTo>
                  <a:pt x="0" y="0"/>
                </a:lnTo>
                <a:lnTo>
                  <a:pt x="1095826" y="0"/>
                </a:lnTo>
                <a:close/>
              </a:path>
            </a:pathLst>
          </a:custGeom>
          <a:solidFill>
            <a:srgbClr val="0094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直角三角形 6"/>
          <p:cNvSpPr/>
          <p:nvPr/>
        </p:nvSpPr>
        <p:spPr>
          <a:xfrm rot="10800000">
            <a:off x="9767888" y="0"/>
            <a:ext cx="2424113" cy="2424113"/>
          </a:xfrm>
          <a:prstGeom prst="rtTriangle">
            <a:avLst/>
          </a:prstGeom>
          <a:solidFill>
            <a:srgbClr val="00D2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直角三角形 7"/>
          <p:cNvSpPr/>
          <p:nvPr/>
        </p:nvSpPr>
        <p:spPr>
          <a:xfrm rot="18900000">
            <a:off x="4541838" y="-735012"/>
            <a:ext cx="1473200" cy="1473200"/>
          </a:xfrm>
          <a:prstGeom prst="rtTriangle">
            <a:avLst/>
          </a:prstGeom>
          <a:solidFill>
            <a:srgbClr val="0066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n-ea"/>
              </a:rPr>
              <a:t>               </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10" name="任意多边形 9"/>
          <p:cNvSpPr/>
          <p:nvPr/>
        </p:nvSpPr>
        <p:spPr>
          <a:xfrm rot="16200000">
            <a:off x="10207625" y="4887913"/>
            <a:ext cx="2292350" cy="1676400"/>
          </a:xfrm>
          <a:custGeom>
            <a:avLst/>
            <a:gdLst>
              <a:gd name="connsiteX0" fmla="*/ 2293255 w 2293255"/>
              <a:gd name="connsiteY0" fmla="*/ 1676068 h 1676068"/>
              <a:gd name="connsiteX1" fmla="*/ 0 w 2293255"/>
              <a:gd name="connsiteY1" fmla="*/ 1676068 h 1676068"/>
              <a:gd name="connsiteX2" fmla="*/ 0 w 2293255"/>
              <a:gd name="connsiteY2" fmla="*/ 624056 h 1676068"/>
              <a:gd name="connsiteX3" fmla="*/ 617187 w 2293255"/>
              <a:gd name="connsiteY3" fmla="*/ 0 h 1676068"/>
            </a:gdLst>
            <a:ahLst/>
            <a:cxnLst>
              <a:cxn ang="0">
                <a:pos x="connsiteX0" y="connsiteY0"/>
              </a:cxn>
              <a:cxn ang="0">
                <a:pos x="connsiteX1" y="connsiteY1"/>
              </a:cxn>
              <a:cxn ang="0">
                <a:pos x="connsiteX2" y="connsiteY2"/>
              </a:cxn>
              <a:cxn ang="0">
                <a:pos x="connsiteX3" y="connsiteY3"/>
              </a:cxn>
            </a:cxnLst>
            <a:rect l="l" t="t" r="r" b="b"/>
            <a:pathLst>
              <a:path w="2293255" h="1676068">
                <a:moveTo>
                  <a:pt x="2293255" y="1676068"/>
                </a:moveTo>
                <a:lnTo>
                  <a:pt x="0" y="1676068"/>
                </a:lnTo>
                <a:lnTo>
                  <a:pt x="0" y="624056"/>
                </a:lnTo>
                <a:lnTo>
                  <a:pt x="617187" y="0"/>
                </a:lnTo>
                <a:close/>
              </a:path>
            </a:pathLst>
          </a:custGeom>
          <a:solidFill>
            <a:srgbClr val="0066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5128" name="组合 11"/>
          <p:cNvGrpSpPr/>
          <p:nvPr/>
        </p:nvGrpSpPr>
        <p:grpSpPr>
          <a:xfrm>
            <a:off x="5527675" y="1289050"/>
            <a:ext cx="792163" cy="793750"/>
            <a:chOff x="5526913" y="1288742"/>
            <a:chExt cx="793377" cy="793377"/>
          </a:xfrm>
        </p:grpSpPr>
        <p:sp>
          <p:nvSpPr>
            <p:cNvPr id="3" name="椭圆 2"/>
            <p:cNvSpPr/>
            <p:nvPr/>
          </p:nvSpPr>
          <p:spPr>
            <a:xfrm>
              <a:off x="5526913" y="1288742"/>
              <a:ext cx="793377" cy="793377"/>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0" name="文本框 10"/>
            <p:cNvSpPr txBox="1"/>
            <p:nvPr/>
          </p:nvSpPr>
          <p:spPr>
            <a:xfrm>
              <a:off x="5701558" y="1394899"/>
              <a:ext cx="430302" cy="646331"/>
            </a:xfrm>
            <a:prstGeom prst="rect">
              <a:avLst/>
            </a:prstGeom>
            <a:noFill/>
            <a:ln w="9525">
              <a:noFill/>
            </a:ln>
          </p:spPr>
          <p:txBody>
            <a:bodyPr anchor="t" anchorCtr="0">
              <a:spAutoFit/>
            </a:bodyPr>
            <a:lstStyle/>
            <a:p>
              <a:pPr>
                <a:buFont typeface="Arial" panose="020B0604020202020204" pitchFamily="34" charset="0"/>
              </a:pPr>
              <a:r>
                <a:rPr lang="en-US" altLang="zh-CN" sz="3600" b="1" dirty="0">
                  <a:latin typeface="Microsoft YaHei" panose="020B0503020204020204" pitchFamily="34" charset="-122"/>
                  <a:ea typeface="Microsoft YaHei" panose="020B0503020204020204" pitchFamily="34" charset="-122"/>
                </a:rPr>
                <a:t>1</a:t>
              </a:r>
              <a:endParaRPr lang="zh-CN" altLang="en-US" sz="3600" b="1" dirty="0">
                <a:latin typeface="Microsoft YaHei" panose="020B0503020204020204" pitchFamily="34" charset="-122"/>
                <a:ea typeface="Microsoft YaHei" panose="020B0503020204020204" pitchFamily="34" charset="-122"/>
              </a:endParaRPr>
            </a:p>
          </p:txBody>
        </p:sp>
      </p:grpSp>
      <p:grpSp>
        <p:nvGrpSpPr>
          <p:cNvPr id="5131" name="组合 12"/>
          <p:cNvGrpSpPr/>
          <p:nvPr/>
        </p:nvGrpSpPr>
        <p:grpSpPr>
          <a:xfrm>
            <a:off x="6678613" y="2386013"/>
            <a:ext cx="792162" cy="792162"/>
            <a:chOff x="5526913" y="1288742"/>
            <a:chExt cx="793377" cy="793377"/>
          </a:xfrm>
        </p:grpSpPr>
        <p:sp>
          <p:nvSpPr>
            <p:cNvPr id="14" name="椭圆 13"/>
            <p:cNvSpPr/>
            <p:nvPr/>
          </p:nvSpPr>
          <p:spPr>
            <a:xfrm>
              <a:off x="5526913" y="1288742"/>
              <a:ext cx="793377" cy="793377"/>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3" name="文本框 14"/>
            <p:cNvSpPr txBox="1"/>
            <p:nvPr/>
          </p:nvSpPr>
          <p:spPr>
            <a:xfrm>
              <a:off x="5701558" y="1381452"/>
              <a:ext cx="430302" cy="646331"/>
            </a:xfrm>
            <a:prstGeom prst="rect">
              <a:avLst/>
            </a:prstGeom>
            <a:noFill/>
            <a:ln w="9525">
              <a:noFill/>
            </a:ln>
          </p:spPr>
          <p:txBody>
            <a:bodyPr anchor="t" anchorCtr="0">
              <a:spAutoFit/>
            </a:bodyPr>
            <a:lstStyle/>
            <a:p>
              <a:pPr>
                <a:buFont typeface="Arial" panose="020B0604020202020204" pitchFamily="34" charset="0"/>
              </a:pPr>
              <a:r>
                <a:rPr lang="en-US" altLang="zh-CN" sz="3600" b="1" dirty="0">
                  <a:latin typeface="Microsoft YaHei" panose="020B0503020204020204" pitchFamily="34" charset="-122"/>
                  <a:ea typeface="Microsoft YaHei" panose="020B0503020204020204" pitchFamily="34" charset="-122"/>
                </a:rPr>
                <a:t>2</a:t>
              </a:r>
              <a:endParaRPr lang="zh-CN" altLang="en-US" sz="3600" b="1" dirty="0">
                <a:latin typeface="Microsoft YaHei" panose="020B0503020204020204" pitchFamily="34" charset="-122"/>
                <a:ea typeface="Microsoft YaHei" panose="020B0503020204020204" pitchFamily="34" charset="-122"/>
              </a:endParaRPr>
            </a:p>
          </p:txBody>
        </p:sp>
      </p:grpSp>
      <p:grpSp>
        <p:nvGrpSpPr>
          <p:cNvPr id="5134" name="组合 15"/>
          <p:cNvGrpSpPr/>
          <p:nvPr/>
        </p:nvGrpSpPr>
        <p:grpSpPr>
          <a:xfrm>
            <a:off x="7829550" y="3482975"/>
            <a:ext cx="792163" cy="792163"/>
            <a:chOff x="5526913" y="1288742"/>
            <a:chExt cx="793377" cy="793377"/>
          </a:xfrm>
        </p:grpSpPr>
        <p:sp>
          <p:nvSpPr>
            <p:cNvPr id="17" name="椭圆 16"/>
            <p:cNvSpPr/>
            <p:nvPr/>
          </p:nvSpPr>
          <p:spPr>
            <a:xfrm>
              <a:off x="5526913" y="1288742"/>
              <a:ext cx="793377" cy="793377"/>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6" name="文本框 17"/>
            <p:cNvSpPr txBox="1"/>
            <p:nvPr/>
          </p:nvSpPr>
          <p:spPr>
            <a:xfrm>
              <a:off x="5701558" y="1381452"/>
              <a:ext cx="430302" cy="646331"/>
            </a:xfrm>
            <a:prstGeom prst="rect">
              <a:avLst/>
            </a:prstGeom>
            <a:noFill/>
            <a:ln w="9525">
              <a:noFill/>
            </a:ln>
          </p:spPr>
          <p:txBody>
            <a:bodyPr anchor="t" anchorCtr="0">
              <a:spAutoFit/>
            </a:bodyPr>
            <a:lstStyle/>
            <a:p>
              <a:pPr>
                <a:buFont typeface="Arial" panose="020B0604020202020204" pitchFamily="34" charset="0"/>
              </a:pPr>
              <a:r>
                <a:rPr lang="en-US" altLang="zh-CN" sz="3600" b="1" dirty="0">
                  <a:latin typeface="Microsoft YaHei" panose="020B0503020204020204" pitchFamily="34" charset="-122"/>
                  <a:ea typeface="Microsoft YaHei" panose="020B0503020204020204" pitchFamily="34" charset="-122"/>
                </a:rPr>
                <a:t>3</a:t>
              </a:r>
              <a:endParaRPr lang="zh-CN" altLang="en-US" sz="3600" b="1" dirty="0">
                <a:latin typeface="Microsoft YaHei" panose="020B0503020204020204" pitchFamily="34" charset="-122"/>
                <a:ea typeface="Microsoft YaHei" panose="020B0503020204020204" pitchFamily="34" charset="-122"/>
              </a:endParaRPr>
            </a:p>
          </p:txBody>
        </p:sp>
      </p:grpSp>
      <p:grpSp>
        <p:nvGrpSpPr>
          <p:cNvPr id="5137" name="组合 18"/>
          <p:cNvGrpSpPr/>
          <p:nvPr/>
        </p:nvGrpSpPr>
        <p:grpSpPr>
          <a:xfrm>
            <a:off x="8980488" y="4577398"/>
            <a:ext cx="793750" cy="792162"/>
            <a:chOff x="5526913" y="1288742"/>
            <a:chExt cx="793377" cy="793377"/>
          </a:xfrm>
        </p:grpSpPr>
        <p:sp>
          <p:nvSpPr>
            <p:cNvPr id="20" name="椭圆 19"/>
            <p:cNvSpPr/>
            <p:nvPr/>
          </p:nvSpPr>
          <p:spPr>
            <a:xfrm>
              <a:off x="5526913" y="1288742"/>
              <a:ext cx="793377" cy="793377"/>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9" name="文本框 20"/>
            <p:cNvSpPr txBox="1"/>
            <p:nvPr/>
          </p:nvSpPr>
          <p:spPr>
            <a:xfrm>
              <a:off x="5701558" y="1381452"/>
              <a:ext cx="430302" cy="646331"/>
            </a:xfrm>
            <a:prstGeom prst="rect">
              <a:avLst/>
            </a:prstGeom>
            <a:noFill/>
            <a:ln w="9525">
              <a:noFill/>
            </a:ln>
          </p:spPr>
          <p:txBody>
            <a:bodyPr anchor="t" anchorCtr="0">
              <a:spAutoFit/>
            </a:bodyPr>
            <a:lstStyle/>
            <a:p>
              <a:pPr>
                <a:buFont typeface="Arial" panose="020B0604020202020204" pitchFamily="34" charset="0"/>
              </a:pPr>
              <a:r>
                <a:rPr lang="en-US" altLang="zh-CN" sz="3600" b="1" dirty="0">
                  <a:latin typeface="Microsoft YaHei" panose="020B0503020204020204" pitchFamily="34" charset="-122"/>
                  <a:ea typeface="Microsoft YaHei" panose="020B0503020204020204" pitchFamily="34" charset="-122"/>
                </a:rPr>
                <a:t>4</a:t>
              </a:r>
              <a:endParaRPr lang="zh-CN" altLang="en-US" sz="3600" b="1" dirty="0">
                <a:latin typeface="Microsoft YaHei" panose="020B0503020204020204" pitchFamily="34" charset="-122"/>
                <a:ea typeface="Microsoft YaHei" panose="020B0503020204020204" pitchFamily="34" charset="-122"/>
              </a:endParaRPr>
            </a:p>
          </p:txBody>
        </p:sp>
      </p:grpSp>
      <p:sp>
        <p:nvSpPr>
          <p:cNvPr id="5140" name="文本框 21"/>
          <p:cNvSpPr txBox="1"/>
          <p:nvPr/>
        </p:nvSpPr>
        <p:spPr>
          <a:xfrm>
            <a:off x="2037715" y="2687955"/>
            <a:ext cx="464121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Phân tích và Thiết kế game</a:t>
            </a:r>
          </a:p>
        </p:txBody>
      </p:sp>
      <p:sp>
        <p:nvSpPr>
          <p:cNvPr id="5141" name="文本框 22"/>
          <p:cNvSpPr txBox="1"/>
          <p:nvPr/>
        </p:nvSpPr>
        <p:spPr>
          <a:xfrm>
            <a:off x="4184650" y="3784600"/>
            <a:ext cx="3698875" cy="460375"/>
          </a:xfrm>
          <a:prstGeom prst="rect">
            <a:avLst/>
          </a:prstGeom>
          <a:noFill/>
          <a:ln w="9525">
            <a:noFill/>
          </a:ln>
        </p:spPr>
        <p:txBody>
          <a:bodyPr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Thiết kế giao diện</a:t>
            </a:r>
          </a:p>
        </p:txBody>
      </p:sp>
      <p:sp>
        <p:nvSpPr>
          <p:cNvPr id="5142" name="文本框 23"/>
          <p:cNvSpPr txBox="1"/>
          <p:nvPr/>
        </p:nvSpPr>
        <p:spPr>
          <a:xfrm>
            <a:off x="6131560" y="4854575"/>
            <a:ext cx="2936240"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Kết luận</a:t>
            </a:r>
          </a:p>
        </p:txBody>
      </p:sp>
      <p:sp>
        <p:nvSpPr>
          <p:cNvPr id="25" name="任意多边形 24"/>
          <p:cNvSpPr/>
          <p:nvPr/>
        </p:nvSpPr>
        <p:spPr>
          <a:xfrm rot="8100000">
            <a:off x="623888" y="4665663"/>
            <a:ext cx="3729038" cy="4122738"/>
          </a:xfrm>
          <a:custGeom>
            <a:avLst/>
            <a:gdLst>
              <a:gd name="connsiteX0" fmla="*/ 0 w 3728244"/>
              <a:gd name="connsiteY0" fmla="*/ 4122947 h 4122947"/>
              <a:gd name="connsiteX1" fmla="*/ 0 w 3728244"/>
              <a:gd name="connsiteY1" fmla="*/ 0 h 4122947"/>
              <a:gd name="connsiteX2" fmla="*/ 3728244 w 3728244"/>
              <a:gd name="connsiteY2" fmla="*/ 3728244 h 4122947"/>
              <a:gd name="connsiteX3" fmla="*/ 3333541 w 3728244"/>
              <a:gd name="connsiteY3" fmla="*/ 4122947 h 4122947"/>
            </a:gdLst>
            <a:ahLst/>
            <a:cxnLst>
              <a:cxn ang="0">
                <a:pos x="connsiteX0" y="connsiteY0"/>
              </a:cxn>
              <a:cxn ang="0">
                <a:pos x="connsiteX1" y="connsiteY1"/>
              </a:cxn>
              <a:cxn ang="0">
                <a:pos x="connsiteX2" y="connsiteY2"/>
              </a:cxn>
              <a:cxn ang="0">
                <a:pos x="connsiteX3" y="connsiteY3"/>
              </a:cxn>
            </a:cxnLst>
            <a:rect l="l" t="t" r="r" b="b"/>
            <a:pathLst>
              <a:path w="3728244" h="4122947">
                <a:moveTo>
                  <a:pt x="0" y="4122947"/>
                </a:moveTo>
                <a:lnTo>
                  <a:pt x="0" y="0"/>
                </a:lnTo>
                <a:lnTo>
                  <a:pt x="3728244" y="3728244"/>
                </a:lnTo>
                <a:lnTo>
                  <a:pt x="3333541" y="412294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直角三角形 25"/>
          <p:cNvSpPr/>
          <p:nvPr/>
        </p:nvSpPr>
        <p:spPr>
          <a:xfrm rot="13500000">
            <a:off x="-1662112" y="2300288"/>
            <a:ext cx="3324225" cy="3324225"/>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5" name="文本框 26"/>
          <p:cNvSpPr txBox="1"/>
          <p:nvPr/>
        </p:nvSpPr>
        <p:spPr>
          <a:xfrm>
            <a:off x="198438" y="185738"/>
            <a:ext cx="2565400" cy="584200"/>
          </a:xfrm>
          <a:prstGeom prst="rect">
            <a:avLst/>
          </a:prstGeom>
          <a:noFill/>
          <a:ln w="9525">
            <a:noFill/>
          </a:ln>
        </p:spPr>
        <p:txBody>
          <a:bodyPr wrap="square" anchor="t" anchorCtr="0">
            <a:spAutoFit/>
          </a:bodyPr>
          <a:lstStyle/>
          <a:p>
            <a:pPr>
              <a:buFont typeface="Arial" panose="020B0604020202020204" pitchFamily="34" charset="0"/>
            </a:pPr>
            <a:r>
              <a:rPr lang="zh-CN" altLang="en-US" sz="3200" b="1" dirty="0">
                <a:latin typeface="Microsoft YaHei" panose="020B0503020204020204" pitchFamily="34" charset="-122"/>
                <a:ea typeface="Microsoft YaHei" panose="020B0503020204020204" pitchFamily="34" charset="-122"/>
              </a:rPr>
              <a:t>CONTENTS</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5692775"/>
          </a:xfrm>
          <a:prstGeom prst="rect">
            <a:avLst/>
          </a:prstGeom>
          <a:noFill/>
        </p:spPr>
        <p:txBody>
          <a:bodyPr wrap="square" rtlCol="0">
            <a:spAutoFit/>
            <a:scene3d>
              <a:camera prst="orthographicFront"/>
              <a:lightRig rig="threePt" dir="t"/>
            </a:scene3d>
          </a:bodyPr>
          <a:lstStyle/>
          <a:p>
            <a:pPr>
              <a:buFont typeface="+mj-lt"/>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2.2 Đặc tả hệ thống:</a:t>
            </a:r>
          </a:p>
          <a:p>
            <a:pPr>
              <a:buFont typeface="+mj-lt"/>
            </a:pPr>
            <a:r>
              <a:rPr lang="en-US" sz="2000">
                <a:solidFill>
                  <a:schemeClr val="tx1"/>
                </a:solidFill>
                <a:effectLst/>
                <a:latin typeface="Times New Roman" panose="02020603050405020304" charset="0"/>
                <a:cs typeface="Times New Roman" panose="02020603050405020304" charset="0"/>
              </a:rPr>
              <a:t>	- </a:t>
            </a:r>
            <a:r>
              <a:rPr lang="en-US" sz="2000" b="1">
                <a:solidFill>
                  <a:schemeClr val="tx1"/>
                </a:solidFill>
                <a:effectLst/>
                <a:latin typeface="Times New Roman" panose="02020603050405020304" charset="0"/>
                <a:cs typeface="Times New Roman" panose="02020603050405020304" charset="0"/>
              </a:rPr>
              <a:t>Chơi Game</a:t>
            </a:r>
            <a:r>
              <a:rPr lang="en-US" sz="2000">
                <a:solidFill>
                  <a:schemeClr val="tx1"/>
                </a:solidFill>
                <a:effectLst/>
                <a:latin typeface="Times New Roman" panose="02020603050405020304" charset="0"/>
                <a:cs typeface="Times New Roman" panose="02020603050405020304" charset="0"/>
              </a:rPr>
              <a:t> : Khi người chơi mở game và muốn chơi game, người chơi phải chọn chế độ chơi của game như : PvsP, PvsC và PvsP(LAN). Sau khi chọn chế độ người chơi sẽ chơi game bằng cách click chuột vào bàn cờ (panelBanCo) để đánh quân cờ ở ô cờ mà người chơi muốn.</a:t>
            </a:r>
          </a:p>
          <a:p>
            <a:pPr>
              <a:buFont typeface="+mj-lt"/>
            </a:pPr>
            <a:r>
              <a:rPr lang="en-US" sz="2000">
                <a:solidFill>
                  <a:schemeClr val="tx1"/>
                </a:solidFill>
                <a:effectLst/>
                <a:latin typeface="Times New Roman" panose="02020603050405020304" charset="0"/>
                <a:cs typeface="Times New Roman" panose="02020603050405020304" charset="0"/>
              </a:rPr>
              <a:t> 	- </a:t>
            </a:r>
            <a:r>
              <a:rPr lang="en-US" sz="2000" b="1">
                <a:solidFill>
                  <a:schemeClr val="tx1"/>
                </a:solidFill>
                <a:effectLst/>
                <a:latin typeface="Times New Roman" panose="02020603050405020304" charset="0"/>
                <a:cs typeface="Times New Roman" panose="02020603050405020304" charset="0"/>
              </a:rPr>
              <a:t>Chức năng hỗ trợ</a:t>
            </a:r>
            <a:r>
              <a:rPr lang="en-US" sz="2000">
                <a:solidFill>
                  <a:schemeClr val="tx1"/>
                </a:solidFill>
                <a:effectLst/>
                <a:latin typeface="Times New Roman" panose="02020603050405020304" charset="0"/>
                <a:cs typeface="Times New Roman" panose="02020603050405020304" charset="0"/>
              </a:rPr>
              <a:t>: Trong game người chơi có thể chọn thực hiện các chức năng như: Lưu game, mở game đã lưu, Undo và Redo.</a:t>
            </a:r>
          </a:p>
          <a:p>
            <a:pPr>
              <a:buFont typeface="+mj-lt"/>
            </a:pPr>
            <a:r>
              <a:rPr lang="en-US" sz="2000">
                <a:solidFill>
                  <a:schemeClr val="tx1"/>
                </a:solidFill>
                <a:effectLst/>
                <a:latin typeface="Times New Roman" panose="02020603050405020304" charset="0"/>
                <a:cs typeface="Times New Roman" panose="02020603050405020304" charset="0"/>
              </a:rPr>
              <a:t> 	+</a:t>
            </a:r>
            <a:r>
              <a:rPr lang="en-US" sz="2000" b="1">
                <a:solidFill>
                  <a:schemeClr val="tx1"/>
                </a:solidFill>
                <a:effectLst/>
                <a:latin typeface="Times New Roman" panose="02020603050405020304" charset="0"/>
                <a:cs typeface="Times New Roman" panose="02020603050405020304" charset="0"/>
              </a:rPr>
              <a:t>Lưu game</a:t>
            </a:r>
            <a:r>
              <a:rPr lang="en-US" sz="2000">
                <a:solidFill>
                  <a:schemeClr val="tx1"/>
                </a:solidFill>
                <a:effectLst/>
                <a:latin typeface="Times New Roman" panose="02020603050405020304" charset="0"/>
                <a:cs typeface="Times New Roman" panose="02020603050405020304" charset="0"/>
              </a:rPr>
              <a:t>: Trong quá trình chơi game nếu người chơi muốn lưu lại ván cờ của mình để chơi lại từ những nước cờ đã đi đó.</a:t>
            </a:r>
          </a:p>
          <a:p>
            <a:pPr>
              <a:buFont typeface="+mj-lt"/>
            </a:pPr>
            <a:r>
              <a:rPr lang="en-US" sz="2000">
                <a:solidFill>
                  <a:schemeClr val="tx1"/>
                </a:solidFill>
                <a:effectLst/>
                <a:latin typeface="Times New Roman" panose="02020603050405020304" charset="0"/>
                <a:cs typeface="Times New Roman" panose="02020603050405020304" charset="0"/>
              </a:rPr>
              <a:t> 	+</a:t>
            </a:r>
            <a:r>
              <a:rPr lang="en-US" sz="2000" b="1">
                <a:solidFill>
                  <a:schemeClr val="tx1"/>
                </a:solidFill>
                <a:effectLst/>
                <a:latin typeface="Times New Roman" panose="02020603050405020304" charset="0"/>
                <a:cs typeface="Times New Roman" panose="02020603050405020304" charset="0"/>
              </a:rPr>
              <a:t>Mở game</a:t>
            </a:r>
            <a:r>
              <a:rPr lang="en-US" sz="2000">
                <a:solidFill>
                  <a:schemeClr val="tx1"/>
                </a:solidFill>
                <a:effectLst/>
                <a:latin typeface="Times New Roman" panose="02020603050405020304" charset="0"/>
                <a:cs typeface="Times New Roman" panose="02020603050405020304" charset="0"/>
              </a:rPr>
              <a:t>: Chức năng này hỗ trơ mở lại những ván cờ mà người chơi đã lưu trước đó để tiếp tục chơi. </a:t>
            </a:r>
          </a:p>
          <a:p>
            <a:pPr>
              <a:buFont typeface="+mj-lt"/>
            </a:pPr>
            <a:r>
              <a:rPr lang="en-US" sz="2000">
                <a:solidFill>
                  <a:schemeClr val="tx1"/>
                </a:solidFill>
                <a:effectLst/>
                <a:latin typeface="Times New Roman" panose="02020603050405020304" charset="0"/>
                <a:cs typeface="Times New Roman" panose="02020603050405020304" charset="0"/>
              </a:rPr>
              <a:t>+ Undo và Redo: Trong quá trình đang chơi game , người chơi có thể thu hồi 1 nước đã đi nhầm để đi lại thì người chơi có thể sử dụng chức năng Undo của game, hoặc trong trường hợp người chơi lỡ Undo nhầm 1 nước cờ thì người chơi có thể sử dụng chức năng Redo để phục hồi nước vừa Udo nhầm. Lưu ý: Khi người chơi thực hiện Undo và đánh nước mới rồi thì những nước cờ Undo không được Redo lại.</a:t>
            </a:r>
          </a:p>
          <a:p>
            <a:pPr>
              <a:buFont typeface="+mj-lt"/>
            </a:pPr>
            <a:r>
              <a:rPr lang="en-US" sz="2000">
                <a:solidFill>
                  <a:schemeClr val="tx1"/>
                </a:solidFill>
                <a:effectLst/>
                <a:latin typeface="Times New Roman" panose="02020603050405020304" charset="0"/>
                <a:cs typeface="Times New Roman" panose="02020603050405020304" charset="0"/>
              </a:rPr>
              <a:t>-Thoát game: Khi chơi game xong hoặc người chơi không muốn chơi game nữa người chơi có thể thoát game. Khi thoát game Hệ thống sẽ kiểm tra nếu bàn cờ đã kết thúc thì cho game thoát còn nếu bàn cờ vẫn còn sẵn sàng thì tiếp tục kiểm tra Game đã được người chơi lưu lại hay chơi nếu đã lưu thì thoát game, ngược lại sẽ hiện thông báo cho người chơi muốn lưu game hay không? Nếu lưu thì thực hiện chức năng lưu rồi thoát game, còn người chơi không muốn lưu thì tiến hành thoát game.	</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edge">
                                      <p:cBhvr>
                                        <p:cTn id="7" dur="2000"/>
                                        <p:tgtEl>
                                          <p:spTgt spid="2">
                                            <p:txEl>
                                              <p:pRg st="1" end="1"/>
                                            </p:txEl>
                                          </p:spTgt>
                                        </p:tgtEl>
                                      </p:cBhvr>
                                    </p:animEffect>
                                  </p:childTnLst>
                                </p:cTn>
                              </p:par>
                              <p:par>
                                <p:cTn id="8" presetID="2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edge">
                                      <p:cBhvr>
                                        <p:cTn id="10" dur="2000"/>
                                        <p:tgtEl>
                                          <p:spTgt spid="2">
                                            <p:txEl>
                                              <p:pRg st="2" end="2"/>
                                            </p:txEl>
                                          </p:spTgt>
                                        </p:tgtEl>
                                      </p:cBhvr>
                                    </p:animEffect>
                                  </p:childTnLst>
                                </p:cTn>
                              </p:par>
                              <p:par>
                                <p:cTn id="11" presetID="2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edge">
                                      <p:cBhvr>
                                        <p:cTn id="13" dur="2000"/>
                                        <p:tgtEl>
                                          <p:spTgt spid="2">
                                            <p:txEl>
                                              <p:pRg st="3" end="3"/>
                                            </p:txEl>
                                          </p:spTgt>
                                        </p:tgtEl>
                                      </p:cBhvr>
                                    </p:animEffect>
                                  </p:childTnLst>
                                </p:cTn>
                              </p:par>
                              <p:par>
                                <p:cTn id="14" presetID="2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edge">
                                      <p:cBhvr>
                                        <p:cTn id="16" dur="2000"/>
                                        <p:tgtEl>
                                          <p:spTgt spid="2">
                                            <p:txEl>
                                              <p:pRg st="4" end="4"/>
                                            </p:txEl>
                                          </p:spTgt>
                                        </p:tgtEl>
                                      </p:cBhvr>
                                    </p:animEffect>
                                  </p:childTnLst>
                                </p:cTn>
                              </p:par>
                              <p:par>
                                <p:cTn id="17" presetID="20"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wedge">
                                      <p:cBhvr>
                                        <p:cTn id="19" dur="2000"/>
                                        <p:tgtEl>
                                          <p:spTgt spid="2">
                                            <p:txEl>
                                              <p:pRg st="5" end="5"/>
                                            </p:txEl>
                                          </p:spTgt>
                                        </p:tgtEl>
                                      </p:cBhvr>
                                    </p:animEffect>
                                  </p:childTnLst>
                                </p:cTn>
                              </p:par>
                              <p:par>
                                <p:cTn id="20" presetID="20" presetClass="entr" presetSubtype="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edge">
                                      <p:cBhvr>
                                        <p:cTn id="22"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1014730"/>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Kiểm tra ván cờ</a:t>
            </a: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 Trong quá trình chơi game hệ thống luôn kiểm tra trạng thái của bàn cờ để xử lý thắng thua cho người chơi bằng các phương thức được cài đặt trong chương trình và thống báo kết quả cho người chơi.	</a:t>
            </a:r>
          </a:p>
        </p:txBody>
      </p:sp>
      <p:pic>
        <p:nvPicPr>
          <p:cNvPr id="28675" name="图片 5"/>
          <p:cNvPicPr>
            <a:picLocks noGrp="1" noChangeAspect="1"/>
          </p:cNvPicPr>
          <p:nvPr>
            <p:ph idx="1"/>
          </p:nvPr>
        </p:nvPicPr>
        <p:blipFill>
          <a:blip r:embed="rId2"/>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14095"/>
            <a:ext cx="11950065" cy="1137285"/>
          </a:xfrm>
          <a:prstGeom prst="rect">
            <a:avLst/>
          </a:prstGeom>
          <a:noFill/>
        </p:spPr>
        <p:txBody>
          <a:bodyPr wrap="square" rtlCol="0">
            <a:spAutoFit/>
            <a:scene3d>
              <a:camera prst="orthographicFront"/>
              <a:lightRig rig="threePt" dir="t"/>
            </a:scene3d>
          </a:bodyPr>
          <a:lstStyle/>
          <a:p>
            <a:pPr>
              <a:buFont typeface="+mj-lt"/>
            </a:pPr>
            <a:r>
              <a:rPr lang="en-US" sz="2400" b="1">
                <a:solidFill>
                  <a:schemeClr val="tx1"/>
                </a:solidFill>
                <a:effectLst/>
                <a:latin typeface="Times New Roman" panose="02020603050405020304" charset="0"/>
                <a:cs typeface="Times New Roman" panose="02020603050405020304" charset="0"/>
              </a:rPr>
              <a:t>2.3 Xây dựng sơ đồ lớp phân tích và thiết kế:</a:t>
            </a:r>
          </a:p>
          <a:p>
            <a:pPr>
              <a:buFont typeface="+mj-lt"/>
            </a:pPr>
            <a:r>
              <a:rPr lang="en-US" sz="2400" b="1">
                <a:solidFill>
                  <a:schemeClr val="tx1"/>
                </a:solidFill>
                <a:effectLst/>
                <a:latin typeface="Times New Roman" panose="02020603050405020304" charset="0"/>
                <a:cs typeface="Times New Roman" panose="02020603050405020304" charset="0"/>
              </a:rPr>
              <a:t>2.3.1 Sơ đồ lớp mức phân tích:</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p:txBody>
      </p:sp>
      <p:pic>
        <p:nvPicPr>
          <p:cNvPr id="28675" name="图片 5"/>
          <p:cNvPicPr>
            <a:picLocks noChangeAspect="1"/>
          </p:cNvPicPr>
          <p:nvPr/>
        </p:nvPicPr>
        <p:blipFill>
          <a:blip r:embed="rId2"/>
          <a:srcRect r="13519" b="17410"/>
          <a:stretch>
            <a:fillRect/>
          </a:stretch>
        </p:blipFill>
        <p:spPr>
          <a:xfrm>
            <a:off x="9935210" y="4804410"/>
            <a:ext cx="2124710" cy="2053590"/>
          </a:xfrm>
          <a:prstGeom prst="rect">
            <a:avLst/>
          </a:prstGeom>
          <a:noFill/>
          <a:ln w="9525">
            <a:noFill/>
          </a:ln>
        </p:spPr>
      </p:pic>
      <p:pic>
        <p:nvPicPr>
          <p:cNvPr id="32" name="Picture 1"/>
          <p:cNvPicPr>
            <a:picLocks noGrp="1" noChangeAspect="1"/>
          </p:cNvPicPr>
          <p:nvPr>
            <p:ph idx="1"/>
          </p:nvPr>
        </p:nvPicPr>
        <p:blipFill>
          <a:blip r:embed="rId3"/>
          <a:stretch>
            <a:fillRect/>
          </a:stretch>
        </p:blipFill>
        <p:spPr>
          <a:xfrm>
            <a:off x="982980" y="1619885"/>
            <a:ext cx="8347710" cy="5441950"/>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edg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14095"/>
            <a:ext cx="11950065" cy="829945"/>
          </a:xfrm>
          <a:prstGeom prst="rect">
            <a:avLst/>
          </a:prstGeom>
          <a:noFill/>
        </p:spPr>
        <p:txBody>
          <a:bodyPr wrap="square" rtlCol="0">
            <a:spAutoFit/>
            <a:scene3d>
              <a:camera prst="orthographicFront"/>
              <a:lightRig rig="threePt" dir="t"/>
            </a:scene3d>
          </a:bodyPr>
          <a:lstStyle/>
          <a:p>
            <a:pPr>
              <a:buFont typeface="+mj-lt"/>
            </a:pPr>
            <a:r>
              <a:rPr lang="en-US" sz="2400" b="1">
                <a:solidFill>
                  <a:schemeClr val="tx1"/>
                </a:solidFill>
                <a:effectLst/>
                <a:latin typeface="Times New Roman" panose="02020603050405020304" charset="0"/>
                <a:cs typeface="Times New Roman" panose="02020603050405020304" charset="0"/>
              </a:rPr>
              <a:t>2.3.2 Sơ đồ lớp mức thiết kế:</a:t>
            </a:r>
          </a:p>
          <a:p>
            <a:pPr>
              <a:buFont typeface="+mj-lt"/>
            </a:pPr>
            <a:r>
              <a:rPr lang="en-US" sz="2400" b="1">
                <a:solidFill>
                  <a:schemeClr val="tx1"/>
                </a:solidFill>
                <a:effectLst/>
                <a:latin typeface="Times New Roman" panose="02020603050405020304" charset="0"/>
                <a:cs typeface="Times New Roman" panose="02020603050405020304" charset="0"/>
              </a:rPr>
              <a:t>	</a:t>
            </a:r>
          </a:p>
        </p:txBody>
      </p:sp>
      <p:pic>
        <p:nvPicPr>
          <p:cNvPr id="28675" name="图片 5"/>
          <p:cNvPicPr>
            <a:picLocks noChangeAspect="1"/>
          </p:cNvPicPr>
          <p:nvPr/>
        </p:nvPicPr>
        <p:blipFill>
          <a:blip r:embed="rId2"/>
          <a:srcRect r="13519" b="17410"/>
          <a:stretch>
            <a:fillRect/>
          </a:stretch>
        </p:blipFill>
        <p:spPr>
          <a:xfrm>
            <a:off x="9935210" y="4804410"/>
            <a:ext cx="2124710" cy="2053590"/>
          </a:xfrm>
          <a:prstGeom prst="rect">
            <a:avLst/>
          </a:prstGeom>
          <a:noFill/>
          <a:ln w="9525">
            <a:noFill/>
          </a:ln>
        </p:spPr>
      </p:pic>
      <p:pic>
        <p:nvPicPr>
          <p:cNvPr id="37" name="Picture 3"/>
          <p:cNvPicPr>
            <a:picLocks noGrp="1" noChangeAspect="1"/>
          </p:cNvPicPr>
          <p:nvPr>
            <p:ph idx="1"/>
          </p:nvPr>
        </p:nvPicPr>
        <p:blipFill>
          <a:blip r:embed="rId3"/>
          <a:stretch>
            <a:fillRect/>
          </a:stretch>
        </p:blipFill>
        <p:spPr>
          <a:xfrm>
            <a:off x="721360" y="1327150"/>
            <a:ext cx="10001250" cy="5408295"/>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1137285"/>
          </a:xfrm>
          <a:prstGeom prst="rect">
            <a:avLst/>
          </a:prstGeom>
          <a:noFill/>
        </p:spPr>
        <p:txBody>
          <a:bodyPr wrap="square" rtlCol="0">
            <a:spAutoFit/>
            <a:scene3d>
              <a:camera prst="orthographicFront"/>
              <a:lightRig rig="threePt" dir="t"/>
            </a:scene3d>
          </a:bodyPr>
          <a:lstStyle/>
          <a:p>
            <a:pPr>
              <a:buFont typeface="+mj-lt"/>
            </a:pPr>
            <a:r>
              <a:rPr lang="en-US" sz="2400" b="1">
                <a:solidFill>
                  <a:schemeClr val="tx1"/>
                </a:solidFill>
                <a:effectLst/>
                <a:latin typeface="Times New Roman" panose="02020603050405020304" charset="0"/>
                <a:cs typeface="Times New Roman" panose="02020603050405020304" charset="0"/>
              </a:rPr>
              <a:t>2.4  Xây dựng sơ đồ hóa chức năng:</a:t>
            </a:r>
          </a:p>
          <a:p>
            <a:pPr>
              <a:buFont typeface="+mj-lt"/>
            </a:pPr>
            <a:r>
              <a:rPr lang="en-US" sz="2400" b="1">
                <a:solidFill>
                  <a:schemeClr val="tx1"/>
                </a:solidFill>
                <a:effectLst/>
                <a:latin typeface="Times New Roman" panose="02020603050405020304" charset="0"/>
                <a:cs typeface="Times New Roman" panose="02020603050405020304" charset="0"/>
              </a:rPr>
              <a:t>2.4.1 Sơ đồ hoạt động:</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Sơ đồ hoạt động chơi game:</a:t>
            </a:r>
          </a:p>
        </p:txBody>
      </p:sp>
      <p:pic>
        <p:nvPicPr>
          <p:cNvPr id="28675" name="图片 5"/>
          <p:cNvPicPr>
            <a:picLocks noChangeAspect="1"/>
          </p:cNvPicPr>
          <p:nvPr/>
        </p:nvPicPr>
        <p:blipFill>
          <a:blip r:embed="rId2"/>
          <a:srcRect r="13519" b="17410"/>
          <a:stretch>
            <a:fillRect/>
          </a:stretch>
        </p:blipFill>
        <p:spPr>
          <a:xfrm>
            <a:off x="9935210" y="4804410"/>
            <a:ext cx="2124710" cy="2053590"/>
          </a:xfrm>
          <a:prstGeom prst="rect">
            <a:avLst/>
          </a:prstGeom>
          <a:noFill/>
          <a:ln w="9525">
            <a:noFill/>
          </a:ln>
        </p:spPr>
      </p:pic>
      <p:pic>
        <p:nvPicPr>
          <p:cNvPr id="225" name="Picture 22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41170" y="2089785"/>
            <a:ext cx="8709025" cy="4573905"/>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blinds(horizontal)">
                                      <p:cBhvr>
                                        <p:cTn id="7"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706755"/>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Sơ đồ hoạt động Chọn chế độ chơi:</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p:txBody>
      </p:sp>
      <p:pic>
        <p:nvPicPr>
          <p:cNvPr id="9" name="Picture 4"/>
          <p:cNvPicPr>
            <a:picLocks noGrp="1" noChangeAspect="1"/>
          </p:cNvPicPr>
          <p:nvPr>
            <p:ph idx="1"/>
          </p:nvPr>
        </p:nvPicPr>
        <p:blipFill>
          <a:blip r:embed="rId2"/>
          <a:stretch>
            <a:fillRect/>
          </a:stretch>
        </p:blipFill>
        <p:spPr>
          <a:xfrm>
            <a:off x="4373880" y="1399540"/>
            <a:ext cx="3685540" cy="5212715"/>
          </a:xfrm>
          <a:prstGeom prst="rect">
            <a:avLst/>
          </a:prstGeom>
          <a:noFill/>
          <a:ln>
            <a:noFill/>
          </a:ln>
        </p:spPr>
      </p:pic>
      <p:pic>
        <p:nvPicPr>
          <p:cNvPr id="28675" name="图片 5"/>
          <p:cNvPicPr>
            <a:picLocks noChangeAspect="1"/>
          </p:cNvPicPr>
          <p:nvPr/>
        </p:nvPicPr>
        <p:blipFill>
          <a:blip r:embed="rId3"/>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706755"/>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Sơ đồ hoạt động Chức năng hỗ trợ:	</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20" name="Picture 1"/>
          <p:cNvPicPr>
            <a:picLocks noGrp="1" noChangeAspect="1"/>
          </p:cNvPicPr>
          <p:nvPr>
            <p:ph idx="1"/>
          </p:nvPr>
        </p:nvPicPr>
        <p:blipFill>
          <a:blip r:embed="rId2"/>
          <a:stretch>
            <a:fillRect/>
          </a:stretch>
        </p:blipFill>
        <p:spPr>
          <a:xfrm>
            <a:off x="4488180" y="1490980"/>
            <a:ext cx="3498215" cy="5192395"/>
          </a:xfrm>
          <a:prstGeom prst="rect">
            <a:avLst/>
          </a:prstGeom>
          <a:noFill/>
          <a:ln>
            <a:noFill/>
          </a:ln>
        </p:spPr>
      </p:pic>
      <p:pic>
        <p:nvPicPr>
          <p:cNvPr id="28675" name="图片 5"/>
          <p:cNvPicPr>
            <a:picLocks noChangeAspect="1"/>
          </p:cNvPicPr>
          <p:nvPr/>
        </p:nvPicPr>
        <p:blipFill>
          <a:blip r:embed="rId3"/>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706755"/>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Sơ đồ hoạt động thoát game:</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22" name="Picture 3"/>
          <p:cNvPicPr>
            <a:picLocks noGrp="1" noChangeAspect="1"/>
          </p:cNvPicPr>
          <p:nvPr>
            <p:ph idx="1"/>
          </p:nvPr>
        </p:nvPicPr>
        <p:blipFill>
          <a:blip r:embed="rId2"/>
          <a:srcRect l="13190"/>
          <a:stretch>
            <a:fillRect/>
          </a:stretch>
        </p:blipFill>
        <p:spPr>
          <a:xfrm>
            <a:off x="4093210" y="1409700"/>
            <a:ext cx="4420870" cy="5314315"/>
          </a:xfrm>
          <a:prstGeom prst="rect">
            <a:avLst/>
          </a:prstGeom>
          <a:noFill/>
          <a:ln>
            <a:noFill/>
          </a:ln>
        </p:spPr>
      </p:pic>
      <p:pic>
        <p:nvPicPr>
          <p:cNvPr id="28675" name="图片 5"/>
          <p:cNvPicPr>
            <a:picLocks noChangeAspect="1"/>
          </p:cNvPicPr>
          <p:nvPr/>
        </p:nvPicPr>
        <p:blipFill>
          <a:blip r:embed="rId3"/>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1076325"/>
          </a:xfrm>
          <a:prstGeom prst="rect">
            <a:avLst/>
          </a:prstGeom>
          <a:noFill/>
        </p:spPr>
        <p:txBody>
          <a:bodyPr wrap="square" rtlCol="0">
            <a:spAutoFit/>
            <a:scene3d>
              <a:camera prst="orthographicFront"/>
              <a:lightRig rig="threePt" dir="t"/>
            </a:scene3d>
          </a:bodyPr>
          <a:lstStyle/>
          <a:p>
            <a:pPr>
              <a:buFont typeface="+mj-lt"/>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2.4.2 Sơ đồ tuần tự:</a:t>
            </a: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Sơ đồ tuần tự chơi game:</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16" name="Picture 9"/>
          <p:cNvPicPr>
            <a:picLocks noGrp="1" noChangeAspect="1"/>
          </p:cNvPicPr>
          <p:nvPr>
            <p:ph idx="1"/>
          </p:nvPr>
        </p:nvPicPr>
        <p:blipFill>
          <a:blip r:embed="rId2"/>
          <a:stretch>
            <a:fillRect/>
          </a:stretch>
        </p:blipFill>
        <p:spPr>
          <a:xfrm>
            <a:off x="2417445" y="1694815"/>
            <a:ext cx="6706235" cy="5163185"/>
          </a:xfrm>
          <a:prstGeom prst="rect">
            <a:avLst/>
          </a:prstGeom>
          <a:noFill/>
          <a:ln>
            <a:noFill/>
          </a:ln>
        </p:spPr>
      </p:pic>
      <p:pic>
        <p:nvPicPr>
          <p:cNvPr id="28675" name="图片 5"/>
          <p:cNvPicPr>
            <a:picLocks noChangeAspect="1"/>
          </p:cNvPicPr>
          <p:nvPr/>
        </p:nvPicPr>
        <p:blipFill>
          <a:blip r:embed="rId3"/>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1014730"/>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Sơ đồ Tuần tự Chọn chế độ chơi:</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12" name="Picture 5"/>
          <p:cNvPicPr>
            <a:picLocks noGrp="1" noChangeAspect="1"/>
          </p:cNvPicPr>
          <p:nvPr>
            <p:ph idx="1"/>
          </p:nvPr>
        </p:nvPicPr>
        <p:blipFill>
          <a:blip r:embed="rId2"/>
          <a:stretch>
            <a:fillRect/>
          </a:stretch>
        </p:blipFill>
        <p:spPr>
          <a:xfrm>
            <a:off x="3007360" y="1339850"/>
            <a:ext cx="5721350" cy="5518150"/>
          </a:xfrm>
          <a:prstGeom prst="rect">
            <a:avLst/>
          </a:prstGeom>
          <a:noFill/>
          <a:ln>
            <a:noFill/>
          </a:ln>
        </p:spPr>
      </p:pic>
      <p:pic>
        <p:nvPicPr>
          <p:cNvPr id="28675" name="图片 5"/>
          <p:cNvPicPr>
            <a:picLocks noChangeAspect="1"/>
          </p:cNvPicPr>
          <p:nvPr/>
        </p:nvPicPr>
        <p:blipFill>
          <a:blip r:embed="rId3"/>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1: Giới thiệu chung về game Caro</a:t>
            </a:r>
          </a:p>
        </p:txBody>
      </p:sp>
      <p:sp>
        <p:nvSpPr>
          <p:cNvPr id="2" name="Text Box 1"/>
          <p:cNvSpPr txBox="1"/>
          <p:nvPr/>
        </p:nvSpPr>
        <p:spPr>
          <a:xfrm>
            <a:off x="241935" y="1024255"/>
            <a:ext cx="11950065" cy="5692775"/>
          </a:xfrm>
          <a:prstGeom prst="rect">
            <a:avLst/>
          </a:prstGeom>
          <a:noFill/>
        </p:spPr>
        <p:txBody>
          <a:bodyPr wrap="square" rtlCol="0">
            <a:spAutoFit/>
            <a:scene3d>
              <a:camera prst="orthographicFront"/>
              <a:lightRig rig="threePt" dir="t"/>
            </a:scene3d>
          </a:bodyPr>
          <a:lstStyle/>
          <a:p>
            <a:pPr marL="514350" indent="-514350">
              <a:buFont typeface="+mj-lt"/>
              <a:buAutoNum type="romanUcPeriod"/>
            </a:pPr>
            <a:r>
              <a:rPr lang="en-US" sz="2400" b="1">
                <a:solidFill>
                  <a:schemeClr val="tx1"/>
                </a:solidFill>
                <a:effectLst/>
                <a:latin typeface="Times New Roman" panose="02020603050405020304" charset="0"/>
                <a:cs typeface="Times New Roman" panose="02020603050405020304" charset="0"/>
              </a:rPr>
              <a:t>Sơ lược lịch sử về dòng game cờ:</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Vào năm 1950, Alan Turing - một nhà nghiên cứu người Anh đi tiên phong trong lĩnh vực máy tính số, đã viết chương trình chơi cờ đầu tiên. Vào lúc đó, Turing phải viết và chạy chương trình của ông bằng... bút chì và giấy. Chương trình đó, cũng như chủ nhân của nó, chơi cờ rất tồi, nhưng đạt được mục đích: cho thấy máy tính có thể chơi được cờ. Cũng vào năm đó, Claude Shannon đã vạch ra một chiến lược cho máy tính chơi cờ tốt. Nhưng vào những năm 1950 tốc độ máy tính rất chậm nên không ai dám tiên đoán liệu máy tính có thể thắng con người được không, dù trong các trò chơi đơn giản như trò Checker. </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Năm 1958, một chương trình chơi cờ đã lần đầu tiên hạ được đối phương là con người. Người thua là một cô thư kí của chính đội lập trình ra nó, cô chưa bao giờ chơi cờ trước đó và được dậy chơi cờ chỉ một giờ trước cuộc đấu. Đối với ngày nay chiến công này thật nhỏ nhoi, nhưng nó cho thấy tri thức có thể được đưa vào trong một chương trình chơi cờ. Lượng tri thức này được đo chính xác bằng một giờ học chơi</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Sau chiến thắng đó, một số người trong nhóm lập trình cờ đầu tiên đã tiên đoán rằng vào những năm 60 sẽ có chương trình chơi cờ được liệt vào hàng ngũ kiện tướng thế giới. Vào những năm cuối của thập kỷ 60, Spassky đã trở thành kiện tướng cờ thế giới và các chương trình chơi cờ đã chiếm được những thứ hạng cao trong hàng ngũ những người chơi cao cấp. Nhưng nhiều người cho rằng máy tính sẽ không bao giờ có thể giải quyết được những nhiệm vụ thông minh, không thể đạt được chức Vô địch cờ thế giới.	</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 calcmode="lin" valueType="num">
                                      <p:cBhvr additive="base">
                                        <p:cTn id="1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 calcmode="lin" valueType="num">
                                      <p:cBhvr additive="base">
                                        <p:cTn id="20"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linds(horizontal)">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1014730"/>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Sơ đồ Tuần tự Chức năng hỗ trợ:</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21" name="Picture 2"/>
          <p:cNvPicPr>
            <a:picLocks noGrp="1" noChangeAspect="1"/>
          </p:cNvPicPr>
          <p:nvPr>
            <p:ph idx="1"/>
          </p:nvPr>
        </p:nvPicPr>
        <p:blipFill>
          <a:blip r:embed="rId2"/>
          <a:stretch>
            <a:fillRect/>
          </a:stretch>
        </p:blipFill>
        <p:spPr>
          <a:xfrm>
            <a:off x="2346960" y="1460500"/>
            <a:ext cx="7518400" cy="5074920"/>
          </a:xfrm>
          <a:prstGeom prst="rect">
            <a:avLst/>
          </a:prstGeom>
          <a:noFill/>
          <a:ln>
            <a:noFill/>
          </a:ln>
        </p:spPr>
      </p:pic>
      <p:pic>
        <p:nvPicPr>
          <p:cNvPr id="28675" name="图片 5"/>
          <p:cNvPicPr>
            <a:picLocks noChangeAspect="1"/>
          </p:cNvPicPr>
          <p:nvPr/>
        </p:nvPicPr>
        <p:blipFill>
          <a:blip r:embed="rId3"/>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1014730"/>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Sơ đồ hoạt động Chức năng thoát game:</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31" name="Picture 3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701415" y="1460500"/>
            <a:ext cx="5173345" cy="5283835"/>
          </a:xfrm>
          <a:prstGeom prst="rect">
            <a:avLst/>
          </a:prstGeom>
          <a:noFill/>
          <a:ln>
            <a:noFill/>
          </a:ln>
        </p:spPr>
      </p:pic>
      <p:pic>
        <p:nvPicPr>
          <p:cNvPr id="28675" name="图片 5"/>
          <p:cNvPicPr>
            <a:picLocks noChangeAspect="1"/>
          </p:cNvPicPr>
          <p:nvPr/>
        </p:nvPicPr>
        <p:blipFill>
          <a:blip r:embed="rId3"/>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1137285"/>
          </a:xfrm>
          <a:prstGeom prst="rect">
            <a:avLst/>
          </a:prstGeom>
          <a:noFill/>
        </p:spPr>
        <p:txBody>
          <a:bodyPr wrap="square" rtlCol="0">
            <a:spAutoFit/>
            <a:scene3d>
              <a:camera prst="orthographicFront"/>
              <a:lightRig rig="threePt" dir="t"/>
            </a:scene3d>
          </a:bodyPr>
          <a:lstStyle/>
          <a:p>
            <a:pPr>
              <a:buFont typeface="+mj-lt"/>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2.4.3 Sơ đồ cộng tác:	</a:t>
            </a:r>
          </a:p>
          <a:p>
            <a:pPr>
              <a:buFont typeface="+mj-lt"/>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sz="2000">
                <a:solidFill>
                  <a:schemeClr val="tx1"/>
                </a:solidFill>
                <a:effectLst/>
                <a:latin typeface="Times New Roman" panose="02020603050405020304" charset="0"/>
                <a:cs typeface="Times New Roman" panose="02020603050405020304" charset="0"/>
              </a:rPr>
              <a:t>Sơ đồ cộng tác Chơi game:</a:t>
            </a:r>
            <a:endPar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endPar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18" name="Picture 10"/>
          <p:cNvPicPr>
            <a:picLocks noGrp="1" noChangeAspect="1"/>
          </p:cNvPicPr>
          <p:nvPr>
            <p:ph idx="1"/>
          </p:nvPr>
        </p:nvPicPr>
        <p:blipFill>
          <a:blip r:embed="rId2"/>
          <a:stretch>
            <a:fillRect/>
          </a:stretch>
        </p:blipFill>
        <p:spPr>
          <a:xfrm>
            <a:off x="1439545" y="2020570"/>
            <a:ext cx="8594090" cy="4700905"/>
          </a:xfrm>
          <a:prstGeom prst="rect">
            <a:avLst/>
          </a:prstGeom>
          <a:noFill/>
          <a:ln>
            <a:noFill/>
          </a:ln>
        </p:spPr>
      </p:pic>
      <p:pic>
        <p:nvPicPr>
          <p:cNvPr id="28675" name="图片 5"/>
          <p:cNvPicPr>
            <a:picLocks noChangeAspect="1"/>
          </p:cNvPicPr>
          <p:nvPr/>
        </p:nvPicPr>
        <p:blipFill>
          <a:blip r:embed="rId3"/>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34415"/>
            <a:ext cx="11950065" cy="1014730"/>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Sơ đồ cộng tác Chọn chế độ chơi:</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13" name="Picture 6"/>
          <p:cNvPicPr>
            <a:picLocks noGrp="1" noChangeAspect="1"/>
          </p:cNvPicPr>
          <p:nvPr>
            <p:ph idx="1"/>
          </p:nvPr>
        </p:nvPicPr>
        <p:blipFill>
          <a:blip r:embed="rId2"/>
          <a:stretch>
            <a:fillRect/>
          </a:stretch>
        </p:blipFill>
        <p:spPr>
          <a:xfrm>
            <a:off x="1302385" y="1726565"/>
            <a:ext cx="8137525" cy="4348480"/>
          </a:xfrm>
          <a:prstGeom prst="rect">
            <a:avLst/>
          </a:prstGeom>
          <a:noFill/>
          <a:ln>
            <a:noFill/>
          </a:ln>
        </p:spPr>
      </p:pic>
      <p:pic>
        <p:nvPicPr>
          <p:cNvPr id="28675" name="图片 5"/>
          <p:cNvPicPr>
            <a:picLocks noChangeAspect="1"/>
          </p:cNvPicPr>
          <p:nvPr/>
        </p:nvPicPr>
        <p:blipFill>
          <a:blip r:embed="rId3"/>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706755"/>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Sơ đồ cộng tác Chức năng hỗ trợ:</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15" name="Picture 15"/>
          <p:cNvPicPr>
            <a:picLocks noGrp="1" noChangeAspect="1"/>
          </p:cNvPicPr>
          <p:nvPr>
            <p:ph idx="1"/>
          </p:nvPr>
        </p:nvPicPr>
        <p:blipFill>
          <a:blip r:embed="rId2"/>
          <a:stretch>
            <a:fillRect/>
          </a:stretch>
        </p:blipFill>
        <p:spPr>
          <a:xfrm>
            <a:off x="1408430" y="1558290"/>
            <a:ext cx="7650480" cy="5126990"/>
          </a:xfrm>
          <a:prstGeom prst="rect">
            <a:avLst/>
          </a:prstGeom>
        </p:spPr>
      </p:pic>
      <p:pic>
        <p:nvPicPr>
          <p:cNvPr id="28675" name="图片 5"/>
          <p:cNvPicPr>
            <a:picLocks noChangeAspect="1"/>
          </p:cNvPicPr>
          <p:nvPr/>
        </p:nvPicPr>
        <p:blipFill>
          <a:blip r:embed="rId3"/>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1014730"/>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Sơ đồ cộng tác Thoát game:</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28675" name="图片 5"/>
          <p:cNvPicPr>
            <a:picLocks noChangeAspect="1"/>
          </p:cNvPicPr>
          <p:nvPr/>
        </p:nvPicPr>
        <p:blipFill>
          <a:blip r:embed="rId2"/>
          <a:srcRect r="13519" b="17410"/>
          <a:stretch>
            <a:fillRect/>
          </a:stretch>
        </p:blipFill>
        <p:spPr>
          <a:xfrm>
            <a:off x="9935210" y="4804410"/>
            <a:ext cx="2124710" cy="2053590"/>
          </a:xfrm>
          <a:prstGeom prst="rect">
            <a:avLst/>
          </a:prstGeom>
          <a:noFill/>
          <a:ln w="9525">
            <a:noFill/>
          </a:ln>
        </p:spPr>
      </p:pic>
      <p:pic>
        <p:nvPicPr>
          <p:cNvPr id="30" name="Picture 3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59205" y="1643380"/>
            <a:ext cx="8923020" cy="4351655"/>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1137285"/>
          </a:xfrm>
          <a:prstGeom prst="rect">
            <a:avLst/>
          </a:prstGeom>
          <a:noFill/>
        </p:spPr>
        <p:txBody>
          <a:bodyPr wrap="square" rtlCol="0">
            <a:spAutoFit/>
            <a:scene3d>
              <a:camera prst="orthographicFront"/>
              <a:lightRig rig="threePt" dir="t"/>
            </a:scene3d>
          </a:bodyPr>
          <a:lstStyle/>
          <a:p>
            <a:pPr>
              <a:buFont typeface="+mj-lt"/>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2.4.4 Sơ đồ trạng thái: 	</a:t>
            </a:r>
          </a:p>
          <a:p>
            <a:pPr>
              <a:buFont typeface="+mj-lt"/>
            </a:pPr>
            <a:r>
              <a:rPr lang="en-US" sz="2400">
                <a:solidFill>
                  <a:schemeClr val="tx1"/>
                </a:solidFill>
                <a:effectLst/>
                <a:latin typeface="Times New Roman" panose="02020603050405020304" charset="0"/>
                <a:cs typeface="Times New Roman" panose="02020603050405020304" charset="0"/>
              </a:rPr>
              <a:t>	</a:t>
            </a:r>
            <a:r>
              <a:rPr lang="en-US" sz="2000">
                <a:solidFill>
                  <a:schemeClr val="tx1"/>
                </a:solidFill>
                <a:effectLst/>
                <a:latin typeface="Times New Roman" panose="02020603050405020304" charset="0"/>
                <a:cs typeface="Times New Roman" panose="02020603050405020304" charset="0"/>
              </a:rPr>
              <a:t>Sơ đồ trạng thái chơi game:</a:t>
            </a:r>
          </a:p>
          <a:p>
            <a:pPr>
              <a:buFont typeface="+mj-lt"/>
            </a:pPr>
            <a:endParaRPr lang="en-US" sz="2000">
              <a:solidFill>
                <a:schemeClr val="tx1"/>
              </a:solidFill>
              <a:effectLst/>
              <a:latin typeface="Times New Roman" panose="02020603050405020304" charset="0"/>
              <a:cs typeface="Times New Roman" panose="02020603050405020304" charset="0"/>
            </a:endParaRPr>
          </a:p>
        </p:txBody>
      </p:sp>
      <p:pic>
        <p:nvPicPr>
          <p:cNvPr id="19" name="Picture 1"/>
          <p:cNvPicPr>
            <a:picLocks noGrp="1" noChangeAspect="1"/>
          </p:cNvPicPr>
          <p:nvPr>
            <p:ph idx="1"/>
          </p:nvPr>
        </p:nvPicPr>
        <p:blipFill>
          <a:blip r:embed="rId2"/>
          <a:stretch>
            <a:fillRect/>
          </a:stretch>
        </p:blipFill>
        <p:spPr>
          <a:xfrm>
            <a:off x="1430020" y="1823085"/>
            <a:ext cx="8096885" cy="4534535"/>
          </a:xfrm>
          <a:prstGeom prst="rect">
            <a:avLst/>
          </a:prstGeom>
          <a:noFill/>
          <a:ln>
            <a:noFill/>
          </a:ln>
        </p:spPr>
      </p:pic>
      <p:pic>
        <p:nvPicPr>
          <p:cNvPr id="28675" name="图片 5"/>
          <p:cNvPicPr>
            <a:picLocks noChangeAspect="1"/>
          </p:cNvPicPr>
          <p:nvPr/>
        </p:nvPicPr>
        <p:blipFill>
          <a:blip r:embed="rId3"/>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34415"/>
            <a:ext cx="11950065" cy="4831080"/>
          </a:xfrm>
          <a:prstGeom prst="rect">
            <a:avLst/>
          </a:prstGeom>
          <a:noFill/>
        </p:spPr>
        <p:txBody>
          <a:bodyPr wrap="square" rtlCol="0">
            <a:spAutoFit/>
            <a:scene3d>
              <a:camera prst="orthographicFront"/>
              <a:lightRig rig="threePt" dir="t"/>
            </a:scene3d>
          </a:bodyPr>
          <a:lstStyle/>
          <a:p>
            <a:pPr marL="457200" indent="-457200">
              <a:buFont typeface="+mj-lt"/>
              <a:buAutoNum type="arabicPeriod" startAt="3"/>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Thuật toán xây dựng game:</a:t>
            </a:r>
          </a:p>
          <a:p>
            <a:pPr>
              <a:buFont typeface="+mj-lt"/>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3.1  Vét cạn: </a:t>
            </a:r>
          </a:p>
          <a:p>
            <a:pPr>
              <a:buFont typeface="+mj-lt"/>
            </a:pPr>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sz="2000">
                <a:solidFill>
                  <a:schemeClr val="tx1"/>
                </a:solidFill>
                <a:effectLst/>
                <a:latin typeface="Times New Roman" panose="02020603050405020304" charset="0"/>
                <a:cs typeface="Times New Roman" panose="02020603050405020304" charset="0"/>
              </a:rPr>
              <a:t>Vét cạn là một phương pháp giải toán trong tin học: tìm nghiệm của một bài toán bằng cách xem xét tất cả các phương án có thể.</a:t>
            </a:r>
          </a:p>
          <a:p>
            <a:pPr>
              <a:buFont typeface="+mj-lt"/>
            </a:pPr>
            <a:endParaRPr lang="en-US" sz="2000">
              <a:solidFill>
                <a:schemeClr val="tx1"/>
              </a:solidFill>
              <a:effectLst/>
              <a:latin typeface="Times New Roman" panose="02020603050405020304" charset="0"/>
              <a:cs typeface="Times New Roman" panose="02020603050405020304" charset="0"/>
            </a:endParaRPr>
          </a:p>
          <a:p>
            <a:pPr>
              <a:buFont typeface="+mj-lt"/>
            </a:pPr>
            <a:r>
              <a:rPr lang="en-US" sz="2000">
                <a:solidFill>
                  <a:schemeClr val="tx1"/>
                </a:solidFill>
                <a:effectLst/>
                <a:latin typeface="Times New Roman" panose="02020603050405020304" charset="0"/>
                <a:cs typeface="Times New Roman" panose="02020603050405020304" charset="0"/>
              </a:rPr>
              <a:t>	Đây là cách tiếp cận cơ bản nhất để giải các bài toán trong tin học, phương pháp này thường được nghĩ đến đầu tiên trong quá trình thiết kế thuật toán để giải một bài toán trong tin học.</a:t>
            </a:r>
          </a:p>
          <a:p>
            <a:pPr>
              <a:buFont typeface="+mj-lt"/>
            </a:pPr>
            <a:endParaRPr lang="en-US" sz="2000">
              <a:solidFill>
                <a:schemeClr val="tx1"/>
              </a:solidFill>
              <a:effectLst/>
              <a:latin typeface="Times New Roman" panose="02020603050405020304" charset="0"/>
              <a:cs typeface="Times New Roman" panose="02020603050405020304" charset="0"/>
            </a:endParaRPr>
          </a:p>
          <a:p>
            <a:pPr>
              <a:buFont typeface="+mj-lt"/>
            </a:pPr>
            <a:r>
              <a:rPr lang="en-US" sz="2000">
                <a:solidFill>
                  <a:schemeClr val="tx1"/>
                </a:solidFill>
                <a:effectLst/>
                <a:latin typeface="Times New Roman" panose="02020603050405020304" charset="0"/>
                <a:cs typeface="Times New Roman" panose="02020603050405020304" charset="0"/>
              </a:rPr>
              <a:t>	Ưu điểm của phương pháp này là luôn đảm bảo tìm ra nghiệm đúng, chính xác. Tuy nhiên, hạn chế của phương pháp này là thời gian thực thi lâu, độ phức tạp lớn. Do đó vét cạn thường chỉ phù hợp với các bài toán có kích thước nhỏ.</a:t>
            </a:r>
          </a:p>
          <a:p>
            <a:pPr>
              <a:buFont typeface="+mj-lt"/>
            </a:pPr>
            <a:endParaRPr lang="en-US" sz="2000">
              <a:solidFill>
                <a:schemeClr val="tx1"/>
              </a:solidFill>
              <a:effectLst/>
              <a:latin typeface="Times New Roman" panose="02020603050405020304" charset="0"/>
              <a:cs typeface="Times New Roman" panose="02020603050405020304" charset="0"/>
            </a:endParaRPr>
          </a:p>
          <a:p>
            <a:pPr>
              <a:buFont typeface="+mj-lt"/>
            </a:pPr>
            <a:r>
              <a:rPr lang="en-US" sz="2000">
                <a:solidFill>
                  <a:schemeClr val="tx1"/>
                </a:solidFill>
                <a:effectLst/>
                <a:latin typeface="Times New Roman" panose="02020603050405020304" charset="0"/>
                <a:cs typeface="Times New Roman" panose="02020603050405020304" charset="0"/>
              </a:rPr>
              <a:t>	Kết Luận: Tìm kiếm vét cạn không phải là một giải pháp tối ưu để giải quyết một bài toán, nhưng nó luôn là 1 cách tiếp cận dễ để cho ta 1 giải pháp ban đầu đúng đắn. Từ lời giải này ta có thể áp dụng các kỹ thuật như tìm kiếm nhánh cận hoặc chia để trị để tối ưu dần	</a:t>
            </a:r>
          </a:p>
        </p:txBody>
      </p:sp>
      <p:pic>
        <p:nvPicPr>
          <p:cNvPr id="3" name="图片 5"/>
          <p:cNvPicPr>
            <a:picLocks noGrp="1" noChangeAspect="1"/>
          </p:cNvPicPr>
          <p:nvPr>
            <p:ph idx="1"/>
          </p:nvPr>
        </p:nvPicPr>
        <p:blipFill>
          <a:blip r:embed="rId2"/>
          <a:srcRect r="13519" b="17410"/>
          <a:stretch>
            <a:fillRect/>
          </a:stretch>
        </p:blipFill>
        <p:spPr>
          <a:xfrm>
            <a:off x="10746105" y="5434330"/>
            <a:ext cx="1364615" cy="1318895"/>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par>
                                <p:cTn id="8" presetID="2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edge">
                                      <p:cBhvr>
                                        <p:cTn id="10" dur="2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plus(in)">
                                      <p:cBhvr>
                                        <p:cTn id="15" dur="2000"/>
                                        <p:tgtEl>
                                          <p:spTgt spid="2">
                                            <p:txEl>
                                              <p:pRg st="2" end="2"/>
                                            </p:txEl>
                                          </p:spTgt>
                                        </p:tgtEl>
                                      </p:cBhvr>
                                    </p:animEffect>
                                  </p:childTnLst>
                                </p:cTn>
                              </p:par>
                              <p:par>
                                <p:cTn id="16" presetID="13" presetClass="entr" presetSubtype="16"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plus(in)">
                                      <p:cBhvr>
                                        <p:cTn id="18" dur="2000"/>
                                        <p:tgtEl>
                                          <p:spTgt spid="2">
                                            <p:txEl>
                                              <p:pRg st="4" end="4"/>
                                            </p:txEl>
                                          </p:spTgt>
                                        </p:tgtEl>
                                      </p:cBhvr>
                                    </p:animEffect>
                                  </p:childTnLst>
                                </p:cTn>
                              </p:par>
                              <p:par>
                                <p:cTn id="19" presetID="13" presetClass="entr" presetSubtype="16"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plus(in)">
                                      <p:cBhvr>
                                        <p:cTn id="21" dur="2000"/>
                                        <p:tgtEl>
                                          <p:spTgt spid="2">
                                            <p:txEl>
                                              <p:pRg st="6" end="6"/>
                                            </p:txEl>
                                          </p:spTgt>
                                        </p:tgtEl>
                                      </p:cBhvr>
                                    </p:animEffect>
                                  </p:childTnLst>
                                </p:cTn>
                              </p:par>
                              <p:par>
                                <p:cTn id="22" presetID="13" presetClass="entr" presetSubtype="16"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plus(in)">
                                      <p:cBhvr>
                                        <p:cTn id="24"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5384800"/>
          </a:xfrm>
          <a:prstGeom prst="rect">
            <a:avLst/>
          </a:prstGeom>
          <a:noFill/>
        </p:spPr>
        <p:txBody>
          <a:bodyPr wrap="square" rtlCol="0">
            <a:spAutoFit/>
            <a:scene3d>
              <a:camera prst="orthographicFront"/>
              <a:lightRig rig="threePt" dir="t"/>
            </a:scene3d>
          </a:bodyPr>
          <a:lstStyle/>
          <a:p>
            <a:pPr>
              <a:buFont typeface="+mj-lt"/>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3.2 Heuristis:</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Là các kỹ thuật dựa trên kinh nghiệm để giải quyết vấn đề, học hỏi hay khám phá nhằm đưa ra một giải pháp mà không được đảm bảo là tối ưu. Với việc nghiên cứu khảo sát không có tính thực tế, các phương pháp heuristic được dùng nhằm tăng nhanh quá trình tìm kiếm với các giải pháp hợp lý thông qua các suy nghĩ rút gọn để giảm bớt việc nhận thức vấn đề khi đưa ra quyết định. Ví dụ của phương pháp này bao gồm sử dụng một luật ngón tay cái, giả thuyết, phán đoán trực giác, khuôn mẫu hay nhận thức thông thường.</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Thuật giải Heuristic là một sự mở rộng khái niệm thuật toán. Nó thể hiện cách giải bài toán với các đặc tính sau :</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 Thường tìm được lời giải tốt (nhưng không chắc là lời giải tốt nhất)</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 Giải bài toán theo thuật giải Heuristic thường dễ dàng và nhanh chóng đưa ra kết quả hơn so với giải thuật tối ưu, vì vậy chi phí thấp hơn.</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 Thuật giải Heuristic thường thể hiện khá tự nhiên, gần gũi với cách suy nghĩ và hành động của con người.</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Có nhiều phương pháp để xây dựng một thuật giải Heuristic, trong đó người ta thường dựa vào một số nguyên lý cơ sở như sau:	</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edge">
                                      <p:cBhvr>
                                        <p:cTn id="12" dur="2000"/>
                                        <p:tgtEl>
                                          <p:spTgt spid="2">
                                            <p:txEl>
                                              <p:pRg st="1" end="1"/>
                                            </p:txEl>
                                          </p:spTgt>
                                        </p:tgtEl>
                                      </p:cBhvr>
                                    </p:animEffect>
                                  </p:childTnLst>
                                </p:cTn>
                              </p:par>
                              <p:par>
                                <p:cTn id="13" presetID="2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edge">
                                      <p:cBhvr>
                                        <p:cTn id="15" dur="2000"/>
                                        <p:tgtEl>
                                          <p:spTgt spid="2">
                                            <p:txEl>
                                              <p:pRg st="3" end="3"/>
                                            </p:txEl>
                                          </p:spTgt>
                                        </p:tgtEl>
                                      </p:cBhvr>
                                    </p:animEffect>
                                  </p:childTnLst>
                                </p:cTn>
                              </p:par>
                              <p:par>
                                <p:cTn id="16" presetID="2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wedge">
                                      <p:cBhvr>
                                        <p:cTn id="18" dur="2000"/>
                                        <p:tgtEl>
                                          <p:spTgt spid="2">
                                            <p:txEl>
                                              <p:pRg st="4" end="4"/>
                                            </p:txEl>
                                          </p:spTgt>
                                        </p:tgtEl>
                                      </p:cBhvr>
                                    </p:animEffect>
                                  </p:childTnLst>
                                </p:cTn>
                              </p:par>
                              <p:par>
                                <p:cTn id="19" presetID="2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wedge">
                                      <p:cBhvr>
                                        <p:cTn id="21" dur="2000"/>
                                        <p:tgtEl>
                                          <p:spTgt spid="2">
                                            <p:txEl>
                                              <p:pRg st="5" end="5"/>
                                            </p:txEl>
                                          </p:spTgt>
                                        </p:tgtEl>
                                      </p:cBhvr>
                                    </p:animEffect>
                                  </p:childTnLst>
                                </p:cTn>
                              </p:par>
                              <p:par>
                                <p:cTn id="22" presetID="2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wedge">
                                      <p:cBhvr>
                                        <p:cTn id="24" dur="2000"/>
                                        <p:tgtEl>
                                          <p:spTgt spid="2">
                                            <p:txEl>
                                              <p:pRg st="6" end="6"/>
                                            </p:txEl>
                                          </p:spTgt>
                                        </p:tgtEl>
                                      </p:cBhvr>
                                    </p:animEffect>
                                  </p:childTnLst>
                                </p:cTn>
                              </p:par>
                              <p:par>
                                <p:cTn id="25" presetID="20"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edge">
                                      <p:cBhvr>
                                        <p:cTn id="27"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4092575"/>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sz="2000" b="1" i="1">
                <a:solidFill>
                  <a:schemeClr val="tx1"/>
                </a:solidFill>
                <a:effectLst/>
                <a:latin typeface="Times New Roman" panose="02020603050405020304" charset="0"/>
                <a:cs typeface="Times New Roman" panose="02020603050405020304" charset="0"/>
              </a:rPr>
              <a:t>Nguyên lý vét cạn thông minh :</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Trong một bài toán tìm kiếm nào đó, khi không gian tìm kiếm lớn, ta thường tìm cách giới hạn lại không gian tìm kiếm hoặc thực hiện một kiểu dò tìm đặc biệt dựa vào đặc thù của bài toán để nhanh chóng tìm ra mục tiêu.</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sz="2000" b="1" i="1">
                <a:solidFill>
                  <a:schemeClr val="tx1"/>
                </a:solidFill>
                <a:effectLst/>
                <a:latin typeface="Times New Roman" panose="02020603050405020304" charset="0"/>
                <a:cs typeface="Times New Roman" panose="02020603050405020304" charset="0"/>
              </a:rPr>
              <a:t>Nguyên lý tham lam (Greedy):</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Lấy tiêu chuẩn tối ưu (trên phạm vi toàn cục) của bài toán để làm tiêu chuẩn chọn lựa hành động cho phạm vi cục bộ của từng bước (hay từng giai đoạn) trong quá trình tìm kiếm lời giải.</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sz="2000" b="1" i="1">
                <a:solidFill>
                  <a:schemeClr val="tx1"/>
                </a:solidFill>
                <a:effectLst/>
                <a:latin typeface="Times New Roman" panose="02020603050405020304" charset="0"/>
                <a:cs typeface="Times New Roman" panose="02020603050405020304" charset="0"/>
              </a:rPr>
              <a:t>Nguyên lý thứ tự :</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Thực hiện hành động dựa trên một cấu trúc thứ tự hợp lý của không gian khảo sát nhằm nhanh chóng đạt được một lời giải tốt.</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sz="2000" b="1" i="1">
                <a:solidFill>
                  <a:schemeClr val="tx1"/>
                </a:solidFill>
                <a:effectLst/>
                <a:latin typeface="Times New Roman" panose="02020603050405020304" charset="0"/>
                <a:cs typeface="Times New Roman" panose="02020603050405020304" charset="0"/>
              </a:rPr>
              <a:t>Hàm Heuristic:</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Trong việc xây dựng các thuật giải Heuristic, người ta thường dùng các hàm Heuristic. Ðó là các hàm đánh giá thô, giá trị của hàm phụ thuộc vào trạng thái hiện tại của bài toán tại mỗi bước giải. Nhờ giá trị này, ta có thể chọn được cách hành động tương đối hợp lý trong từng bước của thuật giải.	</a:t>
            </a:r>
          </a:p>
        </p:txBody>
      </p:sp>
      <p:pic>
        <p:nvPicPr>
          <p:cNvPr id="28675" name="图片 5"/>
          <p:cNvPicPr>
            <a:picLocks noGrp="1" noChangeAspect="1"/>
          </p:cNvPicPr>
          <p:nvPr>
            <p:ph idx="1"/>
          </p:nvPr>
        </p:nvPicPr>
        <p:blipFill>
          <a:blip r:embed="rId2"/>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linds(horizontal)">
                                      <p:cBhvr>
                                        <p:cTn id="19" dur="500"/>
                                        <p:tgtEl>
                                          <p:spTgt spid="2">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linds(horizontal)">
                                      <p:cBhvr>
                                        <p:cTn id="25" dur="500"/>
                                        <p:tgtEl>
                                          <p:spTgt spid="2">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linds(horizontal)">
                                      <p:cBhvr>
                                        <p:cTn id="2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5323205"/>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Lời tiên đoán này được nhắc lại một lần nữa vào những năm 70, liên quan đến một cuộc đánh cược giữa David Levy, một kiện tướng quốc tế người Anh (theo phân loại của Liên đoàn cờ quốc tế các đẳng cấp cao bao gồm: Kiện tướng quốc tế, Đại kiện tướng và Vô địch thế giới) và John McCarthy, một nhà nghiên cứu trong lĩnh vực trí tuệ nhân tạo. Lời thách đấu được đưa ra vào năm 1978. Trận đấu đã được diễn ra và chương trình cờ tốt nhất thời đó, CHESS 4.7 đã bị Levy hạ trong trận đấu có năm ván tại Toronto với thành tích ba ván người thắng, một hoà và một máy thắng. Levy không chỉ chiến thắng mà còn đút túi số tiền đánh cược 1000 bảng. </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Nếu như mục đích của cuộc đánh cược là làm cho những nhà nghiên cứu phải nghĩ kĩ trước khi tiên đoán đến ngày thắng lợi, thì lần đánh cược này cho thấy: mặc dù tiên đoán sai trong những năm 1958-1968 và 1968-1978, các chuyên gia chương trình cờ lại tiếp tục tiên đoán tiếp rằng máy tính sẽ đạt đến vô địch cờ thế giới trong thập kỉ tiếp theo.	</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Nhưng một lần nữa, vào năm 1988, Vô địch cờ thế giới vẫn là con người. Trong năm tiếp theo, Deep Thought, một chương trình cờ mạnh nhất từ xưa đến nay đã chiến thắng một cách dễ dàng Kiện tướng Quốc tế Levy. Bộ não của Deep Thought có 250 chip và hai bộ xử lí trong một bảng mạch đơn, nó có khả năng xét 750.000 thế cờ trong một giây và tìm trước được đến 10 nước. Cũng trong năm đó, nó là máy tính đầu tiên hạ được một Đại kiện tướng (Bent Larsen). Deep Thought đã trở thành một trong một trăm người chơi cờ mạnh nhất thế giới. Nhưng trong trận đấu diễn ra vào năm 1989 giữa nhà Vô địch thế giới Garry Kasparov và Deep Thought thì nó đã bị nhà vô địch đè bẹp.</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34415"/>
            <a:ext cx="11950065" cy="5139055"/>
          </a:xfrm>
          <a:prstGeom prst="rect">
            <a:avLst/>
          </a:prstGeom>
          <a:noFill/>
        </p:spPr>
        <p:txBody>
          <a:bodyPr wrap="square" rtlCol="0">
            <a:spAutoFit/>
            <a:scene3d>
              <a:camera prst="orthographicFront"/>
              <a:lightRig rig="threePt" dir="t"/>
            </a:scene3d>
          </a:bodyPr>
          <a:lstStyle/>
          <a:p>
            <a:pPr>
              <a:buFont typeface="+mj-lt"/>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3.3 Minimax:</a:t>
            </a:r>
          </a:p>
          <a:p>
            <a:pPr>
              <a:buFont typeface="+mj-lt"/>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sz="2000">
                <a:solidFill>
                  <a:schemeClr val="tx1"/>
                </a:solidFill>
                <a:effectLst/>
                <a:latin typeface="Times New Roman" panose="02020603050405020304" charset="0"/>
                <a:cs typeface="Times New Roman" panose="02020603050405020304" charset="0"/>
              </a:rPr>
              <a:t>Minimax là giải thuật là một thuật toán đệ quy lựa chọn bước đi kế tiếp trong một trò chơi có hai người bằng cách định giá trị cho các Node trên cây trò chơi sau đó tìm Node có giá trị phù hợp để đi bước tiếp theo.</a:t>
            </a:r>
          </a:p>
          <a:p>
            <a:pPr>
              <a:buFont typeface="+mj-lt"/>
            </a:pPr>
            <a:r>
              <a:rPr lang="en-US" sz="2000">
                <a:solidFill>
                  <a:schemeClr val="tx1"/>
                </a:solidFill>
                <a:effectLst/>
                <a:latin typeface="Times New Roman" panose="02020603050405020304" charset="0"/>
                <a:cs typeface="Times New Roman" panose="02020603050405020304" charset="0"/>
              </a:rPr>
              <a:t>	Như các bạn đã biết thì có rất nhiều thuật toán tìm kiếm để làm AI trong game như A, Heuristic... Mỗi thuật toán thì sẽ phù hợp với từng loại game cho nó. Những game đối kháng trong đối người chơi luân phiên đánh như cờ vua, cờ tường, caro... Khi chơi bạn có thể khai triển hết không gian trạng thái nhưng khó khăn chủ yếu là bạn phải tính toán được phản ứng và nước đi của đối thủ mình như thế nào? Cách xử lý đơn giản là bạn giả sử đối thủ của bạn cũng sử dụng kiến thức về không gian trạng thái giống bạn. Giải thuật Minimax áp dụng giả thuyết này để tìm kiếm không gian trạng thái của trò chơi. Trường hợp này thuật toán minimax sẽ đáp ứng những gì mình cần.</a:t>
            </a:r>
          </a:p>
          <a:p>
            <a:pPr>
              <a:buFont typeface="+mj-lt"/>
            </a:pPr>
            <a:r>
              <a:rPr lang="en-US" sz="2000">
                <a:solidFill>
                  <a:schemeClr val="tx1"/>
                </a:solidFill>
                <a:effectLst/>
                <a:latin typeface="Times New Roman" panose="02020603050405020304" charset="0"/>
                <a:cs typeface="Times New Roman" panose="02020603050405020304" charset="0"/>
              </a:rPr>
              <a:t>	Một số khái niệm:</a:t>
            </a:r>
          </a:p>
          <a:p>
            <a:pPr marL="1714500" lvl="3" indent="-3429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Cây trò chơi (Game tree) - Đại khái là một sơ đồ hình cây thể hiện từng trạng thái, từng trường hợp của trò chơi theo từng nước đi.</a:t>
            </a:r>
          </a:p>
          <a:p>
            <a:pPr marL="1714500" lvl="3" indent="-3429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Mỗi node biểu diễn 1 trạng thái của trò chơi hiện tại trên cây trò chơi.</a:t>
            </a:r>
          </a:p>
          <a:p>
            <a:pPr marL="1714500" lvl="3" indent="-3429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Node được gọi nút lá là tại đó trò chơi kết thúc (trạng thái trò chơi lúc đó có thể thắng, thua hoặc hòa).</a:t>
            </a:r>
          </a:p>
          <a:p>
            <a:pPr marL="342900" indent="-342900">
              <a:buFont typeface="+mj-lt"/>
            </a:pPr>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sz="2000">
                <a:solidFill>
                  <a:schemeClr val="tx1"/>
                </a:solidFill>
                <a:effectLst/>
                <a:latin typeface="Times New Roman" panose="02020603050405020304" charset="0"/>
                <a:cs typeface="Times New Roman" panose="02020603050405020304" charset="0"/>
              </a:rPr>
              <a:t>	</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plus(in)">
                                      <p:cBhvr>
                                        <p:cTn id="12" dur="2000"/>
                                        <p:tgtEl>
                                          <p:spTgt spid="2">
                                            <p:txEl>
                                              <p:pRg st="1" end="1"/>
                                            </p:txEl>
                                          </p:spTgt>
                                        </p:tgtEl>
                                      </p:cBhvr>
                                    </p:animEffect>
                                  </p:childTnLst>
                                </p:cTn>
                              </p:par>
                              <p:par>
                                <p:cTn id="13" presetID="13" presetClass="entr" presetSubtype="16"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plus(in)">
                                      <p:cBhvr>
                                        <p:cTn id="15" dur="2000"/>
                                        <p:tgtEl>
                                          <p:spTgt spid="2">
                                            <p:txEl>
                                              <p:pRg st="2" end="2"/>
                                            </p:txEl>
                                          </p:spTgt>
                                        </p:tgtEl>
                                      </p:cBhvr>
                                    </p:animEffect>
                                  </p:childTnLst>
                                </p:cTn>
                              </p:par>
                              <p:par>
                                <p:cTn id="16" presetID="13" presetClass="entr" presetSubtype="16"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plus(in)">
                                      <p:cBhvr>
                                        <p:cTn id="18" dur="2000"/>
                                        <p:tgtEl>
                                          <p:spTgt spid="2">
                                            <p:txEl>
                                              <p:pRg st="3" end="3"/>
                                            </p:txEl>
                                          </p:spTgt>
                                        </p:tgtEl>
                                      </p:cBhvr>
                                    </p:animEffect>
                                  </p:childTnLst>
                                </p:cTn>
                              </p:par>
                              <p:par>
                                <p:cTn id="19" presetID="13" presetClass="entr" presetSubtype="16"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plus(in)">
                                      <p:cBhvr>
                                        <p:cTn id="21" dur="2000"/>
                                        <p:tgtEl>
                                          <p:spTgt spid="2">
                                            <p:txEl>
                                              <p:pRg st="4" end="4"/>
                                            </p:txEl>
                                          </p:spTgt>
                                        </p:tgtEl>
                                      </p:cBhvr>
                                    </p:animEffect>
                                  </p:childTnLst>
                                </p:cTn>
                              </p:par>
                              <p:par>
                                <p:cTn id="22" presetID="13" presetClass="entr" presetSubtype="16"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plus(in)">
                                      <p:cBhvr>
                                        <p:cTn id="24" dur="2000"/>
                                        <p:tgtEl>
                                          <p:spTgt spid="2">
                                            <p:txEl>
                                              <p:pRg st="5" end="5"/>
                                            </p:txEl>
                                          </p:spTgt>
                                        </p:tgtEl>
                                      </p:cBhvr>
                                    </p:animEffect>
                                  </p:childTnLst>
                                </p:cTn>
                              </p:par>
                              <p:par>
                                <p:cTn id="25" presetID="13" presetClass="entr" presetSubtype="16"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plus(in)">
                                      <p:cBhvr>
                                        <p:cTn id="27"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34415"/>
            <a:ext cx="11950065" cy="5015865"/>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latin typeface="Times New Roman" panose="02020603050405020304" charset="0"/>
                <a:cs typeface="Times New Roman" panose="02020603050405020304" charset="0"/>
              </a:rPr>
              <a:t>	Giải thuật Minimax Hai người chơi trong game được đại diện là MAX và MIN. MAX đại diện cho người chơi luôn muốn chiến thắng và cố gắng tối ưu hóa ưu thế của mình còn MIN đại diện cho người chơi cố gắng cho người MAX giành số điểm càng thấp càng tốt. Giải thuật Minimax thể hiện bằng cách định trị các Node trên cây trò chơi: Node thuộc lớp MAX thì gán cho nó giá trị lớn nhất của con Node đó. Node thuộc lớp MIN thì gán cho nó giá trị nhỏ nhất của con Node đó. Từ các giá trị này người chơi sẽ lựa chọn cho mình nước đi tiếp theo hợp lý nhất.</a:t>
            </a:r>
          </a:p>
          <a:p>
            <a:pPr>
              <a:buFont typeface="+mj-lt"/>
            </a:pPr>
            <a:r>
              <a:rPr lang="en-US" sz="2000">
                <a:solidFill>
                  <a:schemeClr val="tx1"/>
                </a:solidFill>
                <a:effectLst/>
                <a:latin typeface="Times New Roman" panose="02020603050405020304" charset="0"/>
                <a:cs typeface="Times New Roman" panose="02020603050405020304" charset="0"/>
              </a:rPr>
              <a:t>	</a:t>
            </a:r>
            <a:r>
              <a:rPr lang="en-US" sz="2000" b="1">
                <a:solidFill>
                  <a:schemeClr val="tx1"/>
                </a:solidFill>
                <a:effectLst/>
                <a:latin typeface="Times New Roman" panose="02020603050405020304" charset="0"/>
                <a:cs typeface="Times New Roman" panose="02020603050405020304" charset="0"/>
              </a:rPr>
              <a:t>Nhận định:</a:t>
            </a:r>
            <a:endParaRPr lang="en-US" sz="2000">
              <a:solidFill>
                <a:schemeClr val="tx1"/>
              </a:solidFill>
              <a:effectLst/>
              <a:latin typeface="Times New Roman" panose="02020603050405020304" charset="0"/>
              <a:cs typeface="Times New Roman" panose="02020603050405020304" charset="0"/>
            </a:endParaRPr>
          </a:p>
          <a:p>
            <a:pPr marL="1714500" lvl="3" indent="-3429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Giả sử đến một thời điểm đường đi đã dẫn đến đỉnh u</a:t>
            </a:r>
          </a:p>
          <a:p>
            <a:pPr marL="1714500" lvl="3" indent="-3429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Nước đi tối ưu cho trạng thái u là nước đi dẫn tới đỉnh v( tốt nhất trong tất cả các đỉnh cửa u).</a:t>
            </a:r>
          </a:p>
          <a:p>
            <a:pPr marL="1714500" lvl="3" indent="-3429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Để chọn nước đi tốt nhất cho u, ta cần xác định giá trị các đỉnh của cây trò chơi có gốc u.</a:t>
            </a:r>
          </a:p>
          <a:p>
            <a:pPr marL="342900" indent="-342900">
              <a:buFont typeface="+mj-lt"/>
            </a:pPr>
            <a:r>
              <a:rPr lang="en-US" sz="2000">
                <a:solidFill>
                  <a:schemeClr val="tx1"/>
                </a:solidFill>
                <a:effectLst/>
                <a:latin typeface="Times New Roman" panose="02020603050405020304" charset="0"/>
                <a:cs typeface="Times New Roman" panose="02020603050405020304" charset="0"/>
              </a:rPr>
              <a:t>		</a:t>
            </a:r>
            <a:r>
              <a:rPr lang="en-US" sz="2000" b="1">
                <a:solidFill>
                  <a:schemeClr val="tx1"/>
                </a:solidFill>
                <a:effectLst/>
                <a:latin typeface="Times New Roman" panose="02020603050405020304" charset="0"/>
                <a:cs typeface="Times New Roman" panose="02020603050405020304" charset="0"/>
              </a:rPr>
              <a:t>Các cách tính điểm cho các đỉnh trên trò chơi:</a:t>
            </a:r>
          </a:p>
          <a:p>
            <a:pPr marL="1714500" lvl="3" indent="-3429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Để xác định giá trị tại đỉnh có gốc là u, ta sẽ phải đi từ mức thấp nhất cho đến đỉnh u</a:t>
            </a:r>
          </a:p>
          <a:p>
            <a:pPr marL="1714500" lvl="3" indent="-3429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Cây trò chơi sẽ được phân thành các lớp Min- Max xen kẽ nhau:</a:t>
            </a:r>
          </a:p>
          <a:p>
            <a:pPr marL="2628900" lvl="5" indent="-342900">
              <a:buFont typeface="Wingdings" panose="05000000000000000000" charset="0"/>
              <a:buChar char="Ø"/>
            </a:pPr>
            <a:r>
              <a:rPr lang="en-US" sz="2000">
                <a:solidFill>
                  <a:schemeClr val="tx1"/>
                </a:solidFill>
                <a:effectLst/>
                <a:latin typeface="Times New Roman" panose="02020603050405020304" charset="0"/>
                <a:cs typeface="Times New Roman" panose="02020603050405020304" charset="0"/>
              </a:rPr>
              <a:t>Lớp Min: Lấy giá trị nhỏ nhất của các node con.</a:t>
            </a:r>
          </a:p>
          <a:p>
            <a:pPr marL="2628900" lvl="5" indent="-342900">
              <a:buFont typeface="Wingdings" panose="05000000000000000000" charset="0"/>
              <a:buChar char="Ø"/>
            </a:pPr>
            <a:r>
              <a:rPr lang="en-US" sz="2000">
                <a:solidFill>
                  <a:schemeClr val="tx1"/>
                </a:solidFill>
                <a:effectLst/>
                <a:latin typeface="Times New Roman" panose="02020603050405020304" charset="0"/>
                <a:cs typeface="Times New Roman" panose="02020603050405020304" charset="0"/>
              </a:rPr>
              <a:t>Lớp Max: Lấy giá trị lớn nhất của các node con.</a:t>
            </a:r>
          </a:p>
          <a:p>
            <a:pPr marL="342900" indent="-342900">
              <a:buFont typeface="+mj-lt"/>
            </a:pPr>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sz="2000">
                <a:solidFill>
                  <a:schemeClr val="tx1"/>
                </a:solidFill>
                <a:effectLst/>
                <a:latin typeface="Times New Roman" panose="02020603050405020304" charset="0"/>
                <a:cs typeface="Times New Roman" panose="02020603050405020304" charset="0"/>
              </a:rPr>
              <a:t>	</a:t>
            </a:r>
          </a:p>
        </p:txBody>
      </p:sp>
      <p:pic>
        <p:nvPicPr>
          <p:cNvPr id="3" name="图片 5"/>
          <p:cNvPicPr>
            <a:picLocks noGrp="1" noChangeAspect="1"/>
          </p:cNvPicPr>
          <p:nvPr>
            <p:ph idx="1"/>
          </p:nvPr>
        </p:nvPicPr>
        <p:blipFill>
          <a:blip r:embed="rId2"/>
          <a:srcRect r="13519" b="17410"/>
          <a:stretch>
            <a:fillRect/>
          </a:stretch>
        </p:blipFill>
        <p:spPr>
          <a:xfrm>
            <a:off x="10067290" y="4709160"/>
            <a:ext cx="2124710" cy="2053590"/>
          </a:xfrm>
          <a:prstGeom prst="rect">
            <a:avLst/>
          </a:prstGeom>
          <a:noFill/>
          <a:ln w="9525">
            <a:noFill/>
          </a:ln>
        </p:spPr>
      </p:pic>
    </p:spTree>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34415"/>
            <a:ext cx="11950065" cy="706755"/>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latin typeface="Times New Roman" panose="02020603050405020304" charset="0"/>
                <a:cs typeface="Times New Roman" panose="02020603050405020304" charset="0"/>
              </a:rPr>
              <a:t>Ví dụ:</a:t>
            </a:r>
          </a:p>
          <a:p>
            <a:pPr>
              <a:buFont typeface="+mj-lt"/>
            </a:pPr>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sz="2000">
                <a:solidFill>
                  <a:schemeClr val="tx1"/>
                </a:solidFill>
                <a:effectLst/>
                <a:latin typeface="Times New Roman" panose="02020603050405020304" charset="0"/>
                <a:cs typeface="Times New Roman" panose="02020603050405020304" charset="0"/>
              </a:rPr>
              <a:t>	</a:t>
            </a:r>
          </a:p>
        </p:txBody>
      </p:sp>
      <p:pic>
        <p:nvPicPr>
          <p:cNvPr id="14" name="Picture 2"/>
          <p:cNvPicPr>
            <a:picLocks noGrp="1" noChangeAspect="1"/>
          </p:cNvPicPr>
          <p:nvPr>
            <p:ph idx="1"/>
          </p:nvPr>
        </p:nvPicPr>
        <p:blipFill>
          <a:blip r:embed="rId2"/>
          <a:stretch>
            <a:fillRect/>
          </a:stretch>
        </p:blipFill>
        <p:spPr>
          <a:xfrm>
            <a:off x="241935" y="1649730"/>
            <a:ext cx="5987415" cy="3547110"/>
          </a:xfrm>
          <a:prstGeom prst="rect">
            <a:avLst/>
          </a:prstGeom>
          <a:noFill/>
          <a:ln>
            <a:noFill/>
          </a:ln>
        </p:spPr>
      </p:pic>
      <p:pic>
        <p:nvPicPr>
          <p:cNvPr id="23" name="Picture 3"/>
          <p:cNvPicPr>
            <a:picLocks noChangeAspect="1"/>
          </p:cNvPicPr>
          <p:nvPr/>
        </p:nvPicPr>
        <p:blipFill>
          <a:blip r:embed="rId3"/>
          <a:stretch>
            <a:fillRect/>
          </a:stretch>
        </p:blipFill>
        <p:spPr>
          <a:xfrm>
            <a:off x="6564630" y="1655445"/>
            <a:ext cx="5536565" cy="3547110"/>
          </a:xfrm>
          <a:prstGeom prst="rect">
            <a:avLst/>
          </a:prstGeom>
          <a:noFill/>
          <a:ln>
            <a:noFill/>
          </a:ln>
        </p:spPr>
      </p:pic>
      <p:pic>
        <p:nvPicPr>
          <p:cNvPr id="4" name="图片 5"/>
          <p:cNvPicPr>
            <a:picLocks noChangeAspect="1"/>
          </p:cNvPicPr>
          <p:nvPr/>
        </p:nvPicPr>
        <p:blipFill>
          <a:blip r:embed="rId4"/>
          <a:srcRect r="13519" b="17410"/>
          <a:stretch>
            <a:fillRect/>
          </a:stretch>
        </p:blipFill>
        <p:spPr>
          <a:xfrm>
            <a:off x="10559415" y="5245100"/>
            <a:ext cx="1769745" cy="17106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ox(in)">
                                      <p:cBhvr>
                                        <p:cTn id="1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44575"/>
            <a:ext cx="11950065" cy="4831080"/>
          </a:xfrm>
          <a:prstGeom prst="rect">
            <a:avLst/>
          </a:prstGeom>
          <a:noFill/>
        </p:spPr>
        <p:txBody>
          <a:bodyPr wrap="square" rtlCol="0">
            <a:spAutoFit/>
            <a:scene3d>
              <a:camera prst="orthographicFront"/>
              <a:lightRig rig="threePt" dir="t"/>
            </a:scene3d>
          </a:bodyPr>
          <a:lstStyle/>
          <a:p>
            <a:pPr>
              <a:buFont typeface="+mj-lt"/>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3.4 Thuật toán cắt tỉa Alpha-Beta:</a:t>
            </a:r>
          </a:p>
          <a:p>
            <a:pPr>
              <a:buFont typeface="+mj-lt"/>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sz="2000" b="1">
                <a:solidFill>
                  <a:schemeClr val="tx1"/>
                </a:solidFill>
                <a:effectLst/>
                <a:latin typeface="Times New Roman" panose="02020603050405020304" charset="0"/>
                <a:cs typeface="Times New Roman" panose="02020603050405020304" charset="0"/>
              </a:rPr>
              <a:t>Giới thiệu:</a:t>
            </a:r>
            <a:endParaRPr lang="en-US" sz="2000">
              <a:solidFill>
                <a:schemeClr val="tx1"/>
              </a:solidFill>
              <a:effectLst/>
              <a:latin typeface="Times New Roman" panose="02020603050405020304" charset="0"/>
              <a:cs typeface="Times New Roman" panose="02020603050405020304" charset="0"/>
            </a:endParaRPr>
          </a:p>
          <a:p>
            <a:pPr marL="1257300" lvl="2" indent="-3429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Mục đích của thuật toán là làm giảm số nhánh trong cây tìm kiếm.</a:t>
            </a:r>
          </a:p>
          <a:p>
            <a:pPr marL="1257300" lvl="2" indent="-3429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Không làm ảnh hưởng đến sự đánh giá của đỉnh đang xét.</a:t>
            </a:r>
          </a:p>
          <a:p>
            <a:pPr marL="1257300" lvl="2" indent="-3429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Phương pháp cắt tỉa này cho phép cắt tỉa các nhánh không cần thiết cho sự đánh giá của đỉnh đang xét.</a:t>
            </a:r>
          </a:p>
          <a:p>
            <a:pPr>
              <a:buFont typeface="+mj-lt"/>
            </a:pPr>
            <a:r>
              <a:rPr lang="en-US" sz="2000">
                <a:solidFill>
                  <a:schemeClr val="tx1"/>
                </a:solidFill>
                <a:effectLst/>
                <a:latin typeface="Times New Roman" panose="02020603050405020304" charset="0"/>
                <a:cs typeface="Times New Roman" panose="02020603050405020304" charset="0"/>
              </a:rPr>
              <a:t>	</a:t>
            </a:r>
            <a:r>
              <a:rPr lang="en-US" sz="2000" b="1">
                <a:solidFill>
                  <a:schemeClr val="tx1"/>
                </a:solidFill>
                <a:effectLst/>
                <a:latin typeface="Times New Roman" panose="02020603050405020304" charset="0"/>
                <a:cs typeface="Times New Roman" panose="02020603050405020304" charset="0"/>
              </a:rPr>
              <a:t>Chiến lược:</a:t>
            </a:r>
            <a:endParaRPr lang="en-US" sz="2000">
              <a:solidFill>
                <a:schemeClr val="tx1"/>
              </a:solidFill>
              <a:effectLst/>
              <a:latin typeface="Times New Roman" panose="02020603050405020304" charset="0"/>
              <a:cs typeface="Times New Roman" panose="02020603050405020304" charset="0"/>
            </a:endParaRPr>
          </a:p>
          <a:p>
            <a:pPr marL="1257300" lvl="2" indent="-3429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Tìm kiếm theo kiểu depth-first</a:t>
            </a:r>
          </a:p>
          <a:p>
            <a:pPr marL="1257300" lvl="2" indent="-3429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Nút MAX có 1 giá trị (luôn tăng)</a:t>
            </a:r>
          </a:p>
          <a:p>
            <a:pPr marL="1257300" lvl="2" indent="-3429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Nút MIN có 1 giá trị(luôn giảm)</a:t>
            </a:r>
          </a:p>
          <a:p>
            <a:pPr marL="1257300" lvl="2" indent="-3429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Tìm kiếm có thể kết thúc dưới bất kỳ:</a:t>
            </a:r>
          </a:p>
          <a:p>
            <a:pPr marL="1714500" lvl="3" indent="-342900">
              <a:buFont typeface="Wingdings" panose="05000000000000000000" charset="0"/>
              <a:buChar char="§"/>
            </a:pPr>
            <a:r>
              <a:rPr lang="en-US" sz="2000">
                <a:effectLst/>
                <a:latin typeface="Times New Roman" panose="02020603050405020304" charset="0"/>
                <a:cs typeface="Times New Roman" panose="02020603050405020304" charset="0"/>
                <a:sym typeface="+mn-ea"/>
              </a:rPr>
              <a:t>Nút MIN nào có Beta &lt;= Alpha của bất kỳ nút cha MAX nào</a:t>
            </a:r>
            <a:endParaRPr lang="en-US" sz="2000">
              <a:solidFill>
                <a:schemeClr val="tx1"/>
              </a:solidFill>
              <a:effectLst/>
              <a:latin typeface="Times New Roman" panose="02020603050405020304" charset="0"/>
              <a:cs typeface="Times New Roman" panose="02020603050405020304" charset="0"/>
            </a:endParaRPr>
          </a:p>
          <a:p>
            <a:pPr marL="1714500" lvl="3" indent="-342900">
              <a:buFont typeface="Wingdings" panose="05000000000000000000" charset="0"/>
              <a:buChar char="§"/>
            </a:pPr>
            <a:r>
              <a:rPr lang="en-US" sz="2000">
                <a:effectLst/>
                <a:latin typeface="Times New Roman" panose="02020603050405020304" charset="0"/>
                <a:cs typeface="Times New Roman" panose="02020603050405020304" charset="0"/>
                <a:sym typeface="+mn-ea"/>
              </a:rPr>
              <a:t>Nút MAX nào có Alpha =&gt; Beta của bất kỳ nút cha MIN nào</a:t>
            </a:r>
            <a:endParaRPr lang="en-US" sz="2000">
              <a:solidFill>
                <a:schemeClr val="tx1"/>
              </a:solidFill>
              <a:effectLst/>
              <a:latin typeface="Times New Roman" panose="02020603050405020304" charset="0"/>
              <a:cs typeface="Times New Roman" panose="02020603050405020304" charset="0"/>
            </a:endParaRPr>
          </a:p>
          <a:p>
            <a:pPr marL="1257300" lvl="2" indent="-342900">
              <a:buFont typeface="Arial" panose="020B0604020202020204" pitchFamily="34" charset="0"/>
              <a:buChar char="•"/>
            </a:pPr>
            <a:r>
              <a:rPr lang="en-US" sz="2000">
                <a:solidFill>
                  <a:schemeClr val="tx1"/>
                </a:solidFill>
                <a:effectLst/>
                <a:latin typeface="Times New Roman" panose="02020603050405020304" charset="0"/>
                <a:cs typeface="Times New Roman" panose="02020603050405020304" charset="0"/>
              </a:rPr>
              <a:t>Cắt tỉa - thể hiện mối quan hệ giữa các nút ở mức n và n+2, mà tại đó toàn bộ cây có gốc tại mức n+1 có thể cắt bỏ</a:t>
            </a:r>
          </a:p>
          <a:p>
            <a:pPr marL="342900" indent="-342900">
              <a:buFont typeface="+mj-lt"/>
            </a:pPr>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sz="2000">
                <a:solidFill>
                  <a:schemeClr val="tx1"/>
                </a:solidFill>
                <a:effectLst/>
                <a:latin typeface="Times New Roman" panose="02020603050405020304" charset="0"/>
                <a:cs typeface="Times New Roman" panose="02020603050405020304" charset="0"/>
              </a:rPr>
              <a:t>	</a:t>
            </a:r>
          </a:p>
        </p:txBody>
      </p:sp>
      <p:pic>
        <p:nvPicPr>
          <p:cNvPr id="3" name="图片 5"/>
          <p:cNvPicPr>
            <a:picLocks noGrp="1" noChangeAspect="1"/>
          </p:cNvPicPr>
          <p:nvPr>
            <p:ph idx="1"/>
          </p:nvPr>
        </p:nvPicPr>
        <p:blipFill>
          <a:blip r:embed="rId2"/>
          <a:srcRect r="13519" b="17410"/>
          <a:stretch>
            <a:fillRect/>
          </a:stretch>
        </p:blipFill>
        <p:spPr>
          <a:xfrm>
            <a:off x="10451465" y="5175885"/>
            <a:ext cx="1740535" cy="1682115"/>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 calcmode="lin" valueType="num">
                                      <p:cBhvr additive="base">
                                        <p:cTn id="1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 calcmode="lin" valueType="num">
                                      <p:cBhvr additive="base">
                                        <p:cTn id="20"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 calcmode="lin" valueType="num">
                                      <p:cBhvr additive="base">
                                        <p:cTn id="2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 calcmode="lin" valueType="num">
                                      <p:cBhvr additive="base">
                                        <p:cTn id="28"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 calcmode="lin" valueType="num">
                                      <p:cBhvr additive="base">
                                        <p:cTn id="32"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 calcmode="lin" valueType="num">
                                      <p:cBhvr additive="base">
                                        <p:cTn id="36"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 calcmode="lin" valueType="num">
                                      <p:cBhvr additive="base">
                                        <p:cTn id="40"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 calcmode="lin" valueType="num">
                                      <p:cBhvr additive="base">
                                        <p:cTn id="44"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
                                            <p:txEl>
                                              <p:pRg st="10" end="10"/>
                                            </p:txEl>
                                          </p:spTgt>
                                        </p:tgtEl>
                                        <p:attrNameLst>
                                          <p:attrName>style.visibility</p:attrName>
                                        </p:attrNameLst>
                                      </p:cBhvr>
                                      <p:to>
                                        <p:strVal val="visible"/>
                                      </p:to>
                                    </p:set>
                                    <p:anim calcmode="lin" valueType="num">
                                      <p:cBhvr additive="base">
                                        <p:cTn id="48"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 calcmode="lin" valueType="num">
                                      <p:cBhvr additive="base">
                                        <p:cTn id="52"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2">
                                            <p:txEl>
                                              <p:pRg st="12" end="12"/>
                                            </p:txEl>
                                          </p:spTgt>
                                        </p:tgtEl>
                                        <p:attrNameLst>
                                          <p:attrName>style.visibility</p:attrName>
                                        </p:attrNameLst>
                                      </p:cBhvr>
                                      <p:to>
                                        <p:strVal val="visible"/>
                                      </p:to>
                                    </p:set>
                                    <p:anim calcmode="lin" valueType="num">
                                      <p:cBhvr additive="base">
                                        <p:cTn id="56"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34415"/>
            <a:ext cx="11950065" cy="706755"/>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latin typeface="Times New Roman" panose="02020603050405020304" charset="0"/>
                <a:cs typeface="Times New Roman" panose="02020603050405020304" charset="0"/>
              </a:rPr>
              <a:t>Ví dụ:</a:t>
            </a:r>
          </a:p>
          <a:p>
            <a:pPr>
              <a:buFont typeface="+mj-lt"/>
            </a:pPr>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sz="2000">
                <a:solidFill>
                  <a:schemeClr val="tx1"/>
                </a:solidFill>
                <a:effectLst/>
                <a:latin typeface="Times New Roman" panose="02020603050405020304" charset="0"/>
                <a:cs typeface="Times New Roman" panose="02020603050405020304" charset="0"/>
              </a:rPr>
              <a:t>	</a:t>
            </a:r>
          </a:p>
        </p:txBody>
      </p:sp>
      <p:pic>
        <p:nvPicPr>
          <p:cNvPr id="6" name="Picture 1"/>
          <p:cNvPicPr>
            <a:picLocks noGrp="1" noChangeAspect="1"/>
          </p:cNvPicPr>
          <p:nvPr>
            <p:ph idx="1"/>
          </p:nvPr>
        </p:nvPicPr>
        <p:blipFill>
          <a:blip r:embed="rId2"/>
          <a:stretch>
            <a:fillRect/>
          </a:stretch>
        </p:blipFill>
        <p:spPr>
          <a:xfrm>
            <a:off x="1223645" y="1591945"/>
            <a:ext cx="8766175" cy="4889500"/>
          </a:xfrm>
          <a:prstGeom prst="rect">
            <a:avLst/>
          </a:prstGeom>
          <a:noFill/>
          <a:ln>
            <a:noFill/>
          </a:ln>
        </p:spPr>
      </p:pic>
      <p:pic>
        <p:nvPicPr>
          <p:cNvPr id="4" name="图片 5"/>
          <p:cNvPicPr>
            <a:picLocks noChangeAspect="1"/>
          </p:cNvPicPr>
          <p:nvPr/>
        </p:nvPicPr>
        <p:blipFill>
          <a:blip r:embed="rId3"/>
          <a:srcRect r="13519" b="17410"/>
          <a:stretch>
            <a:fillRect/>
          </a:stretch>
        </p:blipFill>
        <p:spPr>
          <a:xfrm>
            <a:off x="10299700" y="4944110"/>
            <a:ext cx="1892300" cy="182880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34415"/>
            <a:ext cx="11950065" cy="768350"/>
          </a:xfrm>
          <a:prstGeom prst="rect">
            <a:avLst/>
          </a:prstGeom>
          <a:noFill/>
        </p:spPr>
        <p:txBody>
          <a:bodyPr wrap="square" rtlCol="0">
            <a:spAutoFit/>
            <a:scene3d>
              <a:camera prst="orthographicFront"/>
              <a:lightRig rig="threePt" dir="t"/>
            </a:scene3d>
          </a:bodyPr>
          <a:lstStyle/>
          <a:p>
            <a:pPr>
              <a:buFont typeface="+mj-lt"/>
            </a:pPr>
            <a:endPar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sz="2000">
                <a:solidFill>
                  <a:schemeClr val="tx1"/>
                </a:solidFill>
                <a:effectLst/>
                <a:latin typeface="Times New Roman" panose="02020603050405020304" charset="0"/>
                <a:cs typeface="Times New Roman" panose="02020603050405020304" charset="0"/>
              </a:rPr>
              <a:t>	</a:t>
            </a:r>
          </a:p>
        </p:txBody>
      </p:sp>
      <p:pic>
        <p:nvPicPr>
          <p:cNvPr id="34" name="Picture 5"/>
          <p:cNvPicPr>
            <a:picLocks noGrp="1" noChangeAspect="1"/>
          </p:cNvPicPr>
          <p:nvPr>
            <p:ph idx="1"/>
          </p:nvPr>
        </p:nvPicPr>
        <p:blipFill>
          <a:blip r:embed="rId2"/>
          <a:stretch>
            <a:fillRect/>
          </a:stretch>
        </p:blipFill>
        <p:spPr>
          <a:xfrm>
            <a:off x="135255" y="1534795"/>
            <a:ext cx="5817235" cy="3614420"/>
          </a:xfrm>
          <a:prstGeom prst="rect">
            <a:avLst/>
          </a:prstGeom>
          <a:noFill/>
          <a:ln>
            <a:noFill/>
          </a:ln>
        </p:spPr>
      </p:pic>
      <p:pic>
        <p:nvPicPr>
          <p:cNvPr id="35" name="Picture 6"/>
          <p:cNvPicPr>
            <a:picLocks noChangeAspect="1"/>
          </p:cNvPicPr>
          <p:nvPr/>
        </p:nvPicPr>
        <p:blipFill>
          <a:blip r:embed="rId3"/>
          <a:stretch>
            <a:fillRect/>
          </a:stretch>
        </p:blipFill>
        <p:spPr>
          <a:xfrm>
            <a:off x="6143625" y="1621790"/>
            <a:ext cx="6048375" cy="3613785"/>
          </a:xfrm>
          <a:prstGeom prst="rect">
            <a:avLst/>
          </a:prstGeom>
          <a:noFill/>
          <a:ln>
            <a:noFill/>
          </a:ln>
        </p:spPr>
      </p:pic>
      <p:pic>
        <p:nvPicPr>
          <p:cNvPr id="4" name="图片 5"/>
          <p:cNvPicPr>
            <a:picLocks noChangeAspect="1"/>
          </p:cNvPicPr>
          <p:nvPr/>
        </p:nvPicPr>
        <p:blipFill>
          <a:blip r:embed="rId4"/>
          <a:srcRect r="13519" b="17410"/>
          <a:stretch>
            <a:fillRect/>
          </a:stretch>
        </p:blipFill>
        <p:spPr>
          <a:xfrm>
            <a:off x="9869170" y="4699000"/>
            <a:ext cx="2124710" cy="2053590"/>
          </a:xfrm>
          <a:prstGeom prst="rect">
            <a:avLst/>
          </a:prstGeom>
          <a:noFill/>
          <a:ln w="9525">
            <a:noFill/>
          </a:ln>
        </p:spPr>
      </p:pic>
    </p:spTree>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34415"/>
            <a:ext cx="11950065" cy="2614930"/>
          </a:xfrm>
          <a:prstGeom prst="rect">
            <a:avLst/>
          </a:prstGeom>
          <a:noFill/>
        </p:spPr>
        <p:txBody>
          <a:bodyPr wrap="square" rtlCol="0">
            <a:spAutoFit/>
            <a:scene3d>
              <a:camera prst="orthographicFront"/>
              <a:lightRig rig="threePt" dir="t"/>
            </a:scene3d>
          </a:bodyPr>
          <a:lstStyle/>
          <a:p>
            <a:pPr>
              <a:buFont typeface="+mj-lt"/>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3.5 So sánh Minimax và Cắt tỉa Alpha- Beta:</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Thuật toán </a:t>
            </a:r>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Alpha-Beta</a:t>
            </a: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làm giảm số nút cần thiết của việc tìm kiếm để không lãng phí thời gian tìm kiếm những nước đi đã bất lợi rõ cho người chơi.</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Giải thuật </a:t>
            </a:r>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Alpha –Beta</a:t>
            </a: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cải tiến so </a:t>
            </a:r>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với Min – Max</a:t>
            </a: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bằng cách thêm vào 2 tham số là alpha và beta.Chúng cho biết các giá trị nằm ngoài khảng [alpha, beta] là các điểm không cần xem xét nữa. Thủ tục Alpha – Beta được bắt đầu tại nút gốc với giá trị của alpha là - infinity và beta là + infinity .Thủ tục sẽ tự gọi đệ quy chính nó với khoảng cách giữa các giá trị alpha và beta ngày càng hẹp dần.</a:t>
            </a:r>
          </a:p>
          <a:p>
            <a:pPr>
              <a:buFont typeface="+mj-lt"/>
            </a:pPr>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sz="2000">
                <a:solidFill>
                  <a:schemeClr val="tx1"/>
                </a:solidFill>
                <a:effectLst/>
                <a:latin typeface="Times New Roman" panose="02020603050405020304" charset="0"/>
                <a:cs typeface="Times New Roman" panose="02020603050405020304" charset="0"/>
              </a:rPr>
              <a:t>	</a:t>
            </a:r>
          </a:p>
        </p:txBody>
      </p:sp>
      <p:pic>
        <p:nvPicPr>
          <p:cNvPr id="4" name="图片 5"/>
          <p:cNvPicPr>
            <a:picLocks noGrp="1" noChangeAspect="1"/>
          </p:cNvPicPr>
          <p:nvPr>
            <p:ph idx="1"/>
          </p:nvPr>
        </p:nvPicPr>
        <p:blipFill>
          <a:blip r:embed="rId2"/>
          <a:srcRect r="13519" b="17410"/>
          <a:stretch>
            <a:fillRect/>
          </a:stretch>
        </p:blipFill>
        <p:spPr>
          <a:xfrm>
            <a:off x="9895840" y="4634230"/>
            <a:ext cx="2214245" cy="2140585"/>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3: Thiết kế giao diện</a:t>
            </a:r>
          </a:p>
        </p:txBody>
      </p:sp>
      <p:sp>
        <p:nvSpPr>
          <p:cNvPr id="2" name="Text Box 1"/>
          <p:cNvSpPr txBox="1"/>
          <p:nvPr/>
        </p:nvSpPr>
        <p:spPr>
          <a:xfrm>
            <a:off x="241935" y="1034415"/>
            <a:ext cx="11950065" cy="1137285"/>
          </a:xfrm>
          <a:prstGeom prst="rect">
            <a:avLst/>
          </a:prstGeom>
          <a:noFill/>
        </p:spPr>
        <p:txBody>
          <a:bodyPr wrap="square" rtlCol="0">
            <a:spAutoFit/>
            <a:scene3d>
              <a:camera prst="orthographicFront"/>
              <a:lightRig rig="threePt" dir="t"/>
            </a:scene3d>
          </a:bodyPr>
          <a:lstStyle/>
          <a:p>
            <a:pPr marL="514350" indent="-514350">
              <a:buSzPct val="95000"/>
              <a:buFont typeface="+mj-lt"/>
              <a:buAutoNum type="romanUcPeriod"/>
            </a:pPr>
            <a:r>
              <a:rPr lang="en-US" sz="2400" b="1">
                <a:solidFill>
                  <a:schemeClr val="tx1"/>
                </a:solidFill>
                <a:effectLst/>
                <a:latin typeface="Times New Roman" panose="02020603050405020304" charset="0"/>
                <a:cs typeface="Times New Roman" panose="02020603050405020304" charset="0"/>
              </a:rPr>
              <a:t>Giao diện hệ thống:</a:t>
            </a:r>
            <a:r>
              <a:rPr lang="en-US" sz="2000">
                <a:solidFill>
                  <a:schemeClr val="tx1"/>
                </a:solidFill>
                <a:effectLst/>
                <a:latin typeface="Times New Roman" panose="02020603050405020304" charset="0"/>
                <a:cs typeface="Times New Roman" panose="02020603050405020304" charset="0"/>
              </a:rPr>
              <a:t> </a:t>
            </a:r>
          </a:p>
          <a:p>
            <a:pPr marL="457200" indent="-457200">
              <a:buSzPct val="95000"/>
              <a:buFont typeface="+mj-lt"/>
              <a:buAutoNum type="arabicPeriod"/>
            </a:pPr>
            <a:r>
              <a:rPr lang="en-US" sz="2400" b="1">
                <a:solidFill>
                  <a:schemeClr val="tx1"/>
                </a:solidFill>
                <a:effectLst/>
                <a:latin typeface="Times New Roman" panose="02020603050405020304" charset="0"/>
                <a:cs typeface="Times New Roman" panose="02020603050405020304" charset="0"/>
              </a:rPr>
              <a:t>Giao diện Menu Game:</a:t>
            </a:r>
          </a:p>
          <a:p>
            <a:pPr>
              <a:buSzPct val="95000"/>
              <a:buFont typeface="+mj-lt"/>
            </a:pPr>
            <a:r>
              <a:rPr lang="en-US" sz="2000">
                <a:solidFill>
                  <a:schemeClr val="tx1"/>
                </a:solidFill>
                <a:effectLst/>
                <a:latin typeface="Times New Roman" panose="02020603050405020304" charset="0"/>
                <a:cs typeface="Times New Roman" panose="02020603050405020304" charset="0"/>
              </a:rPr>
              <a:t>	</a:t>
            </a:r>
          </a:p>
        </p:txBody>
      </p:sp>
      <p:pic>
        <p:nvPicPr>
          <p:cNvPr id="26" name="Picture 2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0600" y="1927225"/>
            <a:ext cx="5131435" cy="4859655"/>
          </a:xfrm>
          <a:prstGeom prst="rect">
            <a:avLst/>
          </a:prstGeom>
        </p:spPr>
      </p:pic>
      <p:pic>
        <p:nvPicPr>
          <p:cNvPr id="28675" name="图片 5"/>
          <p:cNvPicPr>
            <a:picLocks noChangeAspect="1"/>
          </p:cNvPicPr>
          <p:nvPr/>
        </p:nvPicPr>
        <p:blipFill>
          <a:blip r:embed="rId3"/>
          <a:srcRect r="13519" b="17410"/>
          <a:stretch>
            <a:fillRect/>
          </a:stretch>
        </p:blipFill>
        <p:spPr>
          <a:xfrm>
            <a:off x="9733915" y="4518025"/>
            <a:ext cx="2458085" cy="2268855"/>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edge">
                                      <p:cBhvr>
                                        <p:cTn id="1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34415"/>
            <a:ext cx="11950065" cy="768350"/>
          </a:xfrm>
          <a:prstGeom prst="rect">
            <a:avLst/>
          </a:prstGeom>
          <a:noFill/>
        </p:spPr>
        <p:txBody>
          <a:bodyPr wrap="square" rtlCol="0">
            <a:spAutoFit/>
            <a:scene3d>
              <a:camera prst="orthographicFront"/>
              <a:lightRig rig="threePt" dir="t"/>
            </a:scene3d>
          </a:bodyPr>
          <a:lstStyle/>
          <a:p>
            <a:pPr marL="457200" indent="-457200">
              <a:buFont typeface="+mj-lt"/>
              <a:buAutoNum type="arabicPeriod" startAt="2"/>
            </a:pPr>
            <a:r>
              <a:rPr lang="en-US" sz="2400" b="1">
                <a:solidFill>
                  <a:schemeClr val="tx1"/>
                </a:solidFill>
                <a:effectLst/>
                <a:latin typeface="Times New Roman" panose="02020603050405020304" charset="0"/>
                <a:cs typeface="Times New Roman" panose="02020603050405020304" charset="0"/>
              </a:rPr>
              <a:t>Giao diện User: </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p:txBody>
      </p:sp>
      <p:pic>
        <p:nvPicPr>
          <p:cNvPr id="25" name="Picture 2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690" y="1938020"/>
            <a:ext cx="4888865" cy="4126865"/>
          </a:xfrm>
          <a:prstGeom prst="rect">
            <a:avLst/>
          </a:prstGeom>
        </p:spPr>
      </p:pic>
      <p:pic>
        <p:nvPicPr>
          <p:cNvPr id="28675" name="图片 5"/>
          <p:cNvPicPr>
            <a:picLocks noChangeAspect="1"/>
          </p:cNvPicPr>
          <p:nvPr/>
        </p:nvPicPr>
        <p:blipFill>
          <a:blip r:embed="rId3"/>
          <a:srcRect r="13519" b="17410"/>
          <a:stretch>
            <a:fillRect/>
          </a:stretch>
        </p:blipFill>
        <p:spPr>
          <a:xfrm>
            <a:off x="9733915" y="4518025"/>
            <a:ext cx="2458085" cy="2268855"/>
          </a:xfrm>
          <a:prstGeom prst="rect">
            <a:avLst/>
          </a:prstGeom>
          <a:noFill/>
          <a:ln w="9525">
            <a:noFill/>
          </a:ln>
        </p:spPr>
      </p:pic>
      <p:pic>
        <p:nvPicPr>
          <p:cNvPr id="27"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1900" y="1998980"/>
            <a:ext cx="4973320" cy="413639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plus(in)">
                                      <p:cBhvr>
                                        <p:cTn id="7" dur="2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1137285"/>
          </a:xfrm>
          <a:prstGeom prst="rect">
            <a:avLst/>
          </a:prstGeom>
          <a:noFill/>
        </p:spPr>
        <p:txBody>
          <a:bodyPr wrap="square" rtlCol="0">
            <a:spAutoFit/>
            <a:scene3d>
              <a:camera prst="orthographicFront"/>
              <a:lightRig rig="threePt" dir="t"/>
            </a:scene3d>
          </a:bodyPr>
          <a:lstStyle/>
          <a:p>
            <a:pPr marL="457200" indent="-457200">
              <a:buFont typeface="+mj-lt"/>
              <a:buAutoNum type="arabicPeriod" startAt="3"/>
            </a:pPr>
            <a:r>
              <a:rPr lang="en-US" sz="2400" b="1">
                <a:solidFill>
                  <a:schemeClr val="tx1"/>
                </a:solidFill>
                <a:effectLst/>
                <a:latin typeface="Times New Roman" panose="02020603050405020304" charset="0"/>
                <a:cs typeface="Times New Roman" panose="02020603050405020304" charset="0"/>
              </a:rPr>
              <a:t>Giao diện Setting: </a:t>
            </a:r>
          </a:p>
          <a:p>
            <a:pPr marL="457200" indent="-457200">
              <a:buFont typeface="+mj-lt"/>
              <a:buAutoNum type="arabicPeriod" startAt="3"/>
            </a:pPr>
            <a:endParaRPr lang="en-US" sz="2400" b="1">
              <a:solidFill>
                <a:schemeClr val="tx1"/>
              </a:solidFill>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p:txBody>
      </p:sp>
      <p:pic>
        <p:nvPicPr>
          <p:cNvPr id="28675" name="图片 5"/>
          <p:cNvPicPr>
            <a:picLocks noChangeAspect="1"/>
          </p:cNvPicPr>
          <p:nvPr/>
        </p:nvPicPr>
        <p:blipFill>
          <a:blip r:embed="rId2"/>
          <a:srcRect r="13519" b="17410"/>
          <a:stretch>
            <a:fillRect/>
          </a:stretch>
        </p:blipFill>
        <p:spPr>
          <a:xfrm>
            <a:off x="9562465" y="4431030"/>
            <a:ext cx="2629535" cy="2426970"/>
          </a:xfrm>
          <a:prstGeom prst="rect">
            <a:avLst/>
          </a:prstGeom>
          <a:noFill/>
          <a:ln w="9525">
            <a:noFill/>
          </a:ln>
        </p:spPr>
      </p:pic>
      <p:pic>
        <p:nvPicPr>
          <p:cNvPr id="10" name="Content Placeholder 9">
            <a:extLst>
              <a:ext uri="{FF2B5EF4-FFF2-40B4-BE49-F238E27FC236}">
                <a16:creationId xmlns:a16="http://schemas.microsoft.com/office/drawing/2014/main" id="{E69DFB7A-A93C-4D9C-BCD4-1B8E57112611}"/>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897391" y="1710215"/>
            <a:ext cx="3562715" cy="4351338"/>
          </a:xfrm>
          <a:prstGeom prst="rect">
            <a:avLst/>
          </a:prstGeom>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3784600"/>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Các lời tiên đoán lại đến như các lần trước. Đã ba lần các nhà nghiên cứu tiên đoán: 'trong thập kỉ tới'. Nhưng lần này họ lại sửa lại là: 'trong 3 năm tới'... Trong năm 1993, Deep Thought đã hạ Judit Polgar - lúc đó là Đại kiện tướng trẻ nhất trong lịch sử và là người phụ nữ chơi hay nhất thế giới, trong trận đấu 2 ván. </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Trong năm 1996, Deep Blue (tên mới của Deep Thought và lúc này nó thuộc hãng IBM) là một máy tính song song có 32 bộ xử lí với 256 mạch tích hợp cỡ lớn, khả năng xét từ 2 đến 400 triệu nước đi mỗi giây) đã thắng Gary Kasparov trong ván đầu tiên của trận đấu 6 ván, nhưng lại thua trong toàn trận (với tỉ số máy thắng 1, hoà 2 và thua 3). </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Cuối cùng đích mà mọi người chờ đợi đã tới, nhưng sau 9 năm từ lời tiên đoán cuối và 39 năm từ lúc có chương trình chơi cờ đầu tiên, Deep Blue đã chiến thắng nhà đương kim Vô địch thế giới Garry Kasparov vào tháng 5/1997 trong một cuộc chiến dài đầy khó khăn, với tỷ số sát nút 2 thắng, 1 thua và 3 hoà.</a:t>
            </a:r>
          </a:p>
        </p:txBody>
      </p:sp>
      <p:pic>
        <p:nvPicPr>
          <p:cNvPr id="28675" name="图片 5"/>
          <p:cNvPicPr>
            <a:picLocks noGrp="1" noChangeAspect="1"/>
          </p:cNvPicPr>
          <p:nvPr>
            <p:ph idx="1"/>
          </p:nvPr>
        </p:nvPicPr>
        <p:blipFill>
          <a:blip r:embed="rId2"/>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linds(horizontal)">
                                      <p:cBhvr>
                                        <p:cTn id="1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34415"/>
            <a:ext cx="11950065" cy="768350"/>
          </a:xfrm>
          <a:prstGeom prst="rect">
            <a:avLst/>
          </a:prstGeom>
          <a:noFill/>
        </p:spPr>
        <p:txBody>
          <a:bodyPr wrap="square" rtlCol="0">
            <a:spAutoFit/>
            <a:scene3d>
              <a:camera prst="orthographicFront"/>
              <a:lightRig rig="threePt" dir="t"/>
            </a:scene3d>
          </a:bodyPr>
          <a:lstStyle/>
          <a:p>
            <a:pPr marL="457200" indent="-457200">
              <a:buFont typeface="+mj-lt"/>
              <a:buAutoNum type="arabicPeriod" startAt="4"/>
            </a:pPr>
            <a:r>
              <a:rPr lang="en-US" sz="2400" b="1">
                <a:solidFill>
                  <a:schemeClr val="tx1"/>
                </a:solidFill>
                <a:effectLst/>
                <a:latin typeface="Times New Roman" panose="02020603050405020304" charset="0"/>
                <a:cs typeface="Times New Roman" panose="02020603050405020304" charset="0"/>
              </a:rPr>
              <a:t>Màn hình chính:</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p:txBody>
      </p:sp>
      <p:pic>
        <p:nvPicPr>
          <p:cNvPr id="4" name="图片 5"/>
          <p:cNvPicPr>
            <a:picLocks noChangeAspect="1"/>
          </p:cNvPicPr>
          <p:nvPr/>
        </p:nvPicPr>
        <p:blipFill>
          <a:blip r:embed="rId2"/>
          <a:srcRect r="13519" b="17410"/>
          <a:stretch>
            <a:fillRect/>
          </a:stretch>
        </p:blipFill>
        <p:spPr>
          <a:xfrm>
            <a:off x="9733915" y="4518025"/>
            <a:ext cx="2458085" cy="2268855"/>
          </a:xfrm>
          <a:prstGeom prst="rect">
            <a:avLst/>
          </a:prstGeom>
          <a:noFill/>
          <a:ln w="9525">
            <a:noFill/>
          </a:ln>
        </p:spPr>
      </p:pic>
      <p:pic>
        <p:nvPicPr>
          <p:cNvPr id="224" name="Picture 22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7310" y="1552575"/>
            <a:ext cx="9260840" cy="5123815"/>
          </a:xfrm>
          <a:prstGeom prst="rect">
            <a:avLst/>
          </a:prstGeom>
        </p:spPr>
      </p:pic>
    </p:spTree>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34415"/>
            <a:ext cx="11950065" cy="768350"/>
          </a:xfrm>
          <a:prstGeom prst="rect">
            <a:avLst/>
          </a:prstGeom>
          <a:noFill/>
        </p:spPr>
        <p:txBody>
          <a:bodyPr wrap="square" rtlCol="0">
            <a:spAutoFit/>
            <a:scene3d>
              <a:camera prst="orthographicFront"/>
              <a:lightRig rig="threePt" dir="t"/>
            </a:scene3d>
          </a:bodyPr>
          <a:lstStyle/>
          <a:p>
            <a:pPr marL="457200" indent="-457200">
              <a:buFont typeface="+mj-lt"/>
              <a:buAutoNum type="arabicPeriod" startAt="4"/>
            </a:pPr>
            <a:r>
              <a:rPr lang="en-US" sz="2400" b="1" dirty="0" err="1">
                <a:solidFill>
                  <a:schemeClr val="tx1"/>
                </a:solidFill>
                <a:effectLst/>
                <a:latin typeface="Times New Roman" panose="02020603050405020304" charset="0"/>
                <a:cs typeface="Times New Roman" panose="02020603050405020304" charset="0"/>
              </a:rPr>
              <a:t>Màn</a:t>
            </a:r>
            <a:r>
              <a:rPr lang="en-US" sz="2400" b="1" dirty="0">
                <a:solidFill>
                  <a:schemeClr val="tx1"/>
                </a:solidFill>
                <a:effectLst/>
                <a:latin typeface="Times New Roman" panose="02020603050405020304" charset="0"/>
                <a:cs typeface="Times New Roman" panose="02020603050405020304" charset="0"/>
              </a:rPr>
              <a:t> </a:t>
            </a:r>
            <a:r>
              <a:rPr lang="en-US" sz="2400" b="1" dirty="0" err="1">
                <a:latin typeface="Times New Roman" panose="02020603050405020304" charset="0"/>
                <a:cs typeface="Times New Roman" panose="02020603050405020304" charset="0"/>
              </a:rPr>
              <a:t>thắng</a:t>
            </a:r>
            <a:r>
              <a:rPr lang="en-US" sz="2400" b="1" dirty="0">
                <a:latin typeface="Times New Roman" panose="02020603050405020304" charset="0"/>
                <a:cs typeface="Times New Roman" panose="02020603050405020304" charset="0"/>
              </a:rPr>
              <a:t> / </a:t>
            </a:r>
            <a:r>
              <a:rPr lang="en-US" sz="2400" b="1" dirty="0" err="1">
                <a:latin typeface="Times New Roman" panose="02020603050405020304" charset="0"/>
                <a:cs typeface="Times New Roman" panose="02020603050405020304" charset="0"/>
              </a:rPr>
              <a:t>thua</a:t>
            </a:r>
            <a:r>
              <a:rPr lang="en-US" sz="2400" b="1" dirty="0">
                <a:solidFill>
                  <a:schemeClr val="tx1"/>
                </a:solidFill>
                <a:effectLst/>
                <a:latin typeface="Times New Roman" panose="02020603050405020304" charset="0"/>
                <a:cs typeface="Times New Roman" panose="02020603050405020304" charset="0"/>
              </a:rPr>
              <a:t>:</a:t>
            </a:r>
          </a:p>
          <a:p>
            <a:pPr>
              <a:buFont typeface="+mj-lt"/>
            </a:pPr>
            <a:r>
              <a:rPr lang="en-US" sz="20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p:txBody>
      </p:sp>
      <p:pic>
        <p:nvPicPr>
          <p:cNvPr id="4" name="图片 5"/>
          <p:cNvPicPr>
            <a:picLocks noChangeAspect="1"/>
          </p:cNvPicPr>
          <p:nvPr/>
        </p:nvPicPr>
        <p:blipFill>
          <a:blip r:embed="rId2"/>
          <a:srcRect r="13519" b="17410"/>
          <a:stretch>
            <a:fillRect/>
          </a:stretch>
        </p:blipFill>
        <p:spPr>
          <a:xfrm>
            <a:off x="9733915" y="4518025"/>
            <a:ext cx="2458085" cy="2268855"/>
          </a:xfrm>
          <a:prstGeom prst="rect">
            <a:avLst/>
          </a:prstGeom>
          <a:noFill/>
          <a:ln w="9525">
            <a:noFill/>
          </a:ln>
        </p:spPr>
      </p:pic>
      <p:pic>
        <p:nvPicPr>
          <p:cNvPr id="9" name="Content Placeholder 8">
            <a:extLst>
              <a:ext uri="{FF2B5EF4-FFF2-40B4-BE49-F238E27FC236}">
                <a16:creationId xmlns:a16="http://schemas.microsoft.com/office/drawing/2014/main" id="{F486C935-D978-4C76-B34B-59782A907C66}"/>
              </a:ext>
            </a:extLst>
          </p:cNvPr>
          <p:cNvPicPr>
            <a:picLocks noGrp="1"/>
          </p:cNvPicPr>
          <p:nvPr>
            <p:ph idx="1"/>
          </p:nvPr>
        </p:nvPicPr>
        <p:blipFill>
          <a:blip r:embed="rId3"/>
          <a:stretch>
            <a:fillRect/>
          </a:stretch>
        </p:blipFill>
        <p:spPr>
          <a:xfrm>
            <a:off x="3394001" y="1825625"/>
            <a:ext cx="5403997" cy="4351338"/>
          </a:xfrm>
          <a:prstGeom prst="rect">
            <a:avLst/>
          </a:prstGeom>
        </p:spPr>
      </p:pic>
    </p:spTree>
    <p:extLst>
      <p:ext uri="{BB962C8B-B14F-4D97-AF65-F5344CB8AC3E}">
        <p14:creationId xmlns:p14="http://schemas.microsoft.com/office/powerpoint/2010/main" val="1124582857"/>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4: Kết luận</a:t>
            </a:r>
          </a:p>
        </p:txBody>
      </p:sp>
      <p:sp>
        <p:nvSpPr>
          <p:cNvPr id="2" name="Text Box 1"/>
          <p:cNvSpPr txBox="1"/>
          <p:nvPr/>
        </p:nvSpPr>
        <p:spPr>
          <a:xfrm>
            <a:off x="241935" y="1024255"/>
            <a:ext cx="11950065" cy="3169285"/>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Sau quá trình thực hiện đồ án nhóm chúng em có những ưu điểm và nhược điểm như sau:</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Ưu điểm:</a:t>
            </a:r>
          </a:p>
          <a:p>
            <a:pPr marL="800100" lvl="1" indent="-342900">
              <a:buFont typeface="Wingdings" panose="05000000000000000000" charset="0"/>
              <a:buChar char="§"/>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Giao diện đơn giản, trực quan, dễ thao tác với người dùng lần đâu.</a:t>
            </a:r>
          </a:p>
          <a:p>
            <a:pPr marL="800100" lvl="1" indent="-342900">
              <a:buFont typeface="Wingdings" panose="05000000000000000000" charset="0"/>
              <a:buChar char="§"/>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Viết trên ngôn ngữ C# tương đối phổ biến nên dễ chỉnh sửa về sau.</a:t>
            </a:r>
          </a:p>
          <a:p>
            <a:pPr marL="800100" lvl="1" indent="-342900">
              <a:buFont typeface="Wingdings" panose="05000000000000000000" charset="0"/>
              <a:buChar char="§"/>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Có đầy đủ nhưng chức năng cơ bản của Game.</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Nhược điểm:</a:t>
            </a:r>
          </a:p>
          <a:p>
            <a:pPr marL="800100" lvl="1" indent="-342900">
              <a:buFont typeface="Wingdings" panose="05000000000000000000" charset="0"/>
              <a:buChar char="§"/>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Các quy trình được xây dựng ở mức cơ bản chưa chi tiết như các dự án thực tế</a:t>
            </a:r>
          </a:p>
          <a:p>
            <a:pPr marL="800100" lvl="1" indent="-342900">
              <a:buFont typeface="Wingdings" panose="05000000000000000000" charset="0"/>
              <a:buChar char="§"/>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Chưa khắc phục được hoàn toàn lỗi khi sử dụng phần mềm</a:t>
            </a:r>
          </a:p>
          <a:p>
            <a:pPr marL="800100" lvl="1" indent="-342900">
              <a:buFont typeface="Wingdings" panose="05000000000000000000" charset="0"/>
              <a:buChar char="§"/>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Giao diện, cách sắp xếp dữ liệu chưa chuyên nghiệp</a:t>
            </a:r>
          </a:p>
          <a:p>
            <a:pPr marL="800100" lvl="1" indent="-342900">
              <a:buFont typeface="Wingdings" panose="05000000000000000000" charset="0"/>
              <a:buChar char="§"/>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Chưa có sao lưu và phục hồi dữ liệu…	</a:t>
            </a:r>
          </a:p>
        </p:txBody>
      </p:sp>
      <p:pic>
        <p:nvPicPr>
          <p:cNvPr id="28675" name="图片 5"/>
          <p:cNvPicPr>
            <a:picLocks noGrp="1" noChangeAspect="1"/>
          </p:cNvPicPr>
          <p:nvPr>
            <p:ph idx="1"/>
          </p:nvPr>
        </p:nvPicPr>
        <p:blipFill>
          <a:blip r:embed="rId2"/>
          <a:srcRect r="13519" b="17410"/>
          <a:stretch>
            <a:fillRect/>
          </a:stretch>
        </p:blipFill>
        <p:spPr>
          <a:xfrm>
            <a:off x="9392920" y="4001135"/>
            <a:ext cx="2799080" cy="2705100"/>
          </a:xfrm>
          <a:prstGeom prst="rect">
            <a:avLst/>
          </a:prstGeom>
          <a:noFill/>
          <a:ln w="9525">
            <a:noFill/>
          </a:ln>
        </p:spPr>
      </p:pic>
    </p:spTree>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3A4244"/>
        </a:solidFill>
        <a:effectLst/>
      </p:bgPr>
    </p:bg>
    <p:spTree>
      <p:nvGrpSpPr>
        <p:cNvPr id="1" name=""/>
        <p:cNvGrpSpPr/>
        <p:nvPr/>
      </p:nvGrpSpPr>
      <p:grpSpPr>
        <a:xfrm>
          <a:off x="0" y="0"/>
          <a:ext cx="0" cy="0"/>
          <a:chOff x="0" y="0"/>
          <a:chExt cx="0" cy="0"/>
        </a:xfrm>
      </p:grpSpPr>
      <p:sp>
        <p:nvSpPr>
          <p:cNvPr id="3" name="矩形 2"/>
          <p:cNvSpPr/>
          <p:nvPr/>
        </p:nvSpPr>
        <p:spPr>
          <a:xfrm>
            <a:off x="-317" y="0"/>
            <a:ext cx="12214225" cy="4260850"/>
          </a:xfrm>
          <a:custGeom>
            <a:avLst/>
            <a:gdLst>
              <a:gd name="connsiteX0" fmla="*/ 0 w 11093570"/>
              <a:gd name="connsiteY0" fmla="*/ 0 h 1699404"/>
              <a:gd name="connsiteX1" fmla="*/ 11093570 w 11093570"/>
              <a:gd name="connsiteY1" fmla="*/ 0 h 1699404"/>
              <a:gd name="connsiteX2" fmla="*/ 11093570 w 11093570"/>
              <a:gd name="connsiteY2" fmla="*/ 1699404 h 1699404"/>
              <a:gd name="connsiteX3" fmla="*/ 0 w 11093570"/>
              <a:gd name="connsiteY3" fmla="*/ 1699404 h 1699404"/>
              <a:gd name="connsiteX4" fmla="*/ 0 w 11093570"/>
              <a:gd name="connsiteY4" fmla="*/ 0 h 1699404"/>
              <a:gd name="connsiteX0-1" fmla="*/ 0 w 12215004"/>
              <a:gd name="connsiteY0-2" fmla="*/ 0 h 1699404"/>
              <a:gd name="connsiteX1-3" fmla="*/ 12215004 w 12215004"/>
              <a:gd name="connsiteY1-4" fmla="*/ 0 h 1699404"/>
              <a:gd name="connsiteX2-5" fmla="*/ 11093570 w 12215004"/>
              <a:gd name="connsiteY2-6" fmla="*/ 1699404 h 1699404"/>
              <a:gd name="connsiteX3-7" fmla="*/ 0 w 12215004"/>
              <a:gd name="connsiteY3-8" fmla="*/ 1699404 h 1699404"/>
              <a:gd name="connsiteX4-9" fmla="*/ 0 w 12215004"/>
              <a:gd name="connsiteY4-10" fmla="*/ 0 h 1699404"/>
              <a:gd name="connsiteX0-11" fmla="*/ 0 w 12215004"/>
              <a:gd name="connsiteY0-12" fmla="*/ 0 h 3321170"/>
              <a:gd name="connsiteX1-13" fmla="*/ 12215004 w 12215004"/>
              <a:gd name="connsiteY1-14" fmla="*/ 0 h 3321170"/>
              <a:gd name="connsiteX2-15" fmla="*/ 12189124 w 12215004"/>
              <a:gd name="connsiteY2-16" fmla="*/ 3321170 h 3321170"/>
              <a:gd name="connsiteX3-17" fmla="*/ 0 w 12215004"/>
              <a:gd name="connsiteY3-18" fmla="*/ 1699404 h 3321170"/>
              <a:gd name="connsiteX4-19" fmla="*/ 0 w 12215004"/>
              <a:gd name="connsiteY4-20" fmla="*/ 0 h 3321170"/>
              <a:gd name="connsiteX0-21" fmla="*/ 0 w 12215004"/>
              <a:gd name="connsiteY0-22" fmla="*/ 0 h 3321170"/>
              <a:gd name="connsiteX1-23" fmla="*/ 12215004 w 12215004"/>
              <a:gd name="connsiteY1-24" fmla="*/ 0 h 3321170"/>
              <a:gd name="connsiteX2-25" fmla="*/ 12189124 w 12215004"/>
              <a:gd name="connsiteY2-26" fmla="*/ 3321170 h 3321170"/>
              <a:gd name="connsiteX3-27" fmla="*/ 8626 w 12215004"/>
              <a:gd name="connsiteY3-28" fmla="*/ 500332 h 3321170"/>
              <a:gd name="connsiteX4-29" fmla="*/ 0 w 12215004"/>
              <a:gd name="connsiteY4-30" fmla="*/ 0 h 3321170"/>
              <a:gd name="connsiteX0-31" fmla="*/ 0 w 12215004"/>
              <a:gd name="connsiteY0-32" fmla="*/ 0 h 4285164"/>
              <a:gd name="connsiteX1-33" fmla="*/ 12215004 w 12215004"/>
              <a:gd name="connsiteY1-34" fmla="*/ 0 h 4285164"/>
              <a:gd name="connsiteX2-35" fmla="*/ 12189124 w 12215004"/>
              <a:gd name="connsiteY2-36" fmla="*/ 3321170 h 4285164"/>
              <a:gd name="connsiteX3-37" fmla="*/ 8626 w 12215004"/>
              <a:gd name="connsiteY3-38" fmla="*/ 500332 h 4285164"/>
              <a:gd name="connsiteX4-39" fmla="*/ 0 w 12215004"/>
              <a:gd name="connsiteY4-40" fmla="*/ 0 h 4285164"/>
              <a:gd name="connsiteX0-41" fmla="*/ 0 w 12215004"/>
              <a:gd name="connsiteY0-42" fmla="*/ 0 h 4163183"/>
              <a:gd name="connsiteX1-43" fmla="*/ 12215004 w 12215004"/>
              <a:gd name="connsiteY1-44" fmla="*/ 0 h 4163183"/>
              <a:gd name="connsiteX2-45" fmla="*/ 12189124 w 12215004"/>
              <a:gd name="connsiteY2-46" fmla="*/ 3321170 h 4163183"/>
              <a:gd name="connsiteX3-47" fmla="*/ 8626 w 12215004"/>
              <a:gd name="connsiteY3-48" fmla="*/ 500332 h 4163183"/>
              <a:gd name="connsiteX4-49" fmla="*/ 0 w 12215004"/>
              <a:gd name="connsiteY4-50" fmla="*/ 0 h 4163183"/>
              <a:gd name="connsiteX0-51" fmla="*/ 0 w 12215004"/>
              <a:gd name="connsiteY0-52" fmla="*/ 0 h 4260151"/>
              <a:gd name="connsiteX1-53" fmla="*/ 12215004 w 12215004"/>
              <a:gd name="connsiteY1-54" fmla="*/ 0 h 4260151"/>
              <a:gd name="connsiteX2-55" fmla="*/ 12189124 w 12215004"/>
              <a:gd name="connsiteY2-56" fmla="*/ 3321170 h 4260151"/>
              <a:gd name="connsiteX3-57" fmla="*/ 8626 w 12215004"/>
              <a:gd name="connsiteY3-58" fmla="*/ 500332 h 4260151"/>
              <a:gd name="connsiteX4-59" fmla="*/ 0 w 12215004"/>
              <a:gd name="connsiteY4-60" fmla="*/ 0 h 42601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5004" h="4260151">
                <a:moveTo>
                  <a:pt x="0" y="0"/>
                </a:moveTo>
                <a:lnTo>
                  <a:pt x="12215004" y="0"/>
                </a:lnTo>
                <a:lnTo>
                  <a:pt x="12189124" y="3321170"/>
                </a:lnTo>
                <a:cubicBezTo>
                  <a:pt x="6274279" y="6573329"/>
                  <a:pt x="4940060" y="319177"/>
                  <a:pt x="8626" y="500332"/>
                </a:cubicBezTo>
                <a:lnTo>
                  <a:pt x="0" y="0"/>
                </a:lnTo>
                <a:close/>
              </a:path>
            </a:pathLst>
          </a:custGeom>
          <a:solidFill>
            <a:srgbClr val="4AAD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 name="等腰三角形 3"/>
          <p:cNvSpPr/>
          <p:nvPr/>
        </p:nvSpPr>
        <p:spPr>
          <a:xfrm>
            <a:off x="95250" y="3622675"/>
            <a:ext cx="12103100" cy="3243263"/>
          </a:xfrm>
          <a:custGeom>
            <a:avLst/>
            <a:gdLst>
              <a:gd name="connsiteX0" fmla="*/ 0 w 3735238"/>
              <a:gd name="connsiteY0" fmla="*/ 1354347 h 1354347"/>
              <a:gd name="connsiteX1" fmla="*/ 1867619 w 3735238"/>
              <a:gd name="connsiteY1" fmla="*/ 0 h 1354347"/>
              <a:gd name="connsiteX2" fmla="*/ 3735238 w 3735238"/>
              <a:gd name="connsiteY2" fmla="*/ 1354347 h 1354347"/>
              <a:gd name="connsiteX3" fmla="*/ 0 w 3735238"/>
              <a:gd name="connsiteY3" fmla="*/ 1354347 h 1354347"/>
              <a:gd name="connsiteX0-1" fmla="*/ 0 w 8824823"/>
              <a:gd name="connsiteY0-2" fmla="*/ 1354347 h 1561381"/>
              <a:gd name="connsiteX1-3" fmla="*/ 1867619 w 8824823"/>
              <a:gd name="connsiteY1-4" fmla="*/ 0 h 1561381"/>
              <a:gd name="connsiteX2-5" fmla="*/ 8824823 w 8824823"/>
              <a:gd name="connsiteY2-6" fmla="*/ 1561381 h 1561381"/>
              <a:gd name="connsiteX3-7" fmla="*/ 0 w 8824823"/>
              <a:gd name="connsiteY3-8" fmla="*/ 1354347 h 1561381"/>
              <a:gd name="connsiteX0-9" fmla="*/ 0 w 9294963"/>
              <a:gd name="connsiteY0-10" fmla="*/ 2441275 h 2648309"/>
              <a:gd name="connsiteX1-11" fmla="*/ 9294963 w 9294963"/>
              <a:gd name="connsiteY1-12" fmla="*/ 0 h 2648309"/>
              <a:gd name="connsiteX2-13" fmla="*/ 8824823 w 9294963"/>
              <a:gd name="connsiteY2-14" fmla="*/ 2648309 h 2648309"/>
              <a:gd name="connsiteX3-15" fmla="*/ 0 w 9294963"/>
              <a:gd name="connsiteY3-16" fmla="*/ 2441275 h 2648309"/>
              <a:gd name="connsiteX0-17" fmla="*/ 0 w 8824823"/>
              <a:gd name="connsiteY0-18" fmla="*/ 3036498 h 3243532"/>
              <a:gd name="connsiteX1-19" fmla="*/ 8811884 w 8824823"/>
              <a:gd name="connsiteY1-20" fmla="*/ 0 h 3243532"/>
              <a:gd name="connsiteX2-21" fmla="*/ 8824823 w 8824823"/>
              <a:gd name="connsiteY2-22" fmla="*/ 3243532 h 3243532"/>
              <a:gd name="connsiteX3-23" fmla="*/ 0 w 8824823"/>
              <a:gd name="connsiteY3-24" fmla="*/ 3036498 h 3243532"/>
              <a:gd name="connsiteX0-25" fmla="*/ 0 w 12102860"/>
              <a:gd name="connsiteY0-26" fmla="*/ 3243532 h 3243532"/>
              <a:gd name="connsiteX1-27" fmla="*/ 12089921 w 12102860"/>
              <a:gd name="connsiteY1-28" fmla="*/ 0 h 3243532"/>
              <a:gd name="connsiteX2-29" fmla="*/ 12102860 w 12102860"/>
              <a:gd name="connsiteY2-30" fmla="*/ 3243532 h 3243532"/>
              <a:gd name="connsiteX3-31" fmla="*/ 0 w 12102860"/>
              <a:gd name="connsiteY3-32" fmla="*/ 3243532 h 3243532"/>
              <a:gd name="connsiteX0-33" fmla="*/ 0 w 12102860"/>
              <a:gd name="connsiteY0-34" fmla="*/ 3243532 h 3243532"/>
              <a:gd name="connsiteX1-35" fmla="*/ 12089921 w 12102860"/>
              <a:gd name="connsiteY1-36" fmla="*/ 0 h 3243532"/>
              <a:gd name="connsiteX2-37" fmla="*/ 12102860 w 12102860"/>
              <a:gd name="connsiteY2-38" fmla="*/ 3243532 h 3243532"/>
              <a:gd name="connsiteX3-39" fmla="*/ 0 w 12102860"/>
              <a:gd name="connsiteY3-40" fmla="*/ 3243532 h 3243532"/>
              <a:gd name="connsiteX0-41" fmla="*/ 0 w 12102860"/>
              <a:gd name="connsiteY0-42" fmla="*/ 3243532 h 3243532"/>
              <a:gd name="connsiteX1-43" fmla="*/ 12089921 w 12102860"/>
              <a:gd name="connsiteY1-44" fmla="*/ 0 h 3243532"/>
              <a:gd name="connsiteX2-45" fmla="*/ 12102860 w 12102860"/>
              <a:gd name="connsiteY2-46" fmla="*/ 3243532 h 3243532"/>
              <a:gd name="connsiteX3-47" fmla="*/ 0 w 12102860"/>
              <a:gd name="connsiteY3-48" fmla="*/ 3243532 h 3243532"/>
              <a:gd name="connsiteX0-49" fmla="*/ 0 w 12102860"/>
              <a:gd name="connsiteY0-50" fmla="*/ 3243532 h 3243532"/>
              <a:gd name="connsiteX1-51" fmla="*/ 12089921 w 12102860"/>
              <a:gd name="connsiteY1-52" fmla="*/ 0 h 3243532"/>
              <a:gd name="connsiteX2-53" fmla="*/ 12102860 w 12102860"/>
              <a:gd name="connsiteY2-54" fmla="*/ 3243532 h 3243532"/>
              <a:gd name="connsiteX3-55" fmla="*/ 0 w 12102860"/>
              <a:gd name="connsiteY3-56" fmla="*/ 3243532 h 3243532"/>
              <a:gd name="connsiteX0-57" fmla="*/ 0 w 12102860"/>
              <a:gd name="connsiteY0-58" fmla="*/ 3243532 h 3243532"/>
              <a:gd name="connsiteX1-59" fmla="*/ 12089921 w 12102860"/>
              <a:gd name="connsiteY1-60" fmla="*/ 0 h 3243532"/>
              <a:gd name="connsiteX2-61" fmla="*/ 12102860 w 12102860"/>
              <a:gd name="connsiteY2-62" fmla="*/ 3243532 h 3243532"/>
              <a:gd name="connsiteX3-63" fmla="*/ 0 w 12102860"/>
              <a:gd name="connsiteY3-64" fmla="*/ 3243532 h 3243532"/>
            </a:gdLst>
            <a:ahLst/>
            <a:cxnLst>
              <a:cxn ang="0">
                <a:pos x="connsiteX0-1" y="connsiteY0-2"/>
              </a:cxn>
              <a:cxn ang="0">
                <a:pos x="connsiteX1-3" y="connsiteY1-4"/>
              </a:cxn>
              <a:cxn ang="0">
                <a:pos x="connsiteX2-5" y="connsiteY2-6"/>
              </a:cxn>
              <a:cxn ang="0">
                <a:pos x="connsiteX3-7" y="connsiteY3-8"/>
              </a:cxn>
            </a:cxnLst>
            <a:rect l="l" t="t" r="r" b="b"/>
            <a:pathLst>
              <a:path w="12102860" h="3243532">
                <a:moveTo>
                  <a:pt x="0" y="3243532"/>
                </a:moveTo>
                <a:cubicBezTo>
                  <a:pt x="4202501" y="-831011"/>
                  <a:pt x="7818407" y="2340634"/>
                  <a:pt x="12089921" y="0"/>
                </a:cubicBezTo>
                <a:lnTo>
                  <a:pt x="12102860" y="3243532"/>
                </a:lnTo>
                <a:lnTo>
                  <a:pt x="0" y="3243532"/>
                </a:lnTo>
                <a:close/>
              </a:path>
            </a:pathLst>
          </a:cu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726" name="矩形 13"/>
          <p:cNvSpPr/>
          <p:nvPr/>
        </p:nvSpPr>
        <p:spPr>
          <a:xfrm>
            <a:off x="2517140" y="1368425"/>
            <a:ext cx="8515985" cy="1106805"/>
          </a:xfrm>
          <a:prstGeom prst="rect">
            <a:avLst/>
          </a:prstGeom>
          <a:noFill/>
          <a:ln w="9525">
            <a:noFill/>
          </a:ln>
        </p:spPr>
        <p:txBody>
          <a:bodyPr wrap="square" anchor="t" anchorCtr="0">
            <a:spAutoFit/>
          </a:bodyPr>
          <a:lstStyle/>
          <a:p>
            <a:pPr algn="just">
              <a:lnSpc>
                <a:spcPct val="150000"/>
              </a:lnSpc>
              <a:buFont typeface="Arial" panose="020B0604020202020204" pitchFamily="34" charset="0"/>
            </a:pPr>
            <a:r>
              <a:rPr lang="en-US" altLang="zh-CN" sz="4400" b="1" dirty="0">
                <a:solidFill>
                  <a:srgbClr val="FFFFFF"/>
                </a:solidFill>
                <a:effectLst>
                  <a:outerShdw blurRad="38100" dist="38100" dir="2700000" algn="tl">
                    <a:srgbClr val="000000">
                      <a:alpha val="43137"/>
                    </a:srgbClr>
                  </a:outerShdw>
                </a:effectLst>
                <a:latin typeface="Mongolian Baiti" panose="03000500000000000000" charset="0"/>
                <a:ea typeface="Microsoft YaHei" panose="020B0503020204020204" pitchFamily="34" charset="-122"/>
                <a:cs typeface="Mongolian Baiti" panose="03000500000000000000" charset="0"/>
              </a:rPr>
              <a:t>THANKS YOU FOR LISTENING</a:t>
            </a:r>
          </a:p>
        </p:txBody>
      </p:sp>
      <p:pic>
        <p:nvPicPr>
          <p:cNvPr id="30733" name="图片 1"/>
          <p:cNvPicPr>
            <a:picLocks noChangeAspect="1"/>
          </p:cNvPicPr>
          <p:nvPr/>
        </p:nvPicPr>
        <p:blipFill>
          <a:blip r:embed="rId3"/>
          <a:stretch>
            <a:fillRect/>
          </a:stretch>
        </p:blipFill>
        <p:spPr>
          <a:xfrm>
            <a:off x="4768850" y="3435033"/>
            <a:ext cx="7434263" cy="3617912"/>
          </a:xfrm>
          <a:prstGeom prst="rect">
            <a:avLst/>
          </a:prstGeom>
          <a:noFill/>
          <a:ln w="9525">
            <a:noFill/>
          </a:ln>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5200650"/>
          </a:xfrm>
          <a:prstGeom prst="rect">
            <a:avLst/>
          </a:prstGeom>
          <a:noFill/>
        </p:spPr>
        <p:txBody>
          <a:bodyPr wrap="square" rtlCol="0">
            <a:spAutoFit/>
            <a:scene3d>
              <a:camera prst="orthographicFront"/>
              <a:lightRig rig="threePt" dir="t"/>
            </a:scene3d>
          </a:bodyPr>
          <a:lstStyle/>
          <a:p>
            <a:pPr marL="514350" indent="-514350">
              <a:buFont typeface="+mj-lt"/>
              <a:buAutoNum type="romanUcPeriod" startAt="2"/>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Quá trình phát triển game Caro:</a:t>
            </a:r>
          </a:p>
          <a:p>
            <a:pPr marL="457200" indent="-457200">
              <a:buFont typeface="+mj-lt"/>
              <a:buAutoNum type="arabicPeriod"/>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Lịch sử game Caro:</a:t>
            </a:r>
          </a:p>
          <a:p>
            <a:pPr>
              <a:buFont typeface="+mj-lt"/>
            </a:pP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1.1 Khát quát	:</a:t>
            </a:r>
          </a:p>
          <a:p>
            <a:pPr>
              <a:buFont typeface="+mj-lt"/>
            </a:pPr>
            <a:r>
              <a:rPr lang="en-US" sz="2000">
                <a:solidFill>
                  <a:schemeClr val="tx1"/>
                </a:solidFill>
                <a:effectLst/>
                <a:latin typeface="Times New Roman" panose="02020603050405020304" charset="0"/>
                <a:cs typeface="Times New Roman" panose="02020603050405020304" charset="0"/>
              </a:rPr>
              <a:t>	Cờ caro chính là môn cờ logic lâu đời và cổ xưa nhất trên Trái Đất. Cờ caro đã được sáng tạo từ nhiều nền văn minh khác nhau một cách độc lập. Nó bắt đầu xuất hiện từ năm 2000 trước CN ở sông Hoàng Hà, Trung Quốc. Một số nhà khoa học đã tìm thấy bằng chứng chứng minh Caro đã được phát minh ở Hylạp cổ đại và ở Châu Mỹ trước thời Colombo. </a:t>
            </a:r>
          </a:p>
          <a:p>
            <a:pPr>
              <a:buFont typeface="+mj-lt"/>
            </a:pPr>
            <a:endParaRPr lang="en-US" sz="2000">
              <a:solidFill>
                <a:schemeClr val="tx1"/>
              </a:solidFill>
              <a:effectLst/>
              <a:latin typeface="Times New Roman" panose="02020603050405020304" charset="0"/>
              <a:cs typeface="Times New Roman" panose="02020603050405020304" charset="0"/>
            </a:endParaRPr>
          </a:p>
          <a:p>
            <a:pPr>
              <a:buFont typeface="+mj-lt"/>
            </a:pPr>
            <a:r>
              <a:rPr lang="en-US" sz="2000">
                <a:solidFill>
                  <a:schemeClr val="tx1"/>
                </a:solidFill>
                <a:effectLst/>
                <a:latin typeface="Times New Roman" panose="02020603050405020304" charset="0"/>
                <a:cs typeface="Times New Roman" panose="02020603050405020304" charset="0"/>
              </a:rPr>
              <a:t>	Môn cờ cổ của Trung Quốc là Wutzu. Cờ Caro du nhập từ Trung Quốc vào Nhật Bản từ khoảng năm 270 trước CN. Nó thường được gọi là Gomoku nhưng cũng có các tên gọi khác tuỳ theo thời gian và địa phương như Kakugo, gomoku-narabe, Itsutsu-ishi... Người ta đã tìm thấy một trò chơi cổ từ một di tích ở Nhật năm 100 sau CN và thấy nó là một biến thể của Caro. Nó đã lan truyền nhanh chóng với cái tên Kakugo (trò 5 quân). Các nhà sử học nói rằng vào các thế kỷ 17 và 18, mọi người đều chơi trò này-người già cũng như người trẻ. Năm 1858, khi quyển sách đầu tiên về trò chơi này được xuất bản, nó được gọi là Kakugo. Nó tiếp tục được chơi, được gọi với nhiều tên khác nhau như Goren, Goseki, rồi Gomokunarabe, Gomoku và phát triển cho đến ngày nay thành thể loại phức tạp nhất trong họ hàng đông đúc của nó, là Renju (chuỗi ngọc trai).</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edge">
                                      <p:cBhvr>
                                        <p:cTn id="18" dur="2000"/>
                                        <p:tgtEl>
                                          <p:spTgt spid="2">
                                            <p:txEl>
                                              <p:pRg st="3" end="3"/>
                                            </p:txEl>
                                          </p:spTgt>
                                        </p:tgtEl>
                                      </p:cBhvr>
                                    </p:animEffect>
                                  </p:childTnLst>
                                </p:cTn>
                              </p:par>
                              <p:par>
                                <p:cTn id="19" presetID="2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wedge">
                                      <p:cBhvr>
                                        <p:cTn id="21"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3784600"/>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Khi trình độ các kỳ thủ Gomoku được nâng cao, họ nhận ra rằng nếu chỉ chơi đơn giản như trong Gomoku thì đó sẽ là một lợi thế quá lớn cho bên tiên tức bên Đen (thực tế chính là ưu thế thắng). Sau đó một số nhà toán học đã chứng minh được rằng nếu chơi với luật Gomoku trên bàn cờ bằng hoặc rộng hơn 15x15 thì Đen chắc chắn thắng (sure win), và sau đó cách đi cụ thể cũng đã được tìm ra, hệ thống và phân loại (theo tôi biết thì cách thắng hoàn toàn không duy nhất như nhiều người chờ đợi, mà thực tế có nhiều nhánh thắng (win branch) cho Đen).</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Để các bạn hình dung rõ hơn tôi xin được nêu lại luật của Gomoku cổ:</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Bàn cờ: 15x15</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Ai tạo được nước năm (1 hàng 5 quân liền nhau) thì thắng.</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Các nước Overline (&gt;= 6 quân) không có giá trị với cả hai bên và không bị coi là lỗi (cấm).</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Từ đó, Gomoku lâm vào một giai đoạn khủng hoảng. Khả năng đánh thắng 100 phần trăm của Đen đã làm trò chơi này mất đi ý nghĩa của nó. 	</a:t>
            </a:r>
          </a:p>
        </p:txBody>
      </p:sp>
      <p:pic>
        <p:nvPicPr>
          <p:cNvPr id="28675" name="图片 5"/>
          <p:cNvPicPr>
            <a:picLocks noGrp="1" noChangeAspect="1"/>
          </p:cNvPicPr>
          <p:nvPr>
            <p:ph idx="1"/>
          </p:nvPr>
        </p:nvPicPr>
        <p:blipFill>
          <a:blip r:embed="rId2"/>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blinds(horizontal)">
                                      <p:cBhvr>
                                        <p:cTn id="13" dur="500"/>
                                        <p:tgtEl>
                                          <p:spTgt spid="2">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linds(horizontal)">
                                      <p:cBhvr>
                                        <p:cTn id="16" dur="500"/>
                                        <p:tgtEl>
                                          <p:spTgt spid="2">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blinds(horizontal)">
                                      <p:cBhvr>
                                        <p:cTn id="19" dur="500"/>
                                        <p:tgtEl>
                                          <p:spTgt spid="2">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linds(horizontal)">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14095"/>
            <a:ext cx="11950065" cy="5323205"/>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Có nhiều cải tiến được đề xuất, một số đã bị bỏ qua nhanh chóng, số khác làm xuất hiện các biến thể mới của Gomoku. Ý tưởng chung của các cải tiến là đề ra một số hạn chế cho Đen, nhằm cân bằng ưu thế đi tiên. Dưới đây là một số biến thể phổ biến. </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Gomoku. Hiện nay được chơi chính thức với bàn 13x13. Không có hoà. Nếu hết đất thì Trắng thắng. Chưa tìm được chứng minh nào cho thấy Đen chắc chắn thắng. Tuy nhiên Đen vẫn có ưu thế rất lớn. </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ProGomoku. Chơi trên bàn 15x15. Nước đầu của Đen đặt sẵn ở trung tâm. Nước thứ ba (nước thứ hai của Đen) phải đặt ngoài hình vuông cấm. Hình vuông cấm là hình vuông trung tâm kích thước 5x5. Không có hạn chế cho Trắng. Đã có chứng minh Đen chắc chắn thắng trong biến thể này.</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Pente. Biến thể này không còn giống Gomoku. Luật bổ sung là có thể ăn quân đối phương. Nước ăn quân được thực hiện bằng cách chặn hai đầu một nước hai quân đối phương và ăn hai quân đó. Ai tạo được nước năm hoặc ăn được 5 cặp quân trước thì thắng. Rất phổ biến ở Mỹ. Chơi trên bàn 19x19. </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Tuy nhiên trò chơi này chỉ thực sự lấy lại được sự hấp dẫn của nó khi phát triển thành thể loại hoàn thiện nhất được chơi ngày nay - Renju. Renju cũng đã mất hàng chục năm để thử nghiệm và phát triển những luật mới. Cụ thể là vào năm 1899, cái tên Renju (chuỗi ngọc trai) ra đời và đến năm 1966 thì nó đã được hoàn thiện khi Liên đoàn Renju Nhật Bản - Nihon Renju Sha ra đời và công bố luật Renju chính thức!</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par>
                                <p:cTn id="8" presetID="2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edge">
                                      <p:cBhvr>
                                        <p:cTn id="10" dur="2000"/>
                                        <p:tgtEl>
                                          <p:spTgt spid="2">
                                            <p:txEl>
                                              <p:pRg st="2" end="2"/>
                                            </p:txEl>
                                          </p:spTgt>
                                        </p:tgtEl>
                                      </p:cBhvr>
                                    </p:animEffect>
                                  </p:childTnLst>
                                </p:cTn>
                              </p:par>
                              <p:par>
                                <p:cTn id="11" presetID="2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edge">
                                      <p:cBhvr>
                                        <p:cTn id="13" dur="2000"/>
                                        <p:tgtEl>
                                          <p:spTgt spid="2">
                                            <p:txEl>
                                              <p:pRg st="3" end="3"/>
                                            </p:txEl>
                                          </p:spTgt>
                                        </p:tgtEl>
                                      </p:cBhvr>
                                    </p:animEffect>
                                  </p:childTnLst>
                                </p:cTn>
                              </p:par>
                              <p:par>
                                <p:cTn id="14" presetID="2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edge">
                                      <p:cBhvr>
                                        <p:cTn id="16" dur="2000"/>
                                        <p:tgtEl>
                                          <p:spTgt spid="2">
                                            <p:txEl>
                                              <p:pRg st="4" end="4"/>
                                            </p:txEl>
                                          </p:spTgt>
                                        </p:tgtEl>
                                      </p:cBhvr>
                                    </p:animEffect>
                                  </p:childTnLst>
                                </p:cTn>
                              </p:par>
                              <p:par>
                                <p:cTn id="17" presetID="20"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edge">
                                      <p:cBhvr>
                                        <p:cTn id="19"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135255" y="257175"/>
            <a:ext cx="7035165"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latin typeface="Microsoft YaHei" panose="020B0503020204020204" pitchFamily="34" charset="-122"/>
                <a:ea typeface="Microsoft YaHei" panose="020B0503020204020204" pitchFamily="34" charset="-122"/>
              </a:rPr>
              <a:t>Chương 2: Phân tích và Thiết kế game</a:t>
            </a:r>
          </a:p>
        </p:txBody>
      </p:sp>
      <p:sp>
        <p:nvSpPr>
          <p:cNvPr id="2" name="Text Box 1"/>
          <p:cNvSpPr txBox="1"/>
          <p:nvPr/>
        </p:nvSpPr>
        <p:spPr>
          <a:xfrm>
            <a:off x="241935" y="1024255"/>
            <a:ext cx="11950065" cy="3230245"/>
          </a:xfrm>
          <a:prstGeom prst="rect">
            <a:avLst/>
          </a:prstGeom>
          <a:noFill/>
        </p:spPr>
        <p:txBody>
          <a:bodyPr wrap="square" rtlCol="0">
            <a:spAutoFit/>
            <a:scene3d>
              <a:camera prst="orthographicFront"/>
              <a:lightRig rig="threePt" dir="t"/>
            </a:scene3d>
          </a:bodyPr>
          <a:lstStyle/>
          <a:p>
            <a:pPr>
              <a:buFont typeface="+mj-lt"/>
            </a:pPr>
            <a:r>
              <a:rPr lang="en-US" sz="2400" b="1">
                <a:solidFill>
                  <a:schemeClr val="tx1"/>
                </a:solidFill>
                <a:effectLst/>
                <a:latin typeface="Times New Roman" panose="02020603050405020304" charset="0"/>
                <a:cs typeface="Times New Roman" panose="02020603050405020304" charset="0"/>
              </a:rPr>
              <a:t>1.2 Giới thiệu về game Caro:</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Đã trải qua bao thập kỷ và cho đến nay Caro vẫn được ưa chuộng trên toàn thế giới, với cách chơi đơn giản, nhưng càng chơi thì sự biến hóa của các nước cờ là vô cùng kì diệu. Sự hấp dẫn game Caro đã lôi cuốn các bạn trẻ Việt Nam rất mạnh, nhất là đối với các học sinh, sinh viên. Sau giờ nghỉ giải lao đều có thể chơi với 1 mảnh giấy nhỏ kẻ ô vuông và 2 cây bút. Và đây chính là 1 game giải trí lành mạnh, phát triển trí tuệ cho các bạn.</a:t>
            </a:r>
          </a:p>
          <a:p>
            <a:pPr>
              <a:buFont typeface="+mj-lt"/>
            </a:pP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Giờ đây vơi sự phát triển của công nghệ ,Game Caro đã được đưa vào PC với rất nhiều các phiên bản cùng nhiều cấp độ cho người chơi với máy, hay hai người chơi vơi nhau. Cùng với đó Caro cũng chiếm 1 phần trong làng game giải trí online, chủ yếu để 2 người chơi thi đấu và thư giãn khi đánh với máy. Thật tiện ích khi game caro được đưa vào các điện thoại di động có thể chơi được mọi lúc.	</a:t>
            </a:r>
          </a:p>
        </p:txBody>
      </p:sp>
      <p:pic>
        <p:nvPicPr>
          <p:cNvPr id="28675" name="图片 5"/>
          <p:cNvPicPr>
            <a:picLocks noGrp="1" noChangeAspect="1"/>
          </p:cNvPicPr>
          <p:nvPr>
            <p:ph idx="1"/>
          </p:nvPr>
        </p:nvPicPr>
        <p:blipFill>
          <a:blip r:embed="rId2"/>
          <a:srcRect r="13519" b="17410"/>
          <a:stretch>
            <a:fillRect/>
          </a:stretch>
        </p:blipFill>
        <p:spPr>
          <a:xfrm>
            <a:off x="9935210" y="4804410"/>
            <a:ext cx="2124710" cy="205359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blinds(horizontal)">
                                      <p:cBhvr>
                                        <p:cTn id="1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5831</Words>
  <Application>Microsoft Office PowerPoint</Application>
  <PresentationFormat>Widescreen</PresentationFormat>
  <Paragraphs>311</Paragraphs>
  <Slides>53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53</vt:i4>
      </vt:variant>
    </vt:vector>
  </HeadingPairs>
  <TitlesOfParts>
    <vt:vector size="62" baseType="lpstr">
      <vt:lpstr>Microsoft YaHei</vt:lpstr>
      <vt:lpstr>Arial</vt:lpstr>
      <vt:lpstr>Calibri</vt:lpstr>
      <vt:lpstr>Calibri Light</vt:lpstr>
      <vt:lpstr>Mongolian Baiti</vt:lpstr>
      <vt:lpstr>Times New Roman</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Trương Công Hậu</cp:lastModifiedBy>
  <cp:revision>29</cp:revision>
  <dcterms:created xsi:type="dcterms:W3CDTF">2015-01-07T12:16:00Z</dcterms:created>
  <dcterms:modified xsi:type="dcterms:W3CDTF">2021-08-01T13:47:34Z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