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vi.wikipedia.org/w/index.php?title=Joseph_Kruskal&amp;action=edit&amp;redlink=1" TargetMode="External"/><Relationship Id="rId6" Type="http://schemas.openxmlformats.org/officeDocument/2006/relationships/hyperlink" Target="https://vi.wikipedia.org/wiki/Gi%E1%BA%A3i_thu%E1%BA%ADt_tham_lam" TargetMode="External"/><Relationship Id="rId5" Type="http://schemas.openxmlformats.org/officeDocument/2006/relationships/hyperlink" Target="https://vi.wikipedia.org/w/index.php?title=Li%C3%AAn_th%C3%B4ng_(l%C3%BD_thuy%E1%BA%BFt_%C4%91%E1%BB%93_th%E1%BB%8B)&amp;action=edit&amp;redlink=1" TargetMode="External"/><Relationship Id="rId4" Type="http://schemas.openxmlformats.org/officeDocument/2006/relationships/hyperlink" Target="https://vi.wikipedia.org/wiki/%C4%90%E1%BB%93_th%E1%BB%8B_(l%C3%BD_thuy%E1%BA%BFt_%C4%91%E1%BB%93_th%E1%BB%8B)" TargetMode="External"/><Relationship Id="rId3" Type="http://schemas.openxmlformats.org/officeDocument/2006/relationships/hyperlink" Target="https://vi.wikipedia.org/wiki/C%C3%A2y_bao_tr%C3%B9m_nh%E1%BB%8F_nh%E1%BA%A5t" TargetMode="External"/><Relationship Id="rId2" Type="http://schemas.openxmlformats.org/officeDocument/2006/relationships/hyperlink" Target="https://vi.wikipedia.org/wiki/L%C3%BD_thuy%E1%BA%BFt_%C4%91%E1%BB%93_th%E1%BB%8B" TargetMode="External"/><Relationship Id="rId1" Type="http://schemas.openxmlformats.org/officeDocument/2006/relationships/hyperlink" Target="https://vi.wikipedia.org/wiki/Thu%E1%BA%ADt_to%C3%A1n"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vi.wikipedia.org/wiki/L%C3%B4garit" TargetMode="External"/><Relationship Id="rId7" Type="http://schemas.openxmlformats.org/officeDocument/2006/relationships/hyperlink" Target="https://vi.wikipedia.org/wiki/K%C3%AD_hi%E1%BB%87u_O_l%E1%BB%9Bn" TargetMode="External"/><Relationship Id="rId6" Type="http://schemas.openxmlformats.org/officeDocument/2006/relationships/hyperlink" Target="https://vi.wikipedia.org/wiki/C%C3%A2y_bao_tr%C3%B9m" TargetMode="External"/><Relationship Id="rId5" Type="http://schemas.openxmlformats.org/officeDocument/2006/relationships/hyperlink" Target="https://vi.wikipedia.org/wiki/%C4%90%E1%BB%93_th%E1%BB%8B" TargetMode="External"/><Relationship Id="rId4" Type="http://schemas.openxmlformats.org/officeDocument/2006/relationships/hyperlink" Target="https://vi.wikipedia.org/wiki/Thu%E1%BA%ADt_to%C3%A1n" TargetMode="External"/><Relationship Id="rId3" Type="http://schemas.openxmlformats.org/officeDocument/2006/relationships/hyperlink" Target="https://vi.wikipedia.org/wiki/C%C3%A2y" TargetMode="External"/><Relationship Id="rId2" Type="http://schemas.openxmlformats.org/officeDocument/2006/relationships/hyperlink" Target="https://vi.wikipedia.org/wiki/R%E1%BB%ABng" TargetMode="External"/><Relationship Id="rId1" Type="http://schemas.openxmlformats.org/officeDocument/2006/relationships/hyperlink" Target="https://vi.wikipedia.org/wiki/T%E1%BA%ADp_h%E1%BB%A3p_li%C3%AAn_th%C3%B4ng"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7770" y="1020128"/>
            <a:ext cx="9144000" cy="2387600"/>
          </a:xfrm>
        </p:spPr>
        <p:txBody>
          <a:bodyPr/>
          <a:lstStyle/>
          <a:p>
            <a:r>
              <a:rPr lang="en-US" altLang="vi-VN" sz="4000" dirty="0">
                <a:sym typeface="+mn-ea"/>
              </a:rPr>
              <a:t>TÍNH TOÁN SONG SONG</a:t>
            </a:r>
            <a:br>
              <a:rPr lang="en-US" altLang="vi-VN" sz="4000" dirty="0">
                <a:sym typeface="+mn-ea"/>
              </a:rPr>
            </a:br>
            <a:r>
              <a:rPr lang="en-US" altLang="vi-VN" sz="4000" dirty="0">
                <a:sym typeface="+mn-ea"/>
              </a:rPr>
              <a:t>  Đề tài: Tìm hiểu công nghệ Hadoop và xây dựng mô hình song song hóa Thuật toán Kruskal</a:t>
            </a:r>
            <a:br>
              <a:rPr lang="vi-VN" sz="4000" dirty="0">
                <a:sym typeface="+mn-ea"/>
              </a:rPr>
            </a:br>
            <a:br>
              <a:rPr lang="en-GB" sz="4000" dirty="0"/>
            </a:br>
            <a:endParaRPr lang="en-GB"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Hoạt động Hadoop</a:t>
            </a:r>
            <a:br>
              <a:rPr lang="en-US"/>
            </a:br>
            <a:endParaRPr lang="en-US"/>
          </a:p>
        </p:txBody>
      </p:sp>
      <p:sp>
        <p:nvSpPr>
          <p:cNvPr id="3" name="Content Placeholder 2"/>
          <p:cNvSpPr>
            <a:spLocks noGrp="1"/>
          </p:cNvSpPr>
          <p:nvPr>
            <p:ph idx="1"/>
          </p:nvPr>
        </p:nvSpPr>
        <p:spPr/>
        <p:txBody>
          <a:bodyPr/>
          <a:p>
            <a:r>
              <a:rPr lang="en-US"/>
              <a:t>Giai đoạn 3:</a:t>
            </a:r>
            <a:endParaRPr lang="en-US"/>
          </a:p>
          <a:p>
            <a:pPr marL="0" indent="0">
              <a:buNone/>
            </a:pPr>
            <a:r>
              <a:rPr lang="en-US"/>
              <a:t>	TaskTrackers dùng để kiểm tra đảm bảo các MapReduce hoạt động bình thường và kiểm tra kết quả nhận được (quá trình output).</a:t>
            </a:r>
            <a:endParaRPr lang="en-US"/>
          </a:p>
          <a:p>
            <a:pPr marL="0" indent="0">
              <a:buNone/>
            </a:pPr>
            <a:r>
              <a:rPr lang="en-US"/>
              <a:t>	Khi “chạy Hadoop” có nghĩa là chạy một tập các trình nền - daemon, hoặc các chương trình thường trú, trên các máy chủ khác nhau trên mạng của bạn. Những trình nền có vai trò cụ thể, một số chỉ tồn tại trên một máy chủ, một số có thể tồn tại trên nhiều máy chủ.</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Ưu điểm của Hadoop</a:t>
            </a:r>
            <a:endParaRPr lang="en-US"/>
          </a:p>
        </p:txBody>
      </p:sp>
      <p:sp>
        <p:nvSpPr>
          <p:cNvPr id="3" name="Content Placeholder 2"/>
          <p:cNvSpPr>
            <a:spLocks noGrp="1"/>
          </p:cNvSpPr>
          <p:nvPr>
            <p:ph idx="1"/>
          </p:nvPr>
        </p:nvSpPr>
        <p:spPr/>
        <p:txBody>
          <a:bodyPr/>
          <a:p>
            <a:pPr marL="0" indent="0">
              <a:buNone/>
            </a:pPr>
            <a:r>
              <a:rPr lang="en-US"/>
              <a:t>	- Hadoop framework cho phép người dùng nhanh chóng viết và kiểm tra các hệ thống phân tán. </a:t>
            </a:r>
            <a:endParaRPr lang="en-US"/>
          </a:p>
          <a:p>
            <a:pPr marL="0" indent="0">
              <a:buNone/>
            </a:pPr>
            <a:r>
              <a:rPr lang="en-US"/>
              <a:t>	- Hadoop có thể phát triển lên nhiều server với cấu trúc master-slave để đảm bảo thực hiện các công việc linh hoạt và không bị ngắt quãng do chia nhỏ công việc cho các server slave được điều khiển bởi server master.</a:t>
            </a:r>
            <a:endParaRPr lang="en-US"/>
          </a:p>
          <a:p>
            <a:pPr marL="0" indent="0">
              <a:buNone/>
            </a:pPr>
            <a:r>
              <a:rPr lang="en-US"/>
              <a:t>	- Hadoop có thể tương thích trên mọi nền tảng như Window, Linux, MacOs do được tạo ra từ Java.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GB" dirty="0" smtClean="0">
                <a:sym typeface="+mn-ea"/>
              </a:rPr>
            </a:br>
            <a:r>
              <a:rPr lang="en-GB" dirty="0" smtClean="0">
                <a:sym typeface="+mn-ea"/>
              </a:rPr>
              <a:t>2.  Giới thiệu về thuật toán Kruskal</a:t>
            </a:r>
            <a:br>
              <a:rPr lang="en-GB" dirty="0"/>
            </a:br>
            <a:endParaRPr lang="en-US"/>
          </a:p>
        </p:txBody>
      </p:sp>
      <p:sp>
        <p:nvSpPr>
          <p:cNvPr id="3" name="Content Placeholder 2"/>
          <p:cNvSpPr>
            <a:spLocks noGrp="1"/>
          </p:cNvSpPr>
          <p:nvPr>
            <p:ph idx="1"/>
          </p:nvPr>
        </p:nvSpPr>
        <p:spPr/>
        <p:txBody>
          <a:bodyPr/>
          <a:p>
            <a:pPr marL="0" indent="0">
              <a:spcBef>
                <a:spcPts val="600"/>
              </a:spcBef>
              <a:buNone/>
            </a:pPr>
            <a:r>
              <a:rPr lang="en-US" sz="2400" b="1" dirty="0" err="1">
                <a:sym typeface="+mn-ea"/>
              </a:rPr>
              <a:t>Thuật</a:t>
            </a:r>
            <a:r>
              <a:rPr lang="en-US" sz="2400" b="1" dirty="0">
                <a:sym typeface="+mn-ea"/>
              </a:rPr>
              <a:t> </a:t>
            </a:r>
            <a:r>
              <a:rPr lang="en-US" sz="2400" b="1" dirty="0" err="1">
                <a:sym typeface="+mn-ea"/>
              </a:rPr>
              <a:t>toán</a:t>
            </a:r>
            <a:r>
              <a:rPr lang="en-US" sz="2400" b="1" dirty="0">
                <a:sym typeface="+mn-ea"/>
              </a:rPr>
              <a:t> </a:t>
            </a:r>
            <a:r>
              <a:rPr lang="en-US" sz="2400" b="1" dirty="0" err="1">
                <a:sym typeface="+mn-ea"/>
              </a:rPr>
              <a:t>Kruskal</a:t>
            </a:r>
            <a:r>
              <a:rPr lang="vi-VN" sz="2400" b="1" dirty="0">
                <a:sym typeface="+mn-ea"/>
              </a:rPr>
              <a:t> là gì</a:t>
            </a:r>
            <a:r>
              <a:rPr lang="en-US" sz="2400" dirty="0" smtClean="0">
                <a:sym typeface="+mn-ea"/>
              </a:rPr>
              <a:t>?</a:t>
            </a:r>
            <a:endParaRPr lang="en-US" sz="2400" dirty="0" smtClean="0"/>
          </a:p>
          <a:p>
            <a:pPr marL="0" indent="0">
              <a:spcBef>
                <a:spcPts val="600"/>
              </a:spcBef>
              <a:buNone/>
            </a:pPr>
            <a:r>
              <a:rPr lang="en-US" sz="2400" dirty="0" err="1">
                <a:sym typeface="+mn-ea"/>
              </a:rPr>
              <a:t>	Thuật</a:t>
            </a:r>
            <a:r>
              <a:rPr lang="en-US" sz="2400" dirty="0">
                <a:sym typeface="+mn-ea"/>
              </a:rPr>
              <a:t> </a:t>
            </a:r>
            <a:r>
              <a:rPr lang="en-US" sz="2400" dirty="0" err="1">
                <a:sym typeface="+mn-ea"/>
              </a:rPr>
              <a:t>toán</a:t>
            </a:r>
            <a:r>
              <a:rPr lang="en-US" sz="2400" dirty="0">
                <a:sym typeface="+mn-ea"/>
              </a:rPr>
              <a:t> </a:t>
            </a:r>
            <a:r>
              <a:rPr lang="en-US" sz="2400" dirty="0" err="1">
                <a:sym typeface="+mn-ea"/>
              </a:rPr>
              <a:t>Kruskal</a:t>
            </a:r>
            <a:r>
              <a:rPr lang="en-US" sz="2400" dirty="0">
                <a:sym typeface="+mn-ea"/>
              </a:rPr>
              <a:t> </a:t>
            </a:r>
            <a:r>
              <a:rPr lang="en-US" sz="2400" dirty="0" err="1">
                <a:sym typeface="+mn-ea"/>
              </a:rPr>
              <a:t>là</a:t>
            </a:r>
            <a:r>
              <a:rPr lang="en-US" sz="2400" dirty="0">
                <a:sym typeface="+mn-ea"/>
              </a:rPr>
              <a:t> </a:t>
            </a:r>
            <a:r>
              <a:rPr lang="en-US" sz="2400" dirty="0" err="1">
                <a:sym typeface="+mn-ea"/>
              </a:rPr>
              <a:t>một</a:t>
            </a:r>
            <a:r>
              <a:rPr lang="en-US" sz="2400" dirty="0">
                <a:sym typeface="+mn-ea"/>
              </a:rPr>
              <a:t> </a:t>
            </a:r>
            <a:r>
              <a:rPr lang="en-US" sz="2400" u="sng" dirty="0" err="1">
                <a:sym typeface="+mn-ea"/>
                <a:hlinkClick r:id="rId1" tooltip="Thuật toán"/>
              </a:rPr>
              <a:t>thuật</a:t>
            </a:r>
            <a:r>
              <a:rPr lang="en-US" sz="2400" u="sng" dirty="0">
                <a:sym typeface="+mn-ea"/>
                <a:hlinkClick r:id="rId1" tooltip="Thuật toán"/>
              </a:rPr>
              <a:t> </a:t>
            </a:r>
            <a:r>
              <a:rPr lang="en-US" sz="2400" u="sng" dirty="0" err="1">
                <a:sym typeface="+mn-ea"/>
                <a:hlinkClick r:id="rId1" tooltip="Thuật toán"/>
              </a:rPr>
              <a:t>toán</a:t>
            </a:r>
            <a:r>
              <a:rPr lang="en-US" sz="2400" dirty="0">
                <a:sym typeface="+mn-ea"/>
              </a:rPr>
              <a:t> </a:t>
            </a:r>
            <a:r>
              <a:rPr lang="en-US" sz="2400" dirty="0" err="1">
                <a:sym typeface="+mn-ea"/>
              </a:rPr>
              <a:t>trong</a:t>
            </a:r>
            <a:r>
              <a:rPr lang="en-US" sz="2400" dirty="0">
                <a:sym typeface="+mn-ea"/>
              </a:rPr>
              <a:t> </a:t>
            </a:r>
            <a:r>
              <a:rPr lang="en-US" sz="2400" u="sng" dirty="0" err="1">
                <a:sym typeface="+mn-ea"/>
                <a:hlinkClick r:id="rId2" tooltip="Lý thuyết đồ thị"/>
              </a:rPr>
              <a:t>lý</a:t>
            </a:r>
            <a:r>
              <a:rPr lang="en-US" sz="2400" u="sng" dirty="0">
                <a:sym typeface="+mn-ea"/>
                <a:hlinkClick r:id="rId2" tooltip="Lý thuyết đồ thị"/>
              </a:rPr>
              <a:t> </a:t>
            </a:r>
            <a:r>
              <a:rPr lang="en-US" sz="2400" u="sng" dirty="0" err="1">
                <a:sym typeface="+mn-ea"/>
                <a:hlinkClick r:id="rId2" tooltip="Lý thuyết đồ thị"/>
              </a:rPr>
              <a:t>thuyết</a:t>
            </a:r>
            <a:r>
              <a:rPr lang="en-US" sz="2400" u="sng" dirty="0">
                <a:sym typeface="+mn-ea"/>
                <a:hlinkClick r:id="rId2" tooltip="Lý thuyết đồ thị"/>
              </a:rPr>
              <a:t> </a:t>
            </a:r>
            <a:r>
              <a:rPr lang="en-US" sz="2400" u="sng" dirty="0" err="1">
                <a:sym typeface="+mn-ea"/>
                <a:hlinkClick r:id="rId2" tooltip="Lý thuyết đồ thị"/>
              </a:rPr>
              <a:t>đồ</a:t>
            </a:r>
            <a:r>
              <a:rPr lang="en-US" sz="2400" u="sng" dirty="0">
                <a:sym typeface="+mn-ea"/>
                <a:hlinkClick r:id="rId2" tooltip="Lý thuyết đồ thị"/>
              </a:rPr>
              <a:t> </a:t>
            </a:r>
            <a:r>
              <a:rPr lang="en-US" sz="2400" u="sng" dirty="0" err="1">
                <a:sym typeface="+mn-ea"/>
                <a:hlinkClick r:id="rId2" tooltip="Lý thuyết đồ thị"/>
              </a:rPr>
              <a:t>thị</a:t>
            </a:r>
            <a:r>
              <a:rPr lang="en-US" sz="2400" dirty="0">
                <a:sym typeface="+mn-ea"/>
              </a:rPr>
              <a:t> </a:t>
            </a:r>
            <a:r>
              <a:rPr lang="en-US" sz="2400" dirty="0" err="1">
                <a:sym typeface="+mn-ea"/>
              </a:rPr>
              <a:t>để</a:t>
            </a:r>
            <a:r>
              <a:rPr lang="en-US" sz="2400" dirty="0">
                <a:sym typeface="+mn-ea"/>
              </a:rPr>
              <a:t> </a:t>
            </a:r>
            <a:r>
              <a:rPr lang="en-US" sz="2400" dirty="0" err="1">
                <a:sym typeface="+mn-ea"/>
              </a:rPr>
              <a:t>tìm</a:t>
            </a:r>
            <a:r>
              <a:rPr lang="en-US" sz="2400" dirty="0">
                <a:sym typeface="+mn-ea"/>
              </a:rPr>
              <a:t> </a:t>
            </a:r>
            <a:r>
              <a:rPr lang="en-US" sz="2400" u="sng" dirty="0" err="1">
                <a:sym typeface="+mn-ea"/>
                <a:hlinkClick r:id="rId3" tooltip="Cây bao trùm nhỏ nhất"/>
              </a:rPr>
              <a:t>cây</a:t>
            </a:r>
            <a:r>
              <a:rPr lang="en-US" sz="2400" u="sng" dirty="0">
                <a:sym typeface="+mn-ea"/>
                <a:hlinkClick r:id="rId3" tooltip="Cây bao trùm nhỏ nhất"/>
              </a:rPr>
              <a:t> </a:t>
            </a:r>
            <a:r>
              <a:rPr lang="en-US" sz="2400" u="sng" dirty="0" err="1">
                <a:sym typeface="+mn-ea"/>
                <a:hlinkClick r:id="rId3" tooltip="Cây bao trùm nhỏ nhất"/>
              </a:rPr>
              <a:t>bao</a:t>
            </a:r>
            <a:r>
              <a:rPr lang="en-US" sz="2400" u="sng" dirty="0">
                <a:sym typeface="+mn-ea"/>
                <a:hlinkClick r:id="rId3" tooltip="Cây bao trùm nhỏ nhất"/>
              </a:rPr>
              <a:t> </a:t>
            </a:r>
            <a:r>
              <a:rPr lang="en-US" sz="2400" u="sng" dirty="0" err="1">
                <a:sym typeface="+mn-ea"/>
                <a:hlinkClick r:id="rId3" tooltip="Cây bao trùm nhỏ nhất"/>
              </a:rPr>
              <a:t>trùm</a:t>
            </a:r>
            <a:r>
              <a:rPr lang="en-US" sz="2400" u="sng" dirty="0">
                <a:sym typeface="+mn-ea"/>
                <a:hlinkClick r:id="rId3" tooltip="Cây bao trùm nhỏ nhất"/>
              </a:rPr>
              <a:t> </a:t>
            </a:r>
            <a:r>
              <a:rPr lang="en-US" sz="2400" u="sng" dirty="0" err="1">
                <a:sym typeface="+mn-ea"/>
                <a:hlinkClick r:id="rId3" tooltip="Cây bao trùm nhỏ nhất"/>
              </a:rPr>
              <a:t>nhỏ</a:t>
            </a:r>
            <a:r>
              <a:rPr lang="en-US" sz="2400" u="sng" dirty="0">
                <a:sym typeface="+mn-ea"/>
                <a:hlinkClick r:id="rId3" tooltip="Cây bao trùm nhỏ nhất"/>
              </a:rPr>
              <a:t> </a:t>
            </a:r>
            <a:r>
              <a:rPr lang="en-US" sz="2400" u="sng" dirty="0" err="1">
                <a:sym typeface="+mn-ea"/>
                <a:hlinkClick r:id="rId3" tooltip="Cây bao trùm nhỏ nhất"/>
              </a:rPr>
              <a:t>nhất</a:t>
            </a:r>
            <a:r>
              <a:rPr lang="en-US" sz="2400" dirty="0">
                <a:sym typeface="+mn-ea"/>
              </a:rPr>
              <a:t> </a:t>
            </a:r>
            <a:r>
              <a:rPr lang="en-US" sz="2400" dirty="0" err="1">
                <a:sym typeface="+mn-ea"/>
              </a:rPr>
              <a:t>của</a:t>
            </a:r>
            <a:r>
              <a:rPr lang="en-US" sz="2400" dirty="0">
                <a:sym typeface="+mn-ea"/>
              </a:rPr>
              <a:t> </a:t>
            </a:r>
            <a:r>
              <a:rPr lang="en-US" sz="2400" dirty="0" err="1">
                <a:sym typeface="+mn-ea"/>
              </a:rPr>
              <a:t>một</a:t>
            </a:r>
            <a:r>
              <a:rPr lang="en-US" sz="2400" dirty="0">
                <a:sym typeface="+mn-ea"/>
              </a:rPr>
              <a:t> </a:t>
            </a:r>
            <a:r>
              <a:rPr lang="en-US" sz="2400" u="sng" dirty="0" err="1">
                <a:sym typeface="+mn-ea"/>
                <a:hlinkClick r:id="rId4" tooltip="Đồ thị (lý thuyết đồ thị)"/>
              </a:rPr>
              <a:t>đồ</a:t>
            </a:r>
            <a:r>
              <a:rPr lang="en-US" sz="2400" u="sng" dirty="0">
                <a:sym typeface="+mn-ea"/>
                <a:hlinkClick r:id="rId4" tooltip="Đồ thị (lý thuyết đồ thị)"/>
              </a:rPr>
              <a:t> </a:t>
            </a:r>
            <a:r>
              <a:rPr lang="en-US" sz="2400" u="sng" dirty="0" err="1">
                <a:sym typeface="+mn-ea"/>
                <a:hlinkClick r:id="rId4" tooltip="Đồ thị (lý thuyết đồ thị)"/>
              </a:rPr>
              <a:t>thị</a:t>
            </a:r>
            <a:r>
              <a:rPr lang="en-US" sz="2400" dirty="0">
                <a:sym typeface="+mn-ea"/>
              </a:rPr>
              <a:t> </a:t>
            </a:r>
            <a:r>
              <a:rPr lang="en-US" sz="2400" u="sng" dirty="0" err="1">
                <a:sym typeface="+mn-ea"/>
                <a:hlinkClick r:id="rId5" tooltip="Liên thông (lý thuyết đồ thị) (trang chưa được viết)"/>
              </a:rPr>
              <a:t>liên</a:t>
            </a:r>
            <a:r>
              <a:rPr lang="en-US" sz="2400" u="sng" dirty="0">
                <a:sym typeface="+mn-ea"/>
                <a:hlinkClick r:id="rId5" tooltip="Liên thông (lý thuyết đồ thị) (trang chưa được viết)"/>
              </a:rPr>
              <a:t> </a:t>
            </a:r>
            <a:r>
              <a:rPr lang="en-US" sz="2400" u="sng" dirty="0" err="1">
                <a:sym typeface="+mn-ea"/>
                <a:hlinkClick r:id="rId5" tooltip="Liên thông (lý thuyết đồ thị) (trang chưa được viết)"/>
              </a:rPr>
              <a:t>thông</a:t>
            </a:r>
            <a:r>
              <a:rPr lang="en-US" sz="2400" dirty="0">
                <a:sym typeface="+mn-ea"/>
              </a:rPr>
              <a:t> </a:t>
            </a:r>
            <a:r>
              <a:rPr lang="en-US" sz="2400" dirty="0" err="1">
                <a:sym typeface="+mn-ea"/>
              </a:rPr>
              <a:t>có</a:t>
            </a:r>
            <a:r>
              <a:rPr lang="en-US" sz="2400" dirty="0">
                <a:sym typeface="+mn-ea"/>
              </a:rPr>
              <a:t> </a:t>
            </a:r>
            <a:r>
              <a:rPr lang="en-US" sz="2400" dirty="0" err="1">
                <a:sym typeface="+mn-ea"/>
              </a:rPr>
              <a:t>trọng</a:t>
            </a:r>
            <a:r>
              <a:rPr lang="en-US" sz="2400" dirty="0">
                <a:sym typeface="+mn-ea"/>
              </a:rPr>
              <a:t> </a:t>
            </a:r>
            <a:r>
              <a:rPr lang="en-US" sz="2400" dirty="0" err="1">
                <a:sym typeface="+mn-ea"/>
              </a:rPr>
              <a:t>số</a:t>
            </a:r>
            <a:r>
              <a:rPr lang="en-US" sz="2400" dirty="0">
                <a:sym typeface="+mn-ea"/>
              </a:rPr>
              <a:t>. </a:t>
            </a:r>
            <a:r>
              <a:rPr lang="en-US" sz="2400" dirty="0" err="1">
                <a:sym typeface="+mn-ea"/>
              </a:rPr>
              <a:t>Nói</a:t>
            </a:r>
            <a:r>
              <a:rPr lang="en-US" sz="2400" dirty="0">
                <a:sym typeface="+mn-ea"/>
              </a:rPr>
              <a:t> </a:t>
            </a:r>
            <a:r>
              <a:rPr lang="en-US" sz="2400" dirty="0" err="1">
                <a:sym typeface="+mn-ea"/>
              </a:rPr>
              <a:t>cách</a:t>
            </a:r>
            <a:r>
              <a:rPr lang="en-US" sz="2400" dirty="0">
                <a:sym typeface="+mn-ea"/>
              </a:rPr>
              <a:t> </a:t>
            </a:r>
            <a:r>
              <a:rPr lang="en-US" sz="2400" dirty="0" err="1">
                <a:sym typeface="+mn-ea"/>
              </a:rPr>
              <a:t>khác</a:t>
            </a:r>
            <a:r>
              <a:rPr lang="en-US" sz="2400" dirty="0">
                <a:sym typeface="+mn-ea"/>
              </a:rPr>
              <a:t>, </a:t>
            </a:r>
            <a:r>
              <a:rPr lang="en-US" sz="2400" dirty="0" err="1">
                <a:sym typeface="+mn-ea"/>
              </a:rPr>
              <a:t>nó</a:t>
            </a:r>
            <a:r>
              <a:rPr lang="en-US" sz="2400" dirty="0">
                <a:sym typeface="+mn-ea"/>
              </a:rPr>
              <a:t> </a:t>
            </a:r>
            <a:r>
              <a:rPr lang="en-US" sz="2400" dirty="0" err="1">
                <a:sym typeface="+mn-ea"/>
              </a:rPr>
              <a:t>tìm</a:t>
            </a:r>
            <a:r>
              <a:rPr lang="en-US" sz="2400" dirty="0">
                <a:sym typeface="+mn-ea"/>
              </a:rPr>
              <a:t> </a:t>
            </a:r>
            <a:r>
              <a:rPr lang="en-US" sz="2400" dirty="0" err="1">
                <a:sym typeface="+mn-ea"/>
              </a:rPr>
              <a:t>một</a:t>
            </a:r>
            <a:r>
              <a:rPr lang="en-US" sz="2400" dirty="0">
                <a:sym typeface="+mn-ea"/>
              </a:rPr>
              <a:t> </a:t>
            </a:r>
            <a:r>
              <a:rPr lang="en-US" sz="2400" dirty="0" err="1">
                <a:sym typeface="+mn-ea"/>
              </a:rPr>
              <a:t>tập</a:t>
            </a:r>
            <a:r>
              <a:rPr lang="en-US" sz="2400" dirty="0">
                <a:sym typeface="+mn-ea"/>
              </a:rPr>
              <a:t> </a:t>
            </a:r>
            <a:r>
              <a:rPr lang="en-US" sz="2400" dirty="0" err="1">
                <a:sym typeface="+mn-ea"/>
              </a:rPr>
              <a:t>hợp</a:t>
            </a:r>
            <a:r>
              <a:rPr lang="en-US" sz="2400" dirty="0">
                <a:sym typeface="+mn-ea"/>
              </a:rPr>
              <a:t> </a:t>
            </a:r>
            <a:r>
              <a:rPr lang="en-US" sz="2400" dirty="0" err="1">
                <a:sym typeface="+mn-ea"/>
              </a:rPr>
              <a:t>các</a:t>
            </a:r>
            <a:r>
              <a:rPr lang="en-US" sz="2400" dirty="0">
                <a:sym typeface="+mn-ea"/>
              </a:rPr>
              <a:t> </a:t>
            </a:r>
            <a:r>
              <a:rPr lang="en-US" sz="2400" u="sng" dirty="0" err="1">
                <a:sym typeface="+mn-ea"/>
                <a:hlinkClick r:id="rId4" tooltip="Đồ thị (lý thuyết đồ thị)"/>
              </a:rPr>
              <a:t>cạnh</a:t>
            </a:r>
            <a:r>
              <a:rPr lang="en-US" sz="2400" dirty="0">
                <a:sym typeface="+mn-ea"/>
              </a:rPr>
              <a:t> </a:t>
            </a:r>
            <a:r>
              <a:rPr lang="en-US" sz="2400" dirty="0" err="1">
                <a:sym typeface="+mn-ea"/>
              </a:rPr>
              <a:t>tạo</a:t>
            </a:r>
            <a:r>
              <a:rPr lang="en-US" sz="2400" dirty="0">
                <a:sym typeface="+mn-ea"/>
              </a:rPr>
              <a:t> </a:t>
            </a:r>
            <a:r>
              <a:rPr lang="en-US" sz="2400" dirty="0" err="1">
                <a:sym typeface="+mn-ea"/>
              </a:rPr>
              <a:t>thành</a:t>
            </a:r>
            <a:r>
              <a:rPr lang="en-US" sz="2400" dirty="0">
                <a:sym typeface="+mn-ea"/>
              </a:rPr>
              <a:t> </a:t>
            </a:r>
            <a:r>
              <a:rPr lang="en-US" sz="2400" dirty="0" err="1">
                <a:sym typeface="+mn-ea"/>
              </a:rPr>
              <a:t>một</a:t>
            </a:r>
            <a:r>
              <a:rPr lang="en-US" sz="2400" dirty="0">
                <a:sym typeface="+mn-ea"/>
              </a:rPr>
              <a:t> </a:t>
            </a:r>
            <a:r>
              <a:rPr lang="en-US" sz="2400" dirty="0" err="1">
                <a:sym typeface="+mn-ea"/>
              </a:rPr>
              <a:t>cây</a:t>
            </a:r>
            <a:r>
              <a:rPr lang="en-US" sz="2400" dirty="0">
                <a:sym typeface="+mn-ea"/>
              </a:rPr>
              <a:t> </a:t>
            </a:r>
            <a:r>
              <a:rPr lang="en-US" sz="2400" dirty="0" err="1">
                <a:sym typeface="+mn-ea"/>
              </a:rPr>
              <a:t>chứa</a:t>
            </a:r>
            <a:r>
              <a:rPr lang="en-US" sz="2400" dirty="0">
                <a:sym typeface="+mn-ea"/>
              </a:rPr>
              <a:t> </a:t>
            </a:r>
            <a:r>
              <a:rPr lang="en-US" sz="2400" dirty="0" err="1">
                <a:sym typeface="+mn-ea"/>
              </a:rPr>
              <a:t>tất</a:t>
            </a:r>
            <a:r>
              <a:rPr lang="en-US" sz="2400" dirty="0">
                <a:sym typeface="+mn-ea"/>
              </a:rPr>
              <a:t> </a:t>
            </a:r>
            <a:r>
              <a:rPr lang="en-US" sz="2400" dirty="0" err="1">
                <a:sym typeface="+mn-ea"/>
              </a:rPr>
              <a:t>cả</a:t>
            </a:r>
            <a:r>
              <a:rPr lang="en-US" sz="2400" dirty="0">
                <a:sym typeface="+mn-ea"/>
              </a:rPr>
              <a:t> </a:t>
            </a:r>
            <a:r>
              <a:rPr lang="en-US" sz="2400" dirty="0" err="1">
                <a:sym typeface="+mn-ea"/>
              </a:rPr>
              <a:t>các</a:t>
            </a:r>
            <a:r>
              <a:rPr lang="en-US" sz="2400" dirty="0">
                <a:sym typeface="+mn-ea"/>
              </a:rPr>
              <a:t> </a:t>
            </a:r>
            <a:r>
              <a:rPr lang="en-US" sz="2400" u="sng" dirty="0" err="1">
                <a:sym typeface="+mn-ea"/>
                <a:hlinkClick r:id="rId4" tooltip="Đồ thị (lý thuyết đồ thị)"/>
              </a:rPr>
              <a:t>đỉnh</a:t>
            </a:r>
            <a:r>
              <a:rPr lang="en-US" sz="2400" dirty="0">
                <a:sym typeface="+mn-ea"/>
              </a:rPr>
              <a:t> </a:t>
            </a:r>
            <a:r>
              <a:rPr lang="en-US" sz="2400" dirty="0" err="1">
                <a:sym typeface="+mn-ea"/>
              </a:rPr>
              <a:t>của</a:t>
            </a:r>
            <a:r>
              <a:rPr lang="en-US" sz="2400" dirty="0">
                <a:sym typeface="+mn-ea"/>
              </a:rPr>
              <a:t> </a:t>
            </a:r>
            <a:r>
              <a:rPr lang="en-US" sz="2400" dirty="0" err="1">
                <a:sym typeface="+mn-ea"/>
              </a:rPr>
              <a:t>đồ</a:t>
            </a:r>
            <a:r>
              <a:rPr lang="en-US" sz="2400" dirty="0">
                <a:sym typeface="+mn-ea"/>
              </a:rPr>
              <a:t> </a:t>
            </a:r>
            <a:r>
              <a:rPr lang="en-US" sz="2400" dirty="0" err="1">
                <a:sym typeface="+mn-ea"/>
              </a:rPr>
              <a:t>thị</a:t>
            </a:r>
            <a:r>
              <a:rPr lang="en-US" sz="2400" dirty="0">
                <a:sym typeface="+mn-ea"/>
              </a:rPr>
              <a:t> </a:t>
            </a:r>
            <a:r>
              <a:rPr lang="en-US" sz="2400" dirty="0" err="1">
                <a:sym typeface="+mn-ea"/>
              </a:rPr>
              <a:t>và</a:t>
            </a:r>
            <a:r>
              <a:rPr lang="en-US" sz="2400" dirty="0">
                <a:sym typeface="+mn-ea"/>
              </a:rPr>
              <a:t> </a:t>
            </a:r>
            <a:r>
              <a:rPr lang="en-US" sz="2400" dirty="0" err="1">
                <a:sym typeface="+mn-ea"/>
              </a:rPr>
              <a:t>có</a:t>
            </a:r>
            <a:r>
              <a:rPr lang="en-US" sz="2400" dirty="0">
                <a:sym typeface="+mn-ea"/>
              </a:rPr>
              <a:t> </a:t>
            </a:r>
            <a:r>
              <a:rPr lang="en-US" sz="2400" dirty="0" err="1">
                <a:sym typeface="+mn-ea"/>
              </a:rPr>
              <a:t>tổng</a:t>
            </a:r>
            <a:r>
              <a:rPr lang="en-US" sz="2400" dirty="0">
                <a:sym typeface="+mn-ea"/>
              </a:rPr>
              <a:t> </a:t>
            </a:r>
            <a:r>
              <a:rPr lang="en-US" sz="2400" dirty="0" err="1">
                <a:sym typeface="+mn-ea"/>
              </a:rPr>
              <a:t>trọng</a:t>
            </a:r>
            <a:r>
              <a:rPr lang="en-US" sz="2400" dirty="0">
                <a:sym typeface="+mn-ea"/>
              </a:rPr>
              <a:t> </a:t>
            </a:r>
            <a:r>
              <a:rPr lang="en-US" sz="2400" dirty="0" err="1">
                <a:sym typeface="+mn-ea"/>
              </a:rPr>
              <a:t>số</a:t>
            </a:r>
            <a:r>
              <a:rPr lang="en-US" sz="2400" dirty="0">
                <a:sym typeface="+mn-ea"/>
              </a:rPr>
              <a:t> </a:t>
            </a:r>
            <a:r>
              <a:rPr lang="en-US" sz="2400" dirty="0" err="1">
                <a:sym typeface="+mn-ea"/>
              </a:rPr>
              <a:t>các</a:t>
            </a:r>
            <a:r>
              <a:rPr lang="en-US" sz="2400" dirty="0">
                <a:sym typeface="+mn-ea"/>
              </a:rPr>
              <a:t> </a:t>
            </a:r>
            <a:r>
              <a:rPr lang="en-US" sz="2400" dirty="0" err="1">
                <a:sym typeface="+mn-ea"/>
              </a:rPr>
              <a:t>cạnh</a:t>
            </a:r>
            <a:r>
              <a:rPr lang="en-US" sz="2400" dirty="0">
                <a:sym typeface="+mn-ea"/>
              </a:rPr>
              <a:t> </a:t>
            </a:r>
            <a:r>
              <a:rPr lang="en-US" sz="2400" dirty="0" err="1">
                <a:sym typeface="+mn-ea"/>
              </a:rPr>
              <a:t>là</a:t>
            </a:r>
            <a:r>
              <a:rPr lang="en-US" sz="2400" dirty="0">
                <a:sym typeface="+mn-ea"/>
              </a:rPr>
              <a:t> </a:t>
            </a:r>
            <a:r>
              <a:rPr lang="en-US" sz="2400" dirty="0" err="1">
                <a:sym typeface="+mn-ea"/>
              </a:rPr>
              <a:t>nhỏ</a:t>
            </a:r>
            <a:r>
              <a:rPr lang="en-US" sz="2400" dirty="0">
                <a:sym typeface="+mn-ea"/>
              </a:rPr>
              <a:t> </a:t>
            </a:r>
            <a:r>
              <a:rPr lang="en-US" sz="2400" dirty="0" err="1">
                <a:sym typeface="+mn-ea"/>
              </a:rPr>
              <a:t>nhất.Thuật</a:t>
            </a:r>
            <a:r>
              <a:rPr lang="en-US" sz="2400" dirty="0">
                <a:sym typeface="+mn-ea"/>
              </a:rPr>
              <a:t> </a:t>
            </a:r>
            <a:r>
              <a:rPr lang="en-US" sz="2400" dirty="0" err="1">
                <a:sym typeface="+mn-ea"/>
              </a:rPr>
              <a:t>toán</a:t>
            </a:r>
            <a:r>
              <a:rPr lang="en-US" sz="2400" dirty="0">
                <a:sym typeface="+mn-ea"/>
              </a:rPr>
              <a:t> </a:t>
            </a:r>
            <a:r>
              <a:rPr lang="en-US" sz="2400" dirty="0" err="1">
                <a:sym typeface="+mn-ea"/>
              </a:rPr>
              <a:t>Kruskal</a:t>
            </a:r>
            <a:r>
              <a:rPr lang="en-US" sz="2400" dirty="0">
                <a:sym typeface="+mn-ea"/>
              </a:rPr>
              <a:t> </a:t>
            </a:r>
            <a:r>
              <a:rPr lang="en-US" sz="2400" dirty="0" err="1">
                <a:sym typeface="+mn-ea"/>
              </a:rPr>
              <a:t>là</a:t>
            </a:r>
            <a:r>
              <a:rPr lang="en-US" sz="2400" dirty="0">
                <a:sym typeface="+mn-ea"/>
              </a:rPr>
              <a:t> </a:t>
            </a:r>
            <a:r>
              <a:rPr lang="en-US" sz="2400" dirty="0" err="1">
                <a:sym typeface="+mn-ea"/>
              </a:rPr>
              <a:t>một</a:t>
            </a:r>
            <a:r>
              <a:rPr lang="en-US" sz="2400" dirty="0">
                <a:sym typeface="+mn-ea"/>
              </a:rPr>
              <a:t> </a:t>
            </a:r>
            <a:r>
              <a:rPr lang="en-US" sz="2400" dirty="0" err="1">
                <a:sym typeface="+mn-ea"/>
              </a:rPr>
              <a:t>ví</a:t>
            </a:r>
            <a:r>
              <a:rPr lang="en-US" sz="2400" dirty="0">
                <a:sym typeface="+mn-ea"/>
              </a:rPr>
              <a:t> </a:t>
            </a:r>
            <a:r>
              <a:rPr lang="en-US" sz="2400" dirty="0" err="1">
                <a:sym typeface="+mn-ea"/>
              </a:rPr>
              <a:t>dụ</a:t>
            </a:r>
            <a:r>
              <a:rPr lang="en-US" sz="2400" dirty="0">
                <a:sym typeface="+mn-ea"/>
              </a:rPr>
              <a:t> </a:t>
            </a:r>
            <a:r>
              <a:rPr lang="en-US" sz="2400" dirty="0" err="1">
                <a:sym typeface="+mn-ea"/>
              </a:rPr>
              <a:t>của</a:t>
            </a:r>
            <a:r>
              <a:rPr lang="en-US" sz="2400" dirty="0">
                <a:sym typeface="+mn-ea"/>
              </a:rPr>
              <a:t> </a:t>
            </a:r>
            <a:r>
              <a:rPr lang="en-US" sz="2400" u="sng" dirty="0" err="1">
                <a:sym typeface="+mn-ea"/>
                <a:hlinkClick r:id="rId6" tooltip="Giải thuật tham lam"/>
              </a:rPr>
              <a:t>thuật</a:t>
            </a:r>
            <a:r>
              <a:rPr lang="en-US" sz="2400" u="sng" dirty="0">
                <a:sym typeface="+mn-ea"/>
                <a:hlinkClick r:id="rId6" tooltip="Giải thuật tham lam"/>
              </a:rPr>
              <a:t> </a:t>
            </a:r>
            <a:r>
              <a:rPr lang="en-US" sz="2400" u="sng" dirty="0" err="1">
                <a:sym typeface="+mn-ea"/>
                <a:hlinkClick r:id="rId6" tooltip="Giải thuật tham lam"/>
              </a:rPr>
              <a:t>toán</a:t>
            </a:r>
            <a:r>
              <a:rPr lang="en-US" sz="2400" u="sng" dirty="0">
                <a:sym typeface="+mn-ea"/>
                <a:hlinkClick r:id="rId6" tooltip="Giải thuật tham lam"/>
              </a:rPr>
              <a:t> </a:t>
            </a:r>
            <a:r>
              <a:rPr lang="en-US" sz="2400" u="sng" dirty="0" err="1">
                <a:sym typeface="+mn-ea"/>
                <a:hlinkClick r:id="rId6" tooltip="Giải thuật tham lam"/>
              </a:rPr>
              <a:t>tham</a:t>
            </a:r>
            <a:r>
              <a:rPr lang="en-US" sz="2400" u="sng" dirty="0">
                <a:sym typeface="+mn-ea"/>
                <a:hlinkClick r:id="rId6" tooltip="Giải thuật tham lam"/>
              </a:rPr>
              <a:t> lam</a:t>
            </a:r>
            <a:r>
              <a:rPr lang="en-US" sz="2400" dirty="0" smtClean="0">
                <a:sym typeface="+mn-ea"/>
              </a:rPr>
              <a:t>.</a:t>
            </a:r>
            <a:endParaRPr lang="en-US" sz="2400" dirty="0" smtClean="0"/>
          </a:p>
          <a:p>
            <a:pPr marL="0" indent="0">
              <a:spcBef>
                <a:spcPts val="600"/>
              </a:spcBef>
              <a:buNone/>
            </a:pPr>
            <a:r>
              <a:rPr lang="en-US" sz="2400" dirty="0" err="1">
                <a:sym typeface="+mn-ea"/>
              </a:rPr>
              <a:t>	Thuật</a:t>
            </a:r>
            <a:r>
              <a:rPr lang="en-US" sz="2400" dirty="0">
                <a:sym typeface="+mn-ea"/>
              </a:rPr>
              <a:t> </a:t>
            </a:r>
            <a:r>
              <a:rPr lang="en-US" sz="2400" dirty="0" err="1">
                <a:sym typeface="+mn-ea"/>
              </a:rPr>
              <a:t>toán</a:t>
            </a:r>
            <a:r>
              <a:rPr lang="en-US" sz="2400" dirty="0">
                <a:sym typeface="+mn-ea"/>
              </a:rPr>
              <a:t> </a:t>
            </a:r>
            <a:r>
              <a:rPr lang="en-US" sz="2400" dirty="0" err="1">
                <a:sym typeface="+mn-ea"/>
              </a:rPr>
              <a:t>này</a:t>
            </a:r>
            <a:r>
              <a:rPr lang="en-US" sz="2400" dirty="0">
                <a:sym typeface="+mn-ea"/>
              </a:rPr>
              <a:t> </a:t>
            </a:r>
            <a:r>
              <a:rPr lang="en-US" sz="2400" dirty="0" err="1">
                <a:sym typeface="+mn-ea"/>
              </a:rPr>
              <a:t>xuất</a:t>
            </a:r>
            <a:r>
              <a:rPr lang="en-US" sz="2400" dirty="0">
                <a:sym typeface="+mn-ea"/>
              </a:rPr>
              <a:t> </a:t>
            </a:r>
            <a:r>
              <a:rPr lang="en-US" sz="2400" dirty="0" err="1">
                <a:sym typeface="+mn-ea"/>
              </a:rPr>
              <a:t>bản</a:t>
            </a:r>
            <a:r>
              <a:rPr lang="en-US" sz="2400" dirty="0">
                <a:sym typeface="+mn-ea"/>
              </a:rPr>
              <a:t> </a:t>
            </a:r>
            <a:r>
              <a:rPr lang="en-US" sz="2400" dirty="0" err="1">
                <a:sym typeface="+mn-ea"/>
              </a:rPr>
              <a:t>lần</a:t>
            </a:r>
            <a:r>
              <a:rPr lang="en-US" sz="2400" dirty="0">
                <a:sym typeface="+mn-ea"/>
              </a:rPr>
              <a:t> </a:t>
            </a:r>
            <a:r>
              <a:rPr lang="en-US" sz="2400" dirty="0" err="1">
                <a:sym typeface="+mn-ea"/>
              </a:rPr>
              <a:t>đầu</a:t>
            </a:r>
            <a:r>
              <a:rPr lang="en-US" sz="2400" dirty="0">
                <a:sym typeface="+mn-ea"/>
              </a:rPr>
              <a:t> </a:t>
            </a:r>
            <a:r>
              <a:rPr lang="en-US" sz="2400" dirty="0" err="1">
                <a:sym typeface="+mn-ea"/>
              </a:rPr>
              <a:t>tiên</a:t>
            </a:r>
            <a:r>
              <a:rPr lang="en-US" sz="2400" dirty="0">
                <a:sym typeface="+mn-ea"/>
              </a:rPr>
              <a:t> </a:t>
            </a:r>
            <a:r>
              <a:rPr lang="en-US" sz="2400" dirty="0" err="1">
                <a:sym typeface="+mn-ea"/>
              </a:rPr>
              <a:t>năm</a:t>
            </a:r>
            <a:r>
              <a:rPr lang="en-US" sz="2400" dirty="0">
                <a:sym typeface="+mn-ea"/>
              </a:rPr>
              <a:t> 1956, </a:t>
            </a:r>
            <a:r>
              <a:rPr lang="en-US" sz="2400" dirty="0" err="1">
                <a:sym typeface="+mn-ea"/>
              </a:rPr>
              <a:t>bởi</a:t>
            </a:r>
            <a:r>
              <a:rPr lang="en-US" sz="2400" dirty="0">
                <a:sym typeface="+mn-ea"/>
              </a:rPr>
              <a:t> </a:t>
            </a:r>
            <a:r>
              <a:rPr lang="en-US" sz="2400" u="sng" dirty="0">
                <a:sym typeface="+mn-ea"/>
                <a:hlinkClick r:id="rId7" tooltip="Joseph Kruskal (trang chưa được viết)"/>
              </a:rPr>
              <a:t>Joseph </a:t>
            </a:r>
            <a:r>
              <a:rPr lang="en-US" sz="2400" u="sng" dirty="0" err="1">
                <a:sym typeface="+mn-ea"/>
                <a:hlinkClick r:id="rId7" tooltip="Joseph Kruskal (trang chưa được viết)"/>
              </a:rPr>
              <a:t>Kruskal</a:t>
            </a:r>
            <a:r>
              <a:rPr lang="en-US" sz="2400" dirty="0">
                <a:sym typeface="+mn-ea"/>
              </a:rPr>
              <a:t>.</a:t>
            </a:r>
            <a:endParaRPr lang="en-US" sz="2400" dirty="0"/>
          </a:p>
          <a:p>
            <a:pPr marL="0" indent="0">
              <a:buNone/>
            </a:pPr>
            <a:r>
              <a:rPr lang="en-US" sz="2400" dirty="0" err="1">
                <a:sym typeface="+mn-ea"/>
              </a:rPr>
              <a:t>	Thuật</a:t>
            </a:r>
            <a:r>
              <a:rPr lang="en-US" sz="2400" dirty="0">
                <a:sym typeface="+mn-ea"/>
              </a:rPr>
              <a:t> </a:t>
            </a:r>
            <a:r>
              <a:rPr lang="en-US" sz="2400" dirty="0" err="1">
                <a:sym typeface="+mn-ea"/>
              </a:rPr>
              <a:t>toán</a:t>
            </a:r>
            <a:r>
              <a:rPr lang="en-US" sz="2400" dirty="0">
                <a:sym typeface="+mn-ea"/>
              </a:rPr>
              <a:t> </a:t>
            </a:r>
            <a:r>
              <a:rPr lang="en-US" sz="2400" dirty="0" err="1">
                <a:sym typeface="+mn-ea"/>
              </a:rPr>
              <a:t>sẽ</a:t>
            </a:r>
            <a:r>
              <a:rPr lang="en-US" sz="2400" dirty="0">
                <a:sym typeface="+mn-ea"/>
              </a:rPr>
              <a:t> </a:t>
            </a:r>
            <a:r>
              <a:rPr lang="en-US" sz="2400" dirty="0" err="1">
                <a:sym typeface="+mn-ea"/>
              </a:rPr>
              <a:t>duy</a:t>
            </a:r>
            <a:r>
              <a:rPr lang="en-US" sz="2400" dirty="0">
                <a:sym typeface="+mn-ea"/>
              </a:rPr>
              <a:t> </a:t>
            </a:r>
            <a:r>
              <a:rPr lang="en-US" sz="2400" dirty="0" err="1">
                <a:sym typeface="+mn-ea"/>
              </a:rPr>
              <a:t>trì</a:t>
            </a:r>
            <a:r>
              <a:rPr lang="en-US" sz="2400" dirty="0">
                <a:sym typeface="+mn-ea"/>
              </a:rPr>
              <a:t> </a:t>
            </a:r>
            <a:r>
              <a:rPr lang="en-US" sz="2400" dirty="0" err="1">
                <a:sym typeface="+mn-ea"/>
              </a:rPr>
              <a:t>một</a:t>
            </a:r>
            <a:r>
              <a:rPr lang="en-US" sz="2400" dirty="0">
                <a:sym typeface="+mn-ea"/>
              </a:rPr>
              <a:t> </a:t>
            </a:r>
            <a:r>
              <a:rPr lang="en-US" sz="2400" dirty="0" err="1">
                <a:sym typeface="+mn-ea"/>
              </a:rPr>
              <a:t>đồ</a:t>
            </a:r>
            <a:r>
              <a:rPr lang="en-US" sz="2400" dirty="0">
                <a:sym typeface="+mn-ea"/>
              </a:rPr>
              <a:t> </a:t>
            </a:r>
            <a:r>
              <a:rPr lang="en-US" sz="2400" dirty="0" err="1">
                <a:sym typeface="+mn-ea"/>
              </a:rPr>
              <a:t>thị</a:t>
            </a:r>
            <a:r>
              <a:rPr lang="en-US" sz="2400" dirty="0">
                <a:sym typeface="+mn-ea"/>
              </a:rPr>
              <a:t> con phi </a:t>
            </a:r>
            <a:r>
              <a:rPr lang="en-US" sz="2400" dirty="0" err="1">
                <a:sym typeface="+mn-ea"/>
              </a:rPr>
              <a:t>chu</a:t>
            </a:r>
            <a:r>
              <a:rPr lang="en-US" sz="2400" dirty="0">
                <a:sym typeface="+mn-ea"/>
              </a:rPr>
              <a:t> </a:t>
            </a:r>
            <a:r>
              <a:rPr lang="en-US" sz="2400" dirty="0" err="1">
                <a:sym typeface="+mn-ea"/>
              </a:rPr>
              <a:t>trình</a:t>
            </a:r>
            <a:r>
              <a:rPr lang="en-US" sz="2400" dirty="0">
                <a:sym typeface="+mn-ea"/>
              </a:rPr>
              <a:t> TT, </a:t>
            </a:r>
            <a:r>
              <a:rPr lang="en-US" sz="2400" dirty="0" err="1">
                <a:sym typeface="+mn-ea"/>
              </a:rPr>
              <a:t>gọi</a:t>
            </a:r>
            <a:r>
              <a:rPr lang="en-US" sz="2400" dirty="0">
                <a:sym typeface="+mn-ea"/>
              </a:rPr>
              <a:t> </a:t>
            </a:r>
            <a:r>
              <a:rPr lang="en-US" sz="2400" dirty="0" err="1">
                <a:sym typeface="+mn-ea"/>
              </a:rPr>
              <a:t>là</a:t>
            </a:r>
            <a:r>
              <a:rPr lang="en-US" sz="2400" dirty="0">
                <a:sym typeface="+mn-ea"/>
              </a:rPr>
              <a:t> </a:t>
            </a:r>
            <a:r>
              <a:rPr lang="en-US" sz="2400" dirty="0" err="1">
                <a:sym typeface="+mn-ea"/>
              </a:rPr>
              <a:t>một</a:t>
            </a:r>
            <a:r>
              <a:rPr lang="en-US" sz="2400" dirty="0">
                <a:sym typeface="+mn-ea"/>
              </a:rPr>
              <a:t> </a:t>
            </a:r>
            <a:r>
              <a:rPr lang="en-US" sz="2400" dirty="0" err="1">
                <a:sym typeface="+mn-ea"/>
              </a:rPr>
              <a:t>rừng</a:t>
            </a:r>
            <a:r>
              <a:rPr lang="en-US" sz="2400" dirty="0">
                <a:sym typeface="+mn-ea"/>
              </a:rPr>
              <a:t> (forest), </a:t>
            </a:r>
            <a:r>
              <a:rPr lang="en-US" sz="2400" dirty="0" err="1">
                <a:sym typeface="+mn-ea"/>
              </a:rPr>
              <a:t>của</a:t>
            </a:r>
            <a:r>
              <a:rPr lang="en-US" sz="2400" dirty="0">
                <a:sym typeface="+mn-ea"/>
              </a:rPr>
              <a:t> G (V, E). Ban </a:t>
            </a:r>
            <a:r>
              <a:rPr lang="en-US" sz="2400" dirty="0" err="1">
                <a:sym typeface="+mn-ea"/>
              </a:rPr>
              <a:t>đầu</a:t>
            </a:r>
            <a:r>
              <a:rPr lang="en-US" sz="2400" dirty="0">
                <a:sym typeface="+mn-ea"/>
              </a:rPr>
              <a:t>, </a:t>
            </a:r>
            <a:r>
              <a:rPr lang="en-US" sz="2400" dirty="0" err="1">
                <a:sym typeface="+mn-ea"/>
              </a:rPr>
              <a:t>khởi</a:t>
            </a:r>
            <a:r>
              <a:rPr lang="en-US" sz="2400" dirty="0">
                <a:sym typeface="+mn-ea"/>
              </a:rPr>
              <a:t> </a:t>
            </a:r>
            <a:r>
              <a:rPr lang="en-US" sz="2400" dirty="0" err="1">
                <a:sym typeface="+mn-ea"/>
              </a:rPr>
              <a:t>tạo</a:t>
            </a:r>
            <a:r>
              <a:rPr lang="en-US" sz="2400" dirty="0">
                <a:sym typeface="+mn-ea"/>
              </a:rPr>
              <a:t> T=V, TT </a:t>
            </a:r>
            <a:r>
              <a:rPr lang="en-US" sz="2400" dirty="0" err="1">
                <a:sym typeface="+mn-ea"/>
              </a:rPr>
              <a:t>là</a:t>
            </a:r>
            <a:r>
              <a:rPr lang="en-US" sz="2400" dirty="0">
                <a:sym typeface="+mn-ea"/>
              </a:rPr>
              <a:t> </a:t>
            </a:r>
            <a:r>
              <a:rPr lang="en-US" sz="2400" dirty="0" err="1">
                <a:sym typeface="+mn-ea"/>
              </a:rPr>
              <a:t>tập</a:t>
            </a:r>
            <a:r>
              <a:rPr lang="en-US" sz="2400" dirty="0">
                <a:sym typeface="+mn-ea"/>
              </a:rPr>
              <a:t> </a:t>
            </a:r>
            <a:r>
              <a:rPr lang="en-US" sz="2400" dirty="0" err="1">
                <a:sym typeface="+mn-ea"/>
              </a:rPr>
              <a:t>chỉ</a:t>
            </a:r>
            <a:r>
              <a:rPr lang="en-US" sz="2400" dirty="0">
                <a:sym typeface="+mn-ea"/>
              </a:rPr>
              <a:t> </a:t>
            </a:r>
            <a:r>
              <a:rPr lang="en-US" sz="2400" dirty="0" err="1">
                <a:sym typeface="+mn-ea"/>
              </a:rPr>
              <a:t>gồm</a:t>
            </a:r>
            <a:r>
              <a:rPr lang="en-US" sz="2400" dirty="0">
                <a:sym typeface="+mn-ea"/>
              </a:rPr>
              <a:t> </a:t>
            </a:r>
            <a:r>
              <a:rPr lang="en-US" sz="2400" dirty="0" err="1">
                <a:sym typeface="+mn-ea"/>
              </a:rPr>
              <a:t>các</a:t>
            </a:r>
            <a:r>
              <a:rPr lang="en-US" sz="2400" dirty="0">
                <a:sym typeface="+mn-ea"/>
              </a:rPr>
              <a:t> </a:t>
            </a:r>
            <a:r>
              <a:rPr lang="en-US" sz="2400" dirty="0" err="1">
                <a:sym typeface="+mn-ea"/>
              </a:rPr>
              <a:t>đỉnh</a:t>
            </a:r>
            <a:r>
              <a:rPr lang="en-US" sz="2400" dirty="0">
                <a:sym typeface="+mn-ea"/>
              </a:rPr>
              <a:t> </a:t>
            </a:r>
            <a:r>
              <a:rPr lang="en-US" sz="2400" dirty="0" err="1">
                <a:sym typeface="+mn-ea"/>
              </a:rPr>
              <a:t>mà</a:t>
            </a:r>
            <a:r>
              <a:rPr lang="en-US" sz="2400" dirty="0">
                <a:sym typeface="+mn-ea"/>
              </a:rPr>
              <a:t> </a:t>
            </a:r>
            <a:r>
              <a:rPr lang="en-US" sz="2400" dirty="0" err="1">
                <a:sym typeface="+mn-ea"/>
              </a:rPr>
              <a:t>không</a:t>
            </a:r>
            <a:r>
              <a:rPr lang="en-US" sz="2400" dirty="0">
                <a:sym typeface="+mn-ea"/>
              </a:rPr>
              <a:t> </a:t>
            </a:r>
            <a:r>
              <a:rPr lang="en-US" sz="2400" dirty="0" err="1">
                <a:sym typeface="+mn-ea"/>
              </a:rPr>
              <a:t>có</a:t>
            </a:r>
            <a:r>
              <a:rPr lang="en-US" sz="2400" dirty="0">
                <a:sym typeface="+mn-ea"/>
              </a:rPr>
              <a:t> </a:t>
            </a:r>
            <a:r>
              <a:rPr lang="en-US" sz="2400" dirty="0" err="1">
                <a:sym typeface="+mn-ea"/>
              </a:rPr>
              <a:t>cạnh</a:t>
            </a:r>
            <a:r>
              <a:rPr lang="en-US" sz="2400" dirty="0">
                <a:sym typeface="+mn-ea"/>
              </a:rPr>
              <a:t> </a:t>
            </a:r>
            <a:r>
              <a:rPr lang="en-US" sz="2400" dirty="0" err="1">
                <a:sym typeface="+mn-ea"/>
              </a:rPr>
              <a:t>nào</a:t>
            </a:r>
            <a:r>
              <a:rPr lang="en-US" sz="2400" dirty="0">
                <a:sym typeface="+mn-ea"/>
              </a:rPr>
              <a:t> </a:t>
            </a:r>
            <a:r>
              <a:rPr lang="en-US" sz="2400" dirty="0" err="1">
                <a:sym typeface="+mn-ea"/>
              </a:rPr>
              <a:t>cả</a:t>
            </a:r>
            <a:r>
              <a:rPr lang="en-US" sz="2400" dirty="0">
                <a:sym typeface="+mn-ea"/>
              </a:rPr>
              <a:t>. </a:t>
            </a:r>
            <a:r>
              <a:rPr lang="en-US" sz="2400" dirty="0" err="1">
                <a:sym typeface="+mn-ea"/>
              </a:rPr>
              <a:t>Tại</a:t>
            </a:r>
            <a:r>
              <a:rPr lang="en-US" sz="2400" dirty="0">
                <a:sym typeface="+mn-ea"/>
              </a:rPr>
              <a:t> </a:t>
            </a:r>
            <a:r>
              <a:rPr lang="en-US" sz="2400" dirty="0" err="1">
                <a:sym typeface="+mn-ea"/>
              </a:rPr>
              <a:t>mỗi</a:t>
            </a:r>
            <a:r>
              <a:rPr lang="en-US" sz="2400" dirty="0">
                <a:sym typeface="+mn-ea"/>
              </a:rPr>
              <a:t> </a:t>
            </a:r>
            <a:r>
              <a:rPr lang="en-US" sz="2400" dirty="0" err="1">
                <a:sym typeface="+mn-ea"/>
              </a:rPr>
              <a:t>bước</a:t>
            </a:r>
            <a:r>
              <a:rPr lang="en-US" sz="2400" dirty="0">
                <a:sym typeface="+mn-ea"/>
              </a:rPr>
              <a:t>, </a:t>
            </a:r>
            <a:r>
              <a:rPr lang="en-US" sz="2400" dirty="0" err="1">
                <a:sym typeface="+mn-ea"/>
              </a:rPr>
              <a:t>thuật</a:t>
            </a:r>
            <a:r>
              <a:rPr lang="en-US" sz="2400" dirty="0">
                <a:sym typeface="+mn-ea"/>
              </a:rPr>
              <a:t> </a:t>
            </a:r>
            <a:r>
              <a:rPr lang="en-US" sz="2400" dirty="0" err="1">
                <a:sym typeface="+mn-ea"/>
              </a:rPr>
              <a:t>toán</a:t>
            </a:r>
            <a:r>
              <a:rPr lang="en-US" sz="2400" dirty="0">
                <a:sym typeface="+mn-ea"/>
              </a:rPr>
              <a:t> </a:t>
            </a:r>
            <a:r>
              <a:rPr lang="en-US" sz="2400" dirty="0" err="1">
                <a:sym typeface="+mn-ea"/>
              </a:rPr>
              <a:t>sẽ</a:t>
            </a:r>
            <a:r>
              <a:rPr lang="en-US" sz="2400" dirty="0">
                <a:sym typeface="+mn-ea"/>
              </a:rPr>
              <a:t> </a:t>
            </a:r>
            <a:r>
              <a:rPr lang="en-US" sz="2400" dirty="0" err="1">
                <a:sym typeface="+mn-ea"/>
              </a:rPr>
              <a:t>cố</a:t>
            </a:r>
            <a:r>
              <a:rPr lang="en-US" sz="2400" dirty="0">
                <a:sym typeface="+mn-ea"/>
              </a:rPr>
              <a:t> </a:t>
            </a:r>
            <a:r>
              <a:rPr lang="en-US" sz="2400" dirty="0" err="1">
                <a:sym typeface="+mn-ea"/>
              </a:rPr>
              <a:t>gắng</a:t>
            </a:r>
            <a:r>
              <a:rPr lang="en-US" sz="2400" dirty="0">
                <a:sym typeface="+mn-ea"/>
              </a:rPr>
              <a:t> </a:t>
            </a:r>
            <a:r>
              <a:rPr lang="en-US" sz="2400" dirty="0" err="1">
                <a:sym typeface="+mn-ea"/>
              </a:rPr>
              <a:t>thêm</a:t>
            </a:r>
            <a:r>
              <a:rPr lang="en-US" sz="2400" dirty="0">
                <a:sym typeface="+mn-ea"/>
              </a:rPr>
              <a:t> </a:t>
            </a:r>
            <a:r>
              <a:rPr lang="en-US" sz="2400" dirty="0" err="1">
                <a:sym typeface="+mn-ea"/>
              </a:rPr>
              <a:t>cạnh</a:t>
            </a:r>
            <a:r>
              <a:rPr lang="en-US" sz="2400" dirty="0">
                <a:sym typeface="+mn-ea"/>
              </a:rPr>
              <a:t> </a:t>
            </a:r>
            <a:r>
              <a:rPr lang="en-US" sz="2400" dirty="0" err="1">
                <a:sym typeface="+mn-ea"/>
              </a:rPr>
              <a:t>vào</a:t>
            </a:r>
            <a:r>
              <a:rPr lang="en-US" sz="2400" dirty="0">
                <a:sym typeface="+mn-ea"/>
              </a:rPr>
              <a:t> TT, </a:t>
            </a:r>
            <a:r>
              <a:rPr lang="en-US" sz="2400" dirty="0" err="1">
                <a:sym typeface="+mn-ea"/>
              </a:rPr>
              <a:t>để</a:t>
            </a:r>
            <a:r>
              <a:rPr lang="en-US" sz="2400" dirty="0">
                <a:sym typeface="+mn-ea"/>
              </a:rPr>
              <a:t> </a:t>
            </a:r>
            <a:r>
              <a:rPr lang="en-US" sz="2400" dirty="0" err="1">
                <a:sym typeface="+mn-ea"/>
              </a:rPr>
              <a:t>cuối</a:t>
            </a:r>
            <a:r>
              <a:rPr lang="en-US" sz="2400" dirty="0">
                <a:sym typeface="+mn-ea"/>
              </a:rPr>
              <a:t> </a:t>
            </a:r>
            <a:r>
              <a:rPr lang="en-US" sz="2400" dirty="0" err="1">
                <a:sym typeface="+mn-ea"/>
              </a:rPr>
              <a:t>cùng</a:t>
            </a:r>
            <a:r>
              <a:rPr lang="en-US" sz="2400" dirty="0">
                <a:sym typeface="+mn-ea"/>
              </a:rPr>
              <a:t> TT </a:t>
            </a:r>
            <a:r>
              <a:rPr lang="en-US" sz="2400" dirty="0" err="1">
                <a:sym typeface="+mn-ea"/>
              </a:rPr>
              <a:t>sẽ</a:t>
            </a:r>
            <a:r>
              <a:rPr lang="en-US" sz="2400" dirty="0">
                <a:sym typeface="+mn-ea"/>
              </a:rPr>
              <a:t> </a:t>
            </a:r>
            <a:r>
              <a:rPr lang="en-US" sz="2400" dirty="0" err="1">
                <a:sym typeface="+mn-ea"/>
              </a:rPr>
              <a:t>là</a:t>
            </a:r>
            <a:r>
              <a:rPr lang="en-US" sz="2400" dirty="0">
                <a:sym typeface="+mn-ea"/>
              </a:rPr>
              <a:t> </a:t>
            </a:r>
            <a:r>
              <a:rPr lang="en-US" sz="2400" dirty="0" err="1">
                <a:sym typeface="+mn-ea"/>
              </a:rPr>
              <a:t>một</a:t>
            </a:r>
            <a:r>
              <a:rPr lang="en-US" sz="2400" dirty="0">
                <a:sym typeface="+mn-ea"/>
              </a:rPr>
              <a:t> </a:t>
            </a:r>
            <a:r>
              <a:rPr lang="en-US" sz="2400" dirty="0" err="1">
                <a:sym typeface="+mn-ea"/>
              </a:rPr>
              <a:t>cây</a:t>
            </a:r>
            <a:r>
              <a:rPr lang="en-US" sz="2400" dirty="0">
                <a:sym typeface="+mn-ea"/>
              </a:rPr>
              <a:t> </a:t>
            </a:r>
            <a:r>
              <a:rPr lang="en-US" sz="2400" dirty="0" err="1">
                <a:sym typeface="+mn-ea"/>
              </a:rPr>
              <a:t>khung</a:t>
            </a:r>
            <a:r>
              <a:rPr lang="en-US" sz="2400" dirty="0">
                <a:sym typeface="+mn-ea"/>
              </a:rPr>
              <a:t>. Do ta </a:t>
            </a:r>
            <a:r>
              <a:rPr lang="en-US" sz="2400" dirty="0" err="1">
                <a:sym typeface="+mn-ea"/>
              </a:rPr>
              <a:t>muốn</a:t>
            </a:r>
            <a:r>
              <a:rPr lang="en-US" sz="2400" dirty="0">
                <a:sym typeface="+mn-ea"/>
              </a:rPr>
              <a:t> </a:t>
            </a:r>
            <a:r>
              <a:rPr lang="en-US" sz="2400" dirty="0" err="1">
                <a:sym typeface="+mn-ea"/>
              </a:rPr>
              <a:t>tổng</a:t>
            </a:r>
            <a:r>
              <a:rPr lang="en-US" sz="2400" dirty="0">
                <a:sym typeface="+mn-ea"/>
              </a:rPr>
              <a:t> </a:t>
            </a:r>
            <a:r>
              <a:rPr lang="en-US" sz="2400" dirty="0" err="1">
                <a:sym typeface="+mn-ea"/>
              </a:rPr>
              <a:t>trọng</a:t>
            </a:r>
            <a:r>
              <a:rPr lang="en-US" sz="2400" dirty="0">
                <a:sym typeface="+mn-ea"/>
              </a:rPr>
              <a:t> </a:t>
            </a:r>
            <a:r>
              <a:rPr lang="en-US" sz="2400" dirty="0" err="1">
                <a:sym typeface="+mn-ea"/>
              </a:rPr>
              <a:t>số</a:t>
            </a:r>
            <a:r>
              <a:rPr lang="en-US" sz="2400" dirty="0">
                <a:sym typeface="+mn-ea"/>
              </a:rPr>
              <a:t> </a:t>
            </a:r>
            <a:r>
              <a:rPr lang="en-US" sz="2400" dirty="0" err="1">
                <a:sym typeface="+mn-ea"/>
              </a:rPr>
              <a:t>của</a:t>
            </a:r>
            <a:r>
              <a:rPr lang="en-US" sz="2400" dirty="0">
                <a:sym typeface="+mn-ea"/>
              </a:rPr>
              <a:t> TT </a:t>
            </a:r>
            <a:r>
              <a:rPr lang="en-US" sz="2400" dirty="0" err="1">
                <a:sym typeface="+mn-ea"/>
              </a:rPr>
              <a:t>nhỏ</a:t>
            </a:r>
            <a:r>
              <a:rPr lang="en-US" sz="2400" dirty="0">
                <a:sym typeface="+mn-ea"/>
              </a:rPr>
              <a:t> </a:t>
            </a:r>
            <a:r>
              <a:rPr lang="en-US" sz="2400" dirty="0" err="1">
                <a:sym typeface="+mn-ea"/>
              </a:rPr>
              <a:t>nhất</a:t>
            </a:r>
            <a:r>
              <a:rPr lang="en-US" sz="2400" dirty="0">
                <a:sym typeface="+mn-ea"/>
              </a:rPr>
              <a:t> </a:t>
            </a:r>
            <a:r>
              <a:rPr lang="en-US" sz="2400" dirty="0" err="1">
                <a:sym typeface="+mn-ea"/>
              </a:rPr>
              <a:t>có</a:t>
            </a:r>
            <a:r>
              <a:rPr lang="en-US" sz="2400" dirty="0">
                <a:sym typeface="+mn-ea"/>
              </a:rPr>
              <a:t> </a:t>
            </a:r>
            <a:r>
              <a:rPr lang="en-US" sz="2400" dirty="0" err="1">
                <a:sym typeface="+mn-ea"/>
              </a:rPr>
              <a:t>thể</a:t>
            </a:r>
            <a:r>
              <a:rPr lang="en-US" sz="2400" dirty="0">
                <a:sym typeface="+mn-ea"/>
              </a:rPr>
              <a:t>, ta </a:t>
            </a:r>
            <a:r>
              <a:rPr lang="en-US" sz="2400" dirty="0" err="1">
                <a:sym typeface="+mn-ea"/>
              </a:rPr>
              <a:t>sẽ</a:t>
            </a:r>
            <a:r>
              <a:rPr lang="en-US" sz="2400" dirty="0">
                <a:sym typeface="+mn-ea"/>
              </a:rPr>
              <a:t> </a:t>
            </a:r>
            <a:r>
              <a:rPr lang="en-US" sz="2400" dirty="0" err="1">
                <a:sym typeface="+mn-ea"/>
              </a:rPr>
              <a:t>chọn</a:t>
            </a:r>
            <a:r>
              <a:rPr lang="en-US" sz="2400" dirty="0">
                <a:sym typeface="+mn-ea"/>
              </a:rPr>
              <a:t> </a:t>
            </a:r>
            <a:r>
              <a:rPr lang="en-US" sz="2400" dirty="0" err="1">
                <a:sym typeface="+mn-ea"/>
              </a:rPr>
              <a:t>cạnh</a:t>
            </a:r>
            <a:r>
              <a:rPr lang="en-US" sz="2400" dirty="0">
                <a:sym typeface="+mn-ea"/>
              </a:rPr>
              <a:t> </a:t>
            </a:r>
            <a:r>
              <a:rPr lang="en-US" sz="2400" dirty="0" err="1">
                <a:sym typeface="+mn-ea"/>
              </a:rPr>
              <a:t>cạnh</a:t>
            </a:r>
            <a:r>
              <a:rPr lang="en-US" sz="2400" dirty="0">
                <a:sym typeface="+mn-ea"/>
              </a:rPr>
              <a:t> </a:t>
            </a:r>
            <a:r>
              <a:rPr lang="en-US" sz="2400" dirty="0" err="1">
                <a:sym typeface="+mn-ea"/>
              </a:rPr>
              <a:t>có</a:t>
            </a:r>
            <a:r>
              <a:rPr lang="en-US" sz="2400" dirty="0">
                <a:sym typeface="+mn-ea"/>
              </a:rPr>
              <a:t> </a:t>
            </a:r>
            <a:r>
              <a:rPr lang="en-US" sz="2400" b="1" dirty="0" err="1">
                <a:sym typeface="+mn-ea"/>
              </a:rPr>
              <a:t>trọng</a:t>
            </a:r>
            <a:r>
              <a:rPr lang="en-US" sz="2400" b="1" dirty="0">
                <a:sym typeface="+mn-ea"/>
              </a:rPr>
              <a:t> </a:t>
            </a:r>
            <a:r>
              <a:rPr lang="en-US" sz="2400" b="1" dirty="0" err="1">
                <a:sym typeface="+mn-ea"/>
              </a:rPr>
              <a:t>số</a:t>
            </a:r>
            <a:r>
              <a:rPr lang="en-US" sz="2400" b="1" dirty="0">
                <a:sym typeface="+mn-ea"/>
              </a:rPr>
              <a:t> </a:t>
            </a:r>
            <a:r>
              <a:rPr lang="en-US" sz="2400" dirty="0" err="1">
                <a:sym typeface="+mn-ea"/>
              </a:rPr>
              <a:t>nhỏ</a:t>
            </a:r>
            <a:r>
              <a:rPr lang="en-US" sz="2400" dirty="0">
                <a:sym typeface="+mn-ea"/>
              </a:rPr>
              <a:t> </a:t>
            </a:r>
            <a:r>
              <a:rPr lang="en-US" sz="2400" dirty="0" err="1">
                <a:sym typeface="+mn-ea"/>
              </a:rPr>
              <a:t>nhất</a:t>
            </a:r>
            <a:r>
              <a:rPr lang="en-US" sz="2400" dirty="0">
                <a:sym typeface="+mn-ea"/>
              </a:rPr>
              <a:t>, </a:t>
            </a:r>
            <a:r>
              <a:rPr lang="en-US" sz="2400" dirty="0" err="1">
                <a:sym typeface="+mn-ea"/>
              </a:rPr>
              <a:t>gọi</a:t>
            </a:r>
            <a:r>
              <a:rPr lang="en-US" sz="2400" dirty="0">
                <a:sym typeface="+mn-ea"/>
              </a:rPr>
              <a:t> </a:t>
            </a:r>
            <a:r>
              <a:rPr lang="en-US" sz="2400" dirty="0" err="1">
                <a:sym typeface="+mn-ea"/>
              </a:rPr>
              <a:t>là</a:t>
            </a:r>
            <a:r>
              <a:rPr lang="en-US" sz="2400" dirty="0">
                <a:sym typeface="+mn-ea"/>
              </a:rPr>
              <a:t> </a:t>
            </a:r>
            <a:r>
              <a:rPr lang="en-US" sz="2400" dirty="0" err="1">
                <a:sym typeface="+mn-ea"/>
              </a:rPr>
              <a:t>ee</a:t>
            </a:r>
            <a:r>
              <a:rPr lang="en-US" sz="2400" dirty="0">
                <a:sym typeface="+mn-ea"/>
              </a:rPr>
              <a:t>, </a:t>
            </a:r>
            <a:r>
              <a:rPr lang="en-US" sz="2400" dirty="0" err="1">
                <a:sym typeface="+mn-ea"/>
              </a:rPr>
              <a:t>trong</a:t>
            </a:r>
            <a:r>
              <a:rPr lang="en-US" sz="2400" dirty="0">
                <a:sym typeface="+mn-ea"/>
              </a:rPr>
              <a:t> </a:t>
            </a:r>
            <a:r>
              <a:rPr lang="en-US" sz="2400" dirty="0" err="1">
                <a:sym typeface="+mn-ea"/>
              </a:rPr>
              <a:t>số</a:t>
            </a:r>
            <a:r>
              <a:rPr lang="en-US" sz="2400" dirty="0">
                <a:sym typeface="+mn-ea"/>
              </a:rPr>
              <a:t> </a:t>
            </a:r>
            <a:r>
              <a:rPr lang="en-US" sz="2400" dirty="0" err="1">
                <a:sym typeface="+mn-ea"/>
              </a:rPr>
              <a:t>các</a:t>
            </a:r>
            <a:r>
              <a:rPr lang="en-US" sz="2400" dirty="0">
                <a:sym typeface="+mn-ea"/>
              </a:rPr>
              <a:t> </a:t>
            </a:r>
            <a:r>
              <a:rPr lang="en-US" sz="2400" dirty="0" err="1">
                <a:sym typeface="+mn-ea"/>
              </a:rPr>
              <a:t>cạnh</a:t>
            </a:r>
            <a:r>
              <a:rPr lang="en-US" sz="2400" dirty="0">
                <a:sym typeface="+mn-ea"/>
              </a:rPr>
              <a:t> </a:t>
            </a:r>
            <a:r>
              <a:rPr lang="en-US" sz="2400" b="1" dirty="0" err="1">
                <a:sym typeface="+mn-ea"/>
              </a:rPr>
              <a:t>không</a:t>
            </a:r>
            <a:r>
              <a:rPr lang="en-US" sz="2400" dirty="0">
                <a:sym typeface="+mn-ea"/>
              </a:rPr>
              <a:t> ở </a:t>
            </a:r>
            <a:r>
              <a:rPr lang="en-US" sz="2400" dirty="0" err="1">
                <a:sym typeface="+mn-ea"/>
              </a:rPr>
              <a:t>trong</a:t>
            </a:r>
            <a:r>
              <a:rPr lang="en-US" sz="2400" dirty="0">
                <a:sym typeface="+mn-ea"/>
              </a:rPr>
              <a:t> TT </a:t>
            </a:r>
            <a:r>
              <a:rPr lang="en-US" sz="2400" dirty="0" err="1">
                <a:sym typeface="+mn-ea"/>
              </a:rPr>
              <a:t>và</a:t>
            </a:r>
            <a:r>
              <a:rPr lang="en-US" sz="2400" dirty="0">
                <a:sym typeface="+mn-ea"/>
              </a:rPr>
              <a:t> </a:t>
            </a:r>
            <a:r>
              <a:rPr lang="en-US" sz="2400" dirty="0" err="1">
                <a:sym typeface="+mn-ea"/>
              </a:rPr>
              <a:t>thêm</a:t>
            </a:r>
            <a:r>
              <a:rPr lang="en-US" sz="2400" dirty="0">
                <a:sym typeface="+mn-ea"/>
              </a:rPr>
              <a:t> </a:t>
            </a:r>
            <a:r>
              <a:rPr lang="en-US" sz="2400" dirty="0" err="1">
                <a:sym typeface="+mn-ea"/>
              </a:rPr>
              <a:t>vào</a:t>
            </a:r>
            <a:r>
              <a:rPr lang="en-US" sz="2400" dirty="0">
                <a:sym typeface="+mn-ea"/>
              </a:rPr>
              <a:t> TT. </a:t>
            </a:r>
            <a:r>
              <a:rPr lang="en-US" sz="2400" dirty="0" err="1">
                <a:sym typeface="+mn-ea"/>
              </a:rPr>
              <a:t>Sẽ</a:t>
            </a:r>
            <a:r>
              <a:rPr lang="en-US" sz="2400" dirty="0">
                <a:sym typeface="+mn-ea"/>
              </a:rPr>
              <a:t> </a:t>
            </a:r>
            <a:r>
              <a:rPr lang="en-US" sz="2400" dirty="0" err="1">
                <a:sym typeface="+mn-ea"/>
              </a:rPr>
              <a:t>có</a:t>
            </a:r>
            <a:r>
              <a:rPr lang="en-US" sz="2400" dirty="0">
                <a:sym typeface="+mn-ea"/>
              </a:rPr>
              <a:t> </a:t>
            </a:r>
            <a:r>
              <a:rPr lang="en-US" sz="2400" dirty="0" err="1">
                <a:sym typeface="+mn-ea"/>
              </a:rPr>
              <a:t>hai</a:t>
            </a:r>
            <a:r>
              <a:rPr lang="en-US" sz="2400" dirty="0">
                <a:sym typeface="+mn-ea"/>
              </a:rPr>
              <a:t> </a:t>
            </a:r>
            <a:r>
              <a:rPr lang="en-US" sz="2400" dirty="0" err="1">
                <a:sym typeface="+mn-ea"/>
              </a:rPr>
              <a:t>trường</a:t>
            </a:r>
            <a:r>
              <a:rPr lang="en-US" sz="2400" dirty="0">
                <a:sym typeface="+mn-ea"/>
              </a:rPr>
              <a:t> </a:t>
            </a:r>
            <a:r>
              <a:rPr lang="en-US" sz="2400" dirty="0" err="1">
                <a:sym typeface="+mn-ea"/>
              </a:rPr>
              <a:t>hợp</a:t>
            </a:r>
            <a:r>
              <a:rPr lang="en-US" sz="2400" dirty="0">
                <a:sym typeface="+mn-ea"/>
              </a:rPr>
              <a:t>:</a:t>
            </a:r>
            <a:endParaRPr lang="en-US" sz="2400" dirty="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636000" y="1819275"/>
            <a:ext cx="3219450" cy="3219450"/>
          </a:xfrm>
          <a:prstGeom prst="rect">
            <a:avLst/>
          </a:prstGeom>
        </p:spPr>
      </p:pic>
      <p:sp>
        <p:nvSpPr>
          <p:cNvPr id="5" name="Text Box 4"/>
          <p:cNvSpPr txBox="1"/>
          <p:nvPr/>
        </p:nvSpPr>
        <p:spPr>
          <a:xfrm>
            <a:off x="806450" y="2162810"/>
            <a:ext cx="6570345" cy="4154170"/>
          </a:xfrm>
          <a:prstGeom prst="rect">
            <a:avLst/>
          </a:prstGeom>
          <a:noFill/>
        </p:spPr>
        <p:txBody>
          <a:bodyPr wrap="square" rtlCol="0" anchor="t">
            <a:spAutoFit/>
          </a:bodyPr>
          <a:p>
            <a:r>
              <a:rPr lang="en-US" sz="2400"/>
              <a:t>Có 2 trường hợp:</a:t>
            </a:r>
            <a:endParaRPr lang="en-US" sz="2400"/>
          </a:p>
          <a:p>
            <a:r>
              <a:rPr lang="en-US" sz="2400"/>
              <a:t>1. Nếu T∪{e}T∪{e} không có chu trình, ta sẽ thêm ee vào TT. Thao tác thêm ee vào TTsẽ tương đương với gộp hay cây trong TT lại với nhau thành một cây mới.</a:t>
            </a:r>
            <a:br>
              <a:rPr lang="en-US" sz="2400"/>
            </a:br>
            <a:br>
              <a:rPr lang="en-US" sz="2400"/>
            </a:br>
            <a:r>
              <a:rPr lang="en-US" sz="2400"/>
              <a:t>2. Nếu T∪{e}T∪{e} có chu trình, ta sẽ thử cạnh tiếp theo.</a:t>
            </a:r>
            <a:br>
              <a:rPr lang="en-US" sz="2400"/>
            </a:br>
            <a:r>
              <a:rPr lang="en-US" sz="2400"/>
              <a:t>Tính chất (6) cho chúng ta biết thêm cạnh theo thứ tự tăng dần của trọng số như vậy có lẽ sẽ cho chúng ta cây khung nhỏ nhất.</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Để hiểu giải thuật Kruskal, theo dõi ví dụ sau:</a:t>
            </a:r>
            <a:endParaRPr lang="en-US"/>
          </a:p>
        </p:txBody>
      </p:sp>
      <p:pic>
        <p:nvPicPr>
          <p:cNvPr id="5" name="Content Placeholder 4"/>
          <p:cNvPicPr>
            <a:picLocks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967865" y="1737995"/>
            <a:ext cx="4157980" cy="2815590"/>
          </a:xfrm>
          <a:prstGeom prst="rect">
            <a:avLst/>
          </a:prstGeom>
        </p:spPr>
      </p:pic>
      <p:sp>
        <p:nvSpPr>
          <p:cNvPr id="4" name="Text Box 3"/>
          <p:cNvSpPr txBox="1"/>
          <p:nvPr/>
        </p:nvSpPr>
        <p:spPr>
          <a:xfrm>
            <a:off x="7381875" y="1845945"/>
            <a:ext cx="3837305" cy="1476375"/>
          </a:xfrm>
          <a:prstGeom prst="rect">
            <a:avLst/>
          </a:prstGeom>
          <a:noFill/>
        </p:spPr>
        <p:txBody>
          <a:bodyPr wrap="square" rtlCol="0" anchor="t">
            <a:spAutoFit/>
          </a:bodyPr>
          <a:p>
            <a:r>
              <a:rPr lang="en-US" b="1" dirty="0" err="1">
                <a:sym typeface="+mn-ea"/>
              </a:rPr>
              <a:t>Bước</a:t>
            </a:r>
            <a:r>
              <a:rPr lang="en-US" b="1" dirty="0">
                <a:sym typeface="+mn-ea"/>
              </a:rPr>
              <a:t> 1: </a:t>
            </a:r>
            <a:r>
              <a:rPr lang="en-US" b="1" dirty="0" err="1">
                <a:sym typeface="+mn-ea"/>
              </a:rPr>
              <a:t>Xóa</a:t>
            </a:r>
            <a:r>
              <a:rPr lang="en-US" b="1" dirty="0">
                <a:sym typeface="+mn-ea"/>
              </a:rPr>
              <a:t> </a:t>
            </a:r>
            <a:r>
              <a:rPr lang="en-US" b="1" dirty="0" err="1">
                <a:sym typeface="+mn-ea"/>
              </a:rPr>
              <a:t>tất</a:t>
            </a:r>
            <a:r>
              <a:rPr lang="en-US" b="1" dirty="0">
                <a:sym typeface="+mn-ea"/>
              </a:rPr>
              <a:t> </a:t>
            </a:r>
            <a:r>
              <a:rPr lang="en-US" b="1" dirty="0" err="1">
                <a:sym typeface="+mn-ea"/>
              </a:rPr>
              <a:t>cả</a:t>
            </a:r>
            <a:r>
              <a:rPr lang="en-US" b="1" dirty="0">
                <a:sym typeface="+mn-ea"/>
              </a:rPr>
              <a:t> </a:t>
            </a:r>
            <a:r>
              <a:rPr lang="en-US" b="1" dirty="0" err="1">
                <a:sym typeface="+mn-ea"/>
              </a:rPr>
              <a:t>các</a:t>
            </a:r>
            <a:r>
              <a:rPr lang="en-US" b="1" dirty="0">
                <a:sym typeface="+mn-ea"/>
              </a:rPr>
              <a:t> </a:t>
            </a:r>
            <a:r>
              <a:rPr lang="en-US" b="1" dirty="0" err="1">
                <a:sym typeface="+mn-ea"/>
              </a:rPr>
              <a:t>vòng</a:t>
            </a:r>
            <a:r>
              <a:rPr lang="en-US" b="1" dirty="0">
                <a:sym typeface="+mn-ea"/>
              </a:rPr>
              <a:t> </a:t>
            </a:r>
            <a:r>
              <a:rPr lang="en-US" b="1" dirty="0" err="1">
                <a:sym typeface="+mn-ea"/>
              </a:rPr>
              <a:t>và</a:t>
            </a:r>
            <a:r>
              <a:rPr lang="en-US" b="1" dirty="0">
                <a:sym typeface="+mn-ea"/>
              </a:rPr>
              <a:t> </a:t>
            </a:r>
            <a:r>
              <a:rPr lang="en-US" b="1" dirty="0" err="1">
                <a:sym typeface="+mn-ea"/>
              </a:rPr>
              <a:t>các</a:t>
            </a:r>
            <a:r>
              <a:rPr lang="en-US" b="1" dirty="0">
                <a:sym typeface="+mn-ea"/>
              </a:rPr>
              <a:t> </a:t>
            </a:r>
            <a:r>
              <a:rPr lang="en-US" b="1" dirty="0" err="1">
                <a:sym typeface="+mn-ea"/>
              </a:rPr>
              <a:t>cạnh</a:t>
            </a:r>
            <a:r>
              <a:rPr lang="en-US" b="1" dirty="0">
                <a:sym typeface="+mn-ea"/>
              </a:rPr>
              <a:t> song </a:t>
            </a:r>
            <a:r>
              <a:rPr lang="en-US" b="1" dirty="0" err="1">
                <a:sym typeface="+mn-ea"/>
              </a:rPr>
              <a:t>song</a:t>
            </a:r>
            <a:endParaRPr lang="en-US" dirty="0"/>
          </a:p>
          <a:p>
            <a:r>
              <a:rPr lang="en-US" dirty="0" err="1">
                <a:sym typeface="+mn-ea"/>
              </a:rPr>
              <a:t>Xóa</a:t>
            </a:r>
            <a:r>
              <a:rPr lang="en-US" dirty="0">
                <a:sym typeface="+mn-ea"/>
              </a:rPr>
              <a:t> </a:t>
            </a:r>
            <a:r>
              <a:rPr lang="en-US" dirty="0" err="1">
                <a:sym typeface="+mn-ea"/>
              </a:rPr>
              <a:t>tất</a:t>
            </a:r>
            <a:r>
              <a:rPr lang="en-US" dirty="0">
                <a:sym typeface="+mn-ea"/>
              </a:rPr>
              <a:t> </a:t>
            </a:r>
            <a:r>
              <a:rPr lang="en-US" dirty="0" err="1">
                <a:sym typeface="+mn-ea"/>
              </a:rPr>
              <a:t>cả</a:t>
            </a:r>
            <a:r>
              <a:rPr lang="en-US" dirty="0">
                <a:sym typeface="+mn-ea"/>
              </a:rPr>
              <a:t> </a:t>
            </a:r>
            <a:r>
              <a:rPr lang="en-US" dirty="0" err="1">
                <a:sym typeface="+mn-ea"/>
              </a:rPr>
              <a:t>các</a:t>
            </a:r>
            <a:r>
              <a:rPr lang="en-US" dirty="0">
                <a:sym typeface="+mn-ea"/>
              </a:rPr>
              <a:t> </a:t>
            </a:r>
            <a:r>
              <a:rPr lang="en-US" dirty="0" err="1">
                <a:sym typeface="+mn-ea"/>
              </a:rPr>
              <a:t>vòng</a:t>
            </a:r>
            <a:r>
              <a:rPr lang="en-US" dirty="0">
                <a:sym typeface="+mn-ea"/>
              </a:rPr>
              <a:t> </a:t>
            </a:r>
            <a:r>
              <a:rPr lang="en-US" dirty="0" err="1">
                <a:sym typeface="+mn-ea"/>
              </a:rPr>
              <a:t>và</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song </a:t>
            </a:r>
            <a:r>
              <a:rPr lang="en-US" dirty="0" err="1">
                <a:sym typeface="+mn-ea"/>
              </a:rPr>
              <a:t>song</a:t>
            </a:r>
            <a:r>
              <a:rPr lang="en-US" dirty="0">
                <a:sym typeface="+mn-ea"/>
              </a:rPr>
              <a:t> </a:t>
            </a:r>
            <a:r>
              <a:rPr lang="en-US" dirty="0" err="1">
                <a:sym typeface="+mn-ea"/>
              </a:rPr>
              <a:t>từ</a:t>
            </a:r>
            <a:r>
              <a:rPr lang="en-US" dirty="0">
                <a:sym typeface="+mn-ea"/>
              </a:rPr>
              <a:t> </a:t>
            </a:r>
            <a:r>
              <a:rPr lang="en-US" dirty="0" err="1">
                <a:sym typeface="+mn-ea"/>
              </a:rPr>
              <a:t>độ</a:t>
            </a:r>
            <a:r>
              <a:rPr lang="en-US" dirty="0">
                <a:sym typeface="+mn-ea"/>
              </a:rPr>
              <a:t> </a:t>
            </a:r>
            <a:r>
              <a:rPr lang="en-US" dirty="0" err="1">
                <a:sym typeface="+mn-ea"/>
              </a:rPr>
              <a:t>thị</a:t>
            </a:r>
            <a:r>
              <a:rPr lang="en-US" dirty="0">
                <a:sym typeface="+mn-ea"/>
              </a:rPr>
              <a:t> ban </a:t>
            </a:r>
            <a:r>
              <a:rPr lang="en-US" dirty="0" err="1">
                <a:sym typeface="+mn-ea"/>
              </a:rPr>
              <a:t>đầu</a:t>
            </a:r>
            <a:r>
              <a:rPr lang="en-US" dirty="0">
                <a:sym typeface="+mn-ea"/>
              </a:rPr>
              <a:t>.</a:t>
            </a:r>
            <a:endParaRPr lang="en-US" dirty="0"/>
          </a:p>
          <a:p>
            <a:endParaRPr lang="en-US"/>
          </a:p>
        </p:txBody>
      </p:sp>
      <p:pic>
        <p:nvPicPr>
          <p:cNvPr id="7" name="Content Placeholder 6"/>
          <p:cNvPicPr>
            <a:picLocks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6590" y="3883025"/>
            <a:ext cx="4383405" cy="2041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Content Placeholder 7"/>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9610" y="1436370"/>
            <a:ext cx="4801870" cy="2236470"/>
          </a:xfrm>
          <a:prstGeom prst="rect">
            <a:avLst/>
          </a:prstGeom>
        </p:spPr>
      </p:pic>
      <p:sp>
        <p:nvSpPr>
          <p:cNvPr id="4" name="Text Box 3"/>
          <p:cNvSpPr txBox="1"/>
          <p:nvPr/>
        </p:nvSpPr>
        <p:spPr>
          <a:xfrm>
            <a:off x="7372350" y="1583055"/>
            <a:ext cx="3970020" cy="2584450"/>
          </a:xfrm>
          <a:prstGeom prst="rect">
            <a:avLst/>
          </a:prstGeom>
          <a:noFill/>
        </p:spPr>
        <p:txBody>
          <a:bodyPr wrap="square" rtlCol="0" anchor="t">
            <a:spAutoFit/>
          </a:bodyPr>
          <a:p>
            <a:r>
              <a:rPr lang="en-US" b="1" dirty="0" err="1">
                <a:sym typeface="+mn-ea"/>
              </a:rPr>
              <a:t>Bước</a:t>
            </a:r>
            <a:r>
              <a:rPr lang="en-US" b="1" dirty="0">
                <a:sym typeface="+mn-ea"/>
              </a:rPr>
              <a:t> 2: </a:t>
            </a:r>
            <a:r>
              <a:rPr lang="en-US" b="1" dirty="0" err="1">
                <a:sym typeface="+mn-ea"/>
              </a:rPr>
              <a:t>Sắp</a:t>
            </a:r>
            <a:r>
              <a:rPr lang="en-US" b="1" dirty="0">
                <a:sym typeface="+mn-ea"/>
              </a:rPr>
              <a:t> </a:t>
            </a:r>
            <a:r>
              <a:rPr lang="en-US" b="1" dirty="0" err="1">
                <a:sym typeface="+mn-ea"/>
              </a:rPr>
              <a:t>xếp</a:t>
            </a:r>
            <a:r>
              <a:rPr lang="en-US" b="1" dirty="0">
                <a:sym typeface="+mn-ea"/>
              </a:rPr>
              <a:t> </a:t>
            </a:r>
            <a:r>
              <a:rPr lang="en-US" b="1" dirty="0" err="1">
                <a:sym typeface="+mn-ea"/>
              </a:rPr>
              <a:t>tất</a:t>
            </a:r>
            <a:r>
              <a:rPr lang="en-US" b="1" dirty="0">
                <a:sym typeface="+mn-ea"/>
              </a:rPr>
              <a:t> </a:t>
            </a:r>
            <a:r>
              <a:rPr lang="en-US" b="1" dirty="0" err="1">
                <a:sym typeface="+mn-ea"/>
              </a:rPr>
              <a:t>cả</a:t>
            </a:r>
            <a:r>
              <a:rPr lang="en-US" b="1" dirty="0">
                <a:sym typeface="+mn-ea"/>
              </a:rPr>
              <a:t> </a:t>
            </a:r>
            <a:r>
              <a:rPr lang="en-US" b="1" dirty="0" err="1">
                <a:sym typeface="+mn-ea"/>
              </a:rPr>
              <a:t>các</a:t>
            </a:r>
            <a:r>
              <a:rPr lang="en-US" b="1" dirty="0">
                <a:sym typeface="+mn-ea"/>
              </a:rPr>
              <a:t> </a:t>
            </a:r>
            <a:r>
              <a:rPr lang="en-US" b="1" dirty="0" err="1">
                <a:sym typeface="+mn-ea"/>
              </a:rPr>
              <a:t>cạnh</a:t>
            </a:r>
            <a:r>
              <a:rPr lang="en-US" b="1" dirty="0">
                <a:sym typeface="+mn-ea"/>
              </a:rPr>
              <a:t> </a:t>
            </a:r>
            <a:r>
              <a:rPr lang="en-US" b="1" dirty="0" err="1">
                <a:sym typeface="+mn-ea"/>
              </a:rPr>
              <a:t>theo</a:t>
            </a:r>
            <a:r>
              <a:rPr lang="en-US" b="1" dirty="0">
                <a:sym typeface="+mn-ea"/>
              </a:rPr>
              <a:t> </a:t>
            </a:r>
            <a:r>
              <a:rPr lang="en-US" b="1" dirty="0" err="1">
                <a:sym typeface="+mn-ea"/>
              </a:rPr>
              <a:t>trọng</a:t>
            </a:r>
            <a:r>
              <a:rPr lang="en-US" b="1" dirty="0">
                <a:sym typeface="+mn-ea"/>
              </a:rPr>
              <a:t> </a:t>
            </a:r>
            <a:r>
              <a:rPr lang="en-US" b="1" dirty="0" err="1">
                <a:sym typeface="+mn-ea"/>
              </a:rPr>
              <a:t>số</a:t>
            </a:r>
            <a:r>
              <a:rPr lang="en-US" b="1" dirty="0">
                <a:sym typeface="+mn-ea"/>
              </a:rPr>
              <a:t> </a:t>
            </a:r>
            <a:r>
              <a:rPr lang="en-US" b="1" dirty="0" err="1">
                <a:sym typeface="+mn-ea"/>
              </a:rPr>
              <a:t>tăng</a:t>
            </a:r>
            <a:r>
              <a:rPr lang="en-US" b="1" dirty="0">
                <a:sym typeface="+mn-ea"/>
              </a:rPr>
              <a:t> </a:t>
            </a:r>
            <a:r>
              <a:rPr lang="en-US" b="1" dirty="0" err="1">
                <a:sym typeface="+mn-ea"/>
              </a:rPr>
              <a:t>dần</a:t>
            </a:r>
            <a:endParaRPr lang="en-US" dirty="0"/>
          </a:p>
          <a:p>
            <a:r>
              <a:rPr lang="en-US" dirty="0" err="1">
                <a:sym typeface="+mn-ea"/>
              </a:rPr>
              <a:t>Bước</a:t>
            </a:r>
            <a:r>
              <a:rPr lang="en-US" dirty="0">
                <a:sym typeface="+mn-ea"/>
              </a:rPr>
              <a:t> </a:t>
            </a:r>
            <a:r>
              <a:rPr lang="en-US" dirty="0" err="1">
                <a:sym typeface="+mn-ea"/>
              </a:rPr>
              <a:t>tiếp</a:t>
            </a:r>
            <a:r>
              <a:rPr lang="en-US" dirty="0">
                <a:sym typeface="+mn-ea"/>
              </a:rPr>
              <a:t> </a:t>
            </a:r>
            <a:r>
              <a:rPr lang="en-US" dirty="0" err="1">
                <a:sym typeface="+mn-ea"/>
              </a:rPr>
              <a:t>theo</a:t>
            </a:r>
            <a:r>
              <a:rPr lang="en-US" dirty="0">
                <a:sym typeface="+mn-ea"/>
              </a:rPr>
              <a:t> </a:t>
            </a:r>
            <a:r>
              <a:rPr lang="en-US" dirty="0" err="1">
                <a:sym typeface="+mn-ea"/>
              </a:rPr>
              <a:t>là</a:t>
            </a:r>
            <a:r>
              <a:rPr lang="en-US" dirty="0">
                <a:sym typeface="+mn-ea"/>
              </a:rPr>
              <a:t> </a:t>
            </a:r>
            <a:r>
              <a:rPr lang="en-US" dirty="0" err="1">
                <a:sym typeface="+mn-ea"/>
              </a:rPr>
              <a:t>tạo</a:t>
            </a:r>
            <a:r>
              <a:rPr lang="en-US" dirty="0">
                <a:sym typeface="+mn-ea"/>
              </a:rPr>
              <a:t> </a:t>
            </a:r>
            <a:r>
              <a:rPr lang="en-US" dirty="0" err="1">
                <a:sym typeface="+mn-ea"/>
              </a:rPr>
              <a:t>một</a:t>
            </a:r>
            <a:r>
              <a:rPr lang="en-US" dirty="0">
                <a:sym typeface="+mn-ea"/>
              </a:rPr>
              <a:t> </a:t>
            </a:r>
            <a:r>
              <a:rPr lang="en-US" dirty="0" err="1">
                <a:sym typeface="+mn-ea"/>
              </a:rPr>
              <a:t>tập</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a:t>
            </a:r>
            <a:r>
              <a:rPr lang="en-US" dirty="0" err="1">
                <a:sym typeface="+mn-ea"/>
              </a:rPr>
              <a:t>và</a:t>
            </a:r>
            <a:r>
              <a:rPr lang="en-US" dirty="0">
                <a:sym typeface="+mn-ea"/>
              </a:rPr>
              <a:t> </a:t>
            </a:r>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và</a:t>
            </a:r>
            <a:r>
              <a:rPr lang="en-US" dirty="0">
                <a:sym typeface="+mn-ea"/>
              </a:rPr>
              <a:t> </a:t>
            </a:r>
            <a:r>
              <a:rPr lang="en-US" dirty="0" err="1">
                <a:sym typeface="+mn-ea"/>
              </a:rPr>
              <a:t>sắp</a:t>
            </a:r>
            <a:r>
              <a:rPr lang="en-US" dirty="0">
                <a:sym typeface="+mn-ea"/>
              </a:rPr>
              <a:t> </a:t>
            </a:r>
            <a:r>
              <a:rPr lang="en-US" dirty="0" err="1">
                <a:sym typeface="+mn-ea"/>
              </a:rPr>
              <a:t>xếp</a:t>
            </a:r>
            <a:r>
              <a:rPr lang="en-US" dirty="0">
                <a:sym typeface="+mn-ea"/>
              </a:rPr>
              <a:t> </a:t>
            </a:r>
            <a:r>
              <a:rPr lang="en-US" dirty="0" err="1">
                <a:sym typeface="+mn-ea"/>
              </a:rPr>
              <a:t>chúng</a:t>
            </a:r>
            <a:r>
              <a:rPr lang="en-US" dirty="0">
                <a:sym typeface="+mn-ea"/>
              </a:rPr>
              <a:t> </a:t>
            </a:r>
            <a:r>
              <a:rPr lang="en-US" dirty="0" err="1">
                <a:sym typeface="+mn-ea"/>
              </a:rPr>
              <a:t>theo</a:t>
            </a:r>
            <a:r>
              <a:rPr lang="en-US" dirty="0">
                <a:sym typeface="+mn-ea"/>
              </a:rPr>
              <a:t> </a:t>
            </a:r>
            <a:r>
              <a:rPr lang="en-US" dirty="0" err="1">
                <a:sym typeface="+mn-ea"/>
              </a:rPr>
              <a:t>thứ</a:t>
            </a:r>
            <a:r>
              <a:rPr lang="en-US" dirty="0">
                <a:sym typeface="+mn-ea"/>
              </a:rPr>
              <a:t> </a:t>
            </a:r>
            <a:r>
              <a:rPr lang="en-US" dirty="0" err="1">
                <a:sym typeface="+mn-ea"/>
              </a:rPr>
              <a:t>tự</a:t>
            </a:r>
            <a:r>
              <a:rPr lang="en-US" dirty="0">
                <a:sym typeface="+mn-ea"/>
              </a:rPr>
              <a:t> </a:t>
            </a:r>
            <a:r>
              <a:rPr lang="en-US" dirty="0" err="1">
                <a:sym typeface="+mn-ea"/>
              </a:rPr>
              <a:t>tăng</a:t>
            </a:r>
            <a:r>
              <a:rPr lang="en-US" dirty="0">
                <a:sym typeface="+mn-ea"/>
              </a:rPr>
              <a:t> </a:t>
            </a:r>
            <a:r>
              <a:rPr lang="en-US" dirty="0" err="1">
                <a:sym typeface="+mn-ea"/>
              </a:rPr>
              <a:t>dần</a:t>
            </a:r>
            <a:r>
              <a:rPr lang="en-US" dirty="0">
                <a:sym typeface="+mn-ea"/>
              </a:rPr>
              <a:t> </a:t>
            </a:r>
            <a:r>
              <a:rPr lang="en-US" dirty="0" err="1">
                <a:sym typeface="+mn-ea"/>
              </a:rPr>
              <a:t>về</a:t>
            </a:r>
            <a:r>
              <a:rPr lang="en-US" dirty="0">
                <a:sym typeface="+mn-ea"/>
              </a:rPr>
              <a:t> </a:t>
            </a:r>
            <a:r>
              <a:rPr lang="en-US" dirty="0" err="1">
                <a:sym typeface="+mn-ea"/>
              </a:rPr>
              <a:t>trọng</a:t>
            </a:r>
            <a:r>
              <a:rPr lang="en-US" dirty="0">
                <a:sym typeface="+mn-ea"/>
              </a:rPr>
              <a:t> </a:t>
            </a:r>
            <a:r>
              <a:rPr lang="en-US" dirty="0" err="1">
                <a:sym typeface="+mn-ea"/>
              </a:rPr>
              <a:t>số</a:t>
            </a:r>
            <a:r>
              <a:rPr lang="en-US" dirty="0">
                <a:sym typeface="+mn-ea"/>
              </a:rPr>
              <a:t>. (</a:t>
            </a:r>
            <a:r>
              <a:rPr lang="en-US" i="1" dirty="0" err="1">
                <a:sym typeface="+mn-ea"/>
              </a:rPr>
              <a:t>Giá</a:t>
            </a:r>
            <a:r>
              <a:rPr lang="en-US" i="1" dirty="0">
                <a:sym typeface="+mn-ea"/>
              </a:rPr>
              <a:t> </a:t>
            </a:r>
            <a:r>
              <a:rPr lang="en-US" i="1" dirty="0" err="1">
                <a:sym typeface="+mn-ea"/>
              </a:rPr>
              <a:t>trị</a:t>
            </a:r>
            <a:r>
              <a:rPr lang="en-US" i="1" dirty="0">
                <a:sym typeface="+mn-ea"/>
              </a:rPr>
              <a:t> </a:t>
            </a:r>
            <a:r>
              <a:rPr lang="en-US" i="1" dirty="0" err="1">
                <a:sym typeface="+mn-ea"/>
              </a:rPr>
              <a:t>trọng</a:t>
            </a:r>
            <a:r>
              <a:rPr lang="en-US" i="1" dirty="0">
                <a:sym typeface="+mn-ea"/>
              </a:rPr>
              <a:t> </a:t>
            </a:r>
            <a:r>
              <a:rPr lang="en-US" i="1" dirty="0" err="1">
                <a:sym typeface="+mn-ea"/>
              </a:rPr>
              <a:t>số</a:t>
            </a:r>
            <a:r>
              <a:rPr lang="en-US" i="1" dirty="0">
                <a:sym typeface="+mn-ea"/>
              </a:rPr>
              <a:t> </a:t>
            </a:r>
            <a:r>
              <a:rPr lang="en-US" i="1" dirty="0" err="1">
                <a:sym typeface="+mn-ea"/>
              </a:rPr>
              <a:t>là</a:t>
            </a:r>
            <a:r>
              <a:rPr lang="en-US" i="1" dirty="0">
                <a:sym typeface="+mn-ea"/>
              </a:rPr>
              <a:t> </a:t>
            </a:r>
            <a:r>
              <a:rPr lang="en-US" i="1" dirty="0" err="1">
                <a:sym typeface="+mn-ea"/>
              </a:rPr>
              <a:t>số</a:t>
            </a:r>
            <a:r>
              <a:rPr lang="en-US" i="1" dirty="0">
                <a:sym typeface="+mn-ea"/>
              </a:rPr>
              <a:t> </a:t>
            </a:r>
            <a:r>
              <a:rPr lang="en-US" i="1" dirty="0" err="1">
                <a:sym typeface="+mn-ea"/>
              </a:rPr>
              <a:t>hiển</a:t>
            </a:r>
            <a:r>
              <a:rPr lang="en-US" i="1" dirty="0">
                <a:sym typeface="+mn-ea"/>
              </a:rPr>
              <a:t> </a:t>
            </a:r>
            <a:r>
              <a:rPr lang="en-US" i="1" dirty="0" err="1">
                <a:sym typeface="+mn-ea"/>
              </a:rPr>
              <a:t>thị</a:t>
            </a:r>
            <a:r>
              <a:rPr lang="en-US" i="1" dirty="0">
                <a:sym typeface="+mn-ea"/>
              </a:rPr>
              <a:t> </a:t>
            </a:r>
            <a:r>
              <a:rPr lang="en-US" i="1" dirty="0" err="1">
                <a:sym typeface="+mn-ea"/>
              </a:rPr>
              <a:t>bên</a:t>
            </a:r>
            <a:r>
              <a:rPr lang="en-US" i="1" dirty="0">
                <a:sym typeface="+mn-ea"/>
              </a:rPr>
              <a:t> </a:t>
            </a:r>
            <a:r>
              <a:rPr lang="en-US" i="1" dirty="0" err="1">
                <a:sym typeface="+mn-ea"/>
              </a:rPr>
              <a:t>cạnh</a:t>
            </a:r>
            <a:r>
              <a:rPr lang="en-US" i="1" dirty="0">
                <a:sym typeface="+mn-ea"/>
              </a:rPr>
              <a:t> </a:t>
            </a:r>
            <a:r>
              <a:rPr lang="en-US" i="1" dirty="0" err="1">
                <a:sym typeface="+mn-ea"/>
              </a:rPr>
              <a:t>các</a:t>
            </a:r>
            <a:r>
              <a:rPr lang="en-US" i="1" dirty="0">
                <a:sym typeface="+mn-ea"/>
              </a:rPr>
              <a:t> </a:t>
            </a:r>
            <a:r>
              <a:rPr lang="en-US" i="1" dirty="0" err="1">
                <a:sym typeface="+mn-ea"/>
              </a:rPr>
              <a:t>cạnh</a:t>
            </a:r>
            <a:r>
              <a:rPr lang="en-US" i="1" dirty="0">
                <a:sym typeface="+mn-ea"/>
              </a:rPr>
              <a:t> </a:t>
            </a:r>
            <a:r>
              <a:rPr lang="en-US" i="1" dirty="0" err="1">
                <a:sym typeface="+mn-ea"/>
              </a:rPr>
              <a:t>trong</a:t>
            </a:r>
            <a:r>
              <a:rPr lang="en-US" i="1" dirty="0">
                <a:sym typeface="+mn-ea"/>
              </a:rPr>
              <a:t> </a:t>
            </a:r>
            <a:r>
              <a:rPr lang="en-US" i="1" dirty="0" err="1">
                <a:sym typeface="+mn-ea"/>
              </a:rPr>
              <a:t>hình</a:t>
            </a:r>
            <a:r>
              <a:rPr lang="en-US" i="1" dirty="0">
                <a:sym typeface="+mn-ea"/>
              </a:rPr>
              <a:t> minh </a:t>
            </a:r>
            <a:r>
              <a:rPr lang="en-US" i="1" dirty="0" err="1">
                <a:sym typeface="+mn-ea"/>
              </a:rPr>
              <a:t>họa</a:t>
            </a:r>
            <a:r>
              <a:rPr lang="en-US" i="1" dirty="0">
                <a:sym typeface="+mn-ea"/>
              </a:rPr>
              <a:t> </a:t>
            </a:r>
            <a:r>
              <a:rPr lang="en-US" i="1" dirty="0" err="1">
                <a:sym typeface="+mn-ea"/>
              </a:rPr>
              <a:t>trên</a:t>
            </a:r>
            <a:r>
              <a:rPr lang="en-US" i="1" dirty="0">
                <a:sym typeface="+mn-ea"/>
              </a:rPr>
              <a:t>.</a:t>
            </a:r>
            <a:r>
              <a:rPr lang="en-US" dirty="0">
                <a:sym typeface="+mn-ea"/>
              </a:rPr>
              <a:t>)</a:t>
            </a:r>
            <a:endParaRPr lang="en-US" dirty="0"/>
          </a:p>
          <a:p>
            <a:endParaRPr lang="en-US"/>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872740" y="4862830"/>
            <a:ext cx="6831965" cy="1344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697865" y="1174750"/>
            <a:ext cx="10268585" cy="1938020"/>
          </a:xfrm>
          <a:prstGeom prst="rect">
            <a:avLst/>
          </a:prstGeom>
          <a:noFill/>
        </p:spPr>
        <p:txBody>
          <a:bodyPr wrap="square" rtlCol="0" anchor="t">
            <a:spAutoFit/>
          </a:bodyPr>
          <a:p>
            <a:r>
              <a:rPr lang="en-US" sz="2000" b="1" dirty="0" err="1">
                <a:sym typeface="+mn-ea"/>
              </a:rPr>
              <a:t>Bước</a:t>
            </a:r>
            <a:r>
              <a:rPr lang="en-US" sz="2000" b="1" dirty="0">
                <a:sym typeface="+mn-ea"/>
              </a:rPr>
              <a:t> 3: </a:t>
            </a:r>
            <a:r>
              <a:rPr lang="en-US" sz="2000" b="1" dirty="0" err="1">
                <a:sym typeface="+mn-ea"/>
              </a:rPr>
              <a:t>Thêm</a:t>
            </a:r>
            <a:r>
              <a:rPr lang="en-US" sz="2000" b="1" dirty="0">
                <a:sym typeface="+mn-ea"/>
              </a:rPr>
              <a:t> </a:t>
            </a:r>
            <a:r>
              <a:rPr lang="en-US" sz="2000" b="1" dirty="0" err="1">
                <a:sym typeface="+mn-ea"/>
              </a:rPr>
              <a:t>một</a:t>
            </a:r>
            <a:r>
              <a:rPr lang="en-US" sz="2000" b="1" dirty="0">
                <a:sym typeface="+mn-ea"/>
              </a:rPr>
              <a:t> </a:t>
            </a:r>
            <a:r>
              <a:rPr lang="en-US" sz="2000" b="1" dirty="0" err="1">
                <a:sym typeface="+mn-ea"/>
              </a:rPr>
              <a:t>cạnh</a:t>
            </a:r>
            <a:r>
              <a:rPr lang="en-US" sz="2000" b="1" dirty="0">
                <a:sym typeface="+mn-ea"/>
              </a:rPr>
              <a:t> </a:t>
            </a:r>
            <a:r>
              <a:rPr lang="en-US" sz="2000" b="1" dirty="0" err="1">
                <a:sym typeface="+mn-ea"/>
              </a:rPr>
              <a:t>có</a:t>
            </a:r>
            <a:r>
              <a:rPr lang="en-US" sz="2000" b="1" dirty="0">
                <a:sym typeface="+mn-ea"/>
              </a:rPr>
              <a:t> </a:t>
            </a:r>
            <a:r>
              <a:rPr lang="en-US" sz="2000" b="1" dirty="0" err="1">
                <a:sym typeface="+mn-ea"/>
              </a:rPr>
              <a:t>trọng</a:t>
            </a:r>
            <a:r>
              <a:rPr lang="en-US" sz="2000" b="1" dirty="0">
                <a:sym typeface="+mn-ea"/>
              </a:rPr>
              <a:t> </a:t>
            </a:r>
            <a:r>
              <a:rPr lang="en-US" sz="2000" b="1" dirty="0" err="1">
                <a:sym typeface="+mn-ea"/>
              </a:rPr>
              <a:t>số</a:t>
            </a:r>
            <a:r>
              <a:rPr lang="en-US" sz="2000" b="1" dirty="0">
                <a:sym typeface="+mn-ea"/>
              </a:rPr>
              <a:t> </a:t>
            </a:r>
            <a:r>
              <a:rPr lang="en-US" sz="2000" b="1" dirty="0" err="1">
                <a:sym typeface="+mn-ea"/>
              </a:rPr>
              <a:t>thấp</a:t>
            </a:r>
            <a:r>
              <a:rPr lang="en-US" sz="2000" b="1" dirty="0">
                <a:sym typeface="+mn-ea"/>
              </a:rPr>
              <a:t> </a:t>
            </a:r>
            <a:r>
              <a:rPr lang="en-US" sz="2000" b="1" dirty="0" err="1">
                <a:sym typeface="+mn-ea"/>
              </a:rPr>
              <a:t>nhất</a:t>
            </a:r>
            <a:endParaRPr lang="en-US" sz="2000" dirty="0"/>
          </a:p>
          <a:p>
            <a:r>
              <a:rPr lang="en-US" sz="2000" dirty="0" err="1">
                <a:sym typeface="+mn-ea"/>
              </a:rPr>
              <a:t>Bây</a:t>
            </a:r>
            <a:r>
              <a:rPr lang="en-US" sz="2000" dirty="0">
                <a:sym typeface="+mn-ea"/>
              </a:rPr>
              <a:t> </a:t>
            </a:r>
            <a:r>
              <a:rPr lang="en-US" sz="2000" dirty="0" err="1">
                <a:sym typeface="+mn-ea"/>
              </a:rPr>
              <a:t>giờ</a:t>
            </a:r>
            <a:r>
              <a:rPr lang="en-US" sz="2000" dirty="0">
                <a:sym typeface="+mn-ea"/>
              </a:rPr>
              <a:t> </a:t>
            </a:r>
            <a:r>
              <a:rPr lang="en-US" sz="2000" dirty="0" err="1">
                <a:sym typeface="+mn-ea"/>
              </a:rPr>
              <a:t>chúng</a:t>
            </a:r>
            <a:r>
              <a:rPr lang="en-US" sz="2000" dirty="0">
                <a:sym typeface="+mn-ea"/>
              </a:rPr>
              <a:t> ta </a:t>
            </a:r>
            <a:r>
              <a:rPr lang="en-US" sz="2000" dirty="0" err="1">
                <a:sym typeface="+mn-ea"/>
              </a:rPr>
              <a:t>bắt</a:t>
            </a:r>
            <a:r>
              <a:rPr lang="en-US" sz="2000" dirty="0">
                <a:sym typeface="+mn-ea"/>
              </a:rPr>
              <a:t> </a:t>
            </a:r>
            <a:r>
              <a:rPr lang="en-US" sz="2000" dirty="0" err="1">
                <a:sym typeface="+mn-ea"/>
              </a:rPr>
              <a:t>đầu</a:t>
            </a:r>
            <a:r>
              <a:rPr lang="en-US" sz="2000" dirty="0">
                <a:sym typeface="+mn-ea"/>
              </a:rPr>
              <a:t> </a:t>
            </a:r>
            <a:r>
              <a:rPr lang="en-US" sz="2000" dirty="0" err="1">
                <a:sym typeface="+mn-ea"/>
              </a:rPr>
              <a:t>thêm</a:t>
            </a:r>
            <a:r>
              <a:rPr lang="en-US" sz="2000" dirty="0">
                <a:sym typeface="+mn-ea"/>
              </a:rPr>
              <a:t> </a:t>
            </a:r>
            <a:r>
              <a:rPr lang="en-US" sz="2000" dirty="0" err="1">
                <a:sym typeface="+mn-ea"/>
              </a:rPr>
              <a:t>các</a:t>
            </a:r>
            <a:r>
              <a:rPr lang="en-US" sz="2000" dirty="0">
                <a:sym typeface="+mn-ea"/>
              </a:rPr>
              <a:t> </a:t>
            </a:r>
            <a:r>
              <a:rPr lang="en-US" sz="2000" dirty="0" err="1">
                <a:sym typeface="+mn-ea"/>
              </a:rPr>
              <a:t>cạnh</a:t>
            </a:r>
            <a:r>
              <a:rPr lang="en-US" sz="2000" dirty="0">
                <a:sym typeface="+mn-ea"/>
              </a:rPr>
              <a:t> </a:t>
            </a:r>
            <a:r>
              <a:rPr lang="en-US" sz="2000" dirty="0" err="1">
                <a:sym typeface="+mn-ea"/>
              </a:rPr>
              <a:t>vào</a:t>
            </a:r>
            <a:r>
              <a:rPr lang="en-US" sz="2000" dirty="0">
                <a:sym typeface="+mn-ea"/>
              </a:rPr>
              <a:t> </a:t>
            </a:r>
            <a:r>
              <a:rPr lang="en-US" sz="2000" dirty="0" err="1">
                <a:sym typeface="+mn-ea"/>
              </a:rPr>
              <a:t>đồ</a:t>
            </a:r>
            <a:r>
              <a:rPr lang="en-US" sz="2000" dirty="0">
                <a:sym typeface="+mn-ea"/>
              </a:rPr>
              <a:t> </a:t>
            </a:r>
            <a:r>
              <a:rPr lang="en-US" sz="2000" dirty="0" err="1">
                <a:sym typeface="+mn-ea"/>
              </a:rPr>
              <a:t>thị</a:t>
            </a:r>
            <a:r>
              <a:rPr lang="en-US" sz="2000" dirty="0">
                <a:sym typeface="+mn-ea"/>
              </a:rPr>
              <a:t> </a:t>
            </a:r>
            <a:r>
              <a:rPr lang="en-US" sz="2000" dirty="0" err="1">
                <a:sym typeface="+mn-ea"/>
              </a:rPr>
              <a:t>bắt</a:t>
            </a:r>
            <a:r>
              <a:rPr lang="en-US" sz="2000" dirty="0">
                <a:sym typeface="+mn-ea"/>
              </a:rPr>
              <a:t> </a:t>
            </a:r>
            <a:r>
              <a:rPr lang="en-US" sz="2000" dirty="0" err="1">
                <a:sym typeface="+mn-ea"/>
              </a:rPr>
              <a:t>đầu</a:t>
            </a:r>
            <a:r>
              <a:rPr lang="en-US" sz="2000" dirty="0">
                <a:sym typeface="+mn-ea"/>
              </a:rPr>
              <a:t> </a:t>
            </a:r>
            <a:r>
              <a:rPr lang="en-US" sz="2000" dirty="0" err="1">
                <a:sym typeface="+mn-ea"/>
              </a:rPr>
              <a:t>từ</a:t>
            </a:r>
            <a:r>
              <a:rPr lang="en-US" sz="2000" dirty="0">
                <a:sym typeface="+mn-ea"/>
              </a:rPr>
              <a:t> </a:t>
            </a:r>
            <a:r>
              <a:rPr lang="en-US" sz="2000" dirty="0" err="1">
                <a:sym typeface="+mn-ea"/>
              </a:rPr>
              <a:t>cạnh</a:t>
            </a:r>
            <a:r>
              <a:rPr lang="en-US" sz="2000" dirty="0">
                <a:sym typeface="+mn-ea"/>
              </a:rPr>
              <a:t> </a:t>
            </a:r>
            <a:r>
              <a:rPr lang="en-US" sz="2000" dirty="0" err="1">
                <a:sym typeface="+mn-ea"/>
              </a:rPr>
              <a:t>có</a:t>
            </a:r>
            <a:r>
              <a:rPr lang="en-US" sz="2000" dirty="0">
                <a:sym typeface="+mn-ea"/>
              </a:rPr>
              <a:t> </a:t>
            </a:r>
            <a:r>
              <a:rPr lang="en-US" sz="2000" dirty="0" err="1">
                <a:sym typeface="+mn-ea"/>
              </a:rPr>
              <a:t>trọng</a:t>
            </a:r>
            <a:r>
              <a:rPr lang="en-US" sz="2000" dirty="0">
                <a:sym typeface="+mn-ea"/>
              </a:rPr>
              <a:t> </a:t>
            </a:r>
            <a:r>
              <a:rPr lang="en-US" sz="2000" dirty="0" err="1">
                <a:sym typeface="+mn-ea"/>
              </a:rPr>
              <a:t>số</a:t>
            </a:r>
            <a:r>
              <a:rPr lang="en-US" sz="2000" dirty="0">
                <a:sym typeface="+mn-ea"/>
              </a:rPr>
              <a:t> </a:t>
            </a:r>
            <a:r>
              <a:rPr lang="en-US" sz="2000" dirty="0" err="1">
                <a:sym typeface="+mn-ea"/>
              </a:rPr>
              <a:t>thấp</a:t>
            </a:r>
            <a:r>
              <a:rPr lang="en-US" sz="2000" dirty="0">
                <a:sym typeface="+mn-ea"/>
              </a:rPr>
              <a:t> </a:t>
            </a:r>
            <a:r>
              <a:rPr lang="en-US" sz="2000" dirty="0" err="1">
                <a:sym typeface="+mn-ea"/>
              </a:rPr>
              <a:t>nhất</a:t>
            </a:r>
            <a:r>
              <a:rPr lang="en-US" sz="2000" dirty="0">
                <a:sym typeface="+mn-ea"/>
              </a:rPr>
              <a:t>. </a:t>
            </a:r>
            <a:r>
              <a:rPr lang="en-US" sz="2000" dirty="0" err="1">
                <a:sym typeface="+mn-ea"/>
              </a:rPr>
              <a:t>Tại</a:t>
            </a:r>
            <a:r>
              <a:rPr lang="en-US" sz="2000" dirty="0">
                <a:sym typeface="+mn-ea"/>
              </a:rPr>
              <a:t> </a:t>
            </a:r>
            <a:r>
              <a:rPr lang="en-US" sz="2000" dirty="0" err="1">
                <a:sym typeface="+mn-ea"/>
              </a:rPr>
              <a:t>bất</a:t>
            </a:r>
            <a:r>
              <a:rPr lang="en-US" sz="2000" dirty="0">
                <a:sym typeface="+mn-ea"/>
              </a:rPr>
              <a:t> </a:t>
            </a:r>
            <a:r>
              <a:rPr lang="en-US" sz="2000" dirty="0" err="1">
                <a:sym typeface="+mn-ea"/>
              </a:rPr>
              <a:t>cứ</a:t>
            </a:r>
            <a:r>
              <a:rPr lang="en-US" sz="2000" dirty="0">
                <a:sym typeface="+mn-ea"/>
              </a:rPr>
              <a:t> </a:t>
            </a:r>
            <a:r>
              <a:rPr lang="en-US" sz="2000" dirty="0" err="1">
                <a:sym typeface="+mn-ea"/>
              </a:rPr>
              <a:t>thời</a:t>
            </a:r>
            <a:r>
              <a:rPr lang="en-US" sz="2000" dirty="0">
                <a:sym typeface="+mn-ea"/>
              </a:rPr>
              <a:t> </a:t>
            </a:r>
            <a:r>
              <a:rPr lang="en-US" sz="2000" dirty="0" err="1">
                <a:sym typeface="+mn-ea"/>
              </a:rPr>
              <a:t>điểm</a:t>
            </a:r>
            <a:r>
              <a:rPr lang="en-US" sz="2000" dirty="0">
                <a:sym typeface="+mn-ea"/>
              </a:rPr>
              <a:t> </a:t>
            </a:r>
            <a:r>
              <a:rPr lang="en-US" sz="2000" dirty="0" err="1">
                <a:sym typeface="+mn-ea"/>
              </a:rPr>
              <a:t>nào</a:t>
            </a:r>
            <a:r>
              <a:rPr lang="en-US" sz="2000" dirty="0">
                <a:sym typeface="+mn-ea"/>
              </a:rPr>
              <a:t>, </a:t>
            </a:r>
            <a:r>
              <a:rPr lang="en-US" sz="2000" dirty="0" err="1">
                <a:sym typeface="+mn-ea"/>
              </a:rPr>
              <a:t>chúng</a:t>
            </a:r>
            <a:r>
              <a:rPr lang="en-US" sz="2000" dirty="0">
                <a:sym typeface="+mn-ea"/>
              </a:rPr>
              <a:t> ta </a:t>
            </a:r>
            <a:r>
              <a:rPr lang="en-US" sz="2000" dirty="0" err="1">
                <a:sym typeface="+mn-ea"/>
              </a:rPr>
              <a:t>cũng</a:t>
            </a:r>
            <a:r>
              <a:rPr lang="en-US" sz="2000" dirty="0">
                <a:sym typeface="+mn-ea"/>
              </a:rPr>
              <a:t> </a:t>
            </a:r>
            <a:r>
              <a:rPr lang="en-US" sz="2000" dirty="0" err="1">
                <a:sym typeface="+mn-ea"/>
              </a:rPr>
              <a:t>cần</a:t>
            </a:r>
            <a:r>
              <a:rPr lang="en-US" sz="2000" dirty="0">
                <a:sym typeface="+mn-ea"/>
              </a:rPr>
              <a:t> </a:t>
            </a:r>
            <a:r>
              <a:rPr lang="en-US" sz="2000" dirty="0" err="1">
                <a:sym typeface="+mn-ea"/>
              </a:rPr>
              <a:t>kiểm</a:t>
            </a:r>
            <a:r>
              <a:rPr lang="en-US" sz="2000" dirty="0">
                <a:sym typeface="+mn-ea"/>
              </a:rPr>
              <a:t> </a:t>
            </a:r>
            <a:r>
              <a:rPr lang="en-US" sz="2000" dirty="0" err="1">
                <a:sym typeface="+mn-ea"/>
              </a:rPr>
              <a:t>tra</a:t>
            </a:r>
            <a:r>
              <a:rPr lang="en-US" sz="2000" dirty="0">
                <a:sym typeface="+mn-ea"/>
              </a:rPr>
              <a:t> </a:t>
            </a:r>
            <a:r>
              <a:rPr lang="en-US" sz="2000" dirty="0" err="1">
                <a:sym typeface="+mn-ea"/>
              </a:rPr>
              <a:t>các</a:t>
            </a:r>
            <a:r>
              <a:rPr lang="en-US" sz="2000" dirty="0">
                <a:sym typeface="+mn-ea"/>
              </a:rPr>
              <a:t> </a:t>
            </a:r>
            <a:r>
              <a:rPr lang="en-US" sz="2000" dirty="0" err="1">
                <a:sym typeface="+mn-ea"/>
              </a:rPr>
              <a:t>thuộc</a:t>
            </a:r>
            <a:r>
              <a:rPr lang="en-US" sz="2000" dirty="0">
                <a:sym typeface="+mn-ea"/>
              </a:rPr>
              <a:t> </a:t>
            </a:r>
            <a:r>
              <a:rPr lang="en-US" sz="2000" dirty="0" err="1">
                <a:sym typeface="+mn-ea"/>
              </a:rPr>
              <a:t>tính</a:t>
            </a:r>
            <a:r>
              <a:rPr lang="en-US" sz="2000" dirty="0">
                <a:sym typeface="+mn-ea"/>
              </a:rPr>
              <a:t> </a:t>
            </a:r>
            <a:r>
              <a:rPr lang="en-US" sz="2000" dirty="0" err="1">
                <a:sym typeface="+mn-ea"/>
              </a:rPr>
              <a:t>của</a:t>
            </a:r>
            <a:r>
              <a:rPr lang="en-US" sz="2000" dirty="0">
                <a:sym typeface="+mn-ea"/>
              </a:rPr>
              <a:t> </a:t>
            </a:r>
            <a:r>
              <a:rPr lang="en-US" sz="2000" dirty="0" err="1">
                <a:sym typeface="+mn-ea"/>
              </a:rPr>
              <a:t>cây</a:t>
            </a:r>
            <a:r>
              <a:rPr lang="en-US" sz="2000" dirty="0">
                <a:sym typeface="+mn-ea"/>
              </a:rPr>
              <a:t> </a:t>
            </a:r>
            <a:r>
              <a:rPr lang="en-US" sz="2000" dirty="0" err="1">
                <a:sym typeface="+mn-ea"/>
              </a:rPr>
              <a:t>khung</a:t>
            </a:r>
            <a:r>
              <a:rPr lang="en-US" sz="2000" dirty="0">
                <a:sym typeface="+mn-ea"/>
              </a:rPr>
              <a:t> </a:t>
            </a:r>
            <a:r>
              <a:rPr lang="en-US" sz="2000" dirty="0" err="1">
                <a:sym typeface="+mn-ea"/>
              </a:rPr>
              <a:t>có</a:t>
            </a:r>
            <a:r>
              <a:rPr lang="en-US" sz="2000" dirty="0">
                <a:sym typeface="+mn-ea"/>
              </a:rPr>
              <a:t> </a:t>
            </a:r>
            <a:r>
              <a:rPr lang="en-US" sz="2000" dirty="0" err="1">
                <a:sym typeface="+mn-ea"/>
              </a:rPr>
              <a:t>còn</a:t>
            </a:r>
            <a:r>
              <a:rPr lang="en-US" sz="2000" dirty="0">
                <a:sym typeface="+mn-ea"/>
              </a:rPr>
              <a:t> </a:t>
            </a:r>
            <a:r>
              <a:rPr lang="en-US" sz="2000" dirty="0" err="1">
                <a:sym typeface="+mn-ea"/>
              </a:rPr>
              <a:t>được</a:t>
            </a:r>
            <a:r>
              <a:rPr lang="en-US" sz="2000" dirty="0">
                <a:sym typeface="+mn-ea"/>
              </a:rPr>
              <a:t> </a:t>
            </a:r>
            <a:r>
              <a:rPr lang="en-US" sz="2000" dirty="0" err="1">
                <a:sym typeface="+mn-ea"/>
              </a:rPr>
              <a:t>duy</a:t>
            </a:r>
            <a:r>
              <a:rPr lang="en-US" sz="2000" dirty="0">
                <a:sym typeface="+mn-ea"/>
              </a:rPr>
              <a:t> </a:t>
            </a:r>
            <a:r>
              <a:rPr lang="en-US" sz="2000" dirty="0" err="1">
                <a:sym typeface="+mn-ea"/>
              </a:rPr>
              <a:t>trì</a:t>
            </a:r>
            <a:r>
              <a:rPr lang="en-US" sz="2000" dirty="0">
                <a:sym typeface="+mn-ea"/>
              </a:rPr>
              <a:t> hay </a:t>
            </a:r>
            <a:r>
              <a:rPr lang="en-US" sz="2000" dirty="0" err="1">
                <a:sym typeface="+mn-ea"/>
              </a:rPr>
              <a:t>không</a:t>
            </a:r>
            <a:r>
              <a:rPr lang="en-US" sz="2000" dirty="0">
                <a:sym typeface="+mn-ea"/>
              </a:rPr>
              <a:t>. </a:t>
            </a:r>
            <a:r>
              <a:rPr lang="en-US" sz="2000" dirty="0" err="1">
                <a:sym typeface="+mn-ea"/>
              </a:rPr>
              <a:t>Trong</a:t>
            </a:r>
            <a:r>
              <a:rPr lang="en-US" sz="2000" dirty="0">
                <a:sym typeface="+mn-ea"/>
              </a:rPr>
              <a:t> </a:t>
            </a:r>
            <a:r>
              <a:rPr lang="en-US" sz="2000" dirty="0" err="1">
                <a:sym typeface="+mn-ea"/>
              </a:rPr>
              <a:t>trường</a:t>
            </a:r>
            <a:r>
              <a:rPr lang="en-US" sz="2000" dirty="0">
                <a:sym typeface="+mn-ea"/>
              </a:rPr>
              <a:t> </a:t>
            </a:r>
            <a:r>
              <a:rPr lang="en-US" sz="2000" dirty="0" err="1">
                <a:sym typeface="+mn-ea"/>
              </a:rPr>
              <a:t>hợp</a:t>
            </a:r>
            <a:r>
              <a:rPr lang="en-US" sz="2000" dirty="0">
                <a:sym typeface="+mn-ea"/>
              </a:rPr>
              <a:t> </a:t>
            </a:r>
            <a:r>
              <a:rPr lang="en-US" sz="2000" dirty="0" err="1">
                <a:sym typeface="+mn-ea"/>
              </a:rPr>
              <a:t>khi</a:t>
            </a:r>
            <a:r>
              <a:rPr lang="en-US" sz="2000" dirty="0">
                <a:sym typeface="+mn-ea"/>
              </a:rPr>
              <a:t> </a:t>
            </a:r>
            <a:r>
              <a:rPr lang="en-US" sz="2000" dirty="0" err="1">
                <a:sym typeface="+mn-ea"/>
              </a:rPr>
              <a:t>thêm</a:t>
            </a:r>
            <a:r>
              <a:rPr lang="en-US" sz="2000" dirty="0">
                <a:sym typeface="+mn-ea"/>
              </a:rPr>
              <a:t> </a:t>
            </a:r>
            <a:r>
              <a:rPr lang="en-US" sz="2000" dirty="0" err="1">
                <a:sym typeface="+mn-ea"/>
              </a:rPr>
              <a:t>một</a:t>
            </a:r>
            <a:r>
              <a:rPr lang="en-US" sz="2000" dirty="0">
                <a:sym typeface="+mn-ea"/>
              </a:rPr>
              <a:t> </a:t>
            </a:r>
            <a:r>
              <a:rPr lang="en-US" sz="2000" dirty="0" err="1">
                <a:sym typeface="+mn-ea"/>
              </a:rPr>
              <a:t>cạnh</a:t>
            </a:r>
            <a:r>
              <a:rPr lang="en-US" sz="2000" dirty="0">
                <a:sym typeface="+mn-ea"/>
              </a:rPr>
              <a:t> </a:t>
            </a:r>
            <a:r>
              <a:rPr lang="en-US" sz="2000" dirty="0" err="1">
                <a:sym typeface="+mn-ea"/>
              </a:rPr>
              <a:t>mà</a:t>
            </a:r>
            <a:r>
              <a:rPr lang="en-US" sz="2000" dirty="0">
                <a:sym typeface="+mn-ea"/>
              </a:rPr>
              <a:t> </a:t>
            </a:r>
            <a:r>
              <a:rPr lang="en-US" sz="2000" dirty="0" err="1">
                <a:sym typeface="+mn-ea"/>
              </a:rPr>
              <a:t>làm phá</a:t>
            </a:r>
            <a:r>
              <a:rPr lang="en-US" sz="2000" dirty="0">
                <a:sym typeface="+mn-ea"/>
              </a:rPr>
              <a:t> </a:t>
            </a:r>
            <a:r>
              <a:rPr lang="en-US" sz="2000" dirty="0" err="1">
                <a:sym typeface="+mn-ea"/>
              </a:rPr>
              <a:t>vỡ</a:t>
            </a:r>
            <a:r>
              <a:rPr lang="en-US" sz="2000" dirty="0">
                <a:sym typeface="+mn-ea"/>
              </a:rPr>
              <a:t> </a:t>
            </a:r>
            <a:r>
              <a:rPr lang="en-US" sz="2000" dirty="0" err="1">
                <a:sym typeface="+mn-ea"/>
              </a:rPr>
              <a:t>thuộc</a:t>
            </a:r>
            <a:r>
              <a:rPr lang="en-US" sz="2000" dirty="0">
                <a:sym typeface="+mn-ea"/>
              </a:rPr>
              <a:t> </a:t>
            </a:r>
            <a:r>
              <a:rPr lang="en-US" sz="2000" dirty="0" err="1">
                <a:sym typeface="+mn-ea"/>
              </a:rPr>
              <a:t>tính</a:t>
            </a:r>
            <a:r>
              <a:rPr lang="en-US" sz="2000" dirty="0">
                <a:sym typeface="+mn-ea"/>
              </a:rPr>
              <a:t> </a:t>
            </a:r>
            <a:r>
              <a:rPr lang="en-US" sz="2000" dirty="0" err="1">
                <a:sym typeface="+mn-ea"/>
              </a:rPr>
              <a:t>của</a:t>
            </a:r>
            <a:r>
              <a:rPr lang="en-US" sz="2000" dirty="0">
                <a:sym typeface="+mn-ea"/>
              </a:rPr>
              <a:t> </a:t>
            </a:r>
            <a:r>
              <a:rPr lang="en-US" sz="2000" dirty="0" err="1">
                <a:sym typeface="+mn-ea"/>
              </a:rPr>
              <a:t>cây</a:t>
            </a:r>
            <a:r>
              <a:rPr lang="en-US" sz="2000" dirty="0">
                <a:sym typeface="+mn-ea"/>
              </a:rPr>
              <a:t> </a:t>
            </a:r>
            <a:r>
              <a:rPr lang="en-US" sz="2000" dirty="0" err="1">
                <a:sym typeface="+mn-ea"/>
              </a:rPr>
              <a:t>khung</a:t>
            </a:r>
            <a:r>
              <a:rPr lang="en-US" sz="2000" dirty="0">
                <a:sym typeface="+mn-ea"/>
              </a:rPr>
              <a:t>, </a:t>
            </a:r>
            <a:r>
              <a:rPr lang="en-US" sz="2000" dirty="0" err="1">
                <a:sym typeface="+mn-ea"/>
              </a:rPr>
              <a:t>thì</a:t>
            </a:r>
            <a:r>
              <a:rPr lang="en-US" sz="2000" dirty="0">
                <a:sym typeface="+mn-ea"/>
              </a:rPr>
              <a:t> </a:t>
            </a:r>
            <a:r>
              <a:rPr lang="en-US" sz="2000" dirty="0" err="1">
                <a:sym typeface="+mn-ea"/>
              </a:rPr>
              <a:t>chúng</a:t>
            </a:r>
            <a:r>
              <a:rPr lang="en-US" sz="2000" dirty="0">
                <a:sym typeface="+mn-ea"/>
              </a:rPr>
              <a:t> ta </a:t>
            </a:r>
            <a:r>
              <a:rPr lang="en-US" sz="2000" dirty="0" err="1">
                <a:sym typeface="+mn-ea"/>
              </a:rPr>
              <a:t>cần</a:t>
            </a:r>
            <a:r>
              <a:rPr lang="en-US" sz="2000" dirty="0">
                <a:sym typeface="+mn-ea"/>
              </a:rPr>
              <a:t> </a:t>
            </a:r>
            <a:r>
              <a:rPr lang="en-US" sz="2000" dirty="0" err="1">
                <a:sym typeface="+mn-ea"/>
              </a:rPr>
              <a:t>cân</a:t>
            </a:r>
            <a:r>
              <a:rPr lang="en-US" sz="2000" dirty="0">
                <a:sym typeface="+mn-ea"/>
              </a:rPr>
              <a:t> </a:t>
            </a:r>
            <a:r>
              <a:rPr lang="en-US" sz="2000" dirty="0" err="1">
                <a:sym typeface="+mn-ea"/>
              </a:rPr>
              <a:t>nhắc</a:t>
            </a:r>
            <a:r>
              <a:rPr lang="en-US" sz="2000" dirty="0">
                <a:sym typeface="+mn-ea"/>
              </a:rPr>
              <a:t> </a:t>
            </a:r>
            <a:r>
              <a:rPr lang="en-US" sz="2000" dirty="0" err="1">
                <a:sym typeface="+mn-ea"/>
              </a:rPr>
              <a:t>việc</a:t>
            </a:r>
            <a:r>
              <a:rPr lang="en-US" sz="2000" dirty="0">
                <a:sym typeface="+mn-ea"/>
              </a:rPr>
              <a:t> </a:t>
            </a:r>
            <a:r>
              <a:rPr lang="en-US" sz="2000" dirty="0" err="1">
                <a:sym typeface="+mn-ea"/>
              </a:rPr>
              <a:t>không</a:t>
            </a:r>
            <a:r>
              <a:rPr lang="en-US" sz="2000" dirty="0">
                <a:sym typeface="+mn-ea"/>
              </a:rPr>
              <a:t> </a:t>
            </a:r>
            <a:r>
              <a:rPr lang="en-US" sz="2000" dirty="0" err="1">
                <a:sym typeface="+mn-ea"/>
              </a:rPr>
              <a:t>thêm</a:t>
            </a:r>
            <a:r>
              <a:rPr lang="en-US" sz="2000" dirty="0">
                <a:sym typeface="+mn-ea"/>
              </a:rPr>
              <a:t> </a:t>
            </a:r>
            <a:r>
              <a:rPr lang="en-US" sz="2000" dirty="0" err="1">
                <a:sym typeface="+mn-ea"/>
              </a:rPr>
              <a:t>cạnh</a:t>
            </a:r>
            <a:r>
              <a:rPr lang="en-US" sz="2000" dirty="0">
                <a:sym typeface="+mn-ea"/>
              </a:rPr>
              <a:t> </a:t>
            </a:r>
            <a:r>
              <a:rPr lang="en-US" sz="2000" dirty="0" err="1">
                <a:sym typeface="+mn-ea"/>
              </a:rPr>
              <a:t>đó</a:t>
            </a:r>
            <a:r>
              <a:rPr lang="en-US" sz="2000" dirty="0">
                <a:sym typeface="+mn-ea"/>
              </a:rPr>
              <a:t> </a:t>
            </a:r>
            <a:r>
              <a:rPr lang="en-US" sz="2000" dirty="0" err="1">
                <a:sym typeface="+mn-ea"/>
              </a:rPr>
              <a:t>vào</a:t>
            </a:r>
            <a:r>
              <a:rPr lang="en-US" sz="2000" dirty="0">
                <a:sym typeface="+mn-ea"/>
              </a:rPr>
              <a:t> </a:t>
            </a:r>
            <a:r>
              <a:rPr lang="en-US" sz="2000" dirty="0" err="1">
                <a:sym typeface="+mn-ea"/>
              </a:rPr>
              <a:t>đồ</a:t>
            </a:r>
            <a:r>
              <a:rPr lang="en-US" sz="2000" dirty="0">
                <a:sym typeface="+mn-ea"/>
              </a:rPr>
              <a:t> </a:t>
            </a:r>
            <a:r>
              <a:rPr lang="en-US" sz="2000" dirty="0" err="1">
                <a:sym typeface="+mn-ea"/>
              </a:rPr>
              <a:t>thị</a:t>
            </a:r>
            <a:r>
              <a:rPr lang="en-US" sz="2000" dirty="0">
                <a:sym typeface="+mn-ea"/>
              </a:rPr>
              <a:t>.</a:t>
            </a:r>
            <a:endParaRPr lang="en-US" sz="2000" dirty="0"/>
          </a:p>
          <a:p>
            <a:endParaRPr lang="en-US" sz="2000" dirty="0"/>
          </a:p>
        </p:txBody>
      </p:sp>
      <p:pic>
        <p:nvPicPr>
          <p:cNvPr id="11" name="Content Placeholder 10"/>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73450" y="3507105"/>
            <a:ext cx="4473575" cy="2083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1519555" y="1589405"/>
            <a:ext cx="8260080" cy="1198880"/>
          </a:xfrm>
          <a:prstGeom prst="rect">
            <a:avLst/>
          </a:prstGeom>
          <a:noFill/>
        </p:spPr>
        <p:txBody>
          <a:bodyPr wrap="square" rtlCol="0" anchor="t">
            <a:spAutoFit/>
          </a:bodyPr>
          <a:p>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nhỏ</a:t>
            </a:r>
            <a:r>
              <a:rPr lang="en-US" dirty="0">
                <a:sym typeface="+mn-ea"/>
              </a:rPr>
              <a:t> </a:t>
            </a:r>
            <a:r>
              <a:rPr lang="en-US" dirty="0" err="1">
                <a:sym typeface="+mn-ea"/>
              </a:rPr>
              <a:t>nhất</a:t>
            </a:r>
            <a:r>
              <a:rPr lang="en-US" dirty="0">
                <a:sym typeface="+mn-ea"/>
              </a:rPr>
              <a:t> </a:t>
            </a:r>
            <a:r>
              <a:rPr lang="en-US" dirty="0" err="1">
                <a:sym typeface="+mn-ea"/>
              </a:rPr>
              <a:t>trong</a:t>
            </a:r>
            <a:r>
              <a:rPr lang="en-US" dirty="0">
                <a:sym typeface="+mn-ea"/>
              </a:rPr>
              <a:t> </a:t>
            </a:r>
            <a:r>
              <a:rPr lang="en-US" dirty="0" err="1">
                <a:sym typeface="+mn-ea"/>
              </a:rPr>
              <a:t>hình</a:t>
            </a:r>
            <a:r>
              <a:rPr lang="en-US" dirty="0">
                <a:sym typeface="+mn-ea"/>
              </a:rPr>
              <a:t> </a:t>
            </a:r>
            <a:r>
              <a:rPr lang="en-US" dirty="0" err="1">
                <a:sym typeface="+mn-ea"/>
              </a:rPr>
              <a:t>là</a:t>
            </a:r>
            <a:r>
              <a:rPr lang="en-US" dirty="0">
                <a:sym typeface="+mn-ea"/>
              </a:rPr>
              <a:t> 2 </a:t>
            </a:r>
            <a:r>
              <a:rPr lang="en-US" dirty="0" err="1">
                <a:sym typeface="+mn-ea"/>
              </a:rPr>
              <a:t>và</a:t>
            </a:r>
            <a:r>
              <a:rPr lang="en-US" dirty="0">
                <a:sym typeface="+mn-ea"/>
              </a:rPr>
              <a:t> </a:t>
            </a:r>
            <a:r>
              <a:rPr lang="en-US" dirty="0" err="1">
                <a:sym typeface="+mn-ea"/>
              </a:rPr>
              <a:t>đó</a:t>
            </a:r>
            <a:r>
              <a:rPr lang="en-US" dirty="0">
                <a:sym typeface="+mn-ea"/>
              </a:rPr>
              <a:t> </a:t>
            </a:r>
            <a:r>
              <a:rPr lang="en-US" dirty="0" err="1">
                <a:sym typeface="+mn-ea"/>
              </a:rPr>
              <a:t>là</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a:t>
            </a:r>
            <a:r>
              <a:rPr lang="en-US" dirty="0" err="1">
                <a:sym typeface="+mn-ea"/>
              </a:rPr>
              <a:t>là</a:t>
            </a:r>
            <a:r>
              <a:rPr lang="en-US" dirty="0">
                <a:sym typeface="+mn-ea"/>
              </a:rPr>
              <a:t> BD </a:t>
            </a:r>
            <a:r>
              <a:rPr lang="en-US" dirty="0" err="1">
                <a:sym typeface="+mn-ea"/>
              </a:rPr>
              <a:t>và</a:t>
            </a:r>
            <a:r>
              <a:rPr lang="en-US" dirty="0">
                <a:sym typeface="+mn-ea"/>
              </a:rPr>
              <a:t> DT, do </a:t>
            </a:r>
            <a:r>
              <a:rPr lang="en-US" dirty="0" err="1">
                <a:sym typeface="+mn-ea"/>
              </a:rPr>
              <a:t>đó</a:t>
            </a:r>
            <a:r>
              <a:rPr lang="en-US" dirty="0">
                <a:sym typeface="+mn-ea"/>
              </a:rPr>
              <a:t> </a:t>
            </a:r>
            <a:r>
              <a:rPr lang="en-US" dirty="0" err="1">
                <a:sym typeface="+mn-ea"/>
              </a:rPr>
              <a:t>chúng</a:t>
            </a:r>
            <a:r>
              <a:rPr lang="en-US" dirty="0">
                <a:sym typeface="+mn-ea"/>
              </a:rPr>
              <a:t> ta </a:t>
            </a:r>
            <a:r>
              <a:rPr lang="en-US" dirty="0" err="1">
                <a:sym typeface="+mn-ea"/>
              </a:rPr>
              <a:t>thêm</a:t>
            </a:r>
            <a:r>
              <a:rPr lang="en-US" dirty="0">
                <a:sym typeface="+mn-ea"/>
              </a:rPr>
              <a:t> </a:t>
            </a:r>
            <a:r>
              <a:rPr lang="en-US" dirty="0" err="1">
                <a:sym typeface="+mn-ea"/>
              </a:rPr>
              <a:t>hai</a:t>
            </a:r>
            <a:r>
              <a:rPr lang="en-US" dirty="0">
                <a:sym typeface="+mn-ea"/>
              </a:rPr>
              <a:t> </a:t>
            </a:r>
            <a:r>
              <a:rPr lang="en-US" dirty="0" err="1">
                <a:sym typeface="+mn-ea"/>
              </a:rPr>
              <a:t>cạnh</a:t>
            </a:r>
            <a:r>
              <a:rPr lang="en-US" dirty="0">
                <a:sym typeface="+mn-ea"/>
              </a:rPr>
              <a:t> </a:t>
            </a:r>
            <a:r>
              <a:rPr lang="en-US" dirty="0" err="1">
                <a:sym typeface="+mn-ea"/>
              </a:rPr>
              <a:t>này</a:t>
            </a:r>
            <a:r>
              <a:rPr lang="en-US" dirty="0">
                <a:sym typeface="+mn-ea"/>
              </a:rPr>
              <a:t> </a:t>
            </a:r>
            <a:r>
              <a:rPr lang="en-US" dirty="0" err="1">
                <a:sym typeface="+mn-ea"/>
              </a:rPr>
              <a:t>vào</a:t>
            </a:r>
            <a:r>
              <a:rPr lang="en-US" dirty="0">
                <a:sym typeface="+mn-ea"/>
              </a:rPr>
              <a:t>. </a:t>
            </a:r>
            <a:r>
              <a:rPr lang="en-US" dirty="0" err="1">
                <a:sym typeface="+mn-ea"/>
              </a:rPr>
              <a:t>Việc</a:t>
            </a:r>
            <a:r>
              <a:rPr lang="en-US" dirty="0">
                <a:sym typeface="+mn-ea"/>
              </a:rPr>
              <a:t> </a:t>
            </a:r>
            <a:r>
              <a:rPr lang="en-US" dirty="0" err="1">
                <a:sym typeface="+mn-ea"/>
              </a:rPr>
              <a:t>thêm</a:t>
            </a:r>
            <a:r>
              <a:rPr lang="en-US" dirty="0">
                <a:sym typeface="+mn-ea"/>
              </a:rPr>
              <a:t> </a:t>
            </a:r>
            <a:r>
              <a:rPr lang="en-US" dirty="0" err="1">
                <a:sym typeface="+mn-ea"/>
              </a:rPr>
              <a:t>hai</a:t>
            </a:r>
            <a:r>
              <a:rPr lang="en-US" dirty="0">
                <a:sym typeface="+mn-ea"/>
              </a:rPr>
              <a:t> </a:t>
            </a:r>
            <a:r>
              <a:rPr lang="en-US" dirty="0" err="1">
                <a:sym typeface="+mn-ea"/>
              </a:rPr>
              <a:t>cạnh</a:t>
            </a:r>
            <a:r>
              <a:rPr lang="en-US" dirty="0">
                <a:sym typeface="+mn-ea"/>
              </a:rPr>
              <a:t> </a:t>
            </a:r>
            <a:r>
              <a:rPr lang="en-US" dirty="0" err="1">
                <a:sym typeface="+mn-ea"/>
              </a:rPr>
              <a:t>này</a:t>
            </a:r>
            <a:r>
              <a:rPr lang="en-US" dirty="0">
                <a:sym typeface="+mn-ea"/>
              </a:rPr>
              <a:t> </a:t>
            </a:r>
            <a:r>
              <a:rPr lang="en-US" dirty="0" err="1">
                <a:sym typeface="+mn-ea"/>
              </a:rPr>
              <a:t>không</a:t>
            </a:r>
            <a:r>
              <a:rPr lang="en-US" dirty="0">
                <a:sym typeface="+mn-ea"/>
              </a:rPr>
              <a:t> vi </a:t>
            </a:r>
            <a:r>
              <a:rPr lang="en-US" dirty="0" err="1">
                <a:sym typeface="+mn-ea"/>
              </a:rPr>
              <a:t>phạm</a:t>
            </a:r>
            <a:r>
              <a:rPr lang="en-US" dirty="0">
                <a:sym typeface="+mn-ea"/>
              </a:rPr>
              <a:t> </a:t>
            </a:r>
            <a:r>
              <a:rPr lang="en-US" dirty="0" err="1">
                <a:sym typeface="+mn-ea"/>
              </a:rPr>
              <a:t>các</a:t>
            </a:r>
            <a:r>
              <a:rPr lang="en-US" dirty="0">
                <a:sym typeface="+mn-ea"/>
              </a:rPr>
              <a:t> </a:t>
            </a:r>
            <a:r>
              <a:rPr lang="en-US" dirty="0" err="1">
                <a:sym typeface="+mn-ea"/>
              </a:rPr>
              <a:t>đặc</a:t>
            </a:r>
            <a:r>
              <a:rPr lang="en-US" dirty="0">
                <a:sym typeface="+mn-ea"/>
              </a:rPr>
              <a:t> </a:t>
            </a:r>
            <a:r>
              <a:rPr lang="en-US" dirty="0" err="1">
                <a:sym typeface="+mn-ea"/>
              </a:rPr>
              <a:t>điểm</a:t>
            </a:r>
            <a:r>
              <a:rPr lang="en-US" dirty="0">
                <a:sym typeface="+mn-ea"/>
              </a:rPr>
              <a:t> </a:t>
            </a:r>
            <a:r>
              <a:rPr lang="en-US" dirty="0" err="1">
                <a:sym typeface="+mn-ea"/>
              </a:rPr>
              <a:t>của</a:t>
            </a:r>
            <a:r>
              <a:rPr lang="en-US" dirty="0">
                <a:sym typeface="+mn-ea"/>
              </a:rPr>
              <a:t> </a:t>
            </a:r>
            <a:r>
              <a:rPr lang="en-US" dirty="0" err="1">
                <a:sym typeface="+mn-ea"/>
              </a:rPr>
              <a:t>cây</a:t>
            </a:r>
            <a:r>
              <a:rPr lang="en-US" dirty="0">
                <a:sym typeface="+mn-ea"/>
              </a:rPr>
              <a:t> </a:t>
            </a:r>
            <a:r>
              <a:rPr lang="en-US" dirty="0" err="1">
                <a:sym typeface="+mn-ea"/>
              </a:rPr>
              <a:t>khung</a:t>
            </a:r>
            <a:r>
              <a:rPr lang="en-US" dirty="0">
                <a:sym typeface="+mn-ea"/>
              </a:rPr>
              <a:t> do </a:t>
            </a:r>
            <a:r>
              <a:rPr lang="en-US" dirty="0" err="1">
                <a:sym typeface="+mn-ea"/>
              </a:rPr>
              <a:t>đó</a:t>
            </a:r>
            <a:r>
              <a:rPr lang="en-US" dirty="0">
                <a:sym typeface="+mn-ea"/>
              </a:rPr>
              <a:t> </a:t>
            </a:r>
            <a:r>
              <a:rPr lang="en-US" dirty="0" err="1">
                <a:sym typeface="+mn-ea"/>
              </a:rPr>
              <a:t>chúng</a:t>
            </a:r>
            <a:r>
              <a:rPr lang="en-US" dirty="0">
                <a:sym typeface="+mn-ea"/>
              </a:rPr>
              <a:t> ta </a:t>
            </a:r>
            <a:r>
              <a:rPr lang="en-US" dirty="0" err="1">
                <a:sym typeface="+mn-ea"/>
              </a:rPr>
              <a:t>có</a:t>
            </a:r>
            <a:r>
              <a:rPr lang="en-US" dirty="0">
                <a:sym typeface="+mn-ea"/>
              </a:rPr>
              <a:t> </a:t>
            </a:r>
            <a:r>
              <a:rPr lang="en-US" dirty="0" err="1">
                <a:sym typeface="+mn-ea"/>
              </a:rPr>
              <a:t>thể</a:t>
            </a:r>
            <a:r>
              <a:rPr lang="en-US" dirty="0">
                <a:sym typeface="+mn-ea"/>
              </a:rPr>
              <a:t> </a:t>
            </a:r>
            <a:r>
              <a:rPr lang="en-US" dirty="0" err="1">
                <a:sym typeface="+mn-ea"/>
              </a:rPr>
              <a:t>tiếp</a:t>
            </a:r>
            <a:r>
              <a:rPr lang="en-US" dirty="0">
                <a:sym typeface="+mn-ea"/>
              </a:rPr>
              <a:t> </a:t>
            </a:r>
            <a:r>
              <a:rPr lang="en-US" dirty="0" err="1">
                <a:sym typeface="+mn-ea"/>
              </a:rPr>
              <a:t>tục</a:t>
            </a:r>
            <a:r>
              <a:rPr lang="en-US" dirty="0">
                <a:sym typeface="+mn-ea"/>
              </a:rPr>
              <a:t> </a:t>
            </a:r>
            <a:r>
              <a:rPr lang="en-US" dirty="0" err="1">
                <a:sym typeface="+mn-ea"/>
              </a:rPr>
              <a:t>lựa</a:t>
            </a:r>
            <a:r>
              <a:rPr lang="en-US" dirty="0">
                <a:sym typeface="+mn-ea"/>
              </a:rPr>
              <a:t> </a:t>
            </a:r>
            <a:r>
              <a:rPr lang="en-US" dirty="0" err="1">
                <a:sym typeface="+mn-ea"/>
              </a:rPr>
              <a:t>chọn</a:t>
            </a:r>
            <a:r>
              <a:rPr lang="en-US" dirty="0">
                <a:sym typeface="+mn-ea"/>
              </a:rPr>
              <a:t> </a:t>
            </a:r>
            <a:r>
              <a:rPr lang="en-US" dirty="0" err="1">
                <a:sym typeface="+mn-ea"/>
              </a:rPr>
              <a:t>cạnh</a:t>
            </a:r>
            <a:r>
              <a:rPr lang="en-US" dirty="0">
                <a:sym typeface="+mn-ea"/>
              </a:rPr>
              <a:t> </a:t>
            </a:r>
            <a:r>
              <a:rPr lang="en-US" dirty="0" err="1">
                <a:sym typeface="+mn-ea"/>
              </a:rPr>
              <a:t>tiếp</a:t>
            </a:r>
            <a:r>
              <a:rPr lang="en-US" dirty="0">
                <a:sym typeface="+mn-ea"/>
              </a:rPr>
              <a:t> </a:t>
            </a:r>
            <a:r>
              <a:rPr lang="en-US" dirty="0" err="1">
                <a:sym typeface="+mn-ea"/>
              </a:rPr>
              <a:t>theo.</a:t>
            </a:r>
            <a:endParaRPr lang="en-US" dirty="0"/>
          </a:p>
          <a:p>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tiếp</a:t>
            </a:r>
            <a:r>
              <a:rPr lang="en-US" dirty="0">
                <a:sym typeface="+mn-ea"/>
              </a:rPr>
              <a:t> </a:t>
            </a:r>
            <a:r>
              <a:rPr lang="en-US" dirty="0" err="1">
                <a:sym typeface="+mn-ea"/>
              </a:rPr>
              <a:t>theo</a:t>
            </a:r>
            <a:r>
              <a:rPr lang="en-US" dirty="0">
                <a:sym typeface="+mn-ea"/>
              </a:rPr>
              <a:t> </a:t>
            </a:r>
            <a:r>
              <a:rPr lang="en-US" dirty="0" err="1">
                <a:sym typeface="+mn-ea"/>
              </a:rPr>
              <a:t>là</a:t>
            </a:r>
            <a:r>
              <a:rPr lang="en-US" dirty="0">
                <a:sym typeface="+mn-ea"/>
              </a:rPr>
              <a:t> 3 </a:t>
            </a:r>
            <a:r>
              <a:rPr lang="en-US" dirty="0" err="1">
                <a:sym typeface="+mn-ea"/>
              </a:rPr>
              <a:t>và</a:t>
            </a:r>
            <a:r>
              <a:rPr lang="en-US" dirty="0">
                <a:sym typeface="+mn-ea"/>
              </a:rPr>
              <a:t> </a:t>
            </a:r>
            <a:r>
              <a:rPr lang="en-US" dirty="0" err="1">
                <a:sym typeface="+mn-ea"/>
              </a:rPr>
              <a:t>đó</a:t>
            </a:r>
            <a:r>
              <a:rPr lang="en-US" dirty="0">
                <a:sym typeface="+mn-ea"/>
              </a:rPr>
              <a:t> </a:t>
            </a:r>
            <a:r>
              <a:rPr lang="en-US" dirty="0" err="1">
                <a:sym typeface="+mn-ea"/>
              </a:rPr>
              <a:t>là</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AC.CD. </a:t>
            </a:r>
            <a:r>
              <a:rPr lang="en-US" dirty="0" err="1">
                <a:sym typeface="+mn-ea"/>
              </a:rPr>
              <a:t>Chúng</a:t>
            </a:r>
            <a:r>
              <a:rPr lang="en-US" dirty="0">
                <a:sym typeface="+mn-ea"/>
              </a:rPr>
              <a:t> ta </a:t>
            </a:r>
            <a:r>
              <a:rPr lang="en-US" dirty="0" err="1">
                <a:sym typeface="+mn-ea"/>
              </a:rPr>
              <a:t>thêm</a:t>
            </a:r>
            <a:r>
              <a:rPr lang="en-US" dirty="0">
                <a:sym typeface="+mn-ea"/>
              </a:rPr>
              <a:t> </a:t>
            </a:r>
            <a:r>
              <a:rPr lang="en-US" dirty="0" err="1">
                <a:sym typeface="+mn-ea"/>
              </a:rPr>
              <a:t>hai</a:t>
            </a:r>
            <a:r>
              <a:rPr lang="en-US" dirty="0">
                <a:sym typeface="+mn-ea"/>
              </a:rPr>
              <a:t> </a:t>
            </a:r>
            <a:r>
              <a:rPr lang="en-US" dirty="0" err="1">
                <a:sym typeface="+mn-ea"/>
              </a:rPr>
              <a:t>cạnh</a:t>
            </a:r>
            <a:r>
              <a:rPr lang="en-US" dirty="0">
                <a:sym typeface="+mn-ea"/>
              </a:rPr>
              <a:t> </a:t>
            </a:r>
            <a:r>
              <a:rPr lang="vi-VN" dirty="0">
                <a:sym typeface="+mn-ea"/>
              </a:rPr>
              <a:t>này. </a:t>
            </a:r>
            <a:endParaRPr lang="en-US"/>
          </a:p>
        </p:txBody>
      </p:sp>
      <p:pic>
        <p:nvPicPr>
          <p:cNvPr id="7" name="Content Placeholder 6"/>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30300" y="3475990"/>
            <a:ext cx="4625975" cy="2154555"/>
          </a:xfrm>
          <a:prstGeom prst="rect">
            <a:avLst/>
          </a:prstGeom>
        </p:spPr>
      </p:pic>
      <p:sp>
        <p:nvSpPr>
          <p:cNvPr id="5" name="Text Box 4"/>
          <p:cNvSpPr txBox="1"/>
          <p:nvPr/>
        </p:nvSpPr>
        <p:spPr>
          <a:xfrm>
            <a:off x="7950200" y="3086735"/>
            <a:ext cx="3857625" cy="1476375"/>
          </a:xfrm>
          <a:prstGeom prst="rect">
            <a:avLst/>
          </a:prstGeom>
          <a:noFill/>
        </p:spPr>
        <p:txBody>
          <a:bodyPr wrap="square" rtlCol="0" anchor="t">
            <a:spAutoFit/>
          </a:bodyPr>
          <a:p>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tiếp</a:t>
            </a:r>
            <a:r>
              <a:rPr lang="en-US" dirty="0">
                <a:sym typeface="+mn-ea"/>
              </a:rPr>
              <a:t> </a:t>
            </a:r>
            <a:r>
              <a:rPr lang="en-US" dirty="0" err="1">
                <a:sym typeface="+mn-ea"/>
              </a:rPr>
              <a:t>theo</a:t>
            </a:r>
            <a:r>
              <a:rPr lang="en-US" dirty="0">
                <a:sym typeface="+mn-ea"/>
              </a:rPr>
              <a:t> </a:t>
            </a:r>
            <a:r>
              <a:rPr lang="en-US" dirty="0" err="1">
                <a:sym typeface="+mn-ea"/>
              </a:rPr>
              <a:t>trong</a:t>
            </a:r>
            <a:r>
              <a:rPr lang="en-US" dirty="0">
                <a:sym typeface="+mn-ea"/>
              </a:rPr>
              <a:t> </a:t>
            </a:r>
            <a:r>
              <a:rPr lang="en-US" dirty="0" err="1">
                <a:sym typeface="+mn-ea"/>
              </a:rPr>
              <a:t>hình</a:t>
            </a:r>
            <a:r>
              <a:rPr lang="en-US" dirty="0">
                <a:sym typeface="+mn-ea"/>
              </a:rPr>
              <a:t> </a:t>
            </a:r>
            <a:r>
              <a:rPr lang="en-US" dirty="0" err="1">
                <a:sym typeface="+mn-ea"/>
              </a:rPr>
              <a:t>là</a:t>
            </a:r>
            <a:r>
              <a:rPr lang="en-US" dirty="0">
                <a:sym typeface="+mn-ea"/>
              </a:rPr>
              <a:t> 4 </a:t>
            </a:r>
            <a:r>
              <a:rPr lang="en-US" dirty="0" err="1">
                <a:sym typeface="+mn-ea"/>
              </a:rPr>
              <a:t>và</a:t>
            </a:r>
            <a:r>
              <a:rPr lang="en-US" dirty="0">
                <a:sym typeface="+mn-ea"/>
              </a:rPr>
              <a:t> </a:t>
            </a:r>
            <a:r>
              <a:rPr lang="en-US" dirty="0" err="1">
                <a:sym typeface="+mn-ea"/>
              </a:rPr>
              <a:t>chúng</a:t>
            </a:r>
            <a:r>
              <a:rPr lang="en-US" dirty="0">
                <a:sym typeface="+mn-ea"/>
              </a:rPr>
              <a:t> ta </a:t>
            </a:r>
            <a:r>
              <a:rPr lang="en-US" dirty="0" err="1">
                <a:sym typeface="+mn-ea"/>
              </a:rPr>
              <a:t>thấy</a:t>
            </a:r>
            <a:r>
              <a:rPr lang="en-US" dirty="0">
                <a:sym typeface="+mn-ea"/>
              </a:rPr>
              <a:t> </a:t>
            </a:r>
            <a:r>
              <a:rPr lang="en-US" dirty="0" err="1">
                <a:sym typeface="+mn-ea"/>
              </a:rPr>
              <a:t>rằng</a:t>
            </a:r>
            <a:r>
              <a:rPr lang="en-US" dirty="0">
                <a:sym typeface="+mn-ea"/>
              </a:rPr>
              <a:t> </a:t>
            </a:r>
            <a:r>
              <a:rPr lang="en-US" dirty="0" err="1">
                <a:sym typeface="+mn-ea"/>
              </a:rPr>
              <a:t>khi</a:t>
            </a:r>
            <a:r>
              <a:rPr lang="en-US" dirty="0">
                <a:sym typeface="+mn-ea"/>
              </a:rPr>
              <a:t> </a:t>
            </a:r>
            <a:r>
              <a:rPr lang="en-US" dirty="0" err="1">
                <a:sym typeface="+mn-ea"/>
              </a:rPr>
              <a:t>thêm</a:t>
            </a:r>
            <a:r>
              <a:rPr lang="en-US" dirty="0">
                <a:sym typeface="+mn-ea"/>
              </a:rPr>
              <a:t> </a:t>
            </a:r>
            <a:r>
              <a:rPr lang="en-US" dirty="0" err="1">
                <a:sym typeface="+mn-ea"/>
              </a:rPr>
              <a:t>nó</a:t>
            </a:r>
            <a:r>
              <a:rPr lang="en-US" dirty="0">
                <a:sym typeface="+mn-ea"/>
              </a:rPr>
              <a:t> </a:t>
            </a:r>
            <a:r>
              <a:rPr lang="en-US" dirty="0" err="1">
                <a:sym typeface="+mn-ea"/>
              </a:rPr>
              <a:t>vào</a:t>
            </a:r>
            <a:r>
              <a:rPr lang="en-US" dirty="0">
                <a:sym typeface="+mn-ea"/>
              </a:rPr>
              <a:t> </a:t>
            </a:r>
            <a:r>
              <a:rPr lang="en-US" dirty="0" err="1">
                <a:sym typeface="+mn-ea"/>
              </a:rPr>
              <a:t>đồ</a:t>
            </a:r>
            <a:r>
              <a:rPr lang="en-US" dirty="0">
                <a:sym typeface="+mn-ea"/>
              </a:rPr>
              <a:t> </a:t>
            </a:r>
            <a:r>
              <a:rPr lang="en-US" dirty="0" err="1">
                <a:sym typeface="+mn-ea"/>
              </a:rPr>
              <a:t>thị</a:t>
            </a:r>
            <a:r>
              <a:rPr lang="en-US" dirty="0">
                <a:sym typeface="+mn-ea"/>
              </a:rPr>
              <a:t> </a:t>
            </a:r>
            <a:r>
              <a:rPr lang="en-US" dirty="0" err="1">
                <a:sym typeface="+mn-ea"/>
              </a:rPr>
              <a:t>sẽ</a:t>
            </a:r>
            <a:r>
              <a:rPr lang="en-US" dirty="0">
                <a:sym typeface="+mn-ea"/>
              </a:rPr>
              <a:t> </a:t>
            </a:r>
            <a:r>
              <a:rPr lang="en-US" dirty="0" err="1">
                <a:sym typeface="+mn-ea"/>
              </a:rPr>
              <a:t>tạo</a:t>
            </a:r>
            <a:r>
              <a:rPr lang="en-US" dirty="0">
                <a:sym typeface="+mn-ea"/>
              </a:rPr>
              <a:t> </a:t>
            </a:r>
            <a:r>
              <a:rPr lang="en-US" dirty="0" err="1">
                <a:sym typeface="+mn-ea"/>
              </a:rPr>
              <a:t>nên</a:t>
            </a:r>
            <a:r>
              <a:rPr lang="en-US" dirty="0">
                <a:sym typeface="+mn-ea"/>
              </a:rPr>
              <a:t> </a:t>
            </a:r>
            <a:r>
              <a:rPr lang="en-US" dirty="0" err="1">
                <a:sym typeface="+mn-ea"/>
              </a:rPr>
              <a:t>một</a:t>
            </a:r>
            <a:r>
              <a:rPr lang="en-US" dirty="0">
                <a:sym typeface="+mn-ea"/>
              </a:rPr>
              <a:t> </a:t>
            </a:r>
            <a:r>
              <a:rPr lang="en-US" dirty="0" err="1">
                <a:sym typeface="+mn-ea"/>
              </a:rPr>
              <a:t>chu</a:t>
            </a:r>
            <a:r>
              <a:rPr lang="en-US" dirty="0">
                <a:sym typeface="+mn-ea"/>
              </a:rPr>
              <a:t> </a:t>
            </a:r>
            <a:r>
              <a:rPr lang="en-US" dirty="0" err="1">
                <a:sym typeface="+mn-ea"/>
              </a:rPr>
              <a:t>trình</a:t>
            </a:r>
            <a:r>
              <a:rPr lang="en-US" dirty="0">
                <a:sym typeface="+mn-ea"/>
              </a:rPr>
              <a:t> </a:t>
            </a:r>
            <a:r>
              <a:rPr lang="en-US" dirty="0" err="1">
                <a:sym typeface="+mn-ea"/>
              </a:rPr>
              <a:t>trong</a:t>
            </a:r>
            <a:r>
              <a:rPr lang="en-US" dirty="0">
                <a:sym typeface="+mn-ea"/>
              </a:rPr>
              <a:t> </a:t>
            </a:r>
            <a:r>
              <a:rPr lang="en-US" dirty="0" err="1">
                <a:sym typeface="+mn-ea"/>
              </a:rPr>
              <a:t>đồ</a:t>
            </a:r>
            <a:r>
              <a:rPr lang="en-US" dirty="0">
                <a:sym typeface="+mn-ea"/>
              </a:rPr>
              <a:t> </a:t>
            </a:r>
            <a:r>
              <a:rPr lang="en-US" dirty="0" err="1">
                <a:sym typeface="+mn-ea"/>
              </a:rPr>
              <a:t>thị</a:t>
            </a:r>
            <a:r>
              <a:rPr lang="en-US" dirty="0">
                <a:sym typeface="+mn-ea"/>
              </a:rPr>
              <a:t>. </a:t>
            </a:r>
            <a:r>
              <a:rPr lang="en-US" dirty="0" err="1">
                <a:sym typeface="+mn-ea"/>
              </a:rPr>
              <a:t>Như</a:t>
            </a:r>
            <a:r>
              <a:rPr lang="en-US" dirty="0">
                <a:sym typeface="+mn-ea"/>
              </a:rPr>
              <a:t> </a:t>
            </a:r>
            <a:r>
              <a:rPr lang="en-US" dirty="0" err="1">
                <a:sym typeface="+mn-ea"/>
              </a:rPr>
              <a:t>hình</a:t>
            </a:r>
            <a:r>
              <a:rPr lang="en-US" dirty="0">
                <a:sym typeface="+mn-ea"/>
              </a:rPr>
              <a:t> minh </a:t>
            </a:r>
            <a:r>
              <a:rPr lang="en-US" dirty="0" err="1">
                <a:sym typeface="+mn-ea"/>
              </a:rPr>
              <a:t>họa</a:t>
            </a:r>
            <a:r>
              <a:rPr lang="en-US" dirty="0">
                <a:sym typeface="+mn-ea"/>
              </a:rPr>
              <a:t>:</a:t>
            </a:r>
            <a:endParaRPr lang="en-US" dirty="0"/>
          </a:p>
          <a:p>
            <a:endParaRPr lang="en-US"/>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7545705" y="4563745"/>
            <a:ext cx="4036060" cy="1786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Box 2"/>
          <p:cNvSpPr txBox="1"/>
          <p:nvPr/>
        </p:nvSpPr>
        <p:spPr>
          <a:xfrm>
            <a:off x="794962" y="1174808"/>
            <a:ext cx="4977246" cy="2306955"/>
          </a:xfrm>
          <a:prstGeom prst="rect">
            <a:avLst/>
          </a:prstGeom>
          <a:noFill/>
        </p:spPr>
        <p:txBody>
          <a:bodyPr wrap="square" rtlCol="0">
            <a:spAutoFit/>
          </a:bodyPr>
          <a:p>
            <a:r>
              <a:rPr lang="en-US" sz="2400" dirty="0"/>
              <a:t>Do </a:t>
            </a:r>
            <a:r>
              <a:rPr lang="en-US" sz="2400" dirty="0" err="1"/>
              <a:t>đó</a:t>
            </a:r>
            <a:r>
              <a:rPr lang="en-US" sz="2400" dirty="0"/>
              <a:t> </a:t>
            </a:r>
            <a:r>
              <a:rPr lang="en-US" sz="2400" dirty="0" err="1"/>
              <a:t>chúng</a:t>
            </a:r>
            <a:r>
              <a:rPr lang="en-US" sz="2400" dirty="0"/>
              <a:t> ta </a:t>
            </a:r>
            <a:r>
              <a:rPr lang="en-US" sz="2400" dirty="0" err="1"/>
              <a:t>bỏ</a:t>
            </a:r>
            <a:r>
              <a:rPr lang="en-US" sz="2400" dirty="0"/>
              <a:t> qua </a:t>
            </a:r>
            <a:r>
              <a:rPr lang="en-US" sz="2400" dirty="0" err="1"/>
              <a:t>trọng</a:t>
            </a:r>
            <a:r>
              <a:rPr lang="en-US" sz="2400" dirty="0"/>
              <a:t> </a:t>
            </a:r>
            <a:r>
              <a:rPr lang="en-US" sz="2400" dirty="0" err="1"/>
              <a:t>số</a:t>
            </a:r>
            <a:r>
              <a:rPr lang="en-US" sz="2400" dirty="0"/>
              <a:t> </a:t>
            </a:r>
            <a:r>
              <a:rPr lang="en-US" sz="2400" dirty="0" err="1"/>
              <a:t>này</a:t>
            </a:r>
            <a:r>
              <a:rPr lang="en-US" sz="2400" dirty="0"/>
              <a:t>. </a:t>
            </a:r>
            <a:r>
              <a:rPr lang="en-US" sz="2400" dirty="0" err="1"/>
              <a:t>Tiến</a:t>
            </a:r>
            <a:r>
              <a:rPr lang="en-US" sz="2400" dirty="0"/>
              <a:t> </a:t>
            </a:r>
            <a:r>
              <a:rPr lang="en-US" sz="2400" dirty="0" err="1"/>
              <a:t>trình</a:t>
            </a:r>
            <a:r>
              <a:rPr lang="en-US" sz="2400" dirty="0"/>
              <a:t> </a:t>
            </a:r>
            <a:r>
              <a:rPr lang="en-US" sz="2400" dirty="0" err="1"/>
              <a:t>của</a:t>
            </a:r>
            <a:r>
              <a:rPr lang="en-US" sz="2400" dirty="0"/>
              <a:t> </a:t>
            </a:r>
            <a:r>
              <a:rPr lang="en-US" sz="2400" dirty="0" err="1"/>
              <a:t>chúng</a:t>
            </a:r>
            <a:r>
              <a:rPr lang="en-US" sz="2400" dirty="0"/>
              <a:t> ta </a:t>
            </a:r>
            <a:r>
              <a:rPr lang="en-US" sz="2400" dirty="0" err="1"/>
              <a:t>sẽ</a:t>
            </a:r>
            <a:r>
              <a:rPr lang="en-US" sz="2400" dirty="0"/>
              <a:t> </a:t>
            </a:r>
            <a:r>
              <a:rPr lang="en-US" sz="2400" dirty="0" err="1"/>
              <a:t>bỏ</a:t>
            </a:r>
            <a:r>
              <a:rPr lang="en-US" sz="2400" dirty="0"/>
              <a:t> qua/</a:t>
            </a:r>
            <a:r>
              <a:rPr lang="en-US" sz="2400" dirty="0" err="1"/>
              <a:t>tránh</a:t>
            </a:r>
            <a:r>
              <a:rPr lang="en-US" sz="2400" dirty="0"/>
              <a:t> </a:t>
            </a:r>
            <a:r>
              <a:rPr lang="en-US" sz="2400" dirty="0" err="1"/>
              <a:t>việc</a:t>
            </a:r>
            <a:r>
              <a:rPr lang="en-US" sz="2400" dirty="0"/>
              <a:t> </a:t>
            </a:r>
            <a:r>
              <a:rPr lang="en-US" sz="2400" dirty="0" err="1"/>
              <a:t>thêm</a:t>
            </a:r>
            <a:r>
              <a:rPr lang="en-US" sz="2400" dirty="0"/>
              <a:t> </a:t>
            </a:r>
            <a:r>
              <a:rPr lang="en-US" sz="2400" dirty="0" err="1"/>
              <a:t>các</a:t>
            </a:r>
            <a:r>
              <a:rPr lang="en-US" sz="2400" dirty="0"/>
              <a:t> </a:t>
            </a:r>
            <a:r>
              <a:rPr lang="en-US" sz="2400" dirty="0" err="1"/>
              <a:t>cạnh</a:t>
            </a:r>
            <a:r>
              <a:rPr lang="en-US" sz="2400" dirty="0"/>
              <a:t> </a:t>
            </a:r>
            <a:r>
              <a:rPr lang="en-US" sz="2400" dirty="0" err="1"/>
              <a:t>mà</a:t>
            </a:r>
            <a:r>
              <a:rPr lang="en-US" sz="2400" dirty="0"/>
              <a:t> </a:t>
            </a:r>
            <a:r>
              <a:rPr lang="en-US" sz="2400" dirty="0" err="1"/>
              <a:t>khi</a:t>
            </a:r>
            <a:r>
              <a:rPr lang="en-US" sz="2400" dirty="0"/>
              <a:t> </a:t>
            </a:r>
            <a:r>
              <a:rPr lang="en-US" sz="2400" dirty="0" err="1"/>
              <a:t>thêm</a:t>
            </a:r>
            <a:r>
              <a:rPr lang="en-US" sz="2400" dirty="0"/>
              <a:t> </a:t>
            </a:r>
            <a:r>
              <a:rPr lang="en-US" sz="2400" dirty="0" err="1"/>
              <a:t>cạnh</a:t>
            </a:r>
            <a:r>
              <a:rPr lang="en-US" sz="2400" dirty="0"/>
              <a:t> </a:t>
            </a:r>
            <a:r>
              <a:rPr lang="en-US" sz="2400" dirty="0" err="1"/>
              <a:t>đó</a:t>
            </a:r>
            <a:r>
              <a:rPr lang="en-US" sz="2400" dirty="0"/>
              <a:t> </a:t>
            </a:r>
            <a:r>
              <a:rPr lang="en-US" sz="2400" dirty="0" err="1"/>
              <a:t>vào</a:t>
            </a:r>
            <a:r>
              <a:rPr lang="en-US" sz="2400" dirty="0"/>
              <a:t> </a:t>
            </a:r>
            <a:r>
              <a:rPr lang="en-US" sz="2400" dirty="0" err="1"/>
              <a:t>sẽ</a:t>
            </a:r>
            <a:r>
              <a:rPr lang="en-US" sz="2400" dirty="0"/>
              <a:t> </a:t>
            </a:r>
            <a:r>
              <a:rPr lang="en-US" sz="2400" dirty="0" err="1"/>
              <a:t>tạo</a:t>
            </a:r>
            <a:r>
              <a:rPr lang="en-US" sz="2400" dirty="0"/>
              <a:t> </a:t>
            </a:r>
            <a:r>
              <a:rPr lang="en-US" sz="2400" dirty="0" err="1"/>
              <a:t>nên</a:t>
            </a:r>
            <a:r>
              <a:rPr lang="en-US" sz="2400" dirty="0"/>
              <a:t> </a:t>
            </a:r>
            <a:r>
              <a:rPr lang="en-US" sz="2400" dirty="0" err="1"/>
              <a:t>một</a:t>
            </a:r>
            <a:r>
              <a:rPr lang="en-US" sz="2400" dirty="0"/>
              <a:t> </a:t>
            </a:r>
            <a:r>
              <a:rPr lang="en-US" sz="2400" dirty="0" err="1"/>
              <a:t>chu</a:t>
            </a:r>
            <a:r>
              <a:rPr lang="en-US" sz="2400" dirty="0"/>
              <a:t> </a:t>
            </a:r>
            <a:r>
              <a:rPr lang="en-US" sz="2400" dirty="0" err="1"/>
              <a:t>trình</a:t>
            </a:r>
            <a:r>
              <a:rPr lang="en-US" sz="2400" dirty="0"/>
              <a:t> </a:t>
            </a:r>
            <a:r>
              <a:rPr lang="en-US" sz="2400" dirty="0" err="1"/>
              <a:t>trong</a:t>
            </a:r>
            <a:r>
              <a:rPr lang="en-US" sz="2400" dirty="0"/>
              <a:t> </a:t>
            </a:r>
            <a:r>
              <a:rPr lang="en-US" sz="2400" dirty="0" err="1"/>
              <a:t>đồ</a:t>
            </a:r>
            <a:r>
              <a:rPr lang="en-US" sz="2400" dirty="0"/>
              <a:t> </a:t>
            </a:r>
            <a:r>
              <a:rPr lang="en-US" sz="2400" dirty="0" err="1"/>
              <a:t>thị</a:t>
            </a:r>
            <a:r>
              <a:rPr lang="en-US" sz="2400" dirty="0"/>
              <a:t>.</a:t>
            </a:r>
            <a:endParaRPr lang="en-US" sz="2400" dirty="0"/>
          </a:p>
          <a:p>
            <a:endParaRPr lang="en-US" sz="2400" dirty="0"/>
          </a:p>
        </p:txBody>
      </p:sp>
      <p:pic>
        <p:nvPicPr>
          <p:cNvPr id="10" name="Picture 9"/>
          <p:cNvPicPr/>
          <p:nvPr/>
        </p:nvPicPr>
        <p:blipFill>
          <a:blip r:embed="rId1">
            <a:extLst>
              <a:ext uri="{28A0092B-C50C-407E-A947-70E740481C1C}">
                <a14:useLocalDpi xmlns:a14="http://schemas.microsoft.com/office/drawing/2010/main" val="0"/>
              </a:ext>
            </a:extLst>
          </a:blip>
          <a:stretch>
            <a:fillRect/>
          </a:stretch>
        </p:blipFill>
        <p:spPr>
          <a:xfrm>
            <a:off x="886460" y="4060190"/>
            <a:ext cx="3992245" cy="1918335"/>
          </a:xfrm>
          <a:prstGeom prst="rect">
            <a:avLst/>
          </a:prstGeom>
        </p:spPr>
      </p:pic>
      <p:sp>
        <p:nvSpPr>
          <p:cNvPr id="5" name="TextBox 4"/>
          <p:cNvSpPr txBox="1"/>
          <p:nvPr/>
        </p:nvSpPr>
        <p:spPr>
          <a:xfrm>
            <a:off x="6677458" y="1307428"/>
            <a:ext cx="4214379" cy="2676525"/>
          </a:xfrm>
          <a:prstGeom prst="rect">
            <a:avLst/>
          </a:prstGeom>
          <a:noFill/>
        </p:spPr>
        <p:txBody>
          <a:bodyPr wrap="square" rtlCol="0">
            <a:spAutoFit/>
          </a:bodyPr>
          <a:p>
            <a:r>
              <a:rPr lang="en-US" sz="2400" dirty="0" err="1"/>
              <a:t>Tiếp</a:t>
            </a:r>
            <a:r>
              <a:rPr lang="en-US" sz="2400" dirty="0"/>
              <a:t> </a:t>
            </a:r>
            <a:r>
              <a:rPr lang="en-US" sz="2400" dirty="0" err="1"/>
              <a:t>theo</a:t>
            </a:r>
            <a:r>
              <a:rPr lang="en-US" sz="2400" dirty="0"/>
              <a:t> </a:t>
            </a:r>
            <a:r>
              <a:rPr lang="en-US" sz="2400" dirty="0" err="1"/>
              <a:t>với</a:t>
            </a:r>
            <a:r>
              <a:rPr lang="en-US" sz="2400" dirty="0"/>
              <a:t> </a:t>
            </a:r>
            <a:r>
              <a:rPr lang="en-US" sz="2400" dirty="0" err="1"/>
              <a:t>hai</a:t>
            </a:r>
            <a:r>
              <a:rPr lang="en-US" sz="2400" dirty="0"/>
              <a:t> </a:t>
            </a:r>
            <a:r>
              <a:rPr lang="en-US" sz="2400" dirty="0" err="1"/>
              <a:t>trọng</a:t>
            </a:r>
            <a:r>
              <a:rPr lang="en-US" sz="2400" dirty="0"/>
              <a:t> </a:t>
            </a:r>
            <a:r>
              <a:rPr lang="en-US" sz="2400" dirty="0" err="1"/>
              <a:t>số</a:t>
            </a:r>
            <a:r>
              <a:rPr lang="en-US" sz="2400" dirty="0"/>
              <a:t> 5 </a:t>
            </a:r>
            <a:r>
              <a:rPr lang="en-US" sz="2400" dirty="0" err="1"/>
              <a:t>và</a:t>
            </a:r>
            <a:r>
              <a:rPr lang="en-US" sz="2400" dirty="0"/>
              <a:t> 6, </a:t>
            </a:r>
            <a:r>
              <a:rPr lang="en-US" sz="2400" dirty="0" err="1"/>
              <a:t>chúng</a:t>
            </a:r>
            <a:r>
              <a:rPr lang="en-US" sz="2400" dirty="0"/>
              <a:t> ta </a:t>
            </a:r>
            <a:r>
              <a:rPr lang="en-US" sz="2400" dirty="0" err="1"/>
              <a:t>cũng</a:t>
            </a:r>
            <a:r>
              <a:rPr lang="en-US" sz="2400" dirty="0"/>
              <a:t> </a:t>
            </a:r>
            <a:r>
              <a:rPr lang="en-US" sz="2400" dirty="0" err="1"/>
              <a:t>thấy</a:t>
            </a:r>
            <a:r>
              <a:rPr lang="en-US" sz="2400" dirty="0"/>
              <a:t> </a:t>
            </a:r>
            <a:r>
              <a:rPr lang="en-US" sz="2400" dirty="0" err="1"/>
              <a:t>rằng</a:t>
            </a:r>
            <a:r>
              <a:rPr lang="en-US" sz="2400" dirty="0"/>
              <a:t> </a:t>
            </a:r>
            <a:r>
              <a:rPr lang="en-US" sz="2400" dirty="0" err="1"/>
              <a:t>chúng</a:t>
            </a:r>
            <a:r>
              <a:rPr lang="en-US" sz="2400" dirty="0"/>
              <a:t> </a:t>
            </a:r>
            <a:r>
              <a:rPr lang="en-US" sz="2400" dirty="0" err="1"/>
              <a:t>cũng</a:t>
            </a:r>
            <a:r>
              <a:rPr lang="en-US" sz="2400" dirty="0"/>
              <a:t> </a:t>
            </a:r>
            <a:r>
              <a:rPr lang="en-US" sz="2400" dirty="0" err="1"/>
              <a:t>tạo</a:t>
            </a:r>
            <a:r>
              <a:rPr lang="en-US" sz="2400" dirty="0"/>
              <a:t> </a:t>
            </a:r>
            <a:r>
              <a:rPr lang="en-US" sz="2400" dirty="0" err="1"/>
              <a:t>nên</a:t>
            </a:r>
            <a:r>
              <a:rPr lang="en-US" sz="2400" dirty="0"/>
              <a:t> </a:t>
            </a:r>
            <a:r>
              <a:rPr lang="en-US" sz="2400" dirty="0" err="1"/>
              <a:t>một</a:t>
            </a:r>
            <a:r>
              <a:rPr lang="en-US" sz="2400" dirty="0"/>
              <a:t> </a:t>
            </a:r>
            <a:r>
              <a:rPr lang="en-US" sz="2400" dirty="0" err="1"/>
              <a:t>chu</a:t>
            </a:r>
            <a:r>
              <a:rPr lang="en-US" sz="2400" dirty="0"/>
              <a:t> </a:t>
            </a:r>
            <a:r>
              <a:rPr lang="en-US" sz="2400" dirty="0" err="1"/>
              <a:t>trình</a:t>
            </a:r>
            <a:r>
              <a:rPr lang="en-US" sz="2400" dirty="0"/>
              <a:t>. Do </a:t>
            </a:r>
            <a:r>
              <a:rPr lang="en-US" sz="2400" dirty="0" err="1"/>
              <a:t>đó</a:t>
            </a:r>
            <a:r>
              <a:rPr lang="en-US" sz="2400" dirty="0"/>
              <a:t> </a:t>
            </a:r>
            <a:r>
              <a:rPr lang="en-US" sz="2400" dirty="0" err="1"/>
              <a:t>chúng</a:t>
            </a:r>
            <a:r>
              <a:rPr lang="en-US" sz="2400" dirty="0"/>
              <a:t> ta </a:t>
            </a:r>
            <a:r>
              <a:rPr lang="en-US" sz="2400" dirty="0" err="1"/>
              <a:t>bỏ</a:t>
            </a:r>
            <a:r>
              <a:rPr lang="en-US" sz="2400" dirty="0"/>
              <a:t> qua </a:t>
            </a:r>
            <a:r>
              <a:rPr lang="en-US" sz="2400" dirty="0" err="1"/>
              <a:t>hai</a:t>
            </a:r>
            <a:r>
              <a:rPr lang="en-US" sz="2400" dirty="0"/>
              <a:t> </a:t>
            </a:r>
            <a:r>
              <a:rPr lang="en-US" sz="2400" dirty="0" err="1"/>
              <a:t>trọng</a:t>
            </a:r>
            <a:r>
              <a:rPr lang="en-US" sz="2400" dirty="0"/>
              <a:t> </a:t>
            </a:r>
            <a:r>
              <a:rPr lang="en-US" sz="2400" dirty="0" err="1"/>
              <a:t>số</a:t>
            </a:r>
            <a:r>
              <a:rPr lang="en-US" sz="2400" dirty="0"/>
              <a:t> </a:t>
            </a:r>
            <a:r>
              <a:rPr lang="en-US" sz="2400" dirty="0" err="1"/>
              <a:t>này</a:t>
            </a:r>
            <a:r>
              <a:rPr lang="en-US" sz="2400" dirty="0"/>
              <a:t> </a:t>
            </a:r>
            <a:r>
              <a:rPr lang="en-US" sz="2400" dirty="0" err="1"/>
              <a:t>và</a:t>
            </a:r>
            <a:r>
              <a:rPr lang="en-US" sz="2400" dirty="0"/>
              <a:t> </a:t>
            </a:r>
            <a:r>
              <a:rPr lang="en-US" sz="2400" dirty="0" err="1"/>
              <a:t>chuyển</a:t>
            </a:r>
            <a:r>
              <a:rPr lang="en-US" sz="2400" dirty="0"/>
              <a:t> </a:t>
            </a:r>
            <a:r>
              <a:rPr lang="en-US" sz="2400" dirty="0" err="1"/>
              <a:t>tới</a:t>
            </a:r>
            <a:r>
              <a:rPr lang="en-US" sz="2400" dirty="0"/>
              <a:t> </a:t>
            </a:r>
            <a:r>
              <a:rPr lang="en-US" sz="2400" dirty="0" err="1"/>
              <a:t>trọng</a:t>
            </a:r>
            <a:r>
              <a:rPr lang="en-US" sz="2400" dirty="0"/>
              <a:t> </a:t>
            </a:r>
            <a:r>
              <a:rPr lang="en-US" sz="2400" dirty="0" err="1"/>
              <a:t>số</a:t>
            </a:r>
            <a:r>
              <a:rPr lang="en-US" sz="2400" dirty="0"/>
              <a:t> </a:t>
            </a:r>
            <a:r>
              <a:rPr lang="en-US" sz="2400" dirty="0" err="1"/>
              <a:t>tiếp</a:t>
            </a:r>
            <a:r>
              <a:rPr lang="en-US" sz="2400" dirty="0"/>
              <a:t> </a:t>
            </a:r>
            <a:r>
              <a:rPr lang="en-US" sz="2400" dirty="0" err="1"/>
              <a:t>theo.</a:t>
            </a:r>
            <a:endParaRPr lang="en-US" sz="2400" dirty="0"/>
          </a:p>
          <a:p>
            <a:endParaRPr lang="en-US" sz="24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6579870" y="3983990"/>
            <a:ext cx="4104640" cy="1978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Box 2"/>
          <p:cNvSpPr txBox="1"/>
          <p:nvPr/>
        </p:nvSpPr>
        <p:spPr>
          <a:xfrm>
            <a:off x="1676400" y="1163320"/>
            <a:ext cx="5949315" cy="1938020"/>
          </a:xfrm>
          <a:prstGeom prst="rect">
            <a:avLst/>
          </a:prstGeom>
          <a:noFill/>
        </p:spPr>
        <p:txBody>
          <a:bodyPr wrap="square" rtlCol="0">
            <a:spAutoFit/>
          </a:bodyPr>
          <a:p>
            <a:r>
              <a:rPr lang="en-US" sz="2400" dirty="0"/>
              <a:t> </a:t>
            </a:r>
            <a:endParaRPr lang="en-US" sz="2400" dirty="0"/>
          </a:p>
          <a:p>
            <a:r>
              <a:rPr lang="en-US" sz="2400" dirty="0" err="1"/>
              <a:t>Bây</a:t>
            </a:r>
            <a:r>
              <a:rPr lang="en-US" sz="2400" dirty="0"/>
              <a:t> </a:t>
            </a:r>
            <a:r>
              <a:rPr lang="en-US" sz="2400" dirty="0" err="1"/>
              <a:t>giờ</a:t>
            </a:r>
            <a:r>
              <a:rPr lang="en-US" sz="2400" dirty="0"/>
              <a:t> </a:t>
            </a:r>
            <a:r>
              <a:rPr lang="en-US" sz="2400" dirty="0" err="1"/>
              <a:t>đồ</a:t>
            </a:r>
            <a:r>
              <a:rPr lang="en-US" sz="2400" dirty="0"/>
              <a:t> </a:t>
            </a:r>
            <a:r>
              <a:rPr lang="en-US" sz="2400" dirty="0" err="1"/>
              <a:t>thị</a:t>
            </a:r>
            <a:r>
              <a:rPr lang="en-US" sz="2400" dirty="0"/>
              <a:t> </a:t>
            </a:r>
            <a:r>
              <a:rPr lang="en-US" sz="2400" dirty="0" err="1"/>
              <a:t>của</a:t>
            </a:r>
            <a:r>
              <a:rPr lang="en-US" sz="2400" dirty="0"/>
              <a:t> </a:t>
            </a:r>
            <a:r>
              <a:rPr lang="en-US" sz="2400" dirty="0" err="1"/>
              <a:t>chúng</a:t>
            </a:r>
            <a:r>
              <a:rPr lang="en-US" sz="2400" dirty="0"/>
              <a:t> ta </a:t>
            </a:r>
            <a:r>
              <a:rPr lang="en-US" sz="2400" dirty="0" err="1"/>
              <a:t>chỉ</a:t>
            </a:r>
            <a:r>
              <a:rPr lang="en-US" sz="2400" dirty="0"/>
              <a:t> </a:t>
            </a:r>
            <a:r>
              <a:rPr lang="en-US" sz="2400" dirty="0" err="1"/>
              <a:t>còn</a:t>
            </a:r>
            <a:r>
              <a:rPr lang="en-US" sz="2400" dirty="0"/>
              <a:t> </a:t>
            </a:r>
            <a:r>
              <a:rPr lang="en-US" sz="2400" dirty="0" err="1"/>
              <a:t>một</a:t>
            </a:r>
            <a:r>
              <a:rPr lang="en-US" sz="2400" dirty="0"/>
              <a:t> </a:t>
            </a:r>
            <a:r>
              <a:rPr lang="en-US" sz="2400" dirty="0" err="1"/>
              <a:t>nút</a:t>
            </a:r>
            <a:r>
              <a:rPr lang="en-US" sz="2400" dirty="0"/>
              <a:t> </a:t>
            </a:r>
            <a:r>
              <a:rPr lang="en-US" sz="2400" dirty="0" err="1"/>
              <a:t>để</a:t>
            </a:r>
            <a:r>
              <a:rPr lang="en-US" sz="2400" dirty="0"/>
              <a:t> </a:t>
            </a:r>
            <a:r>
              <a:rPr lang="en-US" sz="2400" dirty="0" err="1"/>
              <a:t>thêm</a:t>
            </a:r>
            <a:r>
              <a:rPr lang="en-US" sz="2400" dirty="0"/>
              <a:t> </a:t>
            </a:r>
            <a:r>
              <a:rPr lang="en-US" sz="2400" dirty="0" err="1"/>
              <a:t>vào</a:t>
            </a:r>
            <a:r>
              <a:rPr lang="en-US" sz="2400" dirty="0"/>
              <a:t>. </a:t>
            </a:r>
            <a:r>
              <a:rPr lang="en-US" sz="2400" dirty="0" err="1"/>
              <a:t>Giữa</a:t>
            </a:r>
            <a:r>
              <a:rPr lang="en-US" sz="2400" dirty="0"/>
              <a:t> </a:t>
            </a:r>
            <a:r>
              <a:rPr lang="en-US" sz="2400" dirty="0" err="1"/>
              <a:t>hai</a:t>
            </a:r>
            <a:r>
              <a:rPr lang="en-US" sz="2400" dirty="0"/>
              <a:t> </a:t>
            </a:r>
            <a:r>
              <a:rPr lang="en-US" sz="2400" dirty="0" err="1"/>
              <a:t>cạnh</a:t>
            </a:r>
            <a:r>
              <a:rPr lang="en-US" sz="2400" dirty="0"/>
              <a:t> </a:t>
            </a:r>
            <a:r>
              <a:rPr lang="en-US" sz="2400" dirty="0" err="1"/>
              <a:t>có</a:t>
            </a:r>
            <a:r>
              <a:rPr lang="en-US" sz="2400" dirty="0"/>
              <a:t> </a:t>
            </a:r>
            <a:r>
              <a:rPr lang="en-US" sz="2400" dirty="0" err="1"/>
              <a:t>trọng</a:t>
            </a:r>
            <a:r>
              <a:rPr lang="en-US" sz="2400" dirty="0"/>
              <a:t> </a:t>
            </a:r>
            <a:r>
              <a:rPr lang="en-US" sz="2400" dirty="0" err="1"/>
              <a:t>số</a:t>
            </a:r>
            <a:r>
              <a:rPr lang="en-US" sz="2400" dirty="0"/>
              <a:t> </a:t>
            </a:r>
            <a:r>
              <a:rPr lang="en-US" sz="2400" dirty="0" err="1"/>
              <a:t>lần</a:t>
            </a:r>
            <a:r>
              <a:rPr lang="en-US" sz="2400" dirty="0"/>
              <a:t> </a:t>
            </a:r>
            <a:r>
              <a:rPr lang="en-US" sz="2400" dirty="0" err="1"/>
              <a:t>lượt</a:t>
            </a:r>
            <a:r>
              <a:rPr lang="en-US" sz="2400" dirty="0"/>
              <a:t> </a:t>
            </a:r>
            <a:r>
              <a:rPr lang="en-US" sz="2400" dirty="0" err="1"/>
              <a:t>là</a:t>
            </a:r>
            <a:r>
              <a:rPr lang="en-US" sz="2400" dirty="0"/>
              <a:t> 7 </a:t>
            </a:r>
            <a:r>
              <a:rPr lang="en-US" sz="2400" dirty="0" err="1"/>
              <a:t>và</a:t>
            </a:r>
            <a:r>
              <a:rPr lang="en-US" sz="2400" dirty="0"/>
              <a:t> 8, </a:t>
            </a:r>
            <a:r>
              <a:rPr lang="en-US" sz="2400" dirty="0" err="1"/>
              <a:t>chúng</a:t>
            </a:r>
            <a:r>
              <a:rPr lang="en-US" sz="2400" dirty="0"/>
              <a:t> ta </a:t>
            </a:r>
            <a:r>
              <a:rPr lang="en-US" sz="2400" dirty="0" err="1"/>
              <a:t>thêm</a:t>
            </a:r>
            <a:r>
              <a:rPr lang="en-US" sz="2400" dirty="0"/>
              <a:t> </a:t>
            </a:r>
            <a:r>
              <a:rPr lang="en-US" sz="2400" dirty="0" err="1"/>
              <a:t>cạnh</a:t>
            </a:r>
            <a:r>
              <a:rPr lang="en-US" sz="2400" dirty="0"/>
              <a:t> </a:t>
            </a:r>
            <a:r>
              <a:rPr lang="en-US" sz="2400" dirty="0" err="1"/>
              <a:t>có</a:t>
            </a:r>
            <a:r>
              <a:rPr lang="en-US" sz="2400" dirty="0"/>
              <a:t> </a:t>
            </a:r>
            <a:r>
              <a:rPr lang="en-US" sz="2400" dirty="0" err="1"/>
              <a:t>trọng</a:t>
            </a:r>
            <a:r>
              <a:rPr lang="en-US" sz="2400" dirty="0"/>
              <a:t> </a:t>
            </a:r>
            <a:r>
              <a:rPr lang="en-US" sz="2400" dirty="0" err="1"/>
              <a:t>số</a:t>
            </a:r>
            <a:r>
              <a:rPr lang="en-US" sz="2400" dirty="0"/>
              <a:t> </a:t>
            </a:r>
            <a:r>
              <a:rPr lang="en-US" sz="2400" dirty="0" err="1"/>
              <a:t>nhỏ</a:t>
            </a:r>
            <a:r>
              <a:rPr lang="en-US" sz="2400" dirty="0"/>
              <a:t> </a:t>
            </a:r>
            <a:r>
              <a:rPr lang="en-US" sz="2400" dirty="0" err="1"/>
              <a:t>hơn</a:t>
            </a:r>
            <a:endParaRPr lang="en-US" sz="2400" dirty="0" err="1"/>
          </a:p>
        </p:txBody>
      </p:sp>
      <p:pic>
        <p:nvPicPr>
          <p:cNvPr id="9" name="Picture 8"/>
          <p:cNvPicPr/>
          <p:nvPr/>
        </p:nvPicPr>
        <p:blipFill>
          <a:blip r:embed="rId1">
            <a:extLst>
              <a:ext uri="{28A0092B-C50C-407E-A947-70E740481C1C}">
                <a14:useLocalDpi xmlns:a14="http://schemas.microsoft.com/office/drawing/2010/main" val="0"/>
              </a:ext>
            </a:extLst>
          </a:blip>
          <a:stretch>
            <a:fillRect/>
          </a:stretch>
        </p:blipFill>
        <p:spPr>
          <a:xfrm>
            <a:off x="1260475" y="3323590"/>
            <a:ext cx="4266565" cy="1856740"/>
          </a:xfrm>
          <a:prstGeom prst="rect">
            <a:avLst/>
          </a:prstGeom>
        </p:spPr>
      </p:pic>
      <p:sp>
        <p:nvSpPr>
          <p:cNvPr id="5" name="TextBox 1"/>
          <p:cNvSpPr txBox="1"/>
          <p:nvPr/>
        </p:nvSpPr>
        <p:spPr>
          <a:xfrm>
            <a:off x="2419985" y="5312410"/>
            <a:ext cx="5387340" cy="922020"/>
          </a:xfrm>
          <a:prstGeom prst="rect">
            <a:avLst/>
          </a:prstGeom>
          <a:noFill/>
        </p:spPr>
        <p:txBody>
          <a:bodyPr wrap="square" rtlCol="0">
            <a:spAutoFit/>
          </a:bodyPr>
          <a:p>
            <a:r>
              <a:rPr lang="en-US" dirty="0" err="1"/>
              <a:t>Bằng</a:t>
            </a:r>
            <a:r>
              <a:rPr lang="en-US" dirty="0"/>
              <a:t> </a:t>
            </a:r>
            <a:r>
              <a:rPr lang="en-US" dirty="0" err="1"/>
              <a:t>việc</a:t>
            </a:r>
            <a:r>
              <a:rPr lang="en-US" dirty="0"/>
              <a:t> </a:t>
            </a:r>
            <a:r>
              <a:rPr lang="en-US" dirty="0" err="1"/>
              <a:t>thêm</a:t>
            </a:r>
            <a:r>
              <a:rPr lang="en-US" dirty="0"/>
              <a:t> </a:t>
            </a:r>
            <a:r>
              <a:rPr lang="en-US" dirty="0" err="1"/>
              <a:t>cạnh</a:t>
            </a:r>
            <a:r>
              <a:rPr lang="en-US" dirty="0"/>
              <a:t> SA, </a:t>
            </a:r>
            <a:r>
              <a:rPr lang="en-US" dirty="0" err="1"/>
              <a:t>chúng</a:t>
            </a:r>
            <a:r>
              <a:rPr lang="en-US" dirty="0"/>
              <a:t> ta </a:t>
            </a:r>
            <a:r>
              <a:rPr lang="en-US" dirty="0" err="1"/>
              <a:t>đã</a:t>
            </a:r>
            <a:r>
              <a:rPr lang="en-US" dirty="0"/>
              <a:t> </a:t>
            </a:r>
            <a:r>
              <a:rPr lang="en-US" dirty="0" err="1"/>
              <a:t>có</a:t>
            </a:r>
            <a:r>
              <a:rPr lang="en-US" dirty="0"/>
              <a:t> </a:t>
            </a:r>
            <a:r>
              <a:rPr lang="en-US" dirty="0" err="1"/>
              <a:t>một</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r>
              <a:rPr lang="en-US" dirty="0"/>
              <a:t> </a:t>
            </a:r>
            <a:r>
              <a:rPr lang="en-US" dirty="0" err="1"/>
              <a:t>theo</a:t>
            </a:r>
            <a:r>
              <a:rPr lang="en-US" dirty="0"/>
              <a:t> </a:t>
            </a:r>
            <a:r>
              <a:rPr lang="en-US" dirty="0" err="1"/>
              <a:t>giải</a:t>
            </a:r>
            <a:r>
              <a:rPr lang="en-US" dirty="0"/>
              <a:t> </a:t>
            </a:r>
            <a:r>
              <a:rPr lang="en-US" dirty="0" err="1"/>
              <a:t>thuật</a:t>
            </a:r>
            <a:r>
              <a:rPr lang="en-US" dirty="0"/>
              <a:t> </a:t>
            </a:r>
            <a:r>
              <a:rPr lang="en-US" dirty="0" err="1"/>
              <a:t>của</a:t>
            </a:r>
            <a:r>
              <a:rPr lang="en-US" dirty="0"/>
              <a:t> </a:t>
            </a:r>
            <a:r>
              <a:rPr lang="en-US" dirty="0" err="1"/>
              <a:t>Kruskal</a:t>
            </a:r>
            <a:r>
              <a:rPr lang="en-US" dirty="0" smtClean="0"/>
              <a:t>.</a:t>
            </a:r>
            <a:endParaRPr lang="en-US" dirty="0" smtClean="0"/>
          </a:p>
          <a:p>
            <a:endParaRPr lang="en-US" dirty="0"/>
          </a:p>
        </p:txBody>
      </p:sp>
      <p:sp>
        <p:nvSpPr>
          <p:cNvPr id="6" name="TextBox 3"/>
          <p:cNvSpPr txBox="1"/>
          <p:nvPr/>
        </p:nvSpPr>
        <p:spPr>
          <a:xfrm>
            <a:off x="7625715" y="2653030"/>
            <a:ext cx="3281045" cy="1938020"/>
          </a:xfrm>
          <a:prstGeom prst="rect">
            <a:avLst/>
          </a:prstGeom>
          <a:noFill/>
        </p:spPr>
        <p:txBody>
          <a:bodyPr wrap="square" rtlCol="0">
            <a:spAutoFit/>
          </a:bodyPr>
          <a:p>
            <a:r>
              <a:rPr lang="vi-VN" sz="2000"/>
              <a:t>Với tổng chi phí là: Ta cộng tất cả các trọng số giữa các đỉnh lại với nhau</a:t>
            </a:r>
            <a:endParaRPr lang="vi-VN" sz="2000"/>
          </a:p>
          <a:p>
            <a:pPr>
              <a:buFont typeface="Arial" panose="020B0604020202020204" pitchFamily="34" charset="0"/>
              <a:buChar char="•"/>
            </a:pPr>
            <a:r>
              <a:rPr lang="vi-VN" sz="2000"/>
              <a:t>Vậy tổng chi phí: </a:t>
            </a:r>
            <a:r>
              <a:rPr lang="en-US" sz="2000"/>
              <a:t>2</a:t>
            </a:r>
            <a:r>
              <a:rPr lang="vi-VN" sz="2000"/>
              <a:t> + </a:t>
            </a:r>
            <a:r>
              <a:rPr lang="en-US" sz="2000"/>
              <a:t>2</a:t>
            </a:r>
            <a:r>
              <a:rPr lang="vi-VN" sz="2000"/>
              <a:t> + 3 + </a:t>
            </a:r>
            <a:r>
              <a:rPr lang="en-US" sz="2000"/>
              <a:t>3</a:t>
            </a:r>
            <a:r>
              <a:rPr lang="vi-VN" sz="2000"/>
              <a:t> + </a:t>
            </a:r>
            <a:r>
              <a:rPr lang="en-US" sz="2000"/>
              <a:t>7</a:t>
            </a:r>
            <a:r>
              <a:rPr lang="vi-VN" sz="2000"/>
              <a:t>  = 1</a:t>
            </a:r>
            <a:r>
              <a:rPr lang="en-US" sz="2000"/>
              <a:t>7</a:t>
            </a:r>
            <a:endParaRPr lang="vi-VN" sz="2000"/>
          </a:p>
          <a:p>
            <a:endParaRPr lang="vi-V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a:t>
            </a:r>
            <a:endParaRPr lang="en-US"/>
          </a:p>
        </p:txBody>
      </p:sp>
      <p:sp>
        <p:nvSpPr>
          <p:cNvPr id="3" name="Content Placeholder 2"/>
          <p:cNvSpPr>
            <a:spLocks noGrp="1"/>
          </p:cNvSpPr>
          <p:nvPr>
            <p:ph idx="1"/>
          </p:nvPr>
        </p:nvSpPr>
        <p:spPr/>
        <p:txBody>
          <a:bodyPr/>
          <a:p>
            <a:pPr marL="0" indent="0">
              <a:buNone/>
            </a:pPr>
            <a:r>
              <a:rPr lang="en-US"/>
              <a:t>1. Thành viên nhóm</a:t>
            </a:r>
            <a:endParaRPr lang="en-US"/>
          </a:p>
          <a:p>
            <a:pPr marL="0" indent="0">
              <a:buNone/>
            </a:pPr>
            <a:r>
              <a:rPr lang="en-US"/>
              <a:t>2. Giới thiệu về hadoop</a:t>
            </a:r>
            <a:endParaRPr lang="en-US"/>
          </a:p>
          <a:p>
            <a:pPr marL="0" indent="0">
              <a:buNone/>
            </a:pPr>
            <a:r>
              <a:rPr lang="en-US"/>
              <a:t>3. Giới thiệu về thuật toán Kruskal</a:t>
            </a:r>
            <a:endParaRPr lang="en-US"/>
          </a:p>
          <a:p>
            <a:pPr marL="0" indent="0">
              <a:buNone/>
            </a:pPr>
            <a:r>
              <a:rPr lang="en-US"/>
              <a:t>4. </a:t>
            </a:r>
            <a:r>
              <a:rPr lang="en-GB"/>
              <a:t>Cài đặt thuật toán và Code chương trình</a:t>
            </a:r>
            <a:endParaRPr lang="en-GB"/>
          </a:p>
          <a:p>
            <a:pPr marL="0" indent="0">
              <a:buNone/>
            </a:pPr>
            <a:r>
              <a:rPr lang="en-US" altLang="en-GB"/>
              <a:t>5. </a:t>
            </a:r>
            <a:r>
              <a:rPr lang="en-GB"/>
              <a:t>Tài liệu tham khảo</a:t>
            </a:r>
            <a:endParaRPr lang="en-GB" dirty="0">
              <a:solidFill>
                <a:srgbClr val="3D4965"/>
              </a:solidFill>
              <a:latin typeface="Dosis" panose="02010503020202060003"/>
              <a:ea typeface="Dosis" panose="02010503020202060003"/>
              <a:cs typeface="Dosis" panose="02010503020202060003"/>
              <a:sym typeface="Dosis" panose="02010503020202060003"/>
            </a:endParaRPr>
          </a:p>
          <a:p>
            <a:pPr marL="0" indent="0">
              <a:buNone/>
            </a:pP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ym typeface="+mn-ea"/>
              </a:rPr>
              <a:t>Tư tưởng thuật toán</a:t>
            </a:r>
            <a:endParaRPr lang="en-US"/>
          </a:p>
        </p:txBody>
      </p:sp>
      <p:sp>
        <p:nvSpPr>
          <p:cNvPr id="3" name="Content Placeholder 2"/>
          <p:cNvSpPr>
            <a:spLocks noGrp="1"/>
          </p:cNvSpPr>
          <p:nvPr>
            <p:ph idx="1"/>
          </p:nvPr>
        </p:nvSpPr>
        <p:spPr/>
        <p:txBody>
          <a:bodyPr/>
          <a:p>
            <a:pPr marL="0" indent="0">
              <a:buNone/>
            </a:pPr>
            <a:r>
              <a:rPr lang="en-US" sz="2400"/>
              <a:t>- Cho một đồ thị có trọng số với n đỉnh. Yêu cầu tìm ra cây khung nhỏ nhất.</a:t>
            </a:r>
            <a:endParaRPr lang="en-US" sz="2400"/>
          </a:p>
          <a:p>
            <a:pPr marL="0" indent="0">
              <a:buNone/>
            </a:pPr>
            <a:r>
              <a:rPr lang="en-US" sz="2400"/>
              <a:t>- Thuật toán Kruskal dựa trên mô hình xây dựng cây khung nhỏ nhất bằng thuật toán hợp nhất.</a:t>
            </a:r>
            <a:endParaRPr lang="en-US" sz="2400"/>
          </a:p>
          <a:p>
            <a:pPr marL="0" lvl="0" indent="0">
              <a:buFont typeface="Arial" panose="020B0604020202020204" pitchFamily="34" charset="0"/>
              <a:buNone/>
            </a:pPr>
            <a:r>
              <a:rPr lang="en-US" sz="2400"/>
              <a:t>- Thuật toán không xét các cạnh với thứ tự tuỳ ý.</a:t>
            </a:r>
            <a:endParaRPr lang="en-US" sz="2400"/>
          </a:p>
          <a:p>
            <a:pPr marL="0" lvl="0" indent="0">
              <a:buFont typeface="Arial" panose="020B0604020202020204" pitchFamily="34" charset="0"/>
              <a:buNone/>
            </a:pPr>
            <a:r>
              <a:rPr lang="en-US" sz="2400"/>
              <a:t>- Thuật toán xét các cạnh theo thứ tự đã sắp xếp theo trọng số.</a:t>
            </a:r>
            <a:endParaRPr lang="en-US" sz="2400"/>
          </a:p>
          <a:p>
            <a:pPr marL="0" indent="0">
              <a:buNone/>
            </a:pPr>
            <a:r>
              <a:rPr lang="en-US" sz="2400"/>
              <a:t>- Để xây dựng tập n-1 cạnh của cây khung nhỏ nhất - tạm gọi là tập K, Kruskal đề nghị cách kết nạp lần lượt các cạnh vào tập đó theo nguyên tắc như sau:</a:t>
            </a:r>
            <a:endParaRPr lang="en-US" sz="2400"/>
          </a:p>
          <a:p>
            <a:pPr marL="0" lvl="0" indent="0">
              <a:buFont typeface="Arial" panose="020B0604020202020204" pitchFamily="34" charset="0"/>
              <a:buNone/>
            </a:pPr>
            <a:r>
              <a:rPr lang="en-US" sz="2400"/>
              <a:t>- Ưu tiên các cạnh có trọng số nhỏ hơn.</a:t>
            </a:r>
            <a:endParaRPr lang="en-US" sz="2400"/>
          </a:p>
          <a:p>
            <a:pPr marL="0" lvl="0" indent="0">
              <a:buFont typeface="Arial" panose="020B0604020202020204" pitchFamily="34" charset="0"/>
              <a:buNone/>
            </a:pPr>
            <a:r>
              <a:rPr lang="en-US" sz="2400"/>
              <a:t>- Kết nạp cạnh khi nó không tạo chu trình với tập cạnh đã kết nạp trước đó.</a:t>
            </a:r>
            <a:endParaRPr lang="en-US" sz="2400"/>
          </a:p>
          <a:p>
            <a:pPr marL="0" indent="0">
              <a:buNone/>
            </a:pPr>
            <a:r>
              <a:rPr lang="en-US" sz="2400"/>
              <a:t>- Đó là một nguyên tắc chính xác và đúng đắn, đảm bảo tập K nếu thu đủ n - 1 cạnh sẽ là cây khung nhỏ nhất.</a:t>
            </a:r>
            <a:endParaRPr lang="en-US" sz="2400"/>
          </a:p>
          <a:p>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ym typeface="+mn-ea"/>
              </a:rPr>
              <a:t>Mô tả thuật toán</a:t>
            </a:r>
            <a:endParaRPr lang="en-US"/>
          </a:p>
        </p:txBody>
      </p:sp>
      <p:sp>
        <p:nvSpPr>
          <p:cNvPr id="3" name="Content Placeholder 2"/>
          <p:cNvSpPr>
            <a:spLocks noGrp="1"/>
          </p:cNvSpPr>
          <p:nvPr>
            <p:ph idx="1"/>
          </p:nvPr>
        </p:nvSpPr>
        <p:spPr/>
        <p:txBody>
          <a:bodyPr/>
          <a:p>
            <a:pPr marL="0" indent="0">
              <a:buNone/>
            </a:pPr>
            <a:r>
              <a:rPr lang="en-US" sz="2400"/>
              <a:t>- Giả sử ta cần tìm cây bao trùm nhỏ nhất của đồ thị G. Thuật toán bao gồm các bước sau.</a:t>
            </a:r>
            <a:endParaRPr lang="en-US" sz="2400"/>
          </a:p>
          <a:p>
            <a:pPr marL="0" lvl="0" indent="0">
              <a:buFont typeface="Arial" panose="020B0604020202020204" pitchFamily="34" charset="0"/>
              <a:buNone/>
            </a:pPr>
            <a:r>
              <a:rPr lang="en-US" sz="2400"/>
              <a:t>- Khởi tạo rừng F (tập hợp các cây), trong đó mỗi đỉnh của G tạo thành một cây riêng biệt</a:t>
            </a:r>
            <a:endParaRPr lang="en-US" sz="2400"/>
          </a:p>
          <a:p>
            <a:pPr marL="0" lvl="0" indent="0">
              <a:buFont typeface="Arial" panose="020B0604020202020204" pitchFamily="34" charset="0"/>
              <a:buNone/>
            </a:pPr>
            <a:r>
              <a:rPr lang="en-US" sz="2400"/>
              <a:t>- Khởi tạo tập S chứa tất cả các cạnh của G</a:t>
            </a:r>
            <a:endParaRPr lang="en-US" sz="2400"/>
          </a:p>
          <a:p>
            <a:pPr marL="0" lvl="0" indent="0">
              <a:buFont typeface="Arial" panose="020B0604020202020204" pitchFamily="34" charset="0"/>
              <a:buNone/>
            </a:pPr>
            <a:r>
              <a:rPr lang="en-US" sz="2400"/>
              <a:t>- Chừng nào S còn khác rỗng và F gồm hơn một cây</a:t>
            </a:r>
            <a:endParaRPr lang="en-US" sz="2400"/>
          </a:p>
          <a:p>
            <a:pPr marL="0" lvl="1" indent="0">
              <a:buFont typeface="Arial" panose="020B0604020202020204" pitchFamily="34" charset="0"/>
              <a:buNone/>
            </a:pPr>
            <a:r>
              <a:rPr lang="en-US" sz="2400"/>
              <a:t>- Xóa cạnh nhỏ nhất trong S</a:t>
            </a:r>
            <a:endParaRPr lang="en-US" sz="2400"/>
          </a:p>
          <a:p>
            <a:pPr marL="0" lvl="1" indent="0">
              <a:buFont typeface="Arial" panose="020B0604020202020204" pitchFamily="34" charset="0"/>
              <a:buNone/>
            </a:pPr>
            <a:r>
              <a:rPr lang="en-US" sz="2400"/>
              <a:t>- Nếu cạnh đó nối hai cây khác nhau trong F, thì thêm nó vào F và hợp hai cây kề với nó làm một</a:t>
            </a:r>
            <a:endParaRPr lang="en-US" sz="2400"/>
          </a:p>
          <a:p>
            <a:pPr marL="0" lvl="1" indent="0">
              <a:buFont typeface="Arial" panose="020B0604020202020204" pitchFamily="34" charset="0"/>
              <a:buNone/>
            </a:pPr>
            <a:r>
              <a:rPr lang="en-US" sz="2400"/>
              <a:t>- Nếu không thì loại bỏ cạnh đó.</a:t>
            </a:r>
            <a:endParaRPr lang="en-US" sz="2400"/>
          </a:p>
          <a:p>
            <a:pPr marL="0" indent="0">
              <a:buNone/>
            </a:pPr>
            <a:r>
              <a:rPr lang="en-US" sz="2400"/>
              <a:t>- Khi thuật toán kết thúc, rừng chỉ gồm đúng một cây và đó là một cây bao trùm nhỏ nhất của đồ thị G.</a:t>
            </a:r>
            <a:endParaRPr lang="en-US" sz="2400"/>
          </a:p>
          <a:p>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ym typeface="+mn-ea"/>
              </a:rPr>
              <a:t>Mô tả thuật toán</a:t>
            </a:r>
            <a:endParaRPr lang="en-US"/>
          </a:p>
        </p:txBody>
      </p:sp>
      <p:sp>
        <p:nvSpPr>
          <p:cNvPr id="3" name="Content Placeholder 2"/>
          <p:cNvSpPr>
            <a:spLocks noGrp="1"/>
          </p:cNvSpPr>
          <p:nvPr>
            <p:ph idx="1"/>
          </p:nvPr>
        </p:nvSpPr>
        <p:spPr>
          <a:xfrm>
            <a:off x="609600" y="1184910"/>
            <a:ext cx="10972800" cy="4953000"/>
          </a:xfrm>
        </p:spPr>
        <p:txBody>
          <a:bodyPr/>
          <a:p>
            <a:r>
              <a:rPr lang="en-US" dirty="0">
                <a:sym typeface="+mn-ea"/>
              </a:rPr>
              <a:t>Cho </a:t>
            </a:r>
            <a:r>
              <a:rPr lang="en-US" dirty="0" err="1">
                <a:sym typeface="+mn-ea"/>
              </a:rPr>
              <a:t>đồ</a:t>
            </a:r>
            <a:r>
              <a:rPr lang="en-US" dirty="0">
                <a:sym typeface="+mn-ea"/>
              </a:rPr>
              <a:t> </a:t>
            </a:r>
            <a:r>
              <a:rPr lang="en-US" dirty="0" err="1">
                <a:sym typeface="+mn-ea"/>
              </a:rPr>
              <a:t>thị</a:t>
            </a:r>
            <a:r>
              <a:rPr lang="en-US" dirty="0">
                <a:sym typeface="+mn-ea"/>
              </a:rPr>
              <a:t> </a:t>
            </a:r>
            <a:r>
              <a:rPr lang="en-US" b="1" dirty="0">
                <a:sym typeface="+mn-ea"/>
              </a:rPr>
              <a:t>G=(X, E)</a:t>
            </a:r>
            <a:r>
              <a:rPr lang="en-US" dirty="0">
                <a:sym typeface="+mn-ea"/>
              </a:rPr>
              <a:t>.</a:t>
            </a:r>
            <a:endParaRPr lang="en-US" dirty="0"/>
          </a:p>
          <a:p>
            <a:r>
              <a:rPr lang="en-US" dirty="0" err="1">
                <a:sym typeface="+mn-ea"/>
              </a:rPr>
              <a:t>Bước</a:t>
            </a:r>
            <a:r>
              <a:rPr lang="en-US" dirty="0">
                <a:sym typeface="+mn-ea"/>
              </a:rPr>
              <a:t> 1: </a:t>
            </a:r>
            <a:r>
              <a:rPr lang="en-US" dirty="0" err="1">
                <a:sym typeface="+mn-ea"/>
              </a:rPr>
              <a:t>Sắp</a:t>
            </a:r>
            <a:r>
              <a:rPr lang="en-US" dirty="0">
                <a:sym typeface="+mn-ea"/>
              </a:rPr>
              <a:t> </a:t>
            </a:r>
            <a:r>
              <a:rPr lang="en-US" dirty="0" err="1">
                <a:sym typeface="+mn-ea"/>
              </a:rPr>
              <a:t>xếp</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a:t>
            </a:r>
            <a:r>
              <a:rPr lang="en-US" dirty="0" err="1">
                <a:sym typeface="+mn-ea"/>
              </a:rPr>
              <a:t>của</a:t>
            </a:r>
            <a:r>
              <a:rPr lang="en-US" dirty="0">
                <a:sym typeface="+mn-ea"/>
              </a:rPr>
              <a:t> </a:t>
            </a:r>
            <a:r>
              <a:rPr lang="en-US" dirty="0" err="1">
                <a:sym typeface="+mn-ea"/>
              </a:rPr>
              <a:t>đồ</a:t>
            </a:r>
            <a:r>
              <a:rPr lang="en-US" dirty="0">
                <a:sym typeface="+mn-ea"/>
              </a:rPr>
              <a:t> </a:t>
            </a:r>
            <a:r>
              <a:rPr lang="en-US" dirty="0" err="1">
                <a:sym typeface="+mn-ea"/>
              </a:rPr>
              <a:t>thị</a:t>
            </a:r>
            <a:r>
              <a:rPr lang="en-US" dirty="0">
                <a:sym typeface="+mn-ea"/>
              </a:rPr>
              <a:t> </a:t>
            </a:r>
            <a:r>
              <a:rPr lang="en-US" dirty="0" err="1">
                <a:sym typeface="+mn-ea"/>
              </a:rPr>
              <a:t>theo</a:t>
            </a:r>
            <a:r>
              <a:rPr lang="en-US" dirty="0">
                <a:sym typeface="+mn-ea"/>
              </a:rPr>
              <a:t> </a:t>
            </a:r>
            <a:r>
              <a:rPr lang="en-US" dirty="0" err="1">
                <a:sym typeface="+mn-ea"/>
              </a:rPr>
              <a:t>thứ</a:t>
            </a:r>
            <a:r>
              <a:rPr lang="en-US" dirty="0">
                <a:sym typeface="+mn-ea"/>
              </a:rPr>
              <a:t> </a:t>
            </a:r>
            <a:r>
              <a:rPr lang="en-US" dirty="0" err="1">
                <a:sym typeface="+mn-ea"/>
              </a:rPr>
              <a:t>tự</a:t>
            </a:r>
            <a:r>
              <a:rPr lang="en-US" dirty="0">
                <a:sym typeface="+mn-ea"/>
              </a:rPr>
              <a:t> </a:t>
            </a:r>
            <a:r>
              <a:rPr lang="en-US" dirty="0" err="1">
                <a:sym typeface="+mn-ea"/>
              </a:rPr>
              <a:t>trọng</a:t>
            </a:r>
            <a:r>
              <a:rPr lang="en-US" dirty="0">
                <a:sym typeface="+mn-ea"/>
              </a:rPr>
              <a:t> </a:t>
            </a:r>
            <a:r>
              <a:rPr lang="en-US" dirty="0" err="1">
                <a:sym typeface="+mn-ea"/>
              </a:rPr>
              <a:t>số</a:t>
            </a:r>
            <a:r>
              <a:rPr lang="en-US" dirty="0">
                <a:sym typeface="+mn-ea"/>
              </a:rPr>
              <a:t> </a:t>
            </a:r>
            <a:r>
              <a:rPr lang="en-US" dirty="0" err="1">
                <a:sym typeface="+mn-ea"/>
              </a:rPr>
              <a:t>tăng</a:t>
            </a:r>
            <a:r>
              <a:rPr lang="en-US" dirty="0">
                <a:sym typeface="+mn-ea"/>
              </a:rPr>
              <a:t> </a:t>
            </a:r>
            <a:r>
              <a:rPr lang="en-US" dirty="0" err="1">
                <a:sym typeface="+mn-ea"/>
              </a:rPr>
              <a:t>dần</a:t>
            </a:r>
            <a:r>
              <a:rPr lang="en-US" dirty="0">
                <a:sym typeface="+mn-ea"/>
              </a:rPr>
              <a:t>.</a:t>
            </a:r>
            <a:endParaRPr lang="en-US" dirty="0"/>
          </a:p>
          <a:p>
            <a:r>
              <a:rPr lang="en-US" dirty="0" err="1">
                <a:sym typeface="+mn-ea"/>
              </a:rPr>
              <a:t>Bước</a:t>
            </a:r>
            <a:r>
              <a:rPr lang="en-US" dirty="0">
                <a:sym typeface="+mn-ea"/>
              </a:rPr>
              <a:t> 2: </a:t>
            </a:r>
            <a:r>
              <a:rPr lang="en-US" dirty="0" err="1">
                <a:sym typeface="+mn-ea"/>
              </a:rPr>
              <a:t>Khởi</a:t>
            </a:r>
            <a:r>
              <a:rPr lang="en-US" dirty="0">
                <a:sym typeface="+mn-ea"/>
              </a:rPr>
              <a:t> </a:t>
            </a:r>
            <a:r>
              <a:rPr lang="en-US" dirty="0" err="1">
                <a:sym typeface="+mn-ea"/>
              </a:rPr>
              <a:t>tạo</a:t>
            </a:r>
            <a:r>
              <a:rPr lang="en-US" dirty="0">
                <a:sym typeface="+mn-ea"/>
              </a:rPr>
              <a:t> T:= Ø</a:t>
            </a:r>
            <a:endParaRPr lang="en-US" dirty="0"/>
          </a:p>
          <a:p>
            <a:r>
              <a:rPr lang="en-US" dirty="0" err="1">
                <a:sym typeface="+mn-ea"/>
              </a:rPr>
              <a:t>Bước</a:t>
            </a:r>
            <a:r>
              <a:rPr lang="en-US" dirty="0">
                <a:sym typeface="+mn-ea"/>
              </a:rPr>
              <a:t> 3: </a:t>
            </a:r>
            <a:r>
              <a:rPr lang="en-US" dirty="0" err="1">
                <a:sym typeface="+mn-ea"/>
              </a:rPr>
              <a:t>Lần</a:t>
            </a:r>
            <a:r>
              <a:rPr lang="en-US" dirty="0">
                <a:sym typeface="+mn-ea"/>
              </a:rPr>
              <a:t> </a:t>
            </a:r>
            <a:r>
              <a:rPr lang="en-US" dirty="0" err="1">
                <a:sym typeface="+mn-ea"/>
              </a:rPr>
              <a:t>lượt</a:t>
            </a:r>
            <a:r>
              <a:rPr lang="en-US" dirty="0">
                <a:sym typeface="+mn-ea"/>
              </a:rPr>
              <a:t> </a:t>
            </a:r>
            <a:r>
              <a:rPr lang="en-US" dirty="0" err="1">
                <a:sym typeface="+mn-ea"/>
              </a:rPr>
              <a:t>lấy</a:t>
            </a:r>
            <a:r>
              <a:rPr lang="en-US" dirty="0">
                <a:sym typeface="+mn-ea"/>
              </a:rPr>
              <a:t> </a:t>
            </a:r>
            <a:r>
              <a:rPr lang="en-US" dirty="0" err="1">
                <a:sym typeface="+mn-ea"/>
              </a:rPr>
              <a:t>từng</a:t>
            </a:r>
            <a:r>
              <a:rPr lang="en-US" dirty="0">
                <a:sym typeface="+mn-ea"/>
              </a:rPr>
              <a:t> </a:t>
            </a:r>
            <a:r>
              <a:rPr lang="en-US" dirty="0" err="1">
                <a:sym typeface="+mn-ea"/>
              </a:rPr>
              <a:t>cạnh</a:t>
            </a:r>
            <a:r>
              <a:rPr lang="en-US" dirty="0">
                <a:sym typeface="+mn-ea"/>
              </a:rPr>
              <a:t> </a:t>
            </a:r>
            <a:r>
              <a:rPr lang="en-US" dirty="0" err="1">
                <a:sym typeface="+mn-ea"/>
              </a:rPr>
              <a:t>thuộc</a:t>
            </a:r>
            <a:r>
              <a:rPr lang="en-US" dirty="0">
                <a:sym typeface="+mn-ea"/>
              </a:rPr>
              <a:t> </a:t>
            </a:r>
            <a:r>
              <a:rPr lang="en-US" dirty="0" err="1">
                <a:sym typeface="+mn-ea"/>
              </a:rPr>
              <a:t>danh</a:t>
            </a:r>
            <a:r>
              <a:rPr lang="en-US" dirty="0">
                <a:sym typeface="+mn-ea"/>
              </a:rPr>
              <a:t> </a:t>
            </a:r>
            <a:r>
              <a:rPr lang="en-US" dirty="0" err="1">
                <a:sym typeface="+mn-ea"/>
              </a:rPr>
              <a:t>sách</a:t>
            </a:r>
            <a:r>
              <a:rPr lang="en-US" dirty="0">
                <a:sym typeface="+mn-ea"/>
              </a:rPr>
              <a:t> </a:t>
            </a:r>
            <a:r>
              <a:rPr lang="en-US" dirty="0" err="1">
                <a:sym typeface="+mn-ea"/>
              </a:rPr>
              <a:t>đã</a:t>
            </a:r>
            <a:r>
              <a:rPr lang="en-US" dirty="0">
                <a:sym typeface="+mn-ea"/>
              </a:rPr>
              <a:t> </a:t>
            </a:r>
            <a:r>
              <a:rPr lang="en-US" dirty="0" err="1">
                <a:sym typeface="+mn-ea"/>
              </a:rPr>
              <a:t>sắp</a:t>
            </a:r>
            <a:r>
              <a:rPr lang="en-US" dirty="0">
                <a:sym typeface="+mn-ea"/>
              </a:rPr>
              <a:t> </a:t>
            </a:r>
            <a:r>
              <a:rPr lang="en-US" dirty="0" err="1">
                <a:sym typeface="+mn-ea"/>
              </a:rPr>
              <a:t>xếp</a:t>
            </a:r>
            <a:r>
              <a:rPr lang="en-US" dirty="0">
                <a:sym typeface="+mn-ea"/>
              </a:rPr>
              <a:t>. </a:t>
            </a:r>
            <a:r>
              <a:rPr lang="en-US" dirty="0" err="1">
                <a:sym typeface="+mn-ea"/>
              </a:rPr>
              <a:t>Nếu</a:t>
            </a:r>
            <a:r>
              <a:rPr lang="en-US" dirty="0">
                <a:sym typeface="+mn-ea"/>
              </a:rPr>
              <a:t> T+{e} </a:t>
            </a:r>
            <a:r>
              <a:rPr lang="en-US" dirty="0" err="1">
                <a:sym typeface="+mn-ea"/>
              </a:rPr>
              <a:t>không</a:t>
            </a:r>
            <a:r>
              <a:rPr lang="en-US" dirty="0">
                <a:sym typeface="+mn-ea"/>
              </a:rPr>
              <a:t> </a:t>
            </a:r>
            <a:r>
              <a:rPr lang="en-US" dirty="0" err="1">
                <a:sym typeface="+mn-ea"/>
              </a:rPr>
              <a:t>chứa</a:t>
            </a:r>
            <a:r>
              <a:rPr lang="en-US" dirty="0">
                <a:sym typeface="+mn-ea"/>
              </a:rPr>
              <a:t> </a:t>
            </a:r>
            <a:r>
              <a:rPr lang="en-US" dirty="0" err="1">
                <a:sym typeface="+mn-ea"/>
              </a:rPr>
              <a:t>chu</a:t>
            </a:r>
            <a:r>
              <a:rPr lang="en-US" dirty="0">
                <a:sym typeface="+mn-ea"/>
              </a:rPr>
              <a:t> </a:t>
            </a:r>
            <a:r>
              <a:rPr lang="en-US" dirty="0" err="1">
                <a:sym typeface="+mn-ea"/>
              </a:rPr>
              <a:t>trình</a:t>
            </a:r>
            <a:r>
              <a:rPr lang="en-US" dirty="0">
                <a:sym typeface="+mn-ea"/>
              </a:rPr>
              <a:t> </a:t>
            </a:r>
            <a:r>
              <a:rPr lang="en-US" dirty="0" err="1">
                <a:sym typeface="+mn-ea"/>
              </a:rPr>
              <a:t>thì</a:t>
            </a:r>
            <a:r>
              <a:rPr lang="en-US" dirty="0">
                <a:sym typeface="+mn-ea"/>
              </a:rPr>
              <a:t> </a:t>
            </a:r>
            <a:r>
              <a:rPr lang="en-US" dirty="0" err="1">
                <a:sym typeface="+mn-ea"/>
              </a:rPr>
              <a:t>gán</a:t>
            </a:r>
            <a:r>
              <a:rPr lang="en-US" dirty="0">
                <a:sym typeface="+mn-ea"/>
              </a:rPr>
              <a:t> T:=T+{e}.</a:t>
            </a:r>
            <a:endParaRPr lang="en-US" dirty="0"/>
          </a:p>
          <a:p>
            <a:r>
              <a:rPr lang="en-US" dirty="0" err="1">
                <a:sym typeface="+mn-ea"/>
              </a:rPr>
              <a:t>Bước</a:t>
            </a:r>
            <a:r>
              <a:rPr lang="en-US" dirty="0">
                <a:sym typeface="+mn-ea"/>
              </a:rPr>
              <a:t> 4: </a:t>
            </a:r>
            <a:r>
              <a:rPr lang="en-US" dirty="0" err="1">
                <a:sym typeface="+mn-ea"/>
              </a:rPr>
              <a:t>Nếu</a:t>
            </a:r>
            <a:r>
              <a:rPr lang="en-US" dirty="0">
                <a:sym typeface="+mn-ea"/>
              </a:rPr>
              <a:t> T </a:t>
            </a:r>
            <a:r>
              <a:rPr lang="en-US" dirty="0" err="1">
                <a:sym typeface="+mn-ea"/>
              </a:rPr>
              <a:t>đủ</a:t>
            </a:r>
            <a:r>
              <a:rPr lang="en-US" dirty="0">
                <a:sym typeface="+mn-ea"/>
              </a:rPr>
              <a:t> n-1 </a:t>
            </a:r>
            <a:r>
              <a:rPr lang="en-US" dirty="0" err="1">
                <a:sym typeface="+mn-ea"/>
              </a:rPr>
              <a:t>phần</a:t>
            </a:r>
            <a:r>
              <a:rPr lang="en-US" dirty="0">
                <a:sym typeface="+mn-ea"/>
              </a:rPr>
              <a:t> </a:t>
            </a:r>
            <a:r>
              <a:rPr lang="en-US" dirty="0" err="1">
                <a:sym typeface="+mn-ea"/>
              </a:rPr>
              <a:t>tử</a:t>
            </a:r>
            <a:r>
              <a:rPr lang="en-US" dirty="0">
                <a:sym typeface="+mn-ea"/>
              </a:rPr>
              <a:t> </a:t>
            </a:r>
            <a:r>
              <a:rPr lang="en-US" dirty="0" err="1">
                <a:sym typeface="+mn-ea"/>
              </a:rPr>
              <a:t>thì</a:t>
            </a:r>
            <a:r>
              <a:rPr lang="en-US" dirty="0">
                <a:sym typeface="+mn-ea"/>
              </a:rPr>
              <a:t> </a:t>
            </a:r>
            <a:r>
              <a:rPr lang="en-US" dirty="0" err="1">
                <a:sym typeface="+mn-ea"/>
              </a:rPr>
              <a:t>dừng</a:t>
            </a:r>
            <a:r>
              <a:rPr lang="en-US" dirty="0">
                <a:sym typeface="+mn-ea"/>
              </a:rPr>
              <a:t>, </a:t>
            </a:r>
            <a:r>
              <a:rPr lang="en-US" dirty="0" err="1">
                <a:sym typeface="+mn-ea"/>
              </a:rPr>
              <a:t>ngược</a:t>
            </a:r>
            <a:r>
              <a:rPr lang="en-US" dirty="0">
                <a:sym typeface="+mn-ea"/>
              </a:rPr>
              <a:t> </a:t>
            </a:r>
            <a:r>
              <a:rPr lang="en-US" dirty="0" err="1">
                <a:sym typeface="+mn-ea"/>
              </a:rPr>
              <a:t>lại</a:t>
            </a:r>
            <a:r>
              <a:rPr lang="en-US" dirty="0">
                <a:sym typeface="+mn-ea"/>
              </a:rPr>
              <a:t> </a:t>
            </a:r>
            <a:r>
              <a:rPr lang="en-US" dirty="0" err="1">
                <a:sym typeface="+mn-ea"/>
              </a:rPr>
              <a:t>làm</a:t>
            </a:r>
            <a:r>
              <a:rPr lang="en-US" dirty="0">
                <a:sym typeface="+mn-ea"/>
              </a:rPr>
              <a:t> </a:t>
            </a:r>
            <a:r>
              <a:rPr lang="en-US" dirty="0" err="1">
                <a:sym typeface="+mn-ea"/>
              </a:rPr>
              <a:t>tiếp</a:t>
            </a:r>
            <a:r>
              <a:rPr lang="en-US" dirty="0">
                <a:sym typeface="+mn-ea"/>
              </a:rPr>
              <a:t> </a:t>
            </a:r>
            <a:r>
              <a:rPr lang="en-US" dirty="0" err="1">
                <a:sym typeface="+mn-ea"/>
              </a:rPr>
              <a:t>bước</a:t>
            </a:r>
            <a:r>
              <a:rPr lang="en-US" dirty="0">
                <a:sym typeface="+mn-ea"/>
              </a:rPr>
              <a:t> 3.</a:t>
            </a:r>
            <a:endParaRPr lang="en-US" dirty="0"/>
          </a:p>
          <a:p>
            <a:endParaRPr lang="en-US" dirty="0"/>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ym typeface="+mn-ea"/>
              </a:rPr>
              <a:t>Mô tả thuật toán</a:t>
            </a:r>
            <a:endParaRPr lang="en-US"/>
          </a:p>
        </p:txBody>
      </p:sp>
      <p:sp>
        <p:nvSpPr>
          <p:cNvPr id="3" name="Content Placeholder 2"/>
          <p:cNvSpPr>
            <a:spLocks noGrp="1"/>
          </p:cNvSpPr>
          <p:nvPr>
            <p:ph idx="1"/>
          </p:nvPr>
        </p:nvSpPr>
        <p:spPr/>
        <p:txBody>
          <a:bodyPr/>
          <a:p>
            <a:pPr marL="0" indent="0">
              <a:buNone/>
            </a:pPr>
            <a:r>
              <a:rPr lang="en-US" b="1" dirty="0" err="1">
                <a:sym typeface="+mn-ea"/>
              </a:rPr>
              <a:t>Ghi</a:t>
            </a:r>
            <a:r>
              <a:rPr lang="en-US" b="1" dirty="0">
                <a:sym typeface="+mn-ea"/>
              </a:rPr>
              <a:t> </a:t>
            </a:r>
            <a:r>
              <a:rPr lang="en-US" b="1" dirty="0" err="1">
                <a:sym typeface="+mn-ea"/>
              </a:rPr>
              <a:t>chú</a:t>
            </a:r>
            <a:endParaRPr lang="en-US" dirty="0"/>
          </a:p>
          <a:p>
            <a:pPr marL="0" lvl="0" indent="0">
              <a:buFont typeface="Arial" panose="020B0604020202020204" pitchFamily="34" charset="0"/>
              <a:buNone/>
            </a:pPr>
            <a:r>
              <a:rPr lang="en-US" dirty="0" err="1">
                <a:sym typeface="+mn-ea"/>
              </a:rPr>
              <a:t>Trong</a:t>
            </a:r>
            <a:r>
              <a:rPr lang="en-US" dirty="0">
                <a:sym typeface="+mn-ea"/>
              </a:rPr>
              <a:t> </a:t>
            </a:r>
            <a:r>
              <a:rPr lang="en-US" dirty="0" err="1">
                <a:sym typeface="+mn-ea"/>
              </a:rPr>
              <a:t>quá</a:t>
            </a:r>
            <a:r>
              <a:rPr lang="en-US" dirty="0">
                <a:sym typeface="+mn-ea"/>
              </a:rPr>
              <a:t> </a:t>
            </a:r>
            <a:r>
              <a:rPr lang="en-US" dirty="0" err="1">
                <a:sym typeface="+mn-ea"/>
              </a:rPr>
              <a:t>trình</a:t>
            </a:r>
            <a:r>
              <a:rPr lang="en-US" dirty="0">
                <a:sym typeface="+mn-ea"/>
              </a:rPr>
              <a:t> </a:t>
            </a:r>
            <a:r>
              <a:rPr lang="en-US" dirty="0" err="1">
                <a:sym typeface="+mn-ea"/>
              </a:rPr>
              <a:t>xây</a:t>
            </a:r>
            <a:r>
              <a:rPr lang="en-US" dirty="0">
                <a:sym typeface="+mn-ea"/>
              </a:rPr>
              <a:t> </a:t>
            </a:r>
            <a:r>
              <a:rPr lang="en-US" dirty="0" err="1">
                <a:sym typeface="+mn-ea"/>
              </a:rPr>
              <a:t>dựng</a:t>
            </a:r>
            <a:r>
              <a:rPr lang="en-US" dirty="0">
                <a:sym typeface="+mn-ea"/>
              </a:rPr>
              <a:t> T </a:t>
            </a:r>
            <a:r>
              <a:rPr lang="en-US" dirty="0" err="1">
                <a:sym typeface="+mn-ea"/>
              </a:rPr>
              <a:t>thì</a:t>
            </a:r>
            <a:r>
              <a:rPr lang="en-US" dirty="0">
                <a:sym typeface="+mn-ea"/>
              </a:rPr>
              <a:t> </a:t>
            </a:r>
            <a:r>
              <a:rPr lang="en-US" dirty="0" err="1">
                <a:sym typeface="+mn-ea"/>
              </a:rPr>
              <a:t>các</a:t>
            </a:r>
            <a:r>
              <a:rPr lang="en-US" dirty="0">
                <a:sym typeface="+mn-ea"/>
              </a:rPr>
              <a:t> </a:t>
            </a:r>
            <a:r>
              <a:rPr lang="en-US" dirty="0" err="1">
                <a:sym typeface="+mn-ea"/>
              </a:rPr>
              <a:t>cạnh</a:t>
            </a:r>
            <a:r>
              <a:rPr lang="en-US" dirty="0">
                <a:sym typeface="+mn-ea"/>
              </a:rPr>
              <a:t> </a:t>
            </a:r>
            <a:r>
              <a:rPr lang="en-US" dirty="0" err="1">
                <a:sym typeface="+mn-ea"/>
              </a:rPr>
              <a:t>có</a:t>
            </a:r>
            <a:r>
              <a:rPr lang="en-US" dirty="0">
                <a:sym typeface="+mn-ea"/>
              </a:rPr>
              <a:t> </a:t>
            </a:r>
            <a:r>
              <a:rPr lang="en-US" dirty="0" err="1">
                <a:sym typeface="+mn-ea"/>
              </a:rPr>
              <a:t>thể</a:t>
            </a:r>
            <a:r>
              <a:rPr lang="en-US" dirty="0">
                <a:sym typeface="+mn-ea"/>
              </a:rPr>
              <a:t> </a:t>
            </a:r>
            <a:r>
              <a:rPr lang="en-US" dirty="0" err="1">
                <a:sym typeface="+mn-ea"/>
              </a:rPr>
              <a:t>không</a:t>
            </a:r>
            <a:r>
              <a:rPr lang="en-US" dirty="0">
                <a:sym typeface="+mn-ea"/>
              </a:rPr>
              <a:t> </a:t>
            </a:r>
            <a:r>
              <a:rPr lang="en-US" u="sng" dirty="0" err="1">
                <a:sym typeface="+mn-ea"/>
                <a:hlinkClick r:id="rId1" tooltip="Tập hợp liên thông"/>
              </a:rPr>
              <a:t>liên</a:t>
            </a:r>
            <a:r>
              <a:rPr lang="en-US" u="sng" dirty="0">
                <a:sym typeface="+mn-ea"/>
                <a:hlinkClick r:id="rId1" tooltip="Tập hợp liên thông"/>
              </a:rPr>
              <a:t> </a:t>
            </a:r>
            <a:r>
              <a:rPr lang="en-US" u="sng" dirty="0" err="1">
                <a:sym typeface="+mn-ea"/>
                <a:hlinkClick r:id="rId1" tooltip="Tập hợp liên thông"/>
              </a:rPr>
              <a:t>thông</a:t>
            </a:r>
            <a:r>
              <a:rPr lang="en-US" dirty="0">
                <a:sym typeface="+mn-ea"/>
              </a:rPr>
              <a:t> </a:t>
            </a:r>
            <a:r>
              <a:rPr lang="en-US" dirty="0" err="1">
                <a:sym typeface="+mn-ea"/>
              </a:rPr>
              <a:t>nhau</a:t>
            </a:r>
            <a:r>
              <a:rPr lang="en-US" dirty="0">
                <a:sym typeface="+mn-ea"/>
              </a:rPr>
              <a:t> </a:t>
            </a:r>
            <a:r>
              <a:rPr lang="en-US" dirty="0" err="1">
                <a:sym typeface="+mn-ea"/>
              </a:rPr>
              <a:t>lúc</a:t>
            </a:r>
            <a:r>
              <a:rPr lang="en-US" dirty="0">
                <a:sym typeface="+mn-ea"/>
              </a:rPr>
              <a:t> </a:t>
            </a:r>
            <a:r>
              <a:rPr lang="en-US" dirty="0" err="1">
                <a:sym typeface="+mn-ea"/>
              </a:rPr>
              <a:t>đó</a:t>
            </a:r>
            <a:r>
              <a:rPr lang="en-US" dirty="0">
                <a:sym typeface="+mn-ea"/>
              </a:rPr>
              <a:t> T </a:t>
            </a:r>
            <a:r>
              <a:rPr lang="en-US" dirty="0" err="1">
                <a:sym typeface="+mn-ea"/>
              </a:rPr>
              <a:t>chỉ</a:t>
            </a:r>
            <a:r>
              <a:rPr lang="en-US" dirty="0">
                <a:sym typeface="+mn-ea"/>
              </a:rPr>
              <a:t> </a:t>
            </a:r>
            <a:r>
              <a:rPr lang="en-US" dirty="0" err="1">
                <a:sym typeface="+mn-ea"/>
              </a:rPr>
              <a:t>là</a:t>
            </a:r>
            <a:r>
              <a:rPr lang="en-US" dirty="0">
                <a:sym typeface="+mn-ea"/>
              </a:rPr>
              <a:t> </a:t>
            </a:r>
            <a:r>
              <a:rPr lang="en-US" u="sng" dirty="0" err="1">
                <a:sym typeface="+mn-ea"/>
                <a:hlinkClick r:id="rId2" tooltip="Rừng"/>
              </a:rPr>
              <a:t>rừng</a:t>
            </a:r>
            <a:r>
              <a:rPr lang="en-US" dirty="0">
                <a:sym typeface="+mn-ea"/>
              </a:rPr>
              <a:t> </a:t>
            </a:r>
            <a:r>
              <a:rPr lang="en-US" dirty="0" err="1">
                <a:sym typeface="+mn-ea"/>
              </a:rPr>
              <a:t>chứ</a:t>
            </a:r>
            <a:r>
              <a:rPr lang="en-US" dirty="0">
                <a:sym typeface="+mn-ea"/>
              </a:rPr>
              <a:t> </a:t>
            </a:r>
            <a:r>
              <a:rPr lang="en-US" dirty="0" err="1">
                <a:sym typeface="+mn-ea"/>
              </a:rPr>
              <a:t>chưa</a:t>
            </a:r>
            <a:r>
              <a:rPr lang="en-US" dirty="0">
                <a:sym typeface="+mn-ea"/>
              </a:rPr>
              <a:t> </a:t>
            </a:r>
            <a:r>
              <a:rPr lang="en-US" dirty="0" err="1">
                <a:sym typeface="+mn-ea"/>
              </a:rPr>
              <a:t>trở</a:t>
            </a:r>
            <a:r>
              <a:rPr lang="en-US" dirty="0">
                <a:sym typeface="+mn-ea"/>
              </a:rPr>
              <a:t> </a:t>
            </a:r>
            <a:r>
              <a:rPr lang="en-US" dirty="0" err="1">
                <a:sym typeface="+mn-ea"/>
              </a:rPr>
              <a:t>thành</a:t>
            </a:r>
            <a:r>
              <a:rPr lang="en-US" dirty="0">
                <a:sym typeface="+mn-ea"/>
              </a:rPr>
              <a:t> </a:t>
            </a:r>
            <a:r>
              <a:rPr lang="en-US" u="sng" dirty="0" err="1">
                <a:sym typeface="+mn-ea"/>
                <a:hlinkClick r:id="rId3" tooltip="Cây"/>
              </a:rPr>
              <a:t>cây</a:t>
            </a:r>
            <a:r>
              <a:rPr lang="en-US" dirty="0">
                <a:sym typeface="+mn-ea"/>
              </a:rPr>
              <a:t>.</a:t>
            </a:r>
            <a:endParaRPr lang="en-US" dirty="0"/>
          </a:p>
          <a:p>
            <a:pPr marL="0" lvl="0" indent="0">
              <a:buFont typeface="Arial" panose="020B0604020202020204" pitchFamily="34" charset="0"/>
              <a:buNone/>
            </a:pPr>
            <a:r>
              <a:rPr lang="en-US" dirty="0" err="1">
                <a:sym typeface="+mn-ea"/>
              </a:rPr>
              <a:t>Khi</a:t>
            </a:r>
            <a:r>
              <a:rPr lang="en-US" dirty="0">
                <a:sym typeface="+mn-ea"/>
              </a:rPr>
              <a:t> </a:t>
            </a:r>
            <a:r>
              <a:rPr lang="en-US" u="sng" dirty="0" err="1">
                <a:sym typeface="+mn-ea"/>
                <a:hlinkClick r:id="rId4" tooltip="Thuật toán"/>
              </a:rPr>
              <a:t>thuật</a:t>
            </a:r>
            <a:r>
              <a:rPr lang="en-US" u="sng" dirty="0">
                <a:sym typeface="+mn-ea"/>
                <a:hlinkClick r:id="rId4" tooltip="Thuật toán"/>
              </a:rPr>
              <a:t> </a:t>
            </a:r>
            <a:r>
              <a:rPr lang="en-US" u="sng" dirty="0" err="1">
                <a:sym typeface="+mn-ea"/>
                <a:hlinkClick r:id="rId4" tooltip="Thuật toán"/>
              </a:rPr>
              <a:t>toán</a:t>
            </a:r>
            <a:r>
              <a:rPr lang="en-US" dirty="0">
                <a:sym typeface="+mn-ea"/>
              </a:rPr>
              <a:t> </a:t>
            </a:r>
            <a:r>
              <a:rPr lang="en-US" dirty="0" err="1">
                <a:sym typeface="+mn-ea"/>
              </a:rPr>
              <a:t>dừng</a:t>
            </a:r>
            <a:r>
              <a:rPr lang="en-US" dirty="0">
                <a:sym typeface="+mn-ea"/>
              </a:rPr>
              <a:t>:</a:t>
            </a:r>
            <a:endParaRPr lang="en-US" dirty="0"/>
          </a:p>
          <a:p>
            <a:pPr marL="0" indent="0">
              <a:buNone/>
            </a:pPr>
            <a:r>
              <a:rPr lang="en-US" dirty="0" err="1">
                <a:sym typeface="+mn-ea"/>
              </a:rPr>
              <a:t>	Nếu</a:t>
            </a:r>
            <a:r>
              <a:rPr lang="en-US" dirty="0">
                <a:sym typeface="+mn-ea"/>
              </a:rPr>
              <a:t> T </a:t>
            </a:r>
            <a:r>
              <a:rPr lang="en-US" dirty="0" err="1">
                <a:sym typeface="+mn-ea"/>
              </a:rPr>
              <a:t>chưa</a:t>
            </a:r>
            <a:r>
              <a:rPr lang="en-US" dirty="0">
                <a:sym typeface="+mn-ea"/>
              </a:rPr>
              <a:t> </a:t>
            </a:r>
            <a:r>
              <a:rPr lang="en-US" dirty="0" err="1">
                <a:sym typeface="+mn-ea"/>
              </a:rPr>
              <a:t>đủ</a:t>
            </a:r>
            <a:r>
              <a:rPr lang="en-US" dirty="0">
                <a:sym typeface="+mn-ea"/>
              </a:rPr>
              <a:t> n - 1 </a:t>
            </a:r>
            <a:r>
              <a:rPr lang="en-US" dirty="0" err="1">
                <a:sym typeface="+mn-ea"/>
              </a:rPr>
              <a:t>cạnh</a:t>
            </a:r>
            <a:r>
              <a:rPr lang="en-US" dirty="0">
                <a:sym typeface="+mn-ea"/>
              </a:rPr>
              <a:t> </a:t>
            </a:r>
            <a:r>
              <a:rPr lang="en-US" dirty="0" err="1">
                <a:sym typeface="+mn-ea"/>
              </a:rPr>
              <a:t>thì</a:t>
            </a:r>
            <a:r>
              <a:rPr lang="en-US" dirty="0">
                <a:sym typeface="+mn-ea"/>
              </a:rPr>
              <a:t> </a:t>
            </a:r>
            <a:r>
              <a:rPr lang="en-US" u="sng" dirty="0" err="1">
                <a:sym typeface="+mn-ea"/>
                <a:hlinkClick r:id="rId5" tooltip="Đồ thị"/>
              </a:rPr>
              <a:t>đồ</a:t>
            </a:r>
            <a:r>
              <a:rPr lang="en-US" u="sng" dirty="0">
                <a:sym typeface="+mn-ea"/>
                <a:hlinkClick r:id="rId5" tooltip="Đồ thị"/>
              </a:rPr>
              <a:t> </a:t>
            </a:r>
            <a:r>
              <a:rPr lang="en-US" u="sng" dirty="0" err="1">
                <a:sym typeface="+mn-ea"/>
                <a:hlinkClick r:id="rId5" tooltip="Đồ thị"/>
              </a:rPr>
              <a:t>thị</a:t>
            </a:r>
            <a:r>
              <a:rPr lang="en-US" dirty="0">
                <a:sym typeface="+mn-ea"/>
              </a:rPr>
              <a:t> G </a:t>
            </a:r>
            <a:r>
              <a:rPr lang="en-US" dirty="0" err="1">
                <a:sym typeface="+mn-ea"/>
              </a:rPr>
              <a:t>không</a:t>
            </a:r>
            <a:r>
              <a:rPr lang="en-US" dirty="0">
                <a:sym typeface="+mn-ea"/>
              </a:rPr>
              <a:t> </a:t>
            </a:r>
            <a:r>
              <a:rPr lang="en-US" dirty="0" err="1">
                <a:sym typeface="+mn-ea"/>
              </a:rPr>
              <a:t>liên</a:t>
            </a:r>
            <a:r>
              <a:rPr lang="en-US" dirty="0">
                <a:sym typeface="+mn-ea"/>
              </a:rPr>
              <a:t> </a:t>
            </a:r>
            <a:r>
              <a:rPr lang="en-US" dirty="0" err="1">
                <a:sym typeface="+mn-ea"/>
              </a:rPr>
              <a:t>thông</a:t>
            </a:r>
            <a:r>
              <a:rPr lang="en-US" dirty="0">
                <a:sym typeface="+mn-ea"/>
              </a:rPr>
              <a:t>(</a:t>
            </a:r>
            <a:r>
              <a:rPr lang="en-US" dirty="0" err="1">
                <a:sym typeface="+mn-ea"/>
              </a:rPr>
              <a:t>không</a:t>
            </a:r>
            <a:r>
              <a:rPr lang="en-US" dirty="0">
                <a:sym typeface="+mn-ea"/>
              </a:rPr>
              <a:t> </a:t>
            </a:r>
            <a:r>
              <a:rPr lang="en-US" dirty="0" err="1">
                <a:sym typeface="+mn-ea"/>
              </a:rPr>
              <a:t>có</a:t>
            </a:r>
            <a:r>
              <a:rPr lang="en-US" dirty="0">
                <a:sym typeface="+mn-ea"/>
              </a:rPr>
              <a:t> </a:t>
            </a:r>
            <a:r>
              <a:rPr lang="en-US" dirty="0" err="1">
                <a:sym typeface="+mn-ea"/>
              </a:rPr>
              <a:t>cây</a:t>
            </a:r>
            <a:r>
              <a:rPr lang="en-US" dirty="0">
                <a:sym typeface="+mn-ea"/>
              </a:rPr>
              <a:t> </a:t>
            </a:r>
            <a:r>
              <a:rPr lang="en-US" dirty="0" err="1">
                <a:sym typeface="+mn-ea"/>
              </a:rPr>
              <a:t>khung</a:t>
            </a:r>
            <a:r>
              <a:rPr lang="en-US" dirty="0">
                <a:sym typeface="+mn-ea"/>
              </a:rPr>
              <a:t>)</a:t>
            </a:r>
            <a:endParaRPr lang="en-US" dirty="0"/>
          </a:p>
          <a:p>
            <a:pPr marL="0" indent="0">
              <a:buNone/>
            </a:pPr>
            <a:r>
              <a:rPr lang="en-US" dirty="0" err="1">
                <a:sym typeface="+mn-ea"/>
              </a:rPr>
              <a:t>	Ngược</a:t>
            </a:r>
            <a:r>
              <a:rPr lang="en-US" dirty="0">
                <a:sym typeface="+mn-ea"/>
              </a:rPr>
              <a:t> </a:t>
            </a:r>
            <a:r>
              <a:rPr lang="en-US" dirty="0" err="1">
                <a:sym typeface="+mn-ea"/>
              </a:rPr>
              <a:t>lại</a:t>
            </a:r>
            <a:r>
              <a:rPr lang="en-US" dirty="0">
                <a:sym typeface="+mn-ea"/>
              </a:rPr>
              <a:t> </a:t>
            </a:r>
            <a:r>
              <a:rPr lang="en-US" dirty="0" err="1">
                <a:sym typeface="+mn-ea"/>
              </a:rPr>
              <a:t>thì</a:t>
            </a:r>
            <a:r>
              <a:rPr lang="en-US" dirty="0">
                <a:sym typeface="+mn-ea"/>
              </a:rPr>
              <a:t> T </a:t>
            </a:r>
            <a:r>
              <a:rPr lang="en-US" dirty="0" err="1">
                <a:sym typeface="+mn-ea"/>
              </a:rPr>
              <a:t>là</a:t>
            </a:r>
            <a:r>
              <a:rPr lang="en-US" dirty="0">
                <a:sym typeface="+mn-ea"/>
              </a:rPr>
              <a:t> </a:t>
            </a:r>
            <a:r>
              <a:rPr lang="en-US" u="sng" dirty="0" err="1">
                <a:sym typeface="+mn-ea"/>
                <a:hlinkClick r:id="rId6" tooltip="Cây bao trùm"/>
              </a:rPr>
              <a:t>cây</a:t>
            </a:r>
            <a:r>
              <a:rPr lang="en-US" u="sng" dirty="0">
                <a:sym typeface="+mn-ea"/>
                <a:hlinkClick r:id="rId6" tooltip="Cây bao trùm"/>
              </a:rPr>
              <a:t> </a:t>
            </a:r>
            <a:r>
              <a:rPr lang="en-US" u="sng" dirty="0" err="1">
                <a:sym typeface="+mn-ea"/>
                <a:hlinkClick r:id="rId6" tooltip="Cây bao trùm"/>
              </a:rPr>
              <a:t>khung</a:t>
            </a:r>
            <a:r>
              <a:rPr lang="en-US" dirty="0">
                <a:sym typeface="+mn-ea"/>
              </a:rPr>
              <a:t> </a:t>
            </a:r>
            <a:r>
              <a:rPr lang="en-US" dirty="0" err="1">
                <a:sym typeface="+mn-ea"/>
              </a:rPr>
              <a:t>cần</a:t>
            </a:r>
            <a:r>
              <a:rPr lang="en-US" dirty="0">
                <a:sym typeface="+mn-ea"/>
              </a:rPr>
              <a:t> </a:t>
            </a:r>
            <a:r>
              <a:rPr lang="en-US" dirty="0" err="1">
                <a:sym typeface="+mn-ea"/>
              </a:rPr>
              <a:t>tìm</a:t>
            </a:r>
            <a:r>
              <a:rPr lang="en-US" dirty="0">
                <a:sym typeface="+mn-ea"/>
              </a:rPr>
              <a:t>.</a:t>
            </a:r>
            <a:endParaRPr lang="en-US" dirty="0"/>
          </a:p>
          <a:p>
            <a:pPr marL="0" indent="0">
              <a:buNone/>
            </a:pPr>
            <a:r>
              <a:rPr lang="en-US" dirty="0" err="1">
                <a:sym typeface="+mn-ea"/>
              </a:rPr>
              <a:t>	Nếu</a:t>
            </a:r>
            <a:r>
              <a:rPr lang="en-US" dirty="0">
                <a:sym typeface="+mn-ea"/>
              </a:rPr>
              <a:t> </a:t>
            </a:r>
            <a:r>
              <a:rPr lang="en-US" i="1" dirty="0">
                <a:sym typeface="+mn-ea"/>
              </a:rPr>
              <a:t>E</a:t>
            </a:r>
            <a:r>
              <a:rPr lang="en-US" dirty="0">
                <a:sym typeface="+mn-ea"/>
              </a:rPr>
              <a:t> </a:t>
            </a:r>
            <a:r>
              <a:rPr lang="en-US" dirty="0" err="1">
                <a:sym typeface="+mn-ea"/>
              </a:rPr>
              <a:t>là</a:t>
            </a:r>
            <a:r>
              <a:rPr lang="en-US" dirty="0">
                <a:sym typeface="+mn-ea"/>
              </a:rPr>
              <a:t> </a:t>
            </a:r>
            <a:r>
              <a:rPr lang="en-US" dirty="0" err="1">
                <a:sym typeface="+mn-ea"/>
              </a:rPr>
              <a:t>số</a:t>
            </a:r>
            <a:r>
              <a:rPr lang="en-US" dirty="0">
                <a:sym typeface="+mn-ea"/>
              </a:rPr>
              <a:t> </a:t>
            </a:r>
            <a:r>
              <a:rPr lang="en-US" dirty="0" err="1">
                <a:sym typeface="+mn-ea"/>
              </a:rPr>
              <a:t>cạnh</a:t>
            </a:r>
            <a:r>
              <a:rPr lang="en-US" dirty="0">
                <a:sym typeface="+mn-ea"/>
              </a:rPr>
              <a:t> </a:t>
            </a:r>
            <a:r>
              <a:rPr lang="en-US" dirty="0" err="1">
                <a:sym typeface="+mn-ea"/>
              </a:rPr>
              <a:t>và</a:t>
            </a:r>
            <a:r>
              <a:rPr lang="en-US" dirty="0">
                <a:sym typeface="+mn-ea"/>
              </a:rPr>
              <a:t> </a:t>
            </a:r>
            <a:r>
              <a:rPr lang="en-US" i="1" dirty="0">
                <a:sym typeface="+mn-ea"/>
              </a:rPr>
              <a:t>V</a:t>
            </a:r>
            <a:r>
              <a:rPr lang="en-US" dirty="0">
                <a:sym typeface="+mn-ea"/>
              </a:rPr>
              <a:t> </a:t>
            </a:r>
            <a:r>
              <a:rPr lang="en-US" dirty="0" err="1">
                <a:sym typeface="+mn-ea"/>
              </a:rPr>
              <a:t>là</a:t>
            </a:r>
            <a:r>
              <a:rPr lang="en-US" dirty="0">
                <a:sym typeface="+mn-ea"/>
              </a:rPr>
              <a:t> </a:t>
            </a:r>
            <a:r>
              <a:rPr lang="en-US" dirty="0" err="1">
                <a:sym typeface="+mn-ea"/>
              </a:rPr>
              <a:t>số</a:t>
            </a:r>
            <a:r>
              <a:rPr lang="en-US" dirty="0">
                <a:sym typeface="+mn-ea"/>
              </a:rPr>
              <a:t> </a:t>
            </a:r>
            <a:r>
              <a:rPr lang="en-US" dirty="0" err="1">
                <a:sym typeface="+mn-ea"/>
              </a:rPr>
              <a:t>đỉnh</a:t>
            </a:r>
            <a:r>
              <a:rPr lang="en-US" dirty="0">
                <a:sym typeface="+mn-ea"/>
              </a:rPr>
              <a:t> </a:t>
            </a:r>
            <a:r>
              <a:rPr lang="en-US" dirty="0" err="1">
                <a:sym typeface="+mn-ea"/>
              </a:rPr>
              <a:t>của</a:t>
            </a:r>
            <a:r>
              <a:rPr lang="en-US" dirty="0">
                <a:sym typeface="+mn-ea"/>
              </a:rPr>
              <a:t> </a:t>
            </a:r>
            <a:r>
              <a:rPr lang="en-US" dirty="0" err="1">
                <a:sym typeface="+mn-ea"/>
              </a:rPr>
              <a:t>đồ</a:t>
            </a:r>
            <a:r>
              <a:rPr lang="en-US" dirty="0">
                <a:sym typeface="+mn-ea"/>
              </a:rPr>
              <a:t> </a:t>
            </a:r>
            <a:r>
              <a:rPr lang="en-US" dirty="0" err="1">
                <a:sym typeface="+mn-ea"/>
              </a:rPr>
              <a:t>thị</a:t>
            </a:r>
            <a:r>
              <a:rPr lang="en-US" dirty="0">
                <a:sym typeface="+mn-ea"/>
              </a:rPr>
              <a:t> </a:t>
            </a:r>
            <a:r>
              <a:rPr lang="en-US" dirty="0" err="1">
                <a:sym typeface="+mn-ea"/>
              </a:rPr>
              <a:t>thì</a:t>
            </a:r>
            <a:r>
              <a:rPr lang="en-US" dirty="0">
                <a:sym typeface="+mn-ea"/>
              </a:rPr>
              <a:t> </a:t>
            </a:r>
            <a:r>
              <a:rPr lang="en-US" dirty="0" err="1">
                <a:sym typeface="+mn-ea"/>
              </a:rPr>
              <a:t>thuật</a:t>
            </a:r>
            <a:r>
              <a:rPr lang="en-US" dirty="0">
                <a:sym typeface="+mn-ea"/>
              </a:rPr>
              <a:t> </a:t>
            </a:r>
            <a:r>
              <a:rPr lang="en-US" dirty="0" err="1">
                <a:sym typeface="+mn-ea"/>
              </a:rPr>
              <a:t>toán</a:t>
            </a:r>
            <a:r>
              <a:rPr lang="en-US" dirty="0">
                <a:sym typeface="+mn-ea"/>
              </a:rPr>
              <a:t> </a:t>
            </a:r>
            <a:r>
              <a:rPr lang="en-US" dirty="0" err="1">
                <a:sym typeface="+mn-ea"/>
              </a:rPr>
              <a:t>Kruskal</a:t>
            </a:r>
            <a:r>
              <a:rPr lang="en-US" dirty="0">
                <a:sym typeface="+mn-ea"/>
              </a:rPr>
              <a:t> </a:t>
            </a:r>
            <a:r>
              <a:rPr lang="en-US" dirty="0" err="1">
                <a:sym typeface="+mn-ea"/>
              </a:rPr>
              <a:t>chạy</a:t>
            </a:r>
            <a:r>
              <a:rPr lang="en-US" dirty="0">
                <a:sym typeface="+mn-ea"/>
              </a:rPr>
              <a:t> </a:t>
            </a:r>
            <a:r>
              <a:rPr lang="en-US" dirty="0" err="1">
                <a:sym typeface="+mn-ea"/>
              </a:rPr>
              <a:t>trong</a:t>
            </a:r>
            <a:r>
              <a:rPr lang="en-US" dirty="0">
                <a:sym typeface="+mn-ea"/>
              </a:rPr>
              <a:t> </a:t>
            </a:r>
            <a:r>
              <a:rPr lang="en-US" dirty="0" err="1">
                <a:sym typeface="+mn-ea"/>
              </a:rPr>
              <a:t>thời</a:t>
            </a:r>
            <a:r>
              <a:rPr lang="en-US" dirty="0">
                <a:sym typeface="+mn-ea"/>
              </a:rPr>
              <a:t> </a:t>
            </a:r>
            <a:r>
              <a:rPr lang="en-US" dirty="0" err="1">
                <a:sym typeface="+mn-ea"/>
              </a:rPr>
              <a:t>gian</a:t>
            </a:r>
            <a:r>
              <a:rPr lang="en-US" dirty="0">
                <a:sym typeface="+mn-ea"/>
              </a:rPr>
              <a:t> </a:t>
            </a:r>
            <a:r>
              <a:rPr lang="en-US" i="1" u="sng" dirty="0">
                <a:sym typeface="+mn-ea"/>
                <a:hlinkClick r:id="rId7" tooltip="Kí hiệu O lớn"/>
              </a:rPr>
              <a:t>O</a:t>
            </a:r>
            <a:r>
              <a:rPr lang="en-US" dirty="0">
                <a:sym typeface="+mn-ea"/>
              </a:rPr>
              <a:t>(</a:t>
            </a:r>
            <a:r>
              <a:rPr lang="en-US" i="1" dirty="0">
                <a:sym typeface="+mn-ea"/>
              </a:rPr>
              <a:t>E</a:t>
            </a:r>
            <a:r>
              <a:rPr lang="en-US" dirty="0">
                <a:sym typeface="+mn-ea"/>
              </a:rPr>
              <a:t> </a:t>
            </a:r>
            <a:r>
              <a:rPr lang="en-US" u="sng" dirty="0">
                <a:sym typeface="+mn-ea"/>
                <a:hlinkClick r:id="rId8" tooltip="Lôgarit"/>
              </a:rPr>
              <a:t>log</a:t>
            </a:r>
            <a:r>
              <a:rPr lang="en-US" dirty="0">
                <a:sym typeface="+mn-ea"/>
              </a:rPr>
              <a:t> </a:t>
            </a:r>
            <a:r>
              <a:rPr lang="en-US" i="1" dirty="0">
                <a:sym typeface="+mn-ea"/>
              </a:rPr>
              <a:t>V</a:t>
            </a:r>
            <a:r>
              <a:rPr lang="en-US" dirty="0">
                <a:sym typeface="+mn-ea"/>
              </a:rPr>
              <a:t>).</a:t>
            </a:r>
            <a:endParaRPr lang="en-US" dirty="0"/>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Cài đặt thuật toán và Code chương trình</a:t>
            </a:r>
            <a:endParaRPr lang="en-US"/>
          </a:p>
        </p:txBody>
      </p:sp>
      <p:pic>
        <p:nvPicPr>
          <p:cNvPr id="30" name="Picture 8"/>
          <p:cNvPicPr>
            <a:picLocks noChangeAspect="1"/>
          </p:cNvPicPr>
          <p:nvPr>
            <p:ph idx="1"/>
          </p:nvPr>
        </p:nvPicPr>
        <p:blipFill>
          <a:blip r:embed="rId1"/>
          <a:stretch>
            <a:fillRect/>
          </a:stretch>
        </p:blipFill>
        <p:spPr>
          <a:xfrm>
            <a:off x="708660" y="1297305"/>
            <a:ext cx="11043285" cy="5060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31" name="Picture 9"/>
          <p:cNvPicPr>
            <a:picLocks noChangeAspect="1"/>
          </p:cNvPicPr>
          <p:nvPr>
            <p:ph idx="1"/>
          </p:nvPr>
        </p:nvPicPr>
        <p:blipFill>
          <a:blip r:embed="rId1"/>
          <a:stretch>
            <a:fillRect/>
          </a:stretch>
        </p:blipFill>
        <p:spPr>
          <a:xfrm>
            <a:off x="0" y="1442720"/>
            <a:ext cx="12198985" cy="50349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Hết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Thành viên nhóm</a:t>
            </a:r>
            <a:endParaRPr lang="en-US"/>
          </a:p>
        </p:txBody>
      </p:sp>
      <p:sp>
        <p:nvSpPr>
          <p:cNvPr id="3" name="Content Placeholder 2"/>
          <p:cNvSpPr>
            <a:spLocks noGrp="1"/>
          </p:cNvSpPr>
          <p:nvPr>
            <p:ph idx="1"/>
          </p:nvPr>
        </p:nvSpPr>
        <p:spPr/>
        <p:txBody>
          <a:bodyPr/>
          <a:p>
            <a:pPr marL="0" indent="0">
              <a:buNone/>
            </a:pPr>
            <a:r>
              <a:rPr lang="en-US"/>
              <a:t>Nhóm thực hiện: Nhóm 11</a:t>
            </a:r>
            <a:endParaRPr lang="en-US"/>
          </a:p>
          <a:p>
            <a:pPr marL="0" indent="0">
              <a:buNone/>
            </a:pPr>
            <a:r>
              <a:rPr lang="en-US"/>
              <a:t>Thành viên:</a:t>
            </a:r>
            <a:endParaRPr lang="en-US"/>
          </a:p>
          <a:p>
            <a:pPr marL="0" indent="0">
              <a:buNone/>
            </a:pPr>
            <a:r>
              <a:rPr lang="en-US"/>
              <a:t>	Trần Thái Chân - 2001180118</a:t>
            </a:r>
            <a:endParaRPr lang="en-US"/>
          </a:p>
          <a:p>
            <a:pPr marL="0" indent="0">
              <a:buNone/>
            </a:pPr>
            <a:r>
              <a:rPr lang="en-US"/>
              <a:t>	Lê Minh Nhựt - 2001180152</a:t>
            </a:r>
            <a:endParaRPr lang="en-US"/>
          </a:p>
          <a:p>
            <a:pPr marL="0" indent="0">
              <a:buNone/>
            </a:pPr>
            <a:r>
              <a:rPr lang="en-US"/>
              <a:t>	Bùi Thị Như Hảo - 2001180282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 Giới thiệu về hadoop</a:t>
            </a:r>
            <a:br>
              <a:rPr lang="en-US"/>
            </a:br>
            <a:endParaRPr lang="en-US"/>
          </a:p>
        </p:txBody>
      </p:sp>
      <p:sp>
        <p:nvSpPr>
          <p:cNvPr id="3" name="Content Placeholder 2"/>
          <p:cNvSpPr>
            <a:spLocks noGrp="1"/>
          </p:cNvSpPr>
          <p:nvPr>
            <p:ph idx="1"/>
          </p:nvPr>
        </p:nvSpPr>
        <p:spPr>
          <a:xfrm>
            <a:off x="680720" y="1286510"/>
            <a:ext cx="10972800" cy="4953000"/>
          </a:xfrm>
        </p:spPr>
        <p:txBody>
          <a:bodyPr/>
          <a:p>
            <a:pPr marL="0" indent="0">
              <a:buNone/>
            </a:pPr>
            <a:r>
              <a:rPr lang="en-US"/>
              <a:t>	Hadoop là một framework nguồn mở viết bằng Java cho phép phát triển các ứng dụng phân tán có cường độ dữ liệu lớn một cách miễn phí. </a:t>
            </a:r>
            <a:endParaRPr lang="en-US"/>
          </a:p>
          <a:p>
            <a:pPr marL="0" indent="0">
              <a:buNone/>
            </a:pPr>
            <a:r>
              <a:rPr lang="en-US"/>
              <a:t>	Nó cho phép các ứng dụng có thể làm việc với hàng ngàn node khác nhau và hàng petabyte dữ liệu. </a:t>
            </a:r>
            <a:endParaRPr lang="en-US"/>
          </a:p>
          <a:p>
            <a:pPr marL="0" indent="0">
              <a:buNone/>
            </a:pPr>
            <a:r>
              <a:rPr lang="en-US"/>
              <a:t>	Hadoop lấy được phát triển dựa trên ý tưởng từ các công bố của Google về mô hình MapReduce và hệ thống file phân tán Google File System (GFS).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 Hadoop giải quyết các vấn đề</a:t>
            </a:r>
            <a:br>
              <a:rPr lang="en-US">
                <a:sym typeface="+mn-ea"/>
              </a:rPr>
            </a:br>
            <a:endParaRPr lang="en-US"/>
          </a:p>
        </p:txBody>
      </p:sp>
      <p:sp>
        <p:nvSpPr>
          <p:cNvPr id="3" name="Content Placeholder 2"/>
          <p:cNvSpPr>
            <a:spLocks noGrp="1"/>
          </p:cNvSpPr>
          <p:nvPr>
            <p:ph idx="1"/>
          </p:nvPr>
        </p:nvSpPr>
        <p:spPr>
          <a:xfrm>
            <a:off x="609600" y="1692275"/>
            <a:ext cx="10972800" cy="4233545"/>
          </a:xfrm>
        </p:spPr>
        <p:txBody>
          <a:bodyPr/>
          <a:p>
            <a:pPr marL="0" indent="0">
              <a:buNone/>
            </a:pPr>
            <a:r>
              <a:rPr lang="en-US">
                <a:sym typeface="+mn-ea"/>
              </a:rPr>
              <a:t>- </a:t>
            </a:r>
            <a:r>
              <a:rPr lang="en-US"/>
              <a:t>Xử lý và làm việc với khối lượng dữ liệu khổng lồ tính bằng Petabyte.</a:t>
            </a:r>
            <a:endParaRPr lang="en-US"/>
          </a:p>
          <a:p>
            <a:pPr marL="0" indent="0">
              <a:buNone/>
            </a:pPr>
            <a:r>
              <a:rPr lang="en-US"/>
              <a:t>- Xử lý trong môi trường phân tán, dữ liệu lưu trữ ở nhiều phần cứng khác nhau, yêu cầu xử lý đồng bộ.</a:t>
            </a:r>
            <a:endParaRPr lang="en-US"/>
          </a:p>
          <a:p>
            <a:pPr marL="0" indent="0">
              <a:buNone/>
            </a:pPr>
            <a:r>
              <a:rPr lang="en-US"/>
              <a:t>- Các lỗi xuất hiện thường xuyên.</a:t>
            </a:r>
            <a:endParaRPr lang="en-US"/>
          </a:p>
          <a:p>
            <a:pPr marL="0" indent="0">
              <a:buNone/>
            </a:pPr>
            <a:r>
              <a:rPr lang="en-US"/>
              <a:t>- Băng thông giữa các phần cứng vật lý chứa dữ liệu phân tán có giới hạn.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Kiến trúc hadoop</a:t>
            </a:r>
            <a:endParaRPr lang="en-US"/>
          </a:p>
        </p:txBody>
      </p:sp>
      <p:sp>
        <p:nvSpPr>
          <p:cNvPr id="3" name="Content Placeholder 2"/>
          <p:cNvSpPr>
            <a:spLocks noGrp="1"/>
          </p:cNvSpPr>
          <p:nvPr>
            <p:ph sz="half" idx="1"/>
          </p:nvPr>
        </p:nvSpPr>
        <p:spPr>
          <a:xfrm>
            <a:off x="265430" y="1336675"/>
            <a:ext cx="5302250" cy="4953000"/>
          </a:xfrm>
        </p:spPr>
        <p:txBody>
          <a:bodyPr/>
          <a:p>
            <a:pPr marL="0" indent="0">
              <a:buNone/>
            </a:pPr>
            <a:r>
              <a:rPr lang="en-US"/>
              <a:t>	Một cụm Hadoop nhỏ gồm 1 master node và nhiều worker/slave node. Toàn bộ cụm chứa 2 lớp, một lớp MapReduce Layer và lớp kia là HDFS Layer.</a:t>
            </a:r>
            <a:endParaRPr lang="en-US"/>
          </a:p>
          <a:p>
            <a:pPr marL="0" indent="0">
              <a:buNone/>
            </a:pPr>
            <a:endParaRPr lang="en-US"/>
          </a:p>
        </p:txBody>
      </p:sp>
      <p:pic>
        <p:nvPicPr>
          <p:cNvPr id="100" name="Content Placeholder 99"/>
          <p:cNvPicPr>
            <a:picLocks noChangeAspect="1"/>
          </p:cNvPicPr>
          <p:nvPr>
            <p:ph sz="half" idx="2"/>
          </p:nvPr>
        </p:nvPicPr>
        <p:blipFill>
          <a:blip r:embed="rId1"/>
          <a:stretch>
            <a:fillRect/>
          </a:stretch>
        </p:blipFill>
        <p:spPr>
          <a:xfrm>
            <a:off x="5786755" y="1397000"/>
            <a:ext cx="6153785" cy="39998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1236325" cy="4740275"/>
          </a:xfrm>
        </p:spPr>
        <p:txBody>
          <a:bodyPr/>
          <a:p>
            <a:r>
              <a:rPr lang="en-US"/>
              <a:t>Hadoop gồm 4 module:</a:t>
            </a:r>
            <a:endParaRPr lang="en-US"/>
          </a:p>
          <a:p>
            <a:pPr marL="0" indent="0">
              <a:buNone/>
            </a:pPr>
            <a:r>
              <a:rPr lang="en-US"/>
              <a:t>	- Hadoop Common: Đây là các thư viện và tiện ích cần thiết của Java để các module khác sử dụng. </a:t>
            </a:r>
            <a:endParaRPr lang="en-US"/>
          </a:p>
          <a:p>
            <a:pPr marL="0" indent="0">
              <a:buNone/>
            </a:pPr>
            <a:r>
              <a:rPr lang="en-US"/>
              <a:t>	- Hadoop YARN: Đây là framework để quản lý tiến trình và tài nguyên của các cluster.</a:t>
            </a:r>
            <a:endParaRPr lang="en-US"/>
          </a:p>
          <a:p>
            <a:pPr marL="0" indent="0">
              <a:buNone/>
            </a:pPr>
            <a:r>
              <a:rPr lang="en-US"/>
              <a:t>	- Hadoop Distributed File System (HDFS): Đây là hệ thống file phân tán cung cấp truy cập thông lượng cao cho ứng dụng khai thác dữ liệu.</a:t>
            </a:r>
            <a:endParaRPr lang="en-US"/>
          </a:p>
          <a:p>
            <a:pPr marL="0" indent="0">
              <a:buNone/>
            </a:pPr>
            <a:r>
              <a:rPr lang="en-US"/>
              <a:t>	- Hadoop MapReduce: Đây là hệ thống dựa trên YARN dùng để xử lý song song các tập dữ liệu lớn.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Hoạt động Hadoop</a:t>
            </a:r>
            <a:endParaRPr lang="en-US"/>
          </a:p>
        </p:txBody>
      </p:sp>
      <p:sp>
        <p:nvSpPr>
          <p:cNvPr id="3" name="Content Placeholder 2"/>
          <p:cNvSpPr>
            <a:spLocks noGrp="1"/>
          </p:cNvSpPr>
          <p:nvPr>
            <p:ph idx="1"/>
          </p:nvPr>
        </p:nvSpPr>
        <p:spPr>
          <a:xfrm>
            <a:off x="609600" y="869950"/>
            <a:ext cx="10972800" cy="5257800"/>
          </a:xfrm>
        </p:spPr>
        <p:txBody>
          <a:bodyPr/>
          <a:p>
            <a:r>
              <a:rPr lang="en-US" sz="2800"/>
              <a:t>Giai đoạn 1:</a:t>
            </a:r>
            <a:endParaRPr lang="en-US" sz="2800"/>
          </a:p>
          <a:p>
            <a:pPr marL="0" indent="0">
              <a:buNone/>
            </a:pPr>
            <a:r>
              <a:rPr lang="en-US" sz="2800"/>
              <a:t>	Một user hay một ứng dụng có thể submit một job lên Hadoop (hadoop job client) với yêu cầu xử lý cùng các thông tin cơ bản:</a:t>
            </a:r>
            <a:endParaRPr lang="en-US" sz="2800"/>
          </a:p>
          <a:p>
            <a:pPr marL="0" indent="0">
              <a:buNone/>
            </a:pPr>
            <a:r>
              <a:rPr lang="en-US" sz="2800"/>
              <a:t>	Truyền dữ liệu lên server(input) để bắt đầu phân tán dữ liệu và đưa ra kết quả (output).</a:t>
            </a:r>
            <a:endParaRPr lang="en-US" sz="2800"/>
          </a:p>
          <a:p>
            <a:pPr marL="0" indent="0">
              <a:buNone/>
            </a:pPr>
            <a:r>
              <a:rPr lang="en-US" sz="2800"/>
              <a:t>	Các dữ liệu được chạy thông qua 2 hàm chính là map và reduce.</a:t>
            </a:r>
            <a:endParaRPr lang="en-US" sz="2800"/>
          </a:p>
          <a:p>
            <a:pPr marL="0" indent="0">
              <a:buNone/>
            </a:pPr>
            <a:r>
              <a:rPr lang="en-US" sz="2800"/>
              <a:t>	Map: sẽ quét qua toàn bộ dữ liệu và phân tán chúng ra thành các dữ liệu con.</a:t>
            </a:r>
            <a:endParaRPr lang="en-US" sz="2800"/>
          </a:p>
          <a:p>
            <a:pPr marL="0" indent="0">
              <a:buNone/>
            </a:pPr>
            <a:r>
              <a:rPr lang="en-US" sz="2800"/>
              <a:t>	Reduce: sẽ thu thập các dữ liệu con lại và sắp xếp lại chúng.</a:t>
            </a:r>
            <a:endParaRPr lang="en-US" sz="2800"/>
          </a:p>
          <a:p>
            <a:pPr marL="0" indent="0">
              <a:buNone/>
            </a:pPr>
            <a:r>
              <a:rPr lang="en-US" sz="2800"/>
              <a:t>Các thiết lập cụ thể liên quan đến job thông qua các thông số truyền vào.</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Hoạt động Hadoop</a:t>
            </a:r>
            <a:br>
              <a:rPr lang="en-US"/>
            </a:br>
            <a:endParaRPr lang="en-US"/>
          </a:p>
        </p:txBody>
      </p:sp>
      <p:sp>
        <p:nvSpPr>
          <p:cNvPr id="3" name="Content Placeholder 2"/>
          <p:cNvSpPr>
            <a:spLocks noGrp="1"/>
          </p:cNvSpPr>
          <p:nvPr>
            <p:ph idx="1"/>
          </p:nvPr>
        </p:nvSpPr>
        <p:spPr/>
        <p:txBody>
          <a:bodyPr/>
          <a:p>
            <a:r>
              <a:rPr lang="en-US"/>
              <a:t>Giai đoạn 2:</a:t>
            </a:r>
            <a:endParaRPr lang="en-US"/>
          </a:p>
          <a:p>
            <a:pPr marL="0" indent="0">
              <a:buNone/>
            </a:pPr>
            <a:r>
              <a:rPr lang="en-US"/>
              <a:t>	Hadoop job client submit job (file jar, file thực thi) và bắt đầu lập lịch làm việc(JobTracker) đưa job vào hàng đợi .</a:t>
            </a:r>
            <a:endParaRPr lang="en-US"/>
          </a:p>
          <a:p>
            <a:pPr marL="0" indent="0">
              <a:buNone/>
            </a:pPr>
            <a:r>
              <a:rPr lang="en-US"/>
              <a:t>	Sau khi tiếp nhận yêu cầu từ JobTracker, server cha(master) sẽ phân chia công việc cho các server con(slave). Các server con sẽ thực hiện các job được giao và trả kết quả cho server cha.</a:t>
            </a:r>
            <a:endParaRPr 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8412</Words>
  <Application>WPS Presentation</Application>
  <PresentationFormat>Widescreen</PresentationFormat>
  <Paragraphs>173</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Calibri Light</vt:lpstr>
      <vt:lpstr>Calibri</vt:lpstr>
      <vt:lpstr>Microsoft YaHei</vt:lpstr>
      <vt:lpstr>Arial Unicode MS</vt:lpstr>
      <vt:lpstr>Times New Roman</vt:lpstr>
      <vt:lpstr>Dosis</vt:lpstr>
      <vt:lpstr>Symbol</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TOÁN SONG SONG   Đề tài: Tìm hiểu công nghệ Hadoop và xây dựng mô hình song song hóa Thuật toán Kruskal  </dc:title>
  <dc:creator/>
  <cp:lastModifiedBy>Dell</cp:lastModifiedBy>
  <cp:revision>16</cp:revision>
  <dcterms:created xsi:type="dcterms:W3CDTF">2020-12-19T01:12:31Z</dcterms:created>
  <dcterms:modified xsi:type="dcterms:W3CDTF">2020-12-19T01:42:55Z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