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3" r:id="rId37"/>
    <p:sldId id="312" r:id="rId38"/>
    <p:sldId id="311" r:id="rId39"/>
    <p:sldId id="314" r:id="rId40"/>
    <p:sldId id="315" r:id="rId41"/>
    <p:sldId id="267" r:id="rId42"/>
    <p:sldId id="268" r:id="rId43"/>
    <p:sldId id="316" r:id="rId44"/>
    <p:sldId id="317" r:id="rId45"/>
    <p:sldId id="318" r:id="rId46"/>
    <p:sldId id="319" r:id="rId47"/>
    <p:sldId id="340" r:id="rId48"/>
    <p:sldId id="339" r:id="rId49"/>
    <p:sldId id="341" r:id="rId50"/>
    <p:sldId id="342" r:id="rId51"/>
    <p:sldId id="343" r:id="rId52"/>
    <p:sldId id="344" r:id="rId53"/>
    <p:sldId id="345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282" r:id="rId75"/>
    <p:sldId id="284" r:id="rId76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80"/>
    </p:embeddedFont>
    <p:embeddedFont>
      <p:font typeface="Oswald"/>
      <p:regular r:id="rId81"/>
    </p:embeddedFont>
    <p:embeddedFont>
      <p:font typeface="Roboto Condensed" panose="02000000000000000000"/>
      <p:regular r:id="rId82"/>
    </p:embeddedFont>
    <p:embeddedFont>
      <p:font typeface="Montserrat" panose="00000500000000000000"/>
      <p:regular r:id="rId83"/>
      <p:bold r:id="rId84"/>
      <p: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font" Target="fonts/font6.fntdata"/><Relationship Id="rId84" Type="http://schemas.openxmlformats.org/officeDocument/2006/relationships/font" Target="fonts/font5.fntdata"/><Relationship Id="rId83" Type="http://schemas.openxmlformats.org/officeDocument/2006/relationships/font" Target="fonts/font4.fntdata"/><Relationship Id="rId82" Type="http://schemas.openxmlformats.org/officeDocument/2006/relationships/font" Target="fonts/font3.fntdata"/><Relationship Id="rId81" Type="http://schemas.openxmlformats.org/officeDocument/2006/relationships/font" Target="fonts/font2.fntdata"/><Relationship Id="rId80" Type="http://schemas.openxmlformats.org/officeDocument/2006/relationships/font" Target="fonts/font1.fntdata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»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●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○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■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kỹ năng quản lý nhân viên CẦN THIẾT dù ở bất kỳ thời đại nà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70" y="89912"/>
            <a:ext cx="4286896" cy="22299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7815" y="2195195"/>
            <a:ext cx="6005830" cy="1771650"/>
          </a:xfrm>
        </p:spPr>
        <p:txBody>
          <a:bodyPr/>
          <a:lstStyle/>
          <a:p>
            <a:r>
              <a:rPr lang="en-US" dirty="0" err="1"/>
              <a:t>Phân tích 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979692" y="393601"/>
            <a:ext cx="675790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HỢP ĐỒNG LAO ĐỘNG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7454" t="3962" r="26794" b="22043"/>
          <a:stretch>
            <a:fillRect/>
          </a:stretch>
        </p:blipFill>
        <p:spPr>
          <a:xfrm>
            <a:off x="1583589" y="1074301"/>
            <a:ext cx="4588612" cy="40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811867" y="393601"/>
            <a:ext cx="69257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KHEN THƯỞNG, KỈ LUẬT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6593" t="3218" r="29191" b="20776"/>
          <a:stretch>
            <a:fillRect/>
          </a:stretch>
        </p:blipFill>
        <p:spPr>
          <a:xfrm>
            <a:off x="1811867" y="1006897"/>
            <a:ext cx="5190066" cy="392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702500" y="886833"/>
            <a:ext cx="32592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HỒ SƠ NHÂN VIÊN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5506" t="4039" r="26282" b="22302"/>
          <a:stretch>
            <a:fillRect/>
          </a:stretch>
        </p:blipFill>
        <p:spPr>
          <a:xfrm>
            <a:off x="1811867" y="340832"/>
            <a:ext cx="4643331" cy="480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PHÒNG BAN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13102" t="3503" r="32466" b="22901"/>
          <a:stretch>
            <a:fillRect/>
          </a:stretch>
        </p:blipFill>
        <p:spPr>
          <a:xfrm>
            <a:off x="1694604" y="126311"/>
            <a:ext cx="3055196" cy="489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CHỨC VỤ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5178" t="2993" r="29811" b="22681"/>
          <a:stretch>
            <a:fillRect/>
          </a:stretch>
        </p:blipFill>
        <p:spPr>
          <a:xfrm>
            <a:off x="1663066" y="77202"/>
            <a:ext cx="3027467" cy="498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89616" y="87312"/>
            <a:ext cx="5270500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CHẤM CÔNG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BẢO HIỂM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6150" t="3489" r="25214" b="23309"/>
          <a:stretch>
            <a:fillRect/>
          </a:stretch>
        </p:blipFill>
        <p:spPr>
          <a:xfrm>
            <a:off x="798406" y="133985"/>
            <a:ext cx="6040120" cy="487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LƯƠNG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8247" t="2768" r="34619" b="20897"/>
          <a:stretch>
            <a:fillRect/>
          </a:stretch>
        </p:blipFill>
        <p:spPr>
          <a:xfrm>
            <a:off x="1435946" y="0"/>
            <a:ext cx="4053840" cy="483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4749800" y="698400"/>
            <a:ext cx="326813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ĐÀO TẠO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rcRect l="7037" t="3706" r="33868" b="22122"/>
          <a:stretch>
            <a:fillRect/>
          </a:stretch>
        </p:blipFill>
        <p:spPr>
          <a:xfrm>
            <a:off x="1000701" y="49106"/>
            <a:ext cx="4223232" cy="509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TUYỂN DỤNG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62050" y="0"/>
            <a:ext cx="4310672" cy="50715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ĐÁNH GIÁ MỨC ĐỘ HOÀN THÀNH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95725" y="2200556"/>
          <a:ext cx="6424742" cy="1685643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3212371"/>
                <a:gridCol w="3212371"/>
              </a:tblGrid>
              <a:tr h="5618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LÊ MINH NHỰT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2001180152</a:t>
                      </a:r>
                      <a:endParaRPr lang="en-US" dirty="0"/>
                    </a:p>
                  </a:txBody>
                  <a:tcPr/>
                </a:tc>
              </a:tr>
              <a:tr h="5618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TRẦN THÁI CHÂN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2001180118</a:t>
                      </a:r>
                      <a:endParaRPr lang="en-US" dirty="0"/>
                    </a:p>
                  </a:txBody>
                  <a:tcPr/>
                </a:tc>
              </a:tr>
              <a:tr h="5618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NGUYỄN HOÀ TRUNG 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2001180437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5699" y="0"/>
            <a:ext cx="5205367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HỢP ĐỒNG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30389" y="1172533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KHEN THƯỞNG KỈ LUẬT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25980" y="0"/>
            <a:ext cx="4831820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37068" y="1"/>
            <a:ext cx="5537200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HỒ SƠ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96333" y="0"/>
            <a:ext cx="5452534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PHÒNG BAN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879" y="0"/>
            <a:ext cx="5701322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CHỨC VỤ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13" y="0"/>
            <a:ext cx="5602288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CHẤM CÔNG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13" y="1"/>
            <a:ext cx="5602288" cy="5143500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CHẤM CÔNG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ĐÀO TẠO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878" y="0"/>
            <a:ext cx="5040922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ĐÀO TẠO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1"/>
          <a:srcRect l="5412" r="26365" b="22138"/>
          <a:stretch>
            <a:fillRect/>
          </a:stretch>
        </p:blipFill>
        <p:spPr>
          <a:xfrm>
            <a:off x="435927" y="698401"/>
            <a:ext cx="6913140" cy="414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TUẦN TỰ </a:t>
            </a:r>
            <a:br>
              <a:rPr lang="en-GB" dirty="0"/>
            </a:br>
            <a:r>
              <a:rPr lang="en-GB" dirty="0"/>
              <a:t>QUẢN LÝ TUYỂN DỤNG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l="6116" t="2926" r="20375" b="20904"/>
          <a:stretch>
            <a:fillRect/>
          </a:stretch>
        </p:blipFill>
        <p:spPr>
          <a:xfrm>
            <a:off x="601054" y="760095"/>
            <a:ext cx="6140450" cy="397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5815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9900"/>
                </a:solidFill>
              </a:rPr>
              <a:t>Mục</a:t>
            </a:r>
            <a:r>
              <a:rPr lang="en-US" sz="6000" dirty="0">
                <a:solidFill>
                  <a:srgbClr val="FF9900"/>
                </a:solidFill>
              </a:rPr>
              <a:t> </a:t>
            </a:r>
            <a:r>
              <a:rPr lang="en-US" sz="6000" dirty="0" err="1">
                <a:solidFill>
                  <a:srgbClr val="FF9900"/>
                </a:solidFill>
              </a:rPr>
              <a:t>lục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363133"/>
            <a:ext cx="4924200" cy="36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b="1" dirty="0" err="1"/>
              <a:t>Khảo</a:t>
            </a:r>
            <a:r>
              <a:rPr lang="en-US" sz="1600" b="1" dirty="0"/>
              <a:t> </a:t>
            </a:r>
            <a:r>
              <a:rPr lang="en-US" sz="1600" b="1" dirty="0" err="1"/>
              <a:t>sát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thống</a:t>
            </a:r>
            <a:endParaRPr lang="en-US" sz="1600" b="1" dirty="0"/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b="1" dirty="0" err="1"/>
              <a:t>Phân</a:t>
            </a:r>
            <a:r>
              <a:rPr lang="en-US" sz="1600" b="1" dirty="0"/>
              <a:t> </a:t>
            </a:r>
            <a:r>
              <a:rPr lang="en-US" sz="1600" b="1" dirty="0" err="1"/>
              <a:t>tích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thống</a:t>
            </a:r>
            <a:endParaRPr lang="en-US" sz="1600" b="1" dirty="0"/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thống</a:t>
            </a:r>
            <a:endParaRPr lang="en-US" sz="1600" b="1" dirty="0"/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b="1" dirty="0"/>
              <a:t>Form </a:t>
            </a:r>
            <a:r>
              <a:rPr lang="en-US" sz="1600" b="1" dirty="0" err="1"/>
              <a:t>giao</a:t>
            </a:r>
            <a:r>
              <a:rPr lang="en-US" sz="1600" b="1" dirty="0"/>
              <a:t> </a:t>
            </a:r>
            <a:r>
              <a:rPr lang="en-US" sz="1600" b="1" dirty="0" err="1"/>
              <a:t>diện</a:t>
            </a:r>
            <a:endParaRPr sz="1600" b="1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1"/>
          <a:srcRect l="18591" r="15761"/>
          <a:stretch>
            <a:fillRect/>
          </a:stretch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842" y="0"/>
            <a:ext cx="5327650" cy="498538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472722" y="698400"/>
            <a:ext cx="35814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TUYỂN DỤNG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KHEN THƯỞNG KỈ LUẬT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57" y="393601"/>
            <a:ext cx="5402076" cy="43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CHẤM CÔNG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514" y="230173"/>
            <a:ext cx="4945486" cy="440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HỒ SƠ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534" y="88688"/>
            <a:ext cx="4894733" cy="488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HỢP ĐỒNG LAO ĐỘNG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274" y="133562"/>
            <a:ext cx="5314692" cy="487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LƯƠNG</a:t>
            </a:r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04106" y="196801"/>
            <a:ext cx="5356860" cy="473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1350334"/>
            <a:ext cx="377148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TỰ ĐỘNG HOÁ </a:t>
            </a:r>
            <a:br>
              <a:rPr lang="en-GB" dirty="0"/>
            </a:br>
            <a:r>
              <a:rPr lang="en-GB" dirty="0"/>
              <a:t>QUẢN LÝ ĐÀO TẠO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854" y="112289"/>
            <a:ext cx="5069946" cy="484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537534"/>
            <a:ext cx="343063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LỚP MỨC PHÂN TÍCH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1"/>
          <a:srcRect r="19417" b="21445"/>
          <a:stretch>
            <a:fillRect/>
          </a:stretch>
        </p:blipFill>
        <p:spPr>
          <a:xfrm>
            <a:off x="765238" y="296333"/>
            <a:ext cx="6668495" cy="484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5560966" y="537534"/>
            <a:ext cx="343063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LỚP MỨC THIẾT KẾ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19899" b="19258"/>
          <a:stretch>
            <a:fillRect/>
          </a:stretch>
        </p:blipFill>
        <p:spPr>
          <a:xfrm>
            <a:off x="932074" y="393601"/>
            <a:ext cx="6483985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3;p23"/>
          <p:cNvSpPr/>
          <p:nvPr/>
        </p:nvSpPr>
        <p:spPr>
          <a:xfrm>
            <a:off x="2683856" y="3338700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THIẾT KẾ HOẠT ĐỘNG CÁC CHỨC NĂNG</a:t>
            </a:r>
            <a:endParaRPr dirty="0">
              <a:solidFill>
                <a:srgbClr val="607896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166658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THIẾT KẾ HỆ THỐNG</a:t>
            </a:r>
            <a:endParaRPr sz="4400" dirty="0"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THIẾT KẾ </a:t>
            </a:r>
            <a:endParaRPr lang="en-GB" dirty="0">
              <a:solidFill>
                <a:srgbClr val="607896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CSDL</a:t>
            </a:r>
            <a:endParaRPr dirty="0">
              <a:solidFill>
                <a:srgbClr val="607896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SƠ ĐỒ LỚP MỨC THIẾT KẾ</a:t>
            </a:r>
            <a:endParaRPr dirty="0">
              <a:solidFill>
                <a:srgbClr val="607896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1730206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THIẾT KẾ GIAO DIỆN HỆ THỐNG</a:t>
            </a:r>
            <a:endParaRPr dirty="0">
              <a:solidFill>
                <a:srgbClr val="607896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 dirty="0">
                <a:solidFill>
                  <a:srgbClr val="3796BF"/>
                </a:solidFill>
              </a:rPr>
              <a:t>I.</a:t>
            </a:r>
            <a:endParaRPr sz="7200" b="0" dirty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Khảo sát hệ thống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118534"/>
            <a:ext cx="6343650" cy="50249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489325"/>
            <a:ext cx="2812441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CSDL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933979"/>
            <a:ext cx="7463975" cy="3468688"/>
          </a:xfrm>
          <a:prstGeom prst="rect">
            <a:avLst/>
          </a:prstGeom>
        </p:spPr>
      </p:pic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489325"/>
            <a:ext cx="2812441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CSDL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Untitled"/>
          <p:cNvPicPr/>
          <p:nvPr/>
        </p:nvPicPr>
        <p:blipFill>
          <a:blip r:embed="rId1"/>
          <a:srcRect b="2123"/>
          <a:stretch>
            <a:fillRect/>
          </a:stretch>
        </p:blipFill>
        <p:spPr>
          <a:xfrm>
            <a:off x="431800" y="393601"/>
            <a:ext cx="6587067" cy="4542466"/>
          </a:xfrm>
          <a:prstGeom prst="rect">
            <a:avLst/>
          </a:prstGeom>
        </p:spPr>
      </p:pic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489325"/>
            <a:ext cx="2812441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KHOÁ CHÍNH VÀ KHOÁ NGOẠI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10641" y="680719"/>
            <a:ext cx="5019226" cy="3874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60" y="489325"/>
            <a:ext cx="22705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THÀNH PHẦN</a:t>
            </a:r>
            <a:endParaRPr dirty="0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CONPONENT DIAGRAM ĐĂNG NHẬP</a:t>
            </a:r>
            <a:endParaRPr lang="vi-VN" sz="2000" dirty="0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95723" y="489325"/>
            <a:ext cx="5871210" cy="37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CONPONENT DIAGRAM </a:t>
            </a:r>
            <a:endParaRPr lang="en-US" sz="2000" dirty="0"/>
          </a:p>
          <a:p>
            <a:pPr algn="ctr"/>
            <a:r>
              <a:rPr lang="en-US" sz="2000" dirty="0"/>
              <a:t>QUẢN LÝ NHÂN VIÊN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60" y="489325"/>
            <a:ext cx="22705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SƠ ĐỒ THÀNH PHẦN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89952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THÊM NHÂN VIÊN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/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2077" b="24968"/>
          <a:stretch>
            <a:fillRect/>
          </a:stretch>
        </p:blipFill>
        <p:spPr>
          <a:xfrm>
            <a:off x="237068" y="-127952"/>
            <a:ext cx="5923915" cy="480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84101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SỬA NHÂN VIÊN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CHO TỪNG</a:t>
            </a:r>
            <a:r>
              <a:rPr lang="en-GB" dirty="0"/>
              <a:t> CHỨC NĂNG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1668" b="24049"/>
          <a:stretch>
            <a:fillRect/>
          </a:stretch>
        </p:blipFill>
        <p:spPr>
          <a:xfrm>
            <a:off x="519139" y="-118533"/>
            <a:ext cx="5078082" cy="479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84101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XOÁ NHÂN VIÊN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>
                <a:sym typeface="+mn-ea"/>
              </a:rPr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2686" b="24646"/>
          <a:stretch>
            <a:fillRect/>
          </a:stretch>
        </p:blipFill>
        <p:spPr>
          <a:xfrm>
            <a:off x="269267" y="922867"/>
            <a:ext cx="594995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933391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THÊM TÀI KHOẢN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>
                <a:sym typeface="+mn-ea"/>
              </a:rPr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1966" b="25012"/>
          <a:stretch>
            <a:fillRect/>
          </a:stretch>
        </p:blipFill>
        <p:spPr>
          <a:xfrm>
            <a:off x="307049" y="643573"/>
            <a:ext cx="5874385" cy="403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933391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SỬA TÀI KHOẢN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>
                <a:sym typeface="+mn-ea"/>
              </a:rPr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1"/>
          <a:srcRect r="23569" b="26010"/>
          <a:stretch>
            <a:fillRect/>
          </a:stretch>
        </p:blipFill>
        <p:spPr>
          <a:xfrm>
            <a:off x="281914" y="393601"/>
            <a:ext cx="5617845" cy="41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618065" y="1303866"/>
            <a:ext cx="6383867" cy="2836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 Anh Khoa,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suốt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nghỉ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933391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XOÁ TÀI KHOẢN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>
                <a:sym typeface="+mn-ea"/>
              </a:rPr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17114" b="25347"/>
          <a:stretch>
            <a:fillRect/>
          </a:stretch>
        </p:blipFill>
        <p:spPr>
          <a:xfrm>
            <a:off x="474345" y="635"/>
            <a:ext cx="557466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637676" y="4339283"/>
            <a:ext cx="4933391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SƠ ĐỒ TUẦN TỰ CHỨC NĂNG TÍNH LƯƠNG</a:t>
            </a:r>
            <a:endParaRPr lang="vi-VN" sz="2000"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99759" y="995701"/>
            <a:ext cx="300717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THIẾT KẾ HOẠT ĐỘNG </a:t>
            </a:r>
            <a:r>
              <a:rPr lang="en-US" altLang="en-GB" dirty="0">
                <a:sym typeface="+mn-ea"/>
              </a:rPr>
              <a:t>CHO TỪNG </a:t>
            </a:r>
            <a:r>
              <a:rPr lang="en-GB" dirty="0"/>
              <a:t>CHỨC NĂNG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l="2608" t="2256" r="26176" b="27235"/>
          <a:stretch>
            <a:fillRect/>
          </a:stretch>
        </p:blipFill>
        <p:spPr>
          <a:xfrm>
            <a:off x="257810" y="1110615"/>
            <a:ext cx="5826760" cy="342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THÊM PHÒNG BAN</a:t>
            </a:r>
            <a:endParaRPr lang="vi-VN" sz="20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3483" b="18471"/>
          <a:stretch>
            <a:fillRect/>
          </a:stretch>
        </p:blipFill>
        <p:spPr>
          <a:xfrm>
            <a:off x="653415" y="1640840"/>
            <a:ext cx="7183755" cy="205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9;p24"/>
          <p:cNvSpPr txBox="1">
            <a:spLocks noGrp="1"/>
          </p:cNvSpPr>
          <p:nvPr>
            <p:ph type="title"/>
          </p:nvPr>
        </p:nvSpPr>
        <p:spPr>
          <a:xfrm>
            <a:off x="2620645" y="676275"/>
            <a:ext cx="5935980" cy="931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SƠ ĐỒ LỚP MỨC THIẾT KẾ</a:t>
            </a:r>
            <a:r>
              <a:rPr lang="en-US" altLang="en-GB" sz="2200" dirty="0"/>
              <a:t> </a:t>
            </a:r>
            <a:r>
              <a:rPr lang="en-GB" sz="2200" dirty="0"/>
              <a:t>theo kiến trúc 3 tầng ( tầng giao diện, tầng nghiệp vụ và tầng truy cập dữ liệu) THEO TỪNG CHỨC NĂNG</a:t>
            </a:r>
            <a:endParaRPr lang="en-GB" sz="2200" dirty="0"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SỬA PHÒNG BAN</a:t>
            </a:r>
            <a:endParaRPr lang="vi-VN" sz="20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2546" b="22212"/>
          <a:stretch>
            <a:fillRect/>
          </a:stretch>
        </p:blipFill>
        <p:spPr>
          <a:xfrm>
            <a:off x="292735" y="1263015"/>
            <a:ext cx="7574280" cy="261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XOÁ PHÒNG BAN</a:t>
            </a:r>
            <a:endParaRPr lang="vi-VN" sz="20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2649" b="19896"/>
          <a:stretch>
            <a:fillRect/>
          </a:stretch>
        </p:blipFill>
        <p:spPr>
          <a:xfrm>
            <a:off x="149860" y="1036955"/>
            <a:ext cx="7315200" cy="278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THÊM NHÂN VIÊN</a:t>
            </a:r>
            <a:endParaRPr lang="vi-VN" sz="20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1718" b="23337"/>
          <a:stretch>
            <a:fillRect/>
          </a:stretch>
        </p:blipFill>
        <p:spPr>
          <a:xfrm>
            <a:off x="0" y="909955"/>
            <a:ext cx="7973695" cy="339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SỬA NHÂN VIÊN</a:t>
            </a:r>
            <a:endParaRPr lang="vi-VN" sz="20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2433" b="23047"/>
          <a:stretch>
            <a:fillRect/>
          </a:stretch>
        </p:blipFill>
        <p:spPr>
          <a:xfrm>
            <a:off x="-203200" y="925195"/>
            <a:ext cx="8413115" cy="329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XOÁ NHÂN VIÊN</a:t>
            </a:r>
            <a:endParaRPr lang="vi-VN" sz="20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2195" b="22686"/>
          <a:stretch>
            <a:fillRect/>
          </a:stretch>
        </p:blipFill>
        <p:spPr>
          <a:xfrm>
            <a:off x="0" y="1047115"/>
            <a:ext cx="8212455" cy="327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THÊM KHEN THƯỞNG, KỈ LUẬT</a:t>
            </a:r>
            <a:endParaRPr lang="vi-VN" sz="20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r="22498" b="18979"/>
          <a:stretch>
            <a:fillRect/>
          </a:stretch>
        </p:blipFill>
        <p:spPr>
          <a:xfrm>
            <a:off x="-78105" y="1092200"/>
            <a:ext cx="8468995" cy="303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SỬA KHEN THƯỞNG, KỈ LUẬT</a:t>
            </a:r>
            <a:endParaRPr lang="vi-VN" sz="20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rcRect r="22286" b="18653"/>
          <a:stretch>
            <a:fillRect/>
          </a:stretch>
        </p:blipFill>
        <p:spPr>
          <a:xfrm>
            <a:off x="-117475" y="1061085"/>
            <a:ext cx="8313420" cy="313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Đồ án sẽ phân tích hệ thống quản lý nhân sự gồm các chức năng sau: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558800" y="1777125"/>
            <a:ext cx="6232925" cy="291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Quản lý phòng ban</a:t>
            </a:r>
            <a:endParaRPr lang="en-GB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Quản lý chức vụ</a:t>
            </a:r>
            <a:endParaRPr lang="en-GB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Quản lý nhân viên</a:t>
            </a:r>
            <a:endParaRPr lang="en-GB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Quản lý các dự án(Danh sách dự án, danh sách dự án nhân viên đang thực hiện và đã hoàn thành)</a:t>
            </a:r>
            <a:endParaRPr lang="en-GB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Quản lý bảo hiểm, khen thưởng và kỉ luật của nhân viên</a:t>
            </a:r>
            <a:endParaRPr lang="en-GB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 dirty="0"/>
              <a:t>Q</a:t>
            </a:r>
            <a:r>
              <a:rPr lang="en-US" dirty="0"/>
              <a:t>u</a:t>
            </a:r>
            <a:r>
              <a:rPr lang="en-GB" dirty="0"/>
              <a:t>ản lý lương(Chấm công, lương)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69;p24"/>
          <p:cNvSpPr txBox="1"/>
          <p:nvPr/>
        </p:nvSpPr>
        <p:spPr>
          <a:xfrm>
            <a:off x="1643287" y="4065760"/>
            <a:ext cx="395393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/>
              <a:t>XOÁ KHEN THƯỞNG, KỈ LUẬT</a:t>
            </a:r>
            <a:endParaRPr lang="vi-VN" sz="20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 l="2134" r="21877" b="17037"/>
          <a:stretch>
            <a:fillRect/>
          </a:stretch>
        </p:blipFill>
        <p:spPr>
          <a:xfrm>
            <a:off x="204470" y="1350010"/>
            <a:ext cx="8008620" cy="271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15266" y="846667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13352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04885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11177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11177" y="863176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19644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24581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11177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04885" y="863176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68400"/>
            <a:ext cx="5291700" cy="271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81D1EC"/>
                </a:solidFill>
              </a:rPr>
              <a:t>PHÂN TÍCH HỆ THỐNG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16114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378201" y="609500"/>
            <a:ext cx="5596466" cy="45339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THIẾT KẾ GIAO DIỆN HỆ THỐNG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619644" y="854709"/>
            <a:ext cx="512064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8"/>
          <p:cNvGrpSpPr/>
          <p:nvPr/>
        </p:nvGrpSpPr>
        <p:grpSpPr>
          <a:xfrm>
            <a:off x="829733" y="1159933"/>
            <a:ext cx="6112934" cy="3276600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87" name="Google Shape;544;p38"/>
          <p:cNvGrpSpPr/>
          <p:nvPr/>
        </p:nvGrpSpPr>
        <p:grpSpPr>
          <a:xfrm>
            <a:off x="2975819" y="2008699"/>
            <a:ext cx="1596181" cy="726034"/>
            <a:chOff x="5255200" y="3006475"/>
            <a:chExt cx="511700" cy="378575"/>
          </a:xfrm>
        </p:grpSpPr>
        <p:sp>
          <p:nvSpPr>
            <p:cNvPr id="288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69;p24"/>
          <p:cNvSpPr txBox="1"/>
          <p:nvPr/>
        </p:nvSpPr>
        <p:spPr>
          <a:xfrm>
            <a:off x="1667180" y="380732"/>
            <a:ext cx="44380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dirty="0">
                <a:solidFill>
                  <a:srgbClr val="FFC000"/>
                </a:solidFill>
              </a:rPr>
              <a:t>DEMO ỨNG DỤNG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/>
          <p:nvPr/>
        </p:nvSpPr>
        <p:spPr>
          <a:xfrm>
            <a:off x="677333" y="1532467"/>
            <a:ext cx="7772400" cy="20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prstTxWarp prst="textWave1">
              <a:avLst/>
            </a:prstTxWarp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Cảm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ơn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thầy cô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và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các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bạn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đã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theo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dõi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và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lắng</a:t>
            </a:r>
            <a:r>
              <a:rPr lang="en-US" sz="36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3600" b="1" dirty="0" err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nghe</a:t>
            </a:r>
            <a:endParaRPr sz="3600" b="1" dirty="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02" name="Google Shape;702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"/>
          <p:cNvPicPr/>
          <p:nvPr/>
        </p:nvPicPr>
        <p:blipFill>
          <a:blip r:embed="rId1"/>
          <a:srcRect r="12762" b="10477"/>
          <a:stretch>
            <a:fillRect/>
          </a:stretch>
        </p:blipFill>
        <p:spPr>
          <a:xfrm>
            <a:off x="1056243" y="950278"/>
            <a:ext cx="6108065" cy="4193222"/>
          </a:xfrm>
          <a:prstGeom prst="rect">
            <a:avLst/>
          </a:prstGeom>
        </p:spPr>
      </p:pic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979692" y="3936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MÔ HÌNH HOÁ NGHIỆP VỤ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979692" y="3936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NGHỆP VỤ QUẢN LÝ TUYỂN DỤNG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rcRect l="13247" t="3003" r="28315" b="21115"/>
          <a:stretch>
            <a:fillRect/>
          </a:stretch>
        </p:blipFill>
        <p:spPr>
          <a:xfrm>
            <a:off x="1404008" y="989631"/>
            <a:ext cx="5044440" cy="423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3410</Words>
  <Application>WPS Presentation</Application>
  <PresentationFormat>On-screen Show (16:9)</PresentationFormat>
  <Paragraphs>346</Paragraphs>
  <Slides>73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5" baseType="lpstr">
      <vt:lpstr>Arial</vt:lpstr>
      <vt:lpstr>SimSun</vt:lpstr>
      <vt:lpstr>Wingdings</vt:lpstr>
      <vt:lpstr>Arial</vt:lpstr>
      <vt:lpstr>Oswald</vt:lpstr>
      <vt:lpstr>Roboto Condensed</vt:lpstr>
      <vt:lpstr>Times New Roman</vt:lpstr>
      <vt:lpstr>Cambria</vt:lpstr>
      <vt:lpstr>Microsoft YaHei</vt:lpstr>
      <vt:lpstr>Arial Unicode MS</vt:lpstr>
      <vt:lpstr>Montserrat</vt:lpstr>
      <vt:lpstr>Wolsey template</vt:lpstr>
      <vt:lpstr>Phân tích thiết kế hệ thống quản lý nhân sự</vt:lpstr>
      <vt:lpstr>ĐÁNH GIÁ MỨC ĐỘ HOÀN THÀNH</vt:lpstr>
      <vt:lpstr>Mục lục</vt:lpstr>
      <vt:lpstr>Khảo sát hệ thống</vt:lpstr>
      <vt:lpstr>PowerPoint 演示文稿</vt:lpstr>
      <vt:lpstr>Đồ án sẽ phân tích hệ thống quản lý nhân sự gồm các chức năng sau:</vt:lpstr>
      <vt:lpstr>PHÂN TÍCH HỆ THỐNG</vt:lpstr>
      <vt:lpstr>MÔ HÌNH HOÁ NGHIỆP VỤ</vt:lpstr>
      <vt:lpstr>NGHỆP VỤ QUẢN LÝ TUYỂN DỤNG</vt:lpstr>
      <vt:lpstr>NGHỆP VỤ QUẢN LÝ HỢP ĐỒNG LAO ĐỘNG</vt:lpstr>
      <vt:lpstr>NGHỆP VỤ QUẢN LÝ KHEN THƯỞNG, KỈ LUẬT</vt:lpstr>
      <vt:lpstr>NGHỆP VỤ QUẢN LÝ HỒ SƠ NHÂN VIÊN</vt:lpstr>
      <vt:lpstr>NGHỆP VỤ QUẢN LÝ PHÒNG BAN</vt:lpstr>
      <vt:lpstr>NGHỆP VỤ QUẢN LÝ CHỨC VỤ</vt:lpstr>
      <vt:lpstr>NGHỆP VỤ QUẢN LÝ CHẤM CÔNG</vt:lpstr>
      <vt:lpstr>NGHỆP VỤ QUẢN LÝ BẢO HIỂM</vt:lpstr>
      <vt:lpstr>NGHỆP VỤ QUẢN LÝ LƯƠNG</vt:lpstr>
      <vt:lpstr>NGHỆP VỤ QUẢN LÝ ĐÀO TẠO</vt:lpstr>
      <vt:lpstr>SƠ ĐỒ TUẦN TỰ  QUẢN LÝ TUYỂN DỤNG</vt:lpstr>
      <vt:lpstr>SƠ ĐỒ TUẦN TỰ  QUẢN LÝ HỢP ĐỒNG</vt:lpstr>
      <vt:lpstr>SƠ ĐỒ TUẦN TỰ  QUẢN LÝ KHEN THƯỞNG KỈ LUẬT</vt:lpstr>
      <vt:lpstr>SƠ ĐỒ TUẦN TỰ  QUẢN LÝ HỒ SƠ</vt:lpstr>
      <vt:lpstr>SƠ ĐỒ TUẦN TỰ  QUẢN LÝ PHÒNG BAN</vt:lpstr>
      <vt:lpstr>SƠ ĐỒ TUẦN TỰ  QUẢN LÝ CHỨC VỤ</vt:lpstr>
      <vt:lpstr>SƠ ĐỒ TUẦN TỰ  QUẢN LÝ CHẤM CÔNG</vt:lpstr>
      <vt:lpstr>SƠ ĐỒ TUẦN TỰ  QUẢN LÝ CHẤM CÔNG</vt:lpstr>
      <vt:lpstr>SƠ ĐỒ TUẦN TỰ  QUẢN LÝ ĐÀO TẠO</vt:lpstr>
      <vt:lpstr>SƠ ĐỒ TUẦN TỰ  QUẢN LÝ ĐÀO TẠO</vt:lpstr>
      <vt:lpstr>SƠ ĐỒ TUẦN TỰ  QUẢN LÝ TUYỂN DỤNG</vt:lpstr>
      <vt:lpstr>SƠ ĐỒ TỰ ĐỘNG HOÁ  QUẢN LÝ TUYỂN DỤNG</vt:lpstr>
      <vt:lpstr>SƠ ĐỒ TỰ ĐỘNG HOÁ  QUẢN LÝ KHEN THƯỞNG KỈ LUẬT</vt:lpstr>
      <vt:lpstr>SƠ ĐỒ TỰ ĐỘNG HOÁ  QUẢN LÝ CHẤM CÔNG</vt:lpstr>
      <vt:lpstr>SƠ ĐỒ TỰ ĐỘNG HOÁ  QUẢN LÝ HỒ SƠ</vt:lpstr>
      <vt:lpstr>SƠ ĐỒ TỰ ĐỘNG HOÁ  QUẢN LÝ HỢP ĐỒNG LAO ĐỘNG</vt:lpstr>
      <vt:lpstr>SƠ ĐỒ TỰ ĐỘNG HOÁ  QUẢN LÝ LƯƠNG</vt:lpstr>
      <vt:lpstr>SƠ ĐỒ TỰ ĐỘNG HOÁ  QUẢN LÝ ĐÀO TẠO</vt:lpstr>
      <vt:lpstr>SƠ ĐỒ LỚP MỨC PHÂN TÍCH</vt:lpstr>
      <vt:lpstr>SƠ ĐỒ LỚP MỨC THIẾT KẾ</vt:lpstr>
      <vt:lpstr>THIẾT KẾ HỆ THỐNG</vt:lpstr>
      <vt:lpstr>THIẾT KẾ CSDL</vt:lpstr>
      <vt:lpstr>THIẾT KẾ CSDL</vt:lpstr>
      <vt:lpstr>KHOÁ CHÍNH VÀ KHOÁ NGOẠI</vt:lpstr>
      <vt:lpstr>SƠ ĐỒ THÀNH PHẦN</vt:lpstr>
      <vt:lpstr>SƠ ĐỒ THÀNH PHẦN</vt:lpstr>
      <vt:lpstr>THIẾT KẾ HOẠT ĐỘNG CHỨC NĂNG</vt:lpstr>
      <vt:lpstr>THIẾT KẾ HOẠT ĐỘNG CHỨC NĂNG</vt:lpstr>
      <vt:lpstr>THIẾT KẾ HOẠT ĐỘNG CHỨC NĂNG</vt:lpstr>
      <vt:lpstr>THIẾT KẾ HOẠT ĐỘNG CHỨC NĂNG</vt:lpstr>
      <vt:lpstr>THIẾT KẾ HOẠT ĐỘNG CHỨC NĂNG</vt:lpstr>
      <vt:lpstr>THIẾT KẾ HOẠT ĐỘNG CHỨC NĂNG</vt:lpstr>
      <vt:lpstr>THIẾT KẾ HOẠT ĐỘNG CHỨC NĂNG</vt:lpstr>
      <vt:lpstr>SƠ ĐỒ LỚP MỨC THIẾT KẾ theo kiến trúc 3 tầng ( tầng giao diện, tầng nghiệp vụ và tầng truy cập dữ liệu) THEO TỪNG CHỨC NĂNG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hệ thống quản lý nhân sự</dc:title>
  <dc:creator/>
  <cp:lastModifiedBy>DELL</cp:lastModifiedBy>
  <cp:revision>21</cp:revision>
  <dcterms:created xsi:type="dcterms:W3CDTF">2021-05-31T06:16:00Z</dcterms:created>
  <dcterms:modified xsi:type="dcterms:W3CDTF">2021-05-31T10:45:42Z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