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8288000" cy="10287000"/>
  <p:notesSz cx="6858000" cy="9144000"/>
  <p:embeddedFontLst>
    <p:embeddedFont>
      <p:font typeface="Sriracha" panose="00000500000000000000"/>
      <p:regular r:id="rId24"/>
    </p:embeddedFont>
    <p:embeddedFont>
      <p:font typeface="Public Sans"/>
      <p:regular r:id="rId25"/>
    </p:embeddedFont>
    <p:embeddedFont>
      <p:font typeface="Sigmar One" panose="00000500000000000000"/>
      <p:regular r:id="rId26"/>
    </p:embeddedFont>
    <p:embeddedFont>
      <p:font typeface="Josefin Sans Regular" panose="00000500000000000000"/>
      <p:regular r:id="rId27"/>
    </p:embeddedFont>
    <p:embeddedFont>
      <p:font typeface="Josefin Sans Bold" panose="00000800000000000000"/>
      <p:bold r:id="rId28"/>
    </p:embeddedFont>
    <p:embeddedFont>
      <p:font typeface="Bevan" panose="00000500000000000000"/>
      <p:regular r:id="rId29"/>
    </p:embeddedFont>
    <p:embeddedFont>
      <p:font typeface="Calibri" panose="020F050202020403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sv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sv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sv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sv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svg"/><Relationship Id="rId7"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image" Target="../media/image3.svg"/><Relationship Id="rId11" Type="http://schemas.openxmlformats.org/officeDocument/2006/relationships/slideLayout" Target="../slideLayouts/slideLayout7.xml"/><Relationship Id="rId10" Type="http://schemas.openxmlformats.org/officeDocument/2006/relationships/image" Target="../media/image7.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sv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5.svg"/><Relationship Id="rId7" Type="http://schemas.openxmlformats.org/officeDocument/2006/relationships/image" Target="../media/image19.png"/><Relationship Id="rId6" Type="http://schemas.openxmlformats.org/officeDocument/2006/relationships/image" Target="../media/image14.svg"/><Relationship Id="rId5" Type="http://schemas.openxmlformats.org/officeDocument/2006/relationships/image" Target="../media/image18.png"/><Relationship Id="rId4" Type="http://schemas.openxmlformats.org/officeDocument/2006/relationships/image" Target="../media/image13.svg"/><Relationship Id="rId3" Type="http://schemas.openxmlformats.org/officeDocument/2006/relationships/image" Target="../media/image17.png"/><Relationship Id="rId2" Type="http://schemas.openxmlformats.org/officeDocument/2006/relationships/image" Target="../media/image12.svg"/><Relationship Id="rId13" Type="http://schemas.openxmlformats.org/officeDocument/2006/relationships/slideLayout" Target="../slideLayouts/slideLayout7.xml"/><Relationship Id="rId12" Type="http://schemas.openxmlformats.org/officeDocument/2006/relationships/image" Target="../media/image17.svg"/><Relationship Id="rId11" Type="http://schemas.openxmlformats.org/officeDocument/2006/relationships/image" Target="../media/image21.png"/><Relationship Id="rId10" Type="http://schemas.openxmlformats.org/officeDocument/2006/relationships/image" Target="../media/image16.sv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9EBA1"/>
        </a:solidFill>
        <a:effectLst/>
      </p:bgPr>
    </p:bg>
    <p:spTree>
      <p:nvGrpSpPr>
        <p:cNvPr id="1" name=""/>
        <p:cNvGrpSpPr/>
        <p:nvPr/>
      </p:nvGrpSpPr>
      <p:grpSpPr>
        <a:xfrm>
          <a:off x="0" y="0"/>
          <a:ext cx="0" cy="0"/>
          <a:chOff x="0" y="0"/>
          <a:chExt cx="0" cy="0"/>
        </a:xfrm>
      </p:grpSpPr>
      <p:grpSp>
        <p:nvGrpSpPr>
          <p:cNvPr id="2" name="Group 2"/>
          <p:cNvGrpSpPr/>
          <p:nvPr/>
        </p:nvGrpSpPr>
        <p:grpSpPr>
          <a:xfrm rot="0">
            <a:off x="923270" y="1028700"/>
            <a:ext cx="16441461" cy="8361330"/>
            <a:chOff x="0" y="0"/>
            <a:chExt cx="3739902" cy="1901933"/>
          </a:xfrm>
        </p:grpSpPr>
        <p:sp>
          <p:nvSpPr>
            <p:cNvPr id="3" name="Freeform 3"/>
            <p:cNvSpPr/>
            <p:nvPr/>
          </p:nvSpPr>
          <p:spPr>
            <a:xfrm>
              <a:off x="0" y="-1270"/>
              <a:ext cx="3741172" cy="1900663"/>
            </a:xfrm>
            <a:custGeom>
              <a:avLst/>
              <a:gdLst/>
              <a:ahLst/>
              <a:cxnLst/>
              <a:rect l="l" t="t" r="r" b="b"/>
              <a:pathLst>
                <a:path w="3741172" h="1900663">
                  <a:moveTo>
                    <a:pt x="3729742" y="27940"/>
                  </a:moveTo>
                  <a:cubicBezTo>
                    <a:pt x="3720852" y="24130"/>
                    <a:pt x="3711961" y="21590"/>
                    <a:pt x="3703072" y="21590"/>
                  </a:cubicBezTo>
                  <a:cubicBezTo>
                    <a:pt x="3676402" y="20320"/>
                    <a:pt x="3621115" y="20320"/>
                    <a:pt x="3560042" y="17780"/>
                  </a:cubicBezTo>
                  <a:cubicBezTo>
                    <a:pt x="3420444" y="12700"/>
                    <a:pt x="3283754" y="6350"/>
                    <a:pt x="3144156" y="3810"/>
                  </a:cubicBezTo>
                  <a:cubicBezTo>
                    <a:pt x="3030733" y="1270"/>
                    <a:pt x="2920218" y="3810"/>
                    <a:pt x="2806795" y="2540"/>
                  </a:cubicBezTo>
                  <a:cubicBezTo>
                    <a:pt x="2757354" y="2540"/>
                    <a:pt x="2707913" y="0"/>
                    <a:pt x="2658472" y="2540"/>
                  </a:cubicBezTo>
                  <a:cubicBezTo>
                    <a:pt x="2539232" y="10160"/>
                    <a:pt x="2419992" y="11430"/>
                    <a:pt x="2297844" y="8890"/>
                  </a:cubicBezTo>
                  <a:cubicBezTo>
                    <a:pt x="2236770" y="7620"/>
                    <a:pt x="2175696" y="7620"/>
                    <a:pt x="2114622" y="7620"/>
                  </a:cubicBezTo>
                  <a:cubicBezTo>
                    <a:pt x="2004107" y="7620"/>
                    <a:pt x="1893592" y="7620"/>
                    <a:pt x="1783077" y="6350"/>
                  </a:cubicBezTo>
                  <a:cubicBezTo>
                    <a:pt x="1666745" y="5080"/>
                    <a:pt x="520879" y="2540"/>
                    <a:pt x="407456" y="1270"/>
                  </a:cubicBezTo>
                  <a:cubicBezTo>
                    <a:pt x="314390" y="0"/>
                    <a:pt x="224233" y="1270"/>
                    <a:pt x="131168" y="1270"/>
                  </a:cubicBezTo>
                  <a:cubicBezTo>
                    <a:pt x="67186" y="1270"/>
                    <a:pt x="33020" y="3810"/>
                    <a:pt x="5080" y="5080"/>
                  </a:cubicBezTo>
                  <a:cubicBezTo>
                    <a:pt x="3810" y="5080"/>
                    <a:pt x="2540" y="7620"/>
                    <a:pt x="0" y="8890"/>
                  </a:cubicBezTo>
                  <a:cubicBezTo>
                    <a:pt x="1270" y="21590"/>
                    <a:pt x="3810" y="34290"/>
                    <a:pt x="5080" y="46990"/>
                  </a:cubicBezTo>
                  <a:cubicBezTo>
                    <a:pt x="15240" y="124476"/>
                    <a:pt x="16510" y="205692"/>
                    <a:pt x="17780" y="285483"/>
                  </a:cubicBezTo>
                  <a:cubicBezTo>
                    <a:pt x="19050" y="366700"/>
                    <a:pt x="17780" y="447916"/>
                    <a:pt x="16510" y="530557"/>
                  </a:cubicBezTo>
                  <a:cubicBezTo>
                    <a:pt x="15240" y="614622"/>
                    <a:pt x="2540" y="1496601"/>
                    <a:pt x="2540" y="1580667"/>
                  </a:cubicBezTo>
                  <a:cubicBezTo>
                    <a:pt x="2540" y="1663308"/>
                    <a:pt x="1270" y="1745949"/>
                    <a:pt x="0" y="1828589"/>
                  </a:cubicBezTo>
                  <a:cubicBezTo>
                    <a:pt x="0" y="1846053"/>
                    <a:pt x="3810" y="1856213"/>
                    <a:pt x="15240" y="1861293"/>
                  </a:cubicBezTo>
                  <a:cubicBezTo>
                    <a:pt x="22860" y="1865103"/>
                    <a:pt x="31750" y="1867643"/>
                    <a:pt x="40640" y="1868913"/>
                  </a:cubicBezTo>
                  <a:cubicBezTo>
                    <a:pt x="128260" y="1873993"/>
                    <a:pt x="238775" y="1877803"/>
                    <a:pt x="349290" y="1882882"/>
                  </a:cubicBezTo>
                  <a:cubicBezTo>
                    <a:pt x="410364" y="1885422"/>
                    <a:pt x="471438" y="1890503"/>
                    <a:pt x="532512" y="1891772"/>
                  </a:cubicBezTo>
                  <a:cubicBezTo>
                    <a:pt x="634302" y="1894313"/>
                    <a:pt x="1768535" y="1895582"/>
                    <a:pt x="1870325" y="1896853"/>
                  </a:cubicBezTo>
                  <a:cubicBezTo>
                    <a:pt x="1884867" y="1896853"/>
                    <a:pt x="1899408" y="1896853"/>
                    <a:pt x="1913949" y="1896853"/>
                  </a:cubicBezTo>
                  <a:cubicBezTo>
                    <a:pt x="1983748" y="1896853"/>
                    <a:pt x="2056456" y="1895582"/>
                    <a:pt x="2126255" y="1895582"/>
                  </a:cubicBezTo>
                  <a:cubicBezTo>
                    <a:pt x="2207687" y="1895582"/>
                    <a:pt x="2286211" y="1896853"/>
                    <a:pt x="2367643" y="1896853"/>
                  </a:cubicBezTo>
                  <a:cubicBezTo>
                    <a:pt x="2486883" y="1896853"/>
                    <a:pt x="2609031" y="1896853"/>
                    <a:pt x="2728271" y="1896853"/>
                  </a:cubicBezTo>
                  <a:cubicBezTo>
                    <a:pt x="2838786" y="1896853"/>
                    <a:pt x="2949301" y="1898122"/>
                    <a:pt x="3059816" y="1899393"/>
                  </a:cubicBezTo>
                  <a:cubicBezTo>
                    <a:pt x="3109257" y="1899393"/>
                    <a:pt x="3161606" y="1900663"/>
                    <a:pt x="3211047" y="1900663"/>
                  </a:cubicBezTo>
                  <a:cubicBezTo>
                    <a:pt x="3371002" y="1899393"/>
                    <a:pt x="3528050" y="1893043"/>
                    <a:pt x="3680211" y="1893043"/>
                  </a:cubicBezTo>
                  <a:cubicBezTo>
                    <a:pt x="3684022" y="1893043"/>
                    <a:pt x="3689102" y="1890503"/>
                    <a:pt x="3692911" y="1887963"/>
                  </a:cubicBezTo>
                  <a:cubicBezTo>
                    <a:pt x="3697992" y="1884153"/>
                    <a:pt x="3700531" y="1877803"/>
                    <a:pt x="3703072" y="1875263"/>
                  </a:cubicBezTo>
                  <a:cubicBezTo>
                    <a:pt x="3704342" y="1818616"/>
                    <a:pt x="3705611" y="1758772"/>
                    <a:pt x="3706881" y="1698929"/>
                  </a:cubicBezTo>
                  <a:cubicBezTo>
                    <a:pt x="3708152" y="1606314"/>
                    <a:pt x="3718311" y="717211"/>
                    <a:pt x="3719581" y="624596"/>
                  </a:cubicBezTo>
                  <a:cubicBezTo>
                    <a:pt x="3719581" y="569027"/>
                    <a:pt x="3720852" y="513458"/>
                    <a:pt x="3722122" y="457890"/>
                  </a:cubicBezTo>
                  <a:cubicBezTo>
                    <a:pt x="3723392" y="398046"/>
                    <a:pt x="3724661" y="338203"/>
                    <a:pt x="3727202" y="278359"/>
                  </a:cubicBezTo>
                  <a:cubicBezTo>
                    <a:pt x="3728472" y="242738"/>
                    <a:pt x="3728472" y="205692"/>
                    <a:pt x="3733552" y="170071"/>
                  </a:cubicBezTo>
                  <a:cubicBezTo>
                    <a:pt x="3738631" y="127326"/>
                    <a:pt x="3741172" y="86005"/>
                    <a:pt x="3739902" y="44450"/>
                  </a:cubicBezTo>
                  <a:cubicBezTo>
                    <a:pt x="3739902" y="38100"/>
                    <a:pt x="3736092" y="30480"/>
                    <a:pt x="3729742" y="27940"/>
                  </a:cubicBezTo>
                  <a:close/>
                </a:path>
              </a:pathLst>
            </a:custGeom>
            <a:solidFill>
              <a:srgbClr val="FFF9ED"/>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88302" y="198850"/>
            <a:ext cx="2402117" cy="149107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837182">
            <a:off x="14945292" y="8366601"/>
            <a:ext cx="3508956" cy="1103726"/>
          </a:xfrm>
          <a:prstGeom prst="rect">
            <a:avLst/>
          </a:prstGeom>
        </p:spPr>
      </p:pic>
      <p:grpSp>
        <p:nvGrpSpPr>
          <p:cNvPr id="6" name="Group 6"/>
          <p:cNvGrpSpPr/>
          <p:nvPr/>
        </p:nvGrpSpPr>
        <p:grpSpPr>
          <a:xfrm rot="0">
            <a:off x="10040948" y="5931517"/>
            <a:ext cx="6025254" cy="2754250"/>
            <a:chOff x="0" y="0"/>
            <a:chExt cx="1586898" cy="725399"/>
          </a:xfrm>
        </p:grpSpPr>
        <p:sp>
          <p:nvSpPr>
            <p:cNvPr id="7" name="Freeform 7"/>
            <p:cNvSpPr/>
            <p:nvPr/>
          </p:nvSpPr>
          <p:spPr>
            <a:xfrm>
              <a:off x="0" y="0"/>
              <a:ext cx="1586898" cy="725399"/>
            </a:xfrm>
            <a:custGeom>
              <a:avLst/>
              <a:gdLst/>
              <a:ahLst/>
              <a:cxnLst/>
              <a:rect l="l" t="t" r="r" b="b"/>
              <a:pathLst>
                <a:path w="1586898" h="725399">
                  <a:moveTo>
                    <a:pt x="65531" y="0"/>
                  </a:moveTo>
                  <a:lnTo>
                    <a:pt x="1521368" y="0"/>
                  </a:lnTo>
                  <a:cubicBezTo>
                    <a:pt x="1557559" y="0"/>
                    <a:pt x="1586898" y="29339"/>
                    <a:pt x="1586898" y="65531"/>
                  </a:cubicBezTo>
                  <a:lnTo>
                    <a:pt x="1586898" y="659869"/>
                  </a:lnTo>
                  <a:cubicBezTo>
                    <a:pt x="1586898" y="696060"/>
                    <a:pt x="1557559" y="725399"/>
                    <a:pt x="1521368" y="725399"/>
                  </a:cubicBezTo>
                  <a:lnTo>
                    <a:pt x="65531" y="725399"/>
                  </a:lnTo>
                  <a:cubicBezTo>
                    <a:pt x="29339" y="725399"/>
                    <a:pt x="0" y="696060"/>
                    <a:pt x="0" y="659869"/>
                  </a:cubicBezTo>
                  <a:lnTo>
                    <a:pt x="0" y="65531"/>
                  </a:lnTo>
                  <a:cubicBezTo>
                    <a:pt x="0" y="29339"/>
                    <a:pt x="29339" y="0"/>
                    <a:pt x="65531" y="0"/>
                  </a:cubicBezTo>
                  <a:close/>
                </a:path>
              </a:pathLst>
            </a:custGeom>
            <a:solidFill>
              <a:srgbClr val="7DEFF6"/>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p>
          </p:txBody>
        </p:sp>
      </p:grpSp>
      <p:sp>
        <p:nvSpPr>
          <p:cNvPr id="9" name="TextBox 9"/>
          <p:cNvSpPr txBox="1"/>
          <p:nvPr/>
        </p:nvSpPr>
        <p:spPr>
          <a:xfrm>
            <a:off x="2411998" y="3457715"/>
            <a:ext cx="13109279" cy="2105025"/>
          </a:xfrm>
          <a:prstGeom prst="rect">
            <a:avLst/>
          </a:prstGeom>
        </p:spPr>
        <p:txBody>
          <a:bodyPr lIns="0" tIns="0" rIns="0" bIns="0" rtlCol="0" anchor="t">
            <a:spAutoFit/>
          </a:bodyPr>
          <a:lstStyle/>
          <a:p>
            <a:pPr algn="ctr">
              <a:lnSpc>
                <a:spcPts val="8400"/>
              </a:lnSpc>
            </a:pPr>
            <a:r>
              <a:rPr lang="en-US" sz="7000">
                <a:solidFill>
                  <a:srgbClr val="272626"/>
                </a:solidFill>
                <a:latin typeface="Sriracha" panose="00000500000000000000"/>
              </a:rPr>
              <a:t>Báo cáo nhóm 02</a:t>
            </a:r>
            <a:endParaRPr lang="en-US" sz="7000">
              <a:solidFill>
                <a:srgbClr val="272626"/>
              </a:solidFill>
              <a:latin typeface="Sriracha" panose="00000500000000000000"/>
            </a:endParaRPr>
          </a:p>
          <a:p>
            <a:pPr marL="0" lvl="0" indent="0" algn="ctr">
              <a:lnSpc>
                <a:spcPts val="8400"/>
              </a:lnSpc>
              <a:spcBef>
                <a:spcPct val="0"/>
              </a:spcBef>
            </a:pPr>
            <a:r>
              <a:rPr lang="en-US" sz="7000">
                <a:solidFill>
                  <a:srgbClr val="272626"/>
                </a:solidFill>
                <a:latin typeface="Sriracha" panose="00000500000000000000"/>
              </a:rPr>
              <a:t>Phần mềm quản lí kho sách</a:t>
            </a:r>
            <a:endParaRPr lang="en-US" sz="7000">
              <a:solidFill>
                <a:srgbClr val="272626"/>
              </a:solidFill>
              <a:latin typeface="Sriracha" panose="00000500000000000000"/>
            </a:endParaRPr>
          </a:p>
        </p:txBody>
      </p:sp>
      <p:sp>
        <p:nvSpPr>
          <p:cNvPr id="10" name="TextBox 10"/>
          <p:cNvSpPr txBox="1"/>
          <p:nvPr/>
        </p:nvSpPr>
        <p:spPr>
          <a:xfrm>
            <a:off x="7788487" y="6164705"/>
            <a:ext cx="10499513" cy="2295525"/>
          </a:xfrm>
          <a:prstGeom prst="rect">
            <a:avLst/>
          </a:prstGeom>
        </p:spPr>
        <p:txBody>
          <a:bodyPr lIns="0" tIns="0" rIns="0" bIns="0" rtlCol="0" anchor="t">
            <a:spAutoFit/>
          </a:bodyPr>
          <a:lstStyle/>
          <a:p>
            <a:pPr algn="ctr">
              <a:lnSpc>
                <a:spcPts val="6000"/>
              </a:lnSpc>
            </a:pPr>
            <a:r>
              <a:rPr lang="en-US" sz="5000">
                <a:solidFill>
                  <a:srgbClr val="272626"/>
                </a:solidFill>
                <a:latin typeface="Sriracha" panose="00000500000000000000"/>
              </a:rPr>
              <a:t>Lê Minh Trường</a:t>
            </a:r>
            <a:endParaRPr lang="en-US" sz="5000">
              <a:solidFill>
                <a:srgbClr val="272626"/>
              </a:solidFill>
              <a:latin typeface="Sriracha" panose="00000500000000000000"/>
            </a:endParaRPr>
          </a:p>
          <a:p>
            <a:pPr algn="ctr">
              <a:lnSpc>
                <a:spcPts val="6000"/>
              </a:lnSpc>
            </a:pPr>
            <a:r>
              <a:rPr lang="en-US" sz="5000">
                <a:solidFill>
                  <a:srgbClr val="272626"/>
                </a:solidFill>
                <a:latin typeface="Sriracha" panose="00000500000000000000"/>
              </a:rPr>
              <a:t>Lê Minh Nguyệt</a:t>
            </a:r>
            <a:endParaRPr lang="en-US" sz="5000">
              <a:solidFill>
                <a:srgbClr val="272626"/>
              </a:solidFill>
              <a:latin typeface="Sriracha" panose="00000500000000000000"/>
            </a:endParaRPr>
          </a:p>
          <a:p>
            <a:pPr marL="0" lvl="0" indent="0" algn="ctr">
              <a:lnSpc>
                <a:spcPts val="6000"/>
              </a:lnSpc>
              <a:spcBef>
                <a:spcPct val="0"/>
              </a:spcBef>
            </a:pPr>
            <a:r>
              <a:rPr lang="en-US" sz="5000">
                <a:solidFill>
                  <a:srgbClr val="272626"/>
                </a:solidFill>
                <a:latin typeface="Sriracha" panose="00000500000000000000"/>
              </a:rPr>
              <a:t>Vĩnh Bảo Đăng Khoa</a:t>
            </a:r>
            <a:endParaRPr lang="en-US" sz="5000">
              <a:solidFill>
                <a:srgbClr val="272626"/>
              </a:solidFill>
              <a:latin typeface="Sriracha" panose="00000500000000000000"/>
            </a:endParaRPr>
          </a:p>
        </p:txBody>
      </p:sp>
      <p:sp>
        <p:nvSpPr>
          <p:cNvPr id="11" name="TextBox 11"/>
          <p:cNvSpPr txBox="1"/>
          <p:nvPr/>
        </p:nvSpPr>
        <p:spPr>
          <a:xfrm>
            <a:off x="6669078" y="1093625"/>
            <a:ext cx="13109279" cy="600075"/>
          </a:xfrm>
          <a:prstGeom prst="rect">
            <a:avLst/>
          </a:prstGeom>
        </p:spPr>
        <p:txBody>
          <a:bodyPr lIns="0" tIns="0" rIns="0" bIns="0" rtlCol="0" anchor="t">
            <a:spAutoFit/>
          </a:bodyPr>
          <a:lstStyle/>
          <a:p>
            <a:pPr marL="0" lvl="0" indent="0" algn="ctr">
              <a:lnSpc>
                <a:spcPts val="4800"/>
              </a:lnSpc>
              <a:spcBef>
                <a:spcPct val="0"/>
              </a:spcBef>
            </a:pPr>
            <a:r>
              <a:rPr lang="en-US" sz="4000">
                <a:solidFill>
                  <a:srgbClr val="272626"/>
                </a:solidFill>
                <a:latin typeface="Sriracha" panose="00000500000000000000"/>
              </a:rPr>
              <a:t>Bộ môn: Lập trình hướng đối tượng</a:t>
            </a:r>
            <a:endParaRPr lang="en-US" sz="4000">
              <a:solidFill>
                <a:srgbClr val="272626"/>
              </a:solidFill>
              <a:latin typeface="Sriracha"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5177383" y="2392747"/>
            <a:ext cx="7933233" cy="6008258"/>
          </a:xfrm>
          <a:prstGeom prst="rect">
            <a:avLst/>
          </a:prstGeom>
        </p:spPr>
      </p:pic>
      <p:sp>
        <p:nvSpPr>
          <p:cNvPr id="3" name="TextBox 3"/>
          <p:cNvSpPr txBox="1"/>
          <p:nvPr/>
        </p:nvSpPr>
        <p:spPr>
          <a:xfrm>
            <a:off x="0" y="100450"/>
            <a:ext cx="18288000" cy="1344930"/>
          </a:xfrm>
          <a:prstGeom prst="rect">
            <a:avLst/>
          </a:prstGeom>
        </p:spPr>
        <p:txBody>
          <a:bodyPr lIns="0" tIns="0" rIns="0" bIns="0" rtlCol="0" anchor="t">
            <a:spAutoFit/>
          </a:bodyPr>
          <a:lstStyle/>
          <a:p>
            <a:pPr algn="ctr">
              <a:lnSpc>
                <a:spcPts val="10920"/>
              </a:lnSpc>
            </a:pPr>
            <a:r>
              <a:rPr lang="en-US" sz="7800">
                <a:solidFill>
                  <a:srgbClr val="2B4B82"/>
                </a:solidFill>
                <a:latin typeface="Josefin Sans Bold" panose="00000800000000000000"/>
              </a:rPr>
              <a:t>Giao diện đăng nhập</a:t>
            </a:r>
            <a:endParaRPr lang="en-US" sz="7800">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854542" y="2344098"/>
            <a:ext cx="13085667" cy="6105555"/>
          </a:xfrm>
          <a:prstGeom prst="rect">
            <a:avLst/>
          </a:prstGeom>
        </p:spPr>
      </p:pic>
      <p:sp>
        <p:nvSpPr>
          <p:cNvPr id="3" name="TextBox 3"/>
          <p:cNvSpPr txBox="1"/>
          <p:nvPr/>
        </p:nvSpPr>
        <p:spPr>
          <a:xfrm>
            <a:off x="0" y="100450"/>
            <a:ext cx="18288000" cy="1344930"/>
          </a:xfrm>
          <a:prstGeom prst="rect">
            <a:avLst/>
          </a:prstGeom>
        </p:spPr>
        <p:txBody>
          <a:bodyPr lIns="0" tIns="0" rIns="0" bIns="0" rtlCol="0" anchor="t">
            <a:spAutoFit/>
          </a:bodyPr>
          <a:lstStyle/>
          <a:p>
            <a:pPr algn="ctr">
              <a:lnSpc>
                <a:spcPts val="10920"/>
              </a:lnSpc>
            </a:pPr>
            <a:r>
              <a:rPr lang="en-US" sz="7800">
                <a:solidFill>
                  <a:srgbClr val="2B4B82"/>
                </a:solidFill>
                <a:latin typeface="Josefin Sans Bold" panose="00000800000000000000"/>
              </a:rPr>
              <a:t>Giao diện quản lí của admin</a:t>
            </a:r>
            <a:endParaRPr lang="en-US" sz="7800">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925913" y="2052395"/>
            <a:ext cx="12892249" cy="6638285"/>
          </a:xfrm>
          <a:prstGeom prst="rect">
            <a:avLst/>
          </a:prstGeom>
        </p:spPr>
      </p:pic>
      <p:sp>
        <p:nvSpPr>
          <p:cNvPr id="3" name="TextBox 3"/>
          <p:cNvSpPr txBox="1"/>
          <p:nvPr/>
        </p:nvSpPr>
        <p:spPr>
          <a:xfrm>
            <a:off x="3479295" y="100450"/>
            <a:ext cx="13349267" cy="1344930"/>
          </a:xfrm>
          <a:prstGeom prst="rect">
            <a:avLst/>
          </a:prstGeom>
        </p:spPr>
        <p:txBody>
          <a:bodyPr lIns="0" tIns="0" rIns="0" bIns="0" rtlCol="0" anchor="t">
            <a:spAutoFit/>
          </a:bodyPr>
          <a:lstStyle/>
          <a:p>
            <a:pPr>
              <a:lnSpc>
                <a:spcPts val="10920"/>
              </a:lnSpc>
            </a:pPr>
            <a:r>
              <a:rPr lang="en-US" sz="7800">
                <a:solidFill>
                  <a:srgbClr val="2B4B82"/>
                </a:solidFill>
                <a:latin typeface="Josefin Sans Bold" panose="00000800000000000000"/>
              </a:rPr>
              <a:t>Giao diện cập nhật sách</a:t>
            </a:r>
            <a:endParaRPr lang="en-US" sz="7800">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610952" y="1445380"/>
            <a:ext cx="13522573" cy="8440502"/>
          </a:xfrm>
          <a:prstGeom prst="rect">
            <a:avLst/>
          </a:prstGeom>
        </p:spPr>
      </p:pic>
      <p:sp>
        <p:nvSpPr>
          <p:cNvPr id="3" name="TextBox 3"/>
          <p:cNvSpPr txBox="1"/>
          <p:nvPr/>
        </p:nvSpPr>
        <p:spPr>
          <a:xfrm>
            <a:off x="0" y="100450"/>
            <a:ext cx="18288000" cy="1344930"/>
          </a:xfrm>
          <a:prstGeom prst="rect">
            <a:avLst/>
          </a:prstGeom>
        </p:spPr>
        <p:txBody>
          <a:bodyPr lIns="0" tIns="0" rIns="0" bIns="0" rtlCol="0" anchor="t">
            <a:spAutoFit/>
          </a:bodyPr>
          <a:lstStyle/>
          <a:p>
            <a:pPr algn="ctr">
              <a:lnSpc>
                <a:spcPts val="10920"/>
              </a:lnSpc>
            </a:pPr>
            <a:r>
              <a:rPr lang="en-US" sz="7800">
                <a:solidFill>
                  <a:srgbClr val="2B4B82"/>
                </a:solidFill>
                <a:latin typeface="Josefin Sans Bold" panose="00000800000000000000"/>
              </a:rPr>
              <a:t>Giao diện quản lí nhân viên</a:t>
            </a:r>
            <a:endParaRPr lang="en-US" sz="7800">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3479295" y="1632793"/>
            <a:ext cx="12163395" cy="7953607"/>
          </a:xfrm>
          <a:prstGeom prst="rect">
            <a:avLst/>
          </a:prstGeom>
        </p:spPr>
      </p:pic>
      <p:sp>
        <p:nvSpPr>
          <p:cNvPr id="3" name="TextBox 3"/>
          <p:cNvSpPr txBox="1"/>
          <p:nvPr/>
        </p:nvSpPr>
        <p:spPr>
          <a:xfrm>
            <a:off x="3479295" y="100450"/>
            <a:ext cx="13349267" cy="1344930"/>
          </a:xfrm>
          <a:prstGeom prst="rect">
            <a:avLst/>
          </a:prstGeom>
        </p:spPr>
        <p:txBody>
          <a:bodyPr lIns="0" tIns="0" rIns="0" bIns="0" rtlCol="0" anchor="t">
            <a:spAutoFit/>
          </a:bodyPr>
          <a:lstStyle/>
          <a:p>
            <a:pPr>
              <a:lnSpc>
                <a:spcPts val="10920"/>
              </a:lnSpc>
            </a:pPr>
            <a:r>
              <a:rPr lang="en-US" sz="7800">
                <a:solidFill>
                  <a:srgbClr val="2B4B82"/>
                </a:solidFill>
                <a:latin typeface="Josefin Sans Bold" panose="00000800000000000000"/>
              </a:rPr>
              <a:t>Giao diện quản lí hóa đơn</a:t>
            </a:r>
            <a:endParaRPr lang="en-US" sz="7800">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476342" y="1951228"/>
            <a:ext cx="6338112" cy="6384545"/>
          </a:xfrm>
          <a:prstGeom prst="rect">
            <a:avLst/>
          </a:prstGeom>
        </p:spPr>
      </p:pic>
      <p:sp>
        <p:nvSpPr>
          <p:cNvPr id="3" name="TextBox 3"/>
          <p:cNvSpPr txBox="1"/>
          <p:nvPr/>
        </p:nvSpPr>
        <p:spPr>
          <a:xfrm>
            <a:off x="855830" y="4010025"/>
            <a:ext cx="10186729" cy="2277110"/>
          </a:xfrm>
          <a:prstGeom prst="rect">
            <a:avLst/>
          </a:prstGeom>
        </p:spPr>
        <p:txBody>
          <a:bodyPr lIns="0" tIns="0" rIns="0" bIns="0" rtlCol="0" anchor="t">
            <a:spAutoFit/>
          </a:bodyPr>
          <a:lstStyle/>
          <a:p>
            <a:pPr algn="ctr">
              <a:lnSpc>
                <a:spcPts val="8880"/>
              </a:lnSpc>
            </a:pPr>
            <a:r>
              <a:rPr lang="en-US" sz="7400" b="1">
                <a:solidFill>
                  <a:srgbClr val="F7B4A7"/>
                </a:solidFill>
                <a:latin typeface="Times New Roman" panose="02020603050405020304" charset="0"/>
                <a:cs typeface="Times New Roman" panose="02020603050405020304" charset="0"/>
              </a:rPr>
              <a:t>KẾT LUẬN VÀ HƯỚNG PHÁT TRIỂN</a:t>
            </a:r>
            <a:endParaRPr lang="en-US" sz="7400" b="1">
              <a:solidFill>
                <a:srgbClr val="F7B4A7"/>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602332" y="723224"/>
            <a:ext cx="10688204" cy="3395663"/>
          </a:xfrm>
          <a:prstGeom prst="rect">
            <a:avLst/>
          </a:prstGeom>
        </p:spPr>
        <p:txBody>
          <a:bodyPr lIns="0" tIns="0" rIns="0" bIns="0" rtlCol="0" anchor="t">
            <a:spAutoFit/>
          </a:bodyPr>
          <a:lstStyle/>
          <a:p>
            <a:pPr>
              <a:lnSpc>
                <a:spcPts val="5000"/>
              </a:lnSpc>
            </a:pPr>
            <a:r>
              <a:rPr lang="en-US" sz="4000" spc="-43">
                <a:solidFill>
                  <a:srgbClr val="2B4B82"/>
                </a:solidFill>
                <a:latin typeface="Josefin Sans Bold" panose="00000800000000000000"/>
              </a:rPr>
              <a:t>+Kết quả đạt được:</a:t>
            </a:r>
            <a:endParaRPr lang="en-US" sz="4000" spc="-43">
              <a:solidFill>
                <a:srgbClr val="2B4B82"/>
              </a:solidFill>
              <a:latin typeface="Josefin Sans Bold" panose="00000800000000000000"/>
            </a:endParaRPr>
          </a:p>
          <a:p>
            <a:pPr marL="755650" lvl="1" indent="-377825">
              <a:lnSpc>
                <a:spcPts val="4375"/>
              </a:lnSpc>
              <a:buFont typeface="Arial" panose="020B0604020202020204"/>
              <a:buChar char="•"/>
            </a:pPr>
            <a:r>
              <a:rPr lang="en-US" sz="3500" spc="-38">
                <a:solidFill>
                  <a:srgbClr val="2B4B82"/>
                </a:solidFill>
                <a:latin typeface="Josefin Sans Bold" panose="00000800000000000000"/>
              </a:rPr>
              <a:t>Hỗ trợ người dùng quản lí nhân viên, kho sách</a:t>
            </a:r>
            <a:endParaRPr lang="en-US" sz="3500" spc="-38">
              <a:solidFill>
                <a:srgbClr val="2B4B82"/>
              </a:solidFill>
              <a:latin typeface="Josefin Sans Bold" panose="00000800000000000000"/>
            </a:endParaRPr>
          </a:p>
          <a:p>
            <a:pPr marL="755650" lvl="1" indent="-377825">
              <a:lnSpc>
                <a:spcPts val="4375"/>
              </a:lnSpc>
              <a:buFont typeface="Arial" panose="020B0604020202020204"/>
              <a:buChar char="•"/>
            </a:pPr>
            <a:r>
              <a:rPr lang="en-US" sz="3500" spc="-38">
                <a:solidFill>
                  <a:srgbClr val="2B4B82"/>
                </a:solidFill>
                <a:latin typeface="Josefin Sans Bold" panose="00000800000000000000"/>
              </a:rPr>
              <a:t>Quản lí phân quyền người dùng</a:t>
            </a:r>
            <a:endParaRPr lang="en-US" sz="3500" spc="-38">
              <a:solidFill>
                <a:srgbClr val="2B4B82"/>
              </a:solidFill>
              <a:latin typeface="Josefin Sans Bold" panose="00000800000000000000"/>
            </a:endParaRPr>
          </a:p>
          <a:p>
            <a:pPr marL="755650" lvl="1" indent="-377825">
              <a:lnSpc>
                <a:spcPts val="4375"/>
              </a:lnSpc>
              <a:buFont typeface="Arial" panose="020B0604020202020204"/>
              <a:buChar char="•"/>
            </a:pPr>
            <a:r>
              <a:rPr lang="en-US" sz="3500" spc="-38">
                <a:solidFill>
                  <a:srgbClr val="2B4B82"/>
                </a:solidFill>
                <a:latin typeface="Josefin Sans Bold" panose="00000800000000000000"/>
              </a:rPr>
              <a:t>Hỗ trợ quản lí nhập sách, xuất sách</a:t>
            </a:r>
            <a:endParaRPr lang="en-US" sz="3500" spc="-38">
              <a:solidFill>
                <a:srgbClr val="2B4B82"/>
              </a:solidFill>
              <a:latin typeface="Josefin Sans Bold" panose="00000800000000000000"/>
            </a:endParaRPr>
          </a:p>
          <a:p>
            <a:pPr marL="755650" lvl="1" indent="-377825">
              <a:lnSpc>
                <a:spcPts val="4375"/>
              </a:lnSpc>
              <a:buFont typeface="Arial" panose="020B0604020202020204"/>
              <a:buChar char="•"/>
            </a:pPr>
            <a:r>
              <a:rPr lang="en-US" sz="3500" spc="-38">
                <a:solidFill>
                  <a:srgbClr val="2B4B82"/>
                </a:solidFill>
                <a:latin typeface="Josefin Sans Bold" panose="00000800000000000000"/>
              </a:rPr>
              <a:t>Hỗ trợ xem thông tin sách, loại sách</a:t>
            </a:r>
            <a:endParaRPr lang="en-US" sz="3500" spc="-38">
              <a:solidFill>
                <a:srgbClr val="2B4B82"/>
              </a:solidFill>
              <a:latin typeface="Josefin Sans Bold" panose="00000800000000000000"/>
            </a:endParaRPr>
          </a:p>
          <a:p>
            <a:pPr marL="755650" lvl="1" indent="-377825">
              <a:lnSpc>
                <a:spcPts val="4375"/>
              </a:lnSpc>
              <a:buFont typeface="Arial" panose="020B0604020202020204"/>
              <a:buChar char="•"/>
            </a:pPr>
            <a:r>
              <a:rPr lang="en-US" sz="3500" spc="-38">
                <a:solidFill>
                  <a:srgbClr val="2B4B82"/>
                </a:solidFill>
                <a:latin typeface="Josefin Sans Bold" panose="00000800000000000000"/>
              </a:rPr>
              <a:t>Hỗ trợ tìm kiếm sách</a:t>
            </a:r>
            <a:endParaRPr lang="en-US" sz="3500" spc="-38">
              <a:solidFill>
                <a:srgbClr val="2B4B82"/>
              </a:solidFill>
              <a:latin typeface="Josefin Sans Bold" panose="00000800000000000000"/>
            </a:endParaRPr>
          </a:p>
        </p:txBody>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1766542" y="3331116"/>
            <a:ext cx="4338720" cy="2713672"/>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4460537" y="6940562"/>
            <a:ext cx="3289448" cy="2057400"/>
          </a:xfrm>
          <a:prstGeom prst="rect">
            <a:avLst/>
          </a:prstGeom>
        </p:spPr>
      </p:pic>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4460537" y="377942"/>
            <a:ext cx="3289448" cy="2057400"/>
          </a:xfrm>
          <a:prstGeom prst="rect">
            <a:avLst/>
          </a:prstGeom>
        </p:spPr>
      </p:pic>
      <p:sp>
        <p:nvSpPr>
          <p:cNvPr id="6" name="TextBox 6"/>
          <p:cNvSpPr txBox="1"/>
          <p:nvPr/>
        </p:nvSpPr>
        <p:spPr>
          <a:xfrm>
            <a:off x="602332" y="4859350"/>
            <a:ext cx="10232128" cy="4210050"/>
          </a:xfrm>
          <a:prstGeom prst="rect">
            <a:avLst/>
          </a:prstGeom>
        </p:spPr>
        <p:txBody>
          <a:bodyPr lIns="0" tIns="0" rIns="0" bIns="0" rtlCol="0" anchor="t">
            <a:spAutoFit/>
          </a:bodyPr>
          <a:lstStyle/>
          <a:p>
            <a:pPr>
              <a:lnSpc>
                <a:spcPts val="4160"/>
              </a:lnSpc>
            </a:pPr>
            <a:r>
              <a:rPr lang="en-US" sz="4000" spc="-43">
                <a:solidFill>
                  <a:srgbClr val="2B4B82"/>
                </a:solidFill>
                <a:latin typeface="Josefin Sans Bold" panose="00000800000000000000"/>
              </a:rPr>
              <a:t>+Hạn chế:</a:t>
            </a:r>
            <a:endParaRPr lang="en-US" sz="4000" spc="-43">
              <a:solidFill>
                <a:srgbClr val="2B4B82"/>
              </a:solidFill>
              <a:latin typeface="Josefin Sans Bold" panose="00000800000000000000"/>
            </a:endParaRPr>
          </a:p>
          <a:p>
            <a:pPr marL="755650" lvl="1" indent="-377825">
              <a:lnSpc>
                <a:spcPts val="3640"/>
              </a:lnSpc>
              <a:buFont typeface="Arial" panose="020B0604020202020204"/>
              <a:buChar char="•"/>
            </a:pPr>
            <a:r>
              <a:rPr lang="en-US" sz="3500" spc="-38">
                <a:solidFill>
                  <a:srgbClr val="2B4B82"/>
                </a:solidFill>
                <a:latin typeface="Josefin Sans Bold" panose="00000800000000000000"/>
              </a:rPr>
              <a:t>Một số chức năng chưa thật sự hoàn chỉnh</a:t>
            </a:r>
            <a:endParaRPr lang="en-US" sz="3500" spc="-38">
              <a:solidFill>
                <a:srgbClr val="2B4B82"/>
              </a:solidFill>
              <a:latin typeface="Josefin Sans Bold" panose="00000800000000000000"/>
            </a:endParaRPr>
          </a:p>
          <a:p>
            <a:pPr marL="755650" lvl="1" indent="-377825">
              <a:lnSpc>
                <a:spcPts val="3640"/>
              </a:lnSpc>
              <a:buFont typeface="Arial" panose="020B0604020202020204"/>
              <a:buChar char="•"/>
            </a:pPr>
            <a:r>
              <a:rPr lang="en-US" sz="3500" spc="-38">
                <a:solidFill>
                  <a:srgbClr val="2B4B82"/>
                </a:solidFill>
                <a:latin typeface="Josefin Sans Bold" panose="00000800000000000000"/>
              </a:rPr>
              <a:t>Chức năng quản lí nhà cung ứng cho quản lí chưa có</a:t>
            </a:r>
            <a:endParaRPr lang="en-US" sz="3500" spc="-38">
              <a:solidFill>
                <a:srgbClr val="2B4B82"/>
              </a:solidFill>
              <a:latin typeface="Josefin Sans Bold" panose="00000800000000000000"/>
            </a:endParaRPr>
          </a:p>
          <a:p>
            <a:pPr marL="755650" lvl="1" indent="-377825">
              <a:lnSpc>
                <a:spcPts val="3640"/>
              </a:lnSpc>
              <a:buFont typeface="Arial" panose="020B0604020202020204"/>
              <a:buChar char="•"/>
            </a:pPr>
            <a:r>
              <a:rPr lang="en-US" sz="3500" spc="-38">
                <a:solidFill>
                  <a:srgbClr val="2B4B82"/>
                </a:solidFill>
                <a:latin typeface="Josefin Sans Bold" panose="00000800000000000000"/>
              </a:rPr>
              <a:t>Những chức năng còn ít và tương đối đơn giản</a:t>
            </a:r>
            <a:endParaRPr lang="en-US" sz="3500" spc="-38">
              <a:solidFill>
                <a:srgbClr val="2B4B82"/>
              </a:solidFill>
              <a:latin typeface="Josefin Sans Bold" panose="00000800000000000000"/>
            </a:endParaRPr>
          </a:p>
          <a:p>
            <a:pPr marL="755650" lvl="1" indent="-377825">
              <a:lnSpc>
                <a:spcPts val="3640"/>
              </a:lnSpc>
              <a:buFont typeface="Arial" panose="020B0604020202020204"/>
              <a:buChar char="•"/>
            </a:pPr>
            <a:r>
              <a:rPr lang="en-US" sz="3500" spc="-38">
                <a:solidFill>
                  <a:srgbClr val="2B4B82"/>
                </a:solidFill>
                <a:latin typeface="Josefin Sans Bold" panose="00000800000000000000"/>
              </a:rPr>
              <a:t>Giao diện chưa được đẹp và hợp mắt.</a:t>
            </a:r>
            <a:endParaRPr lang="en-US" sz="3500" spc="-38">
              <a:solidFill>
                <a:srgbClr val="2B4B82"/>
              </a:solidFill>
              <a:latin typeface="Josefin Sans Bold" panose="00000800000000000000"/>
            </a:endParaRPr>
          </a:p>
          <a:p>
            <a:pPr marL="755650" lvl="1" indent="-377825">
              <a:lnSpc>
                <a:spcPts val="3640"/>
              </a:lnSpc>
              <a:buFont typeface="Arial" panose="020B0604020202020204"/>
              <a:buChar char="•"/>
            </a:pPr>
            <a:r>
              <a:rPr lang="en-US" sz="3500" spc="-38">
                <a:solidFill>
                  <a:srgbClr val="2B4B82"/>
                </a:solidFill>
                <a:latin typeface="Josefin Sans Bold" panose="00000800000000000000"/>
              </a:rPr>
              <a:t>Chưa làm được tìm kiếm nâng cao + filter</a:t>
            </a:r>
            <a:endParaRPr lang="en-US" sz="3500" spc="-38">
              <a:solidFill>
                <a:srgbClr val="2B4B82"/>
              </a:solidFill>
              <a:latin typeface="Josefin Sans Bold" panose="00000800000000000000"/>
            </a:endParaRPr>
          </a:p>
          <a:p>
            <a:pPr marL="755650" lvl="1" indent="-377825">
              <a:lnSpc>
                <a:spcPts val="3640"/>
              </a:lnSpc>
              <a:buFont typeface="Arial" panose="020B0604020202020204"/>
              <a:buChar char="•"/>
            </a:pPr>
            <a:r>
              <a:rPr lang="en-US" sz="3500" spc="-38">
                <a:solidFill>
                  <a:srgbClr val="2B4B82"/>
                </a:solidFill>
                <a:latin typeface="Josefin Sans Bold" panose="00000800000000000000"/>
              </a:rPr>
              <a:t>Chưa nhập xuất ra excel và pdf được</a:t>
            </a:r>
            <a:endParaRPr lang="en-US" sz="3500" spc="-38">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382135" y="1933389"/>
            <a:ext cx="10612191" cy="5334635"/>
          </a:xfrm>
          <a:prstGeom prst="rect">
            <a:avLst/>
          </a:prstGeom>
        </p:spPr>
        <p:txBody>
          <a:bodyPr lIns="0" tIns="0" rIns="0" bIns="0" rtlCol="0" anchor="t">
            <a:spAutoFit/>
          </a:bodyPr>
          <a:lstStyle/>
          <a:p>
            <a:pPr>
              <a:lnSpc>
                <a:spcPts val="4720"/>
              </a:lnSpc>
            </a:pPr>
            <a:r>
              <a:rPr lang="en-US" sz="4000" spc="-43">
                <a:solidFill>
                  <a:srgbClr val="2B4B82"/>
                </a:solidFill>
                <a:latin typeface="Josefin Sans Bold" panose="00000800000000000000"/>
              </a:rPr>
              <a:t>Hướng phát triển</a:t>
            </a:r>
            <a:endParaRPr lang="en-US" sz="4000" spc="-43">
              <a:solidFill>
                <a:srgbClr val="2B4B82"/>
              </a:solidFill>
              <a:latin typeface="Josefin Sans Bold" panose="00000800000000000000"/>
            </a:endParaRPr>
          </a:p>
          <a:p>
            <a:pPr>
              <a:lnSpc>
                <a:spcPts val="4720"/>
              </a:lnSpc>
            </a:pPr>
            <a:r>
              <a:rPr lang="en-US" sz="4000" spc="-43">
                <a:solidFill>
                  <a:srgbClr val="2B4B82"/>
                </a:solidFill>
                <a:latin typeface="Josefin Sans Bold" panose="00000800000000000000"/>
              </a:rPr>
              <a:t>⮚ Hoàn thiện các chức năng hiện tại.</a:t>
            </a:r>
            <a:endParaRPr lang="en-US" sz="4000" spc="-43">
              <a:solidFill>
                <a:srgbClr val="2B4B82"/>
              </a:solidFill>
              <a:latin typeface="Josefin Sans Bold" panose="00000800000000000000"/>
            </a:endParaRPr>
          </a:p>
          <a:p>
            <a:pPr>
              <a:lnSpc>
                <a:spcPts val="4720"/>
              </a:lnSpc>
            </a:pPr>
            <a:r>
              <a:rPr lang="en-US" sz="4000" spc="-43">
                <a:solidFill>
                  <a:srgbClr val="2B4B82"/>
                </a:solidFill>
                <a:latin typeface="Josefin Sans Bold" panose="00000800000000000000"/>
              </a:rPr>
              <a:t>⮚ Bổ sung thêm các chức năng nhằm giúp phần mềm thêm thân thiện với người dùng.</a:t>
            </a:r>
            <a:endParaRPr lang="en-US" sz="4000" spc="-43">
              <a:solidFill>
                <a:srgbClr val="2B4B82"/>
              </a:solidFill>
              <a:latin typeface="Josefin Sans Bold" panose="00000800000000000000"/>
            </a:endParaRPr>
          </a:p>
          <a:p>
            <a:pPr>
              <a:lnSpc>
                <a:spcPts val="4720"/>
              </a:lnSpc>
            </a:pPr>
            <a:r>
              <a:rPr lang="en-US" sz="4000" spc="-43">
                <a:solidFill>
                  <a:srgbClr val="2B4B82"/>
                </a:solidFill>
                <a:latin typeface="Josefin Sans Bold" panose="00000800000000000000"/>
              </a:rPr>
              <a:t>⮚ Thực hiện chức năng đã nêu trong mục hạn chế.</a:t>
            </a:r>
            <a:endParaRPr lang="en-US" sz="4000" spc="-43">
              <a:solidFill>
                <a:srgbClr val="2B4B82"/>
              </a:solidFill>
              <a:latin typeface="Josefin Sans Bold" panose="00000800000000000000"/>
            </a:endParaRPr>
          </a:p>
          <a:p>
            <a:pPr>
              <a:lnSpc>
                <a:spcPts val="4720"/>
              </a:lnSpc>
            </a:pPr>
            <a:r>
              <a:rPr lang="en-US" sz="4000" spc="-43">
                <a:solidFill>
                  <a:srgbClr val="2B4B82"/>
                </a:solidFill>
                <a:latin typeface="Josefin Sans Bold" panose="00000800000000000000"/>
              </a:rPr>
              <a:t>⮚ Thiết kế giao diện tiện dụng hơn, phục vụ cho người dùng tốt hơn.</a:t>
            </a:r>
            <a:endParaRPr lang="en-US" sz="4000" spc="-43">
              <a:solidFill>
                <a:srgbClr val="2B4B82"/>
              </a:solidFill>
              <a:latin typeface="Josefin Sans Bold" panose="00000800000000000000"/>
            </a:endParaRPr>
          </a:p>
          <a:p>
            <a:pPr>
              <a:lnSpc>
                <a:spcPts val="4720"/>
              </a:lnSpc>
            </a:pPr>
          </a:p>
        </p:txBody>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854137" y="3018272"/>
            <a:ext cx="7411325" cy="4635447"/>
          </a:xfrm>
          <a:prstGeom prst="rect">
            <a:avLst/>
          </a:prstGeom>
        </p:spPr>
      </p:pic>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8665100" y="8613636"/>
            <a:ext cx="4338720" cy="2713672"/>
          </a:xfrm>
          <a:prstGeom prst="rect">
            <a:avLst/>
          </a:prstGeom>
        </p:spPr>
      </p:pic>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976014" y="7483497"/>
            <a:ext cx="3289448" cy="2057400"/>
          </a:xfrm>
          <a:prstGeom prst="rect">
            <a:avLst/>
          </a:prstGeom>
        </p:spPr>
      </p:pic>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320348" y="712171"/>
            <a:ext cx="3289448" cy="205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344676">
            <a:off x="3574758" y="7213467"/>
            <a:ext cx="21249208" cy="5900162"/>
            <a:chOff x="0" y="0"/>
            <a:chExt cx="6229756" cy="1729785"/>
          </a:xfrm>
        </p:grpSpPr>
        <p:sp>
          <p:nvSpPr>
            <p:cNvPr id="3" name="Freeform 3"/>
            <p:cNvSpPr/>
            <p:nvPr/>
          </p:nvSpPr>
          <p:spPr>
            <a:xfrm>
              <a:off x="0" y="0"/>
              <a:ext cx="6229756" cy="1729785"/>
            </a:xfrm>
            <a:custGeom>
              <a:avLst/>
              <a:gdLst/>
              <a:ahLst/>
              <a:cxnLst/>
              <a:rect l="l" t="t" r="r" b="b"/>
              <a:pathLst>
                <a:path w="6229756" h="1729785">
                  <a:moveTo>
                    <a:pt x="0" y="0"/>
                  </a:moveTo>
                  <a:lnTo>
                    <a:pt x="6229756" y="0"/>
                  </a:lnTo>
                  <a:lnTo>
                    <a:pt x="6229756" y="1729785"/>
                  </a:lnTo>
                  <a:lnTo>
                    <a:pt x="0" y="1729785"/>
                  </a:lnTo>
                  <a:close/>
                </a:path>
              </a:pathLst>
            </a:custGeom>
            <a:solidFill>
              <a:srgbClr val="FFFFAA"/>
            </a:solidFill>
          </p:spPr>
        </p:sp>
      </p:grpSp>
      <p:sp>
        <p:nvSpPr>
          <p:cNvPr id="4" name="TextBox 4"/>
          <p:cNvSpPr txBox="1"/>
          <p:nvPr/>
        </p:nvSpPr>
        <p:spPr>
          <a:xfrm>
            <a:off x="0" y="1544788"/>
            <a:ext cx="18288000" cy="4762835"/>
          </a:xfrm>
          <a:prstGeom prst="rect">
            <a:avLst/>
          </a:prstGeom>
        </p:spPr>
        <p:txBody>
          <a:bodyPr lIns="0" tIns="0" rIns="0" bIns="0" rtlCol="0" anchor="t">
            <a:spAutoFit/>
          </a:bodyPr>
          <a:lstStyle/>
          <a:p>
            <a:pPr algn="ctr">
              <a:lnSpc>
                <a:spcPts val="12545"/>
              </a:lnSpc>
            </a:pPr>
            <a:r>
              <a:rPr lang="en-US" sz="9955">
                <a:solidFill>
                  <a:srgbClr val="352652"/>
                </a:solidFill>
                <a:latin typeface="Bevan" panose="00000500000000000000"/>
              </a:rPr>
              <a:t>CẢM ƠN THẦY VÀ CÁC BẠN ĐÃ CHÚ Ý LẮNG NGHE</a:t>
            </a:r>
            <a:endParaRPr lang="en-US" sz="9955">
              <a:solidFill>
                <a:srgbClr val="352652"/>
              </a:solidFill>
              <a:latin typeface="Bevan" panose="00000500000000000000"/>
            </a:endParaRPr>
          </a:p>
        </p:txBody>
      </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195139" y="5866906"/>
            <a:ext cx="6092861" cy="4420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4D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560929" y="1028700"/>
            <a:ext cx="2500407" cy="4586734"/>
          </a:xfrm>
          <a:prstGeom prst="rect">
            <a:avLst/>
          </a:prstGeom>
        </p:spPr>
      </p:pic>
      <p:grpSp>
        <p:nvGrpSpPr>
          <p:cNvPr id="3" name="Group 3"/>
          <p:cNvGrpSpPr/>
          <p:nvPr/>
        </p:nvGrpSpPr>
        <p:grpSpPr>
          <a:xfrm rot="0">
            <a:off x="0" y="7867652"/>
            <a:ext cx="18288000" cy="2419348"/>
            <a:chOff x="0" y="0"/>
            <a:chExt cx="24384000" cy="3225798"/>
          </a:xfrm>
        </p:grpSpPr>
        <p:sp>
          <p:nvSpPr>
            <p:cNvPr id="4" name="AutoShape 4"/>
            <p:cNvSpPr/>
            <p:nvPr/>
          </p:nvSpPr>
          <p:spPr>
            <a:xfrm>
              <a:off x="0" y="0"/>
              <a:ext cx="24384000" cy="3225798"/>
            </a:xfrm>
            <a:prstGeom prst="rect">
              <a:avLst/>
            </a:prstGeom>
            <a:solidFill>
              <a:srgbClr val="FFFFFF"/>
            </a:solidFill>
          </p:spPr>
        </p:sp>
        <p:sp>
          <p:nvSpPr>
            <p:cNvPr id="5" name="TextBox 5"/>
            <p:cNvSpPr txBox="1"/>
            <p:nvPr/>
          </p:nvSpPr>
          <p:spPr>
            <a:xfrm>
              <a:off x="1905290" y="1231899"/>
              <a:ext cx="12078907" cy="685800"/>
            </a:xfrm>
            <a:prstGeom prst="rect">
              <a:avLst/>
            </a:prstGeom>
          </p:spPr>
          <p:txBody>
            <a:bodyPr lIns="0" tIns="0" rIns="0" bIns="0" rtlCol="0" anchor="t">
              <a:spAutoFit/>
            </a:bodyPr>
            <a:lstStyle/>
            <a:p>
              <a:pPr>
                <a:lnSpc>
                  <a:spcPts val="4200"/>
                </a:lnSpc>
              </a:pPr>
              <a:r>
                <a:rPr lang="en-US" sz="3000">
                  <a:solidFill>
                    <a:srgbClr val="000000"/>
                  </a:solidFill>
                  <a:latin typeface="Public Sans"/>
                </a:rPr>
                <a:t>Thuyết trình bởi nhóm 02</a:t>
              </a:r>
              <a:endParaRPr lang="en-US" sz="3000">
                <a:solidFill>
                  <a:srgbClr val="000000"/>
                </a:solidFill>
                <a:latin typeface="Public Sans"/>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05093" y="5615434"/>
            <a:ext cx="4586734" cy="3642866"/>
          </a:xfrm>
          <a:prstGeom prst="rect">
            <a:avLst/>
          </a:prstGeom>
        </p:spPr>
      </p:pic>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36726" y="3322067"/>
            <a:ext cx="2148680" cy="2097893"/>
          </a:xfrm>
          <a:prstGeom prst="rect">
            <a:avLst/>
          </a:prstGeom>
        </p:spPr>
      </p:pic>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398460" y="2109122"/>
            <a:ext cx="2656623" cy="3506312"/>
          </a:xfrm>
          <a:prstGeom prst="rect">
            <a:avLst/>
          </a:prstGeom>
        </p:spPr>
      </p:pic>
      <p:sp>
        <p:nvSpPr>
          <p:cNvPr id="9" name="TextBox 9"/>
          <p:cNvSpPr txBox="1"/>
          <p:nvPr/>
        </p:nvSpPr>
        <p:spPr>
          <a:xfrm>
            <a:off x="415466" y="1762016"/>
            <a:ext cx="11394241" cy="4200525"/>
          </a:xfrm>
          <a:prstGeom prst="rect">
            <a:avLst/>
          </a:prstGeom>
        </p:spPr>
        <p:txBody>
          <a:bodyPr lIns="0" tIns="0" rIns="0" bIns="0" rtlCol="0" anchor="t">
            <a:spAutoFit/>
          </a:bodyPr>
          <a:lstStyle/>
          <a:p>
            <a:pPr marL="863600" lvl="1" indent="-431800">
              <a:lnSpc>
                <a:spcPts val="4800"/>
              </a:lnSpc>
              <a:buFont typeface="Arial" panose="020B0604020202020204"/>
              <a:buChar char="•"/>
            </a:pPr>
            <a:r>
              <a:rPr lang="en-US" sz="4000">
                <a:solidFill>
                  <a:srgbClr val="000000"/>
                </a:solidFill>
                <a:latin typeface="Sigmar One" panose="00000500000000000000"/>
              </a:rPr>
              <a:t>TỔNG QUAN ĐỀ TÀI</a:t>
            </a:r>
            <a:endParaRPr lang="en-US" sz="4000">
              <a:solidFill>
                <a:srgbClr val="000000"/>
              </a:solidFill>
              <a:latin typeface="Sigmar One" panose="00000500000000000000"/>
            </a:endParaRPr>
          </a:p>
          <a:p>
            <a:pPr>
              <a:lnSpc>
                <a:spcPts val="4800"/>
              </a:lnSpc>
            </a:pPr>
          </a:p>
          <a:p>
            <a:pPr marL="863600" lvl="1" indent="-431800">
              <a:lnSpc>
                <a:spcPts val="4800"/>
              </a:lnSpc>
              <a:buFont typeface="Arial" panose="020B0604020202020204"/>
              <a:buChar char="•"/>
            </a:pPr>
            <a:r>
              <a:rPr lang="en-US" sz="4000">
                <a:solidFill>
                  <a:srgbClr val="000000"/>
                </a:solidFill>
                <a:latin typeface="Sigmar One" panose="00000500000000000000"/>
              </a:rPr>
              <a:t>PHÂN TÍCH HỆ THỐNG</a:t>
            </a:r>
            <a:endParaRPr lang="en-US" sz="4000">
              <a:solidFill>
                <a:srgbClr val="000000"/>
              </a:solidFill>
              <a:latin typeface="Sigmar One" panose="00000500000000000000"/>
            </a:endParaRPr>
          </a:p>
          <a:p>
            <a:pPr>
              <a:lnSpc>
                <a:spcPts val="4800"/>
              </a:lnSpc>
            </a:pPr>
          </a:p>
          <a:p>
            <a:pPr marL="863600" lvl="1" indent="-431800">
              <a:lnSpc>
                <a:spcPts val="4800"/>
              </a:lnSpc>
              <a:buFont typeface="Arial" panose="020B0604020202020204"/>
              <a:buChar char="•"/>
            </a:pPr>
            <a:r>
              <a:rPr lang="en-US" sz="4000">
                <a:solidFill>
                  <a:srgbClr val="000000"/>
                </a:solidFill>
                <a:latin typeface="Sigmar One" panose="00000500000000000000"/>
              </a:rPr>
              <a:t>GIAO DIỆN</a:t>
            </a:r>
            <a:endParaRPr lang="en-US" sz="4000">
              <a:solidFill>
                <a:srgbClr val="000000"/>
              </a:solidFill>
              <a:latin typeface="Sigmar One" panose="00000500000000000000"/>
            </a:endParaRPr>
          </a:p>
          <a:p>
            <a:pPr>
              <a:lnSpc>
                <a:spcPts val="4800"/>
              </a:lnSpc>
            </a:pPr>
          </a:p>
          <a:p>
            <a:pPr marL="863600" lvl="1" indent="-431800">
              <a:lnSpc>
                <a:spcPts val="4800"/>
              </a:lnSpc>
              <a:buFont typeface="Arial" panose="020B0604020202020204"/>
              <a:buChar char="•"/>
            </a:pPr>
            <a:r>
              <a:rPr lang="en-US" sz="4000">
                <a:solidFill>
                  <a:srgbClr val="000000"/>
                </a:solidFill>
                <a:latin typeface="Sigmar One" panose="00000500000000000000"/>
              </a:rPr>
              <a:t>KẾT LUẬN VÀ HƯỚNG PHÁT TRIỂN</a:t>
            </a:r>
            <a:endParaRPr lang="en-US" sz="4000">
              <a:solidFill>
                <a:srgbClr val="000000"/>
              </a:solidFill>
              <a:latin typeface="Sigmar One" panose="00000500000000000000"/>
            </a:endParaRPr>
          </a:p>
        </p:txBody>
      </p:sp>
      <p:pic>
        <p:nvPicPr>
          <p:cNvPr id="10" name="Picture 10"/>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5792711" y="6181021"/>
            <a:ext cx="1798232" cy="5885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8421980" y="4550617"/>
            <a:ext cx="9274200" cy="969010"/>
          </a:xfrm>
          <a:prstGeom prst="rect">
            <a:avLst/>
          </a:prstGeom>
        </p:spPr>
        <p:txBody>
          <a:bodyPr lIns="0" tIns="0" rIns="0" bIns="0" rtlCol="0" anchor="t">
            <a:spAutoFit/>
          </a:bodyPr>
          <a:lstStyle/>
          <a:p>
            <a:pPr>
              <a:lnSpc>
                <a:spcPts val="7560"/>
              </a:lnSpc>
            </a:pPr>
            <a:r>
              <a:rPr lang="en-US" sz="6300" b="1">
                <a:solidFill>
                  <a:srgbClr val="F7B4A7"/>
                </a:solidFill>
                <a:latin typeface="Times New Roman" panose="02020603050405020304" charset="0"/>
                <a:cs typeface="Times New Roman" panose="02020603050405020304" charset="0"/>
              </a:rPr>
              <a:t>TỔNG QUAN ĐỀ TÀI</a:t>
            </a:r>
            <a:endParaRPr lang="en-US" sz="6300" b="1">
              <a:solidFill>
                <a:srgbClr val="F7B4A7"/>
              </a:solidFill>
              <a:latin typeface="Times New Roman" panose="02020603050405020304" charset="0"/>
              <a:cs typeface="Times New Roman" panose="02020603050405020304" charset="0"/>
            </a:endParaRPr>
          </a:p>
        </p:txBody>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09758" y="1684366"/>
            <a:ext cx="3874545" cy="512259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380976" y="2475095"/>
            <a:ext cx="3874545" cy="5122596"/>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95732" y="3214319"/>
            <a:ext cx="3874545" cy="51225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11748" r="43452"/>
          <a:stretch>
            <a:fillRect/>
          </a:stretch>
        </p:blipFill>
        <p:spPr>
          <a:xfrm>
            <a:off x="0" y="0"/>
            <a:ext cx="6912767" cy="10287000"/>
          </a:xfrm>
          <a:prstGeom prst="rect">
            <a:avLst/>
          </a:prstGeom>
        </p:spPr>
      </p:pic>
      <p:sp>
        <p:nvSpPr>
          <p:cNvPr id="3" name="TextBox 3"/>
          <p:cNvSpPr txBox="1"/>
          <p:nvPr/>
        </p:nvSpPr>
        <p:spPr>
          <a:xfrm>
            <a:off x="7793013" y="1255591"/>
            <a:ext cx="9853474" cy="6679471"/>
          </a:xfrm>
          <a:prstGeom prst="rect">
            <a:avLst/>
          </a:prstGeom>
        </p:spPr>
        <p:txBody>
          <a:bodyPr lIns="0" tIns="0" rIns="0" bIns="0" rtlCol="0" anchor="t">
            <a:spAutoFit/>
          </a:bodyPr>
          <a:lstStyle/>
          <a:p>
            <a:pPr marL="626745" lvl="1" indent="-313690">
              <a:lnSpc>
                <a:spcPts val="4065"/>
              </a:lnSpc>
              <a:buFont typeface="Arial" panose="020B0604020202020204"/>
              <a:buChar char="•"/>
            </a:pPr>
            <a:r>
              <a:rPr lang="en-US" sz="2905">
                <a:solidFill>
                  <a:srgbClr val="2B4B82"/>
                </a:solidFill>
                <a:latin typeface="Josefin Sans Regular" panose="00000500000000000000"/>
              </a:rPr>
              <a:t>Công nghệ thông tin hiện nay đang có những bước phát triển như vũ bão trên mọi lĩnh vực ở khắp nơi trên thế giới, có thể nói công nghệ thông tin là trợ thủ đắc lực cho con người và các cơ quan tổ chức.</a:t>
            </a:r>
            <a:endParaRPr lang="en-US" sz="2905">
              <a:solidFill>
                <a:srgbClr val="2B4B82"/>
              </a:solidFill>
              <a:latin typeface="Josefin Sans Regular" panose="00000500000000000000"/>
            </a:endParaRPr>
          </a:p>
          <a:p>
            <a:pPr marL="626745" lvl="1" indent="-313690">
              <a:lnSpc>
                <a:spcPts val="4065"/>
              </a:lnSpc>
              <a:buFont typeface="Arial" panose="020B0604020202020204"/>
              <a:buChar char="•"/>
            </a:pPr>
            <a:r>
              <a:rPr lang="en-US" sz="2905">
                <a:solidFill>
                  <a:srgbClr val="2B4B82"/>
                </a:solidFill>
                <a:latin typeface="Josefin Sans Regular" panose="00000500000000000000"/>
              </a:rPr>
              <a:t>.Nắm bắt được vai trò của công nghệ thông tin, các ứng dụng quản lí online bắt đầu xuất hiện, mục đích quản lí trực tiếp nhằm tăng sức cạnh tranh giữa các công ty.</a:t>
            </a:r>
            <a:endParaRPr lang="en-US" sz="2905">
              <a:solidFill>
                <a:srgbClr val="2B4B82"/>
              </a:solidFill>
              <a:latin typeface="Josefin Sans Regular" panose="00000500000000000000"/>
            </a:endParaRPr>
          </a:p>
          <a:p>
            <a:pPr marL="626745" lvl="1" indent="-313690">
              <a:lnSpc>
                <a:spcPts val="4065"/>
              </a:lnSpc>
              <a:buFont typeface="Arial" panose="020B0604020202020204"/>
              <a:buChar char="•"/>
            </a:pPr>
            <a:r>
              <a:rPr lang="en-US" sz="2905">
                <a:solidFill>
                  <a:srgbClr val="2B4B82"/>
                </a:solidFill>
                <a:latin typeface="Josefin Sans Regular" panose="00000500000000000000"/>
              </a:rPr>
              <a:t>Để tiếp cận và đóng góp một phần nhỏ vào mô hình quản lí trực tuyến, chúng em đã thiết kế thử nghiệm ứng dụng “QUẢN LÍ KHO SÁCH”, qua đó có thể giúp chúng em tìm hiểu được một ứng dụng quản lí cần gì, nhu cầu của admin khi quản lí hàng hóa trực tuyến.</a:t>
            </a:r>
            <a:endParaRPr lang="en-US" sz="2905">
              <a:solidFill>
                <a:srgbClr val="2B4B82"/>
              </a:solidFill>
              <a:latin typeface="Josefin Sans Regular" panose="000005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476342" y="1951228"/>
            <a:ext cx="6338112" cy="6384545"/>
          </a:xfrm>
          <a:prstGeom prst="rect">
            <a:avLst/>
          </a:prstGeom>
        </p:spPr>
      </p:pic>
      <p:sp>
        <p:nvSpPr>
          <p:cNvPr id="3" name="TextBox 3"/>
          <p:cNvSpPr txBox="1"/>
          <p:nvPr/>
        </p:nvSpPr>
        <p:spPr>
          <a:xfrm>
            <a:off x="1311905" y="3852862"/>
            <a:ext cx="8489114" cy="2615565"/>
          </a:xfrm>
          <a:prstGeom prst="rect">
            <a:avLst/>
          </a:prstGeom>
        </p:spPr>
        <p:txBody>
          <a:bodyPr lIns="0" tIns="0" rIns="0" bIns="0" rtlCol="0" anchor="t">
            <a:spAutoFit/>
          </a:bodyPr>
          <a:lstStyle/>
          <a:p>
            <a:pPr algn="ctr">
              <a:lnSpc>
                <a:spcPts val="10200"/>
              </a:lnSpc>
            </a:pPr>
            <a:r>
              <a:rPr lang="en-US" sz="8500" b="1">
                <a:solidFill>
                  <a:srgbClr val="F7B4A7"/>
                </a:solidFill>
                <a:latin typeface="Times New Roman" panose="02020603050405020304" charset="0"/>
                <a:cs typeface="Times New Roman" panose="02020603050405020304" charset="0"/>
              </a:rPr>
              <a:t>PHÂN TÍCH</a:t>
            </a:r>
            <a:endParaRPr lang="en-US" sz="8500" b="1">
              <a:solidFill>
                <a:srgbClr val="F7B4A7"/>
              </a:solidFill>
              <a:latin typeface="Times New Roman" panose="02020603050405020304" charset="0"/>
              <a:cs typeface="Times New Roman" panose="02020603050405020304" charset="0"/>
            </a:endParaRPr>
          </a:p>
          <a:p>
            <a:pPr algn="ctr">
              <a:lnSpc>
                <a:spcPts val="10200"/>
              </a:lnSpc>
            </a:pPr>
            <a:r>
              <a:rPr lang="en-US" sz="8500" b="1">
                <a:solidFill>
                  <a:srgbClr val="F7B4A7"/>
                </a:solidFill>
                <a:latin typeface="Times New Roman" panose="02020603050405020304" charset="0"/>
                <a:cs typeface="Times New Roman" panose="02020603050405020304" charset="0"/>
              </a:rPr>
              <a:t>HỆ THỐNG</a:t>
            </a:r>
            <a:endParaRPr lang="en-US" sz="8500" b="1">
              <a:solidFill>
                <a:srgbClr val="F7B4A7"/>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5233886" y="2601122"/>
            <a:ext cx="7820228" cy="6148933"/>
          </a:xfrm>
          <a:prstGeom prst="rect">
            <a:avLst/>
          </a:prstGeom>
        </p:spPr>
      </p:pic>
      <p:sp>
        <p:nvSpPr>
          <p:cNvPr id="3" name="TextBox 3"/>
          <p:cNvSpPr txBox="1"/>
          <p:nvPr/>
        </p:nvSpPr>
        <p:spPr>
          <a:xfrm>
            <a:off x="5137751" y="613861"/>
            <a:ext cx="7660152" cy="1010652"/>
          </a:xfrm>
          <a:prstGeom prst="rect">
            <a:avLst/>
          </a:prstGeom>
        </p:spPr>
        <p:txBody>
          <a:bodyPr lIns="0" tIns="0" rIns="0" bIns="0" rtlCol="0" anchor="t">
            <a:spAutoFit/>
          </a:bodyPr>
          <a:lstStyle/>
          <a:p>
            <a:pPr>
              <a:lnSpc>
                <a:spcPts val="7365"/>
              </a:lnSpc>
            </a:pPr>
            <a:r>
              <a:rPr lang="en-US" sz="7835" spc="-86">
                <a:solidFill>
                  <a:srgbClr val="2B4B82"/>
                </a:solidFill>
                <a:latin typeface="Josefin Sans Bold" panose="00000800000000000000"/>
              </a:rPr>
              <a:t>Sơ đồ phân cấp</a:t>
            </a:r>
            <a:endParaRPr lang="en-US" sz="7835" spc="-86">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3387560" y="1449924"/>
            <a:ext cx="11160533" cy="8538400"/>
          </a:xfrm>
          <a:prstGeom prst="rect">
            <a:avLst/>
          </a:prstGeom>
        </p:spPr>
      </p:pic>
      <p:sp>
        <p:nvSpPr>
          <p:cNvPr id="3" name="TextBox 3"/>
          <p:cNvSpPr txBox="1"/>
          <p:nvPr/>
        </p:nvSpPr>
        <p:spPr>
          <a:xfrm>
            <a:off x="5137751" y="439272"/>
            <a:ext cx="7660152" cy="1010652"/>
          </a:xfrm>
          <a:prstGeom prst="rect">
            <a:avLst/>
          </a:prstGeom>
        </p:spPr>
        <p:txBody>
          <a:bodyPr lIns="0" tIns="0" rIns="0" bIns="0" rtlCol="0" anchor="t">
            <a:spAutoFit/>
          </a:bodyPr>
          <a:lstStyle/>
          <a:p>
            <a:pPr>
              <a:lnSpc>
                <a:spcPts val="7365"/>
              </a:lnSpc>
            </a:pPr>
            <a:r>
              <a:rPr lang="en-US" sz="7835" spc="-86">
                <a:solidFill>
                  <a:srgbClr val="2B4B82"/>
                </a:solidFill>
                <a:latin typeface="Josefin Sans Bold" panose="00000800000000000000"/>
              </a:rPr>
              <a:t>Sơ đồ diagram</a:t>
            </a:r>
            <a:endParaRPr lang="en-US" sz="7835" spc="-86">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3478883" y="1449924"/>
            <a:ext cx="10977888" cy="8391930"/>
          </a:xfrm>
          <a:prstGeom prst="rect">
            <a:avLst/>
          </a:prstGeom>
        </p:spPr>
      </p:pic>
      <p:sp>
        <p:nvSpPr>
          <p:cNvPr id="3" name="TextBox 3"/>
          <p:cNvSpPr txBox="1"/>
          <p:nvPr/>
        </p:nvSpPr>
        <p:spPr>
          <a:xfrm>
            <a:off x="5313924" y="439272"/>
            <a:ext cx="7660152" cy="1010652"/>
          </a:xfrm>
          <a:prstGeom prst="rect">
            <a:avLst/>
          </a:prstGeom>
        </p:spPr>
        <p:txBody>
          <a:bodyPr lIns="0" tIns="0" rIns="0" bIns="0" rtlCol="0" anchor="t">
            <a:spAutoFit/>
          </a:bodyPr>
          <a:lstStyle/>
          <a:p>
            <a:pPr>
              <a:lnSpc>
                <a:spcPts val="7365"/>
              </a:lnSpc>
            </a:pPr>
            <a:r>
              <a:rPr lang="en-US" sz="7835" spc="-86">
                <a:solidFill>
                  <a:srgbClr val="2B4B82"/>
                </a:solidFill>
                <a:latin typeface="Josefin Sans Bold" panose="00000800000000000000"/>
              </a:rPr>
              <a:t>Sơ đồ usecase</a:t>
            </a:r>
            <a:endParaRPr lang="en-US" sz="7835" spc="-86">
              <a:solidFill>
                <a:srgbClr val="2B4B82"/>
              </a:solidFill>
              <a:latin typeface="Josefin Sa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10070916" y="4486815"/>
            <a:ext cx="8217084" cy="1073150"/>
          </a:xfrm>
          <a:prstGeom prst="rect">
            <a:avLst/>
          </a:prstGeom>
        </p:spPr>
        <p:txBody>
          <a:bodyPr lIns="0" tIns="0" rIns="0" bIns="0" rtlCol="0" anchor="t">
            <a:spAutoFit/>
          </a:bodyPr>
          <a:lstStyle/>
          <a:p>
            <a:pPr>
              <a:lnSpc>
                <a:spcPts val="8370"/>
              </a:lnSpc>
            </a:pPr>
            <a:r>
              <a:rPr lang="en-US" sz="7475" b="1">
                <a:solidFill>
                  <a:srgbClr val="F7B4A7"/>
                </a:solidFill>
                <a:latin typeface="Times New Roman" panose="02020603050405020304" charset="0"/>
                <a:cs typeface="Times New Roman" panose="02020603050405020304" charset="0"/>
              </a:rPr>
              <a:t>GIAO DIỆN</a:t>
            </a:r>
            <a:endParaRPr lang="en-US" sz="7475" b="1">
              <a:solidFill>
                <a:srgbClr val="F7B4A7"/>
              </a:solidFill>
              <a:latin typeface="Times New Roman" panose="02020603050405020304" charset="0"/>
              <a:cs typeface="Times New Roman" panose="02020603050405020304" charset="0"/>
            </a:endParaRPr>
          </a:p>
        </p:txBody>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182834" y="-1921745"/>
            <a:ext cx="6755642" cy="41148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303834" y="1790711"/>
            <a:ext cx="1194327" cy="2586142"/>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2095190" y="2021154"/>
            <a:ext cx="5357753" cy="5591583"/>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47148" y="1264426"/>
            <a:ext cx="3144039" cy="2440918"/>
          </a:xfrm>
          <a:prstGeom prst="rect">
            <a:avLst/>
          </a:prstGeom>
        </p:spPr>
      </p:pic>
      <p:pic>
        <p:nvPicPr>
          <p:cNvPr id="7" name="Picture 7"/>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624872" y="5005800"/>
            <a:ext cx="1894295" cy="4252500"/>
          </a:xfrm>
          <a:prstGeom prst="rect">
            <a:avLst/>
          </a:prstGeom>
        </p:spPr>
      </p:pic>
      <p:pic>
        <p:nvPicPr>
          <p:cNvPr id="8" name="Picture 8"/>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4011803" y="7612736"/>
            <a:ext cx="3486358"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1782</Words>
  <Application>WPS Presentation</Application>
  <PresentationFormat>On-screen Show (4:3)</PresentationFormat>
  <Paragraphs>72</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宋体</vt:lpstr>
      <vt:lpstr>Wingdings</vt:lpstr>
      <vt:lpstr>Sriracha</vt:lpstr>
      <vt:lpstr>Public Sans</vt:lpstr>
      <vt:lpstr>Arial</vt:lpstr>
      <vt:lpstr>Sigmar One</vt:lpstr>
      <vt:lpstr>Josefin Sans Bold Bold</vt:lpstr>
      <vt:lpstr>Segoe Print</vt:lpstr>
      <vt:lpstr>Josefin Sans Regular</vt:lpstr>
      <vt:lpstr>Josefin Sans Bold</vt:lpstr>
      <vt:lpstr>Bevan</vt:lpstr>
      <vt:lpstr>微软雅黑</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nhóm 02 P</dc:title>
  <dc:creator/>
  <cp:lastModifiedBy>Minh Truong</cp:lastModifiedBy>
  <cp:revision>3</cp:revision>
  <dcterms:created xsi:type="dcterms:W3CDTF">2006-08-16T00:00:00Z</dcterms:created>
  <dcterms:modified xsi:type="dcterms:W3CDTF">2022-12-16T12:31:20Z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6BD05557844A40A7A533486461681A86</vt:lpwstr>
  </property>
  <property fmtid="{D5CDD505-2E9C-101B-9397-08002B2CF9AE}" pid="3" name="KSOProductBuildVer">
    <vt:lpwstr>1033-11.2.0.11440</vt:lpwstr>
  </property>
</Properties>
</file>