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6"/>
  </p:handoutMasterIdLst>
  <p:sldIdLst>
    <p:sldId id="258" r:id="rId2"/>
    <p:sldId id="260" r:id="rId3"/>
    <p:sldId id="263" r:id="rId4"/>
    <p:sldId id="265" r:id="rId5"/>
    <p:sldId id="264" r:id="rId6"/>
    <p:sldId id="266" r:id="rId7"/>
    <p:sldId id="267" r:id="rId8"/>
    <p:sldId id="261" r:id="rId9"/>
    <p:sldId id="276" r:id="rId10"/>
    <p:sldId id="269" r:id="rId11"/>
    <p:sldId id="271" r:id="rId12"/>
    <p:sldId id="272" r:id="rId13"/>
    <p:sldId id="273" r:id="rId14"/>
    <p:sldId id="274" r:id="rId15"/>
    <p:sldId id="275" r:id="rId16"/>
    <p:sldId id="262" r:id="rId17"/>
    <p:sldId id="270" r:id="rId18"/>
    <p:sldId id="268" r:id="rId19"/>
    <p:sldId id="277" r:id="rId20"/>
    <p:sldId id="278" r:id="rId21"/>
    <p:sldId id="279" r:id="rId22"/>
    <p:sldId id="280" r:id="rId23"/>
    <p:sldId id="281" r:id="rId24"/>
    <p:sldId id="282" r:id="rId25"/>
    <p:sldId id="283" r:id="rId26"/>
    <p:sldId id="284" r:id="rId27"/>
    <p:sldId id="285" r:id="rId28"/>
    <p:sldId id="286" r:id="rId29"/>
    <p:sldId id="288" r:id="rId30"/>
    <p:sldId id="287" r:id="rId31"/>
    <p:sldId id="289" r:id="rId32"/>
    <p:sldId id="290" r:id="rId33"/>
    <p:sldId id="291" r:id="rId34"/>
    <p:sldId id="292" r:id="rId35"/>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DDDDD"/>
    <a:srgbClr val="FF00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960"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02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AD440D-FE1D-49E6-8A1D-EFAE908A44E3}" type="datetimeFigureOut">
              <a:rPr lang="en-US" smtClean="0"/>
              <a:pPr/>
              <a:t>06/09/2012</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D316938-37CF-431A-A7FD-6E99B86ECF79}" type="slidenum">
              <a:rPr lang="en-GB" smtClean="0"/>
              <a:pPr/>
              <a:t>‹#›</a:t>
            </a:fld>
            <a:endParaRPr lang="en-GB"/>
          </a:p>
        </p:txBody>
      </p:sp>
    </p:spTree>
    <p:extLst>
      <p:ext uri="{BB962C8B-B14F-4D97-AF65-F5344CB8AC3E}">
        <p14:creationId xmlns:p14="http://schemas.microsoft.com/office/powerpoint/2010/main" val="372064712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00" y="1728000"/>
            <a:ext cx="7740000" cy="1440000"/>
          </a:xfrm>
        </p:spPr>
        <p:txBody>
          <a:bodyPr/>
          <a:lstStyle>
            <a:lvl1pPr algn="l">
              <a:lnSpc>
                <a:spcPct val="100000"/>
              </a:lnSpc>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720000" y="3240000"/>
            <a:ext cx="7740000" cy="2520000"/>
          </a:xfrm>
        </p:spPr>
        <p:txBody>
          <a:bodyPr/>
          <a:lstStyle>
            <a:lvl1pPr marL="0" indent="0" algn="l">
              <a:spcBef>
                <a:spcPts val="0"/>
              </a:spcBef>
              <a:buNone/>
              <a:defRPr sz="28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GB" dirty="0"/>
          </a:p>
        </p:txBody>
      </p:sp>
      <p:sp>
        <p:nvSpPr>
          <p:cNvPr id="4" name="Rectangle 7"/>
          <p:cNvSpPr>
            <a:spLocks noChangeArrowheads="1"/>
          </p:cNvSpPr>
          <p:nvPr userDrawn="1"/>
        </p:nvSpPr>
        <p:spPr bwMode="auto">
          <a:xfrm>
            <a:off x="0" y="6092825"/>
            <a:ext cx="9144000" cy="765175"/>
          </a:xfrm>
          <a:prstGeom prst="rect">
            <a:avLst/>
          </a:prstGeom>
          <a:solidFill>
            <a:schemeClr val="tx2"/>
          </a:solidFill>
          <a:ln w="9525">
            <a:noFill/>
            <a:miter lim="800000"/>
            <a:headEnd/>
            <a:tailEnd/>
          </a:ln>
          <a:effectLst/>
        </p:spPr>
        <p:txBody>
          <a:bodyPr wrap="none" anchor="ctr"/>
          <a:lstStyle/>
          <a:p>
            <a:endParaRPr lang="en-GB"/>
          </a:p>
        </p:txBody>
      </p:sp>
      <p:sp>
        <p:nvSpPr>
          <p:cNvPr id="6" name="TextBox 5"/>
          <p:cNvSpPr txBox="1"/>
          <p:nvPr userDrawn="1"/>
        </p:nvSpPr>
        <p:spPr>
          <a:xfrm>
            <a:off x="201600" y="6210000"/>
            <a:ext cx="8728118" cy="461665"/>
          </a:xfrm>
          <a:prstGeom prst="rect">
            <a:avLst/>
          </a:prstGeom>
          <a:noFill/>
        </p:spPr>
        <p:txBody>
          <a:bodyPr wrap="square" rtlCol="0">
            <a:spAutoFit/>
          </a:bodyPr>
          <a:lstStyle/>
          <a:p>
            <a:r>
              <a:rPr lang="en-GB" sz="2400" dirty="0" smtClean="0">
                <a:solidFill>
                  <a:schemeClr val="bg1"/>
                </a:solidFill>
                <a:latin typeface="Calibri" pitchFamily="34" charset="0"/>
              </a:rPr>
              <a:t>www.le.ac.uk</a:t>
            </a:r>
            <a:endParaRPr lang="en-GB" sz="2400" dirty="0">
              <a:solidFill>
                <a:schemeClr val="bg1"/>
              </a:solidFill>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THE logos light">
    <p:bg>
      <p:bgPr>
        <a:solidFill>
          <a:schemeClr val="bg2"/>
        </a:solidFill>
        <a:effectLst/>
      </p:bgPr>
    </p:bg>
    <p:spTree>
      <p:nvGrpSpPr>
        <p:cNvPr id="1" name=""/>
        <p:cNvGrpSpPr/>
        <p:nvPr/>
      </p:nvGrpSpPr>
      <p:grpSpPr>
        <a:xfrm>
          <a:off x="0" y="0"/>
          <a:ext cx="0" cy="0"/>
          <a:chOff x="0" y="0"/>
          <a:chExt cx="0" cy="0"/>
        </a:xfrm>
      </p:grpSpPr>
      <p:pic>
        <p:nvPicPr>
          <p:cNvPr id="2" name="Picture 1" descr="Final PC logo black text.png"/>
          <p:cNvPicPr>
            <a:picLocks noChangeAspect="1"/>
          </p:cNvPicPr>
          <p:nvPr userDrawn="1"/>
        </p:nvPicPr>
        <p:blipFill>
          <a:blip r:embed="rId2"/>
          <a:stretch>
            <a:fillRect/>
          </a:stretch>
        </p:blipFill>
        <p:spPr>
          <a:xfrm>
            <a:off x="180000" y="180000"/>
            <a:ext cx="1800000" cy="428702"/>
          </a:xfrm>
          <a:prstGeom prst="rect">
            <a:avLst/>
          </a:prstGeom>
        </p:spPr>
      </p:pic>
      <p:pic>
        <p:nvPicPr>
          <p:cNvPr id="4" name="Picture 3" descr="THE Awards for 2012 black-01.png"/>
          <p:cNvPicPr>
            <a:picLocks noChangeAspect="1"/>
          </p:cNvPicPr>
          <p:nvPr userDrawn="1"/>
        </p:nvPicPr>
        <p:blipFill>
          <a:blip r:embed="rId3"/>
          <a:stretch>
            <a:fillRect/>
          </a:stretch>
        </p:blipFill>
        <p:spPr>
          <a:xfrm>
            <a:off x="1655972" y="2682848"/>
            <a:ext cx="5832055" cy="149230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Ligh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0000" y="1728000"/>
            <a:ext cx="7740000" cy="1440000"/>
          </a:xfrm>
        </p:spPr>
        <p:txBody>
          <a:bodyPr/>
          <a:lstStyle>
            <a:lvl1pPr algn="l">
              <a:lnSpc>
                <a:spcPct val="100000"/>
              </a:lnSpc>
              <a:defRPr>
                <a:solidFill>
                  <a:schemeClr val="tx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720000" y="3240000"/>
            <a:ext cx="7740000" cy="2520000"/>
          </a:xfrm>
        </p:spPr>
        <p:txBody>
          <a:bodyPr/>
          <a:lstStyle>
            <a:lvl1pPr marL="0" indent="0" algn="l">
              <a:spcBef>
                <a:spcPts val="0"/>
              </a:spcBef>
              <a:buNone/>
              <a:defRPr sz="2800">
                <a:solidFill>
                  <a:schemeClr val="tx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GB" dirty="0"/>
          </a:p>
        </p:txBody>
      </p:sp>
      <p:sp>
        <p:nvSpPr>
          <p:cNvPr id="4" name="Rectangle 7"/>
          <p:cNvSpPr>
            <a:spLocks noChangeArrowheads="1"/>
          </p:cNvSpPr>
          <p:nvPr userDrawn="1"/>
        </p:nvSpPr>
        <p:spPr bwMode="auto">
          <a:xfrm>
            <a:off x="0" y="6092825"/>
            <a:ext cx="9144000" cy="765175"/>
          </a:xfrm>
          <a:prstGeom prst="rect">
            <a:avLst/>
          </a:prstGeom>
          <a:solidFill>
            <a:schemeClr val="tx2"/>
          </a:solidFill>
          <a:ln w="9525">
            <a:noFill/>
            <a:miter lim="800000"/>
            <a:headEnd/>
            <a:tailEnd/>
          </a:ln>
          <a:effectLst/>
        </p:spPr>
        <p:txBody>
          <a:bodyPr wrap="none" anchor="ctr"/>
          <a:lstStyle/>
          <a:p>
            <a:endParaRPr lang="en-GB"/>
          </a:p>
        </p:txBody>
      </p:sp>
      <p:sp>
        <p:nvSpPr>
          <p:cNvPr id="6" name="TextBox 5"/>
          <p:cNvSpPr txBox="1"/>
          <p:nvPr userDrawn="1"/>
        </p:nvSpPr>
        <p:spPr>
          <a:xfrm>
            <a:off x="201600" y="6210000"/>
            <a:ext cx="8728118" cy="461665"/>
          </a:xfrm>
          <a:prstGeom prst="rect">
            <a:avLst/>
          </a:prstGeom>
          <a:noFill/>
        </p:spPr>
        <p:txBody>
          <a:bodyPr wrap="square" rtlCol="0">
            <a:spAutoFit/>
          </a:bodyPr>
          <a:lstStyle/>
          <a:p>
            <a:r>
              <a:rPr lang="en-GB" sz="2400" dirty="0" smtClean="0">
                <a:solidFill>
                  <a:schemeClr val="bg1"/>
                </a:solidFill>
                <a:latin typeface="Calibri" pitchFamily="34" charset="0"/>
              </a:rPr>
              <a:t>www.le.ac.uk</a:t>
            </a:r>
            <a:endParaRPr lang="en-GB" sz="2400" dirty="0">
              <a:solidFill>
                <a:schemeClr val="bg1"/>
              </a:solidFill>
              <a:latin typeface="Calibri" pitchFamily="34" charset="0"/>
            </a:endParaRPr>
          </a:p>
        </p:txBody>
      </p:sp>
      <p:pic>
        <p:nvPicPr>
          <p:cNvPr id="7" name="Picture 6" descr="Final PC logo black text.png"/>
          <p:cNvPicPr>
            <a:picLocks noChangeAspect="1"/>
          </p:cNvPicPr>
          <p:nvPr userDrawn="1"/>
        </p:nvPicPr>
        <p:blipFill>
          <a:blip r:embed="rId2"/>
          <a:stretch>
            <a:fillRect/>
          </a:stretch>
        </p:blipFill>
        <p:spPr>
          <a:xfrm>
            <a:off x="180000" y="180000"/>
            <a:ext cx="1800000" cy="42870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lvl1pPr>
              <a:spcBef>
                <a:spcPts val="1400"/>
              </a:spcBef>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Ligh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a:spcBef>
                <a:spcPts val="1400"/>
              </a:spcBef>
              <a:buClr>
                <a:schemeClr val="accent1"/>
              </a:buClr>
              <a:defRPr>
                <a:solidFill>
                  <a:srgbClr val="000000"/>
                </a:solidFill>
              </a:defRPr>
            </a:lvl1pPr>
            <a:lvl2pPr>
              <a:buClr>
                <a:schemeClr val="accent1"/>
              </a:buClr>
              <a:defRPr>
                <a:solidFill>
                  <a:srgbClr val="000000"/>
                </a:solidFill>
              </a:defRPr>
            </a:lvl2pPr>
            <a:lvl3pPr>
              <a:buClr>
                <a:schemeClr val="accent1"/>
              </a:buClr>
              <a:defRPr>
                <a:solidFill>
                  <a:srgbClr val="000000"/>
                </a:solidFill>
              </a:defRPr>
            </a:lvl3pPr>
            <a:lvl4pPr>
              <a:buClr>
                <a:schemeClr val="accent1"/>
              </a:buClr>
              <a:defRPr>
                <a:solidFill>
                  <a:srgbClr val="000000"/>
                </a:solidFill>
              </a:defRPr>
            </a:lvl4pPr>
            <a:lvl5pPr>
              <a:buClr>
                <a:schemeClr val="accent1"/>
              </a:buCl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4" name="Picture 3" descr="Final PC logo black text.png"/>
          <p:cNvPicPr>
            <a:picLocks noChangeAspect="1"/>
          </p:cNvPicPr>
          <p:nvPr userDrawn="1"/>
        </p:nvPicPr>
        <p:blipFill>
          <a:blip r:embed="rId2"/>
          <a:stretch>
            <a:fillRect/>
          </a:stretch>
        </p:blipFill>
        <p:spPr>
          <a:xfrm>
            <a:off x="180000" y="180000"/>
            <a:ext cx="1800000" cy="42870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Ligh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GB" dirty="0"/>
          </a:p>
        </p:txBody>
      </p:sp>
      <p:pic>
        <p:nvPicPr>
          <p:cNvPr id="3" name="Picture 2" descr="Final PC logo black text.png"/>
          <p:cNvPicPr>
            <a:picLocks noChangeAspect="1"/>
          </p:cNvPicPr>
          <p:nvPr userDrawn="1"/>
        </p:nvPicPr>
        <p:blipFill>
          <a:blip r:embed="rId2"/>
          <a:stretch>
            <a:fillRect/>
          </a:stretch>
        </p:blipFill>
        <p:spPr>
          <a:xfrm>
            <a:off x="180000" y="180000"/>
            <a:ext cx="1800000" cy="428702"/>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Light">
    <p:bg>
      <p:bgPr>
        <a:solidFill>
          <a:schemeClr val="bg2"/>
        </a:solidFill>
        <a:effectLst/>
      </p:bgPr>
    </p:bg>
    <p:spTree>
      <p:nvGrpSpPr>
        <p:cNvPr id="1" name=""/>
        <p:cNvGrpSpPr/>
        <p:nvPr/>
      </p:nvGrpSpPr>
      <p:grpSpPr>
        <a:xfrm>
          <a:off x="0" y="0"/>
          <a:ext cx="0" cy="0"/>
          <a:chOff x="0" y="0"/>
          <a:chExt cx="0" cy="0"/>
        </a:xfrm>
      </p:grpSpPr>
      <p:pic>
        <p:nvPicPr>
          <p:cNvPr id="2" name="Picture 1" descr="Final PC logo black text.png"/>
          <p:cNvPicPr>
            <a:picLocks noChangeAspect="1"/>
          </p:cNvPicPr>
          <p:nvPr userDrawn="1"/>
        </p:nvPicPr>
        <p:blipFill>
          <a:blip r:embed="rId2"/>
          <a:stretch>
            <a:fillRect/>
          </a:stretch>
        </p:blipFill>
        <p:spPr>
          <a:xfrm>
            <a:off x="180000" y="180000"/>
            <a:ext cx="1800000" cy="428702"/>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THE logos dark">
    <p:spTree>
      <p:nvGrpSpPr>
        <p:cNvPr id="1" name=""/>
        <p:cNvGrpSpPr/>
        <p:nvPr/>
      </p:nvGrpSpPr>
      <p:grpSpPr>
        <a:xfrm>
          <a:off x="0" y="0"/>
          <a:ext cx="0" cy="0"/>
          <a:chOff x="0" y="0"/>
          <a:chExt cx="0" cy="0"/>
        </a:xfrm>
      </p:grpSpPr>
      <p:pic>
        <p:nvPicPr>
          <p:cNvPr id="3" name="Picture 2" descr="THE Awards for 2012 black-01.png"/>
          <p:cNvPicPr>
            <a:picLocks noChangeAspect="1"/>
          </p:cNvPicPr>
          <p:nvPr userDrawn="1"/>
        </p:nvPicPr>
        <p:blipFill>
          <a:blip r:embed="rId2"/>
          <a:stretch>
            <a:fillRect/>
          </a:stretch>
        </p:blipFill>
        <p:spPr>
          <a:xfrm>
            <a:off x="1655972" y="2682848"/>
            <a:ext cx="5832055" cy="149230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5" name="Picture 14" descr="Final PC logo white text.png"/>
          <p:cNvPicPr>
            <a:picLocks noChangeAspect="1"/>
          </p:cNvPicPr>
          <p:nvPr userDrawn="1"/>
        </p:nvPicPr>
        <p:blipFill>
          <a:blip r:embed="rId12"/>
          <a:stretch>
            <a:fillRect/>
          </a:stretch>
        </p:blipFill>
        <p:spPr>
          <a:xfrm>
            <a:off x="180000" y="180000"/>
            <a:ext cx="1800000" cy="428702"/>
          </a:xfrm>
          <a:prstGeom prst="rect">
            <a:avLst/>
          </a:prstGeom>
        </p:spPr>
      </p:pic>
      <p:sp>
        <p:nvSpPr>
          <p:cNvPr id="1026" name="Rectangle 2"/>
          <p:cNvSpPr>
            <a:spLocks noGrp="1" noChangeArrowheads="1"/>
          </p:cNvSpPr>
          <p:nvPr>
            <p:ph type="title"/>
          </p:nvPr>
        </p:nvSpPr>
        <p:spPr bwMode="auto">
          <a:xfrm>
            <a:off x="457200" y="1079500"/>
            <a:ext cx="8229600" cy="765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smtClean="0"/>
              <a:t>Click to edit Master title style</a:t>
            </a:r>
          </a:p>
        </p:txBody>
      </p:sp>
      <p:sp>
        <p:nvSpPr>
          <p:cNvPr id="1027" name="Rectangle 3"/>
          <p:cNvSpPr>
            <a:spLocks noGrp="1" noChangeArrowheads="1"/>
          </p:cNvSpPr>
          <p:nvPr>
            <p:ph type="body" idx="1"/>
          </p:nvPr>
        </p:nvSpPr>
        <p:spPr bwMode="auto">
          <a:xfrm>
            <a:off x="457200" y="1978025"/>
            <a:ext cx="8229600" cy="4318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7" r:id="rId2"/>
    <p:sldLayoutId id="2147483650" r:id="rId3"/>
    <p:sldLayoutId id="2147483656" r:id="rId4"/>
    <p:sldLayoutId id="2147483654" r:id="rId5"/>
    <p:sldLayoutId id="2147483658" r:id="rId6"/>
    <p:sldLayoutId id="2147483655" r:id="rId7"/>
    <p:sldLayoutId id="2147483659" r:id="rId8"/>
    <p:sldLayoutId id="2147483660" r:id="rId9"/>
    <p:sldLayoutId id="2147483661" r:id="rId10"/>
  </p:sldLayoutIdLst>
  <p:txStyles>
    <p:titleStyle>
      <a:lvl1pPr algn="l" rtl="0" fontAlgn="base">
        <a:spcBef>
          <a:spcPct val="0"/>
        </a:spcBef>
        <a:spcAft>
          <a:spcPct val="0"/>
        </a:spcAft>
        <a:defRPr sz="3600">
          <a:solidFill>
            <a:schemeClr val="bg1"/>
          </a:solidFill>
          <a:latin typeface="Calibri" pitchFamily="34" charset="0"/>
          <a:ea typeface="+mj-ea"/>
          <a:cs typeface="+mj-cs"/>
        </a:defRPr>
      </a:lvl1pPr>
      <a:lvl2pPr algn="l" rtl="0" fontAlgn="base">
        <a:spcBef>
          <a:spcPct val="0"/>
        </a:spcBef>
        <a:spcAft>
          <a:spcPct val="0"/>
        </a:spcAft>
        <a:defRPr sz="3600">
          <a:solidFill>
            <a:schemeClr val="bg1"/>
          </a:solidFill>
          <a:latin typeface="Trebuchet MS" pitchFamily="34" charset="0"/>
        </a:defRPr>
      </a:lvl2pPr>
      <a:lvl3pPr algn="l" rtl="0" fontAlgn="base">
        <a:spcBef>
          <a:spcPct val="0"/>
        </a:spcBef>
        <a:spcAft>
          <a:spcPct val="0"/>
        </a:spcAft>
        <a:defRPr sz="3600">
          <a:solidFill>
            <a:schemeClr val="bg1"/>
          </a:solidFill>
          <a:latin typeface="Trebuchet MS" pitchFamily="34" charset="0"/>
        </a:defRPr>
      </a:lvl3pPr>
      <a:lvl4pPr algn="l" rtl="0" fontAlgn="base">
        <a:spcBef>
          <a:spcPct val="0"/>
        </a:spcBef>
        <a:spcAft>
          <a:spcPct val="0"/>
        </a:spcAft>
        <a:defRPr sz="3600">
          <a:solidFill>
            <a:schemeClr val="bg1"/>
          </a:solidFill>
          <a:latin typeface="Trebuchet MS" pitchFamily="34" charset="0"/>
        </a:defRPr>
      </a:lvl4pPr>
      <a:lvl5pPr algn="l" rtl="0" fontAlgn="base">
        <a:spcBef>
          <a:spcPct val="0"/>
        </a:spcBef>
        <a:spcAft>
          <a:spcPct val="0"/>
        </a:spcAft>
        <a:defRPr sz="3600">
          <a:solidFill>
            <a:schemeClr val="bg1"/>
          </a:solidFill>
          <a:latin typeface="Trebuchet MS" pitchFamily="34" charset="0"/>
        </a:defRPr>
      </a:lvl5pPr>
      <a:lvl6pPr marL="457200" algn="l" rtl="0" fontAlgn="base">
        <a:spcBef>
          <a:spcPct val="0"/>
        </a:spcBef>
        <a:spcAft>
          <a:spcPct val="0"/>
        </a:spcAft>
        <a:defRPr sz="3600">
          <a:solidFill>
            <a:schemeClr val="bg1"/>
          </a:solidFill>
          <a:latin typeface="Trebuchet MS" pitchFamily="34" charset="0"/>
        </a:defRPr>
      </a:lvl6pPr>
      <a:lvl7pPr marL="914400" algn="l" rtl="0" fontAlgn="base">
        <a:spcBef>
          <a:spcPct val="0"/>
        </a:spcBef>
        <a:spcAft>
          <a:spcPct val="0"/>
        </a:spcAft>
        <a:defRPr sz="3600">
          <a:solidFill>
            <a:schemeClr val="bg1"/>
          </a:solidFill>
          <a:latin typeface="Trebuchet MS" pitchFamily="34" charset="0"/>
        </a:defRPr>
      </a:lvl7pPr>
      <a:lvl8pPr marL="1371600" algn="l" rtl="0" fontAlgn="base">
        <a:spcBef>
          <a:spcPct val="0"/>
        </a:spcBef>
        <a:spcAft>
          <a:spcPct val="0"/>
        </a:spcAft>
        <a:defRPr sz="3600">
          <a:solidFill>
            <a:schemeClr val="bg1"/>
          </a:solidFill>
          <a:latin typeface="Trebuchet MS" pitchFamily="34" charset="0"/>
        </a:defRPr>
      </a:lvl8pPr>
      <a:lvl9pPr marL="1828800" algn="l" rtl="0" fontAlgn="base">
        <a:spcBef>
          <a:spcPct val="0"/>
        </a:spcBef>
        <a:spcAft>
          <a:spcPct val="0"/>
        </a:spcAft>
        <a:defRPr sz="3600">
          <a:solidFill>
            <a:schemeClr val="bg1"/>
          </a:solidFill>
          <a:latin typeface="Trebuchet MS" pitchFamily="34" charset="0"/>
        </a:defRPr>
      </a:lvl9pPr>
    </p:titleStyle>
    <p:bodyStyle>
      <a:lvl1pPr marL="342900" indent="-342900" algn="l" rtl="0" fontAlgn="base">
        <a:spcBef>
          <a:spcPct val="20000"/>
        </a:spcBef>
        <a:spcAft>
          <a:spcPct val="0"/>
        </a:spcAft>
        <a:buClr>
          <a:schemeClr val="accent1"/>
        </a:buClr>
        <a:buFont typeface="Trebuchet MS" pitchFamily="34" charset="0"/>
        <a:buChar char="•"/>
        <a:defRPr sz="2800">
          <a:solidFill>
            <a:schemeClr val="bg1"/>
          </a:solidFill>
          <a:latin typeface="Calibri" pitchFamily="34" charset="0"/>
          <a:ea typeface="+mn-ea"/>
          <a:cs typeface="+mn-cs"/>
        </a:defRPr>
      </a:lvl1pPr>
      <a:lvl2pPr marL="742950" indent="-285750" algn="l" rtl="0" fontAlgn="base">
        <a:spcBef>
          <a:spcPct val="20000"/>
        </a:spcBef>
        <a:spcAft>
          <a:spcPct val="0"/>
        </a:spcAft>
        <a:buClr>
          <a:schemeClr val="accent1"/>
        </a:buClr>
        <a:buChar char="–"/>
        <a:defRPr sz="2800">
          <a:solidFill>
            <a:schemeClr val="bg1"/>
          </a:solidFill>
          <a:latin typeface="Calibri" pitchFamily="34" charset="0"/>
        </a:defRPr>
      </a:lvl2pPr>
      <a:lvl3pPr marL="1143000" indent="-228600" algn="l" rtl="0" fontAlgn="base">
        <a:spcBef>
          <a:spcPct val="20000"/>
        </a:spcBef>
        <a:spcAft>
          <a:spcPct val="0"/>
        </a:spcAft>
        <a:buClr>
          <a:schemeClr val="accent1"/>
        </a:buClr>
        <a:buChar char="•"/>
        <a:defRPr sz="2400">
          <a:solidFill>
            <a:schemeClr val="bg1"/>
          </a:solidFill>
          <a:latin typeface="Calibri" pitchFamily="34" charset="0"/>
        </a:defRPr>
      </a:lvl3pPr>
      <a:lvl4pPr marL="1600200" indent="-228600" algn="l" rtl="0" fontAlgn="base">
        <a:spcBef>
          <a:spcPct val="20000"/>
        </a:spcBef>
        <a:spcAft>
          <a:spcPct val="0"/>
        </a:spcAft>
        <a:buClr>
          <a:schemeClr val="accent1"/>
        </a:buClr>
        <a:buChar char="–"/>
        <a:defRPr sz="2000">
          <a:solidFill>
            <a:schemeClr val="bg1"/>
          </a:solidFill>
          <a:latin typeface="Calibri" pitchFamily="34" charset="0"/>
        </a:defRPr>
      </a:lvl4pPr>
      <a:lvl5pPr marL="2057400" indent="-228600" algn="l" rtl="0" fontAlgn="base">
        <a:spcBef>
          <a:spcPct val="20000"/>
        </a:spcBef>
        <a:spcAft>
          <a:spcPct val="0"/>
        </a:spcAft>
        <a:buClr>
          <a:schemeClr val="accent1"/>
        </a:buClr>
        <a:buChar char="»"/>
        <a:defRPr sz="2000">
          <a:solidFill>
            <a:schemeClr val="bg1"/>
          </a:solidFill>
          <a:latin typeface="Calibri" pitchFamily="34" charset="0"/>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a:t>
            </a:r>
            <a:r>
              <a:rPr lang="en-GB" dirty="0" err="1" smtClean="0"/>
              <a:t>rofit</a:t>
            </a:r>
            <a:r>
              <a:rPr lang="en-GB" dirty="0" smtClean="0"/>
              <a:t> testing</a:t>
            </a:r>
            <a:endParaRPr lang="en-GB" dirty="0"/>
          </a:p>
        </p:txBody>
      </p:sp>
      <p:sp>
        <p:nvSpPr>
          <p:cNvPr id="5" name="Subtitle 4"/>
          <p:cNvSpPr>
            <a:spLocks noGrp="1"/>
          </p:cNvSpPr>
          <p:nvPr>
            <p:ph type="subTitle" idx="1"/>
          </p:nvPr>
        </p:nvSpPr>
        <p:spPr/>
        <p:txBody>
          <a:bodyPr/>
          <a:lstStyle/>
          <a:p>
            <a:pPr>
              <a:spcBef>
                <a:spcPts val="0"/>
              </a:spcBef>
            </a:pPr>
            <a:r>
              <a:rPr lang="en-GB" sz="2800" dirty="0" smtClean="0"/>
              <a:t>Lemin Wu</a:t>
            </a:r>
          </a:p>
          <a:p>
            <a:pPr>
              <a:spcBef>
                <a:spcPts val="0"/>
              </a:spcBef>
            </a:pPr>
            <a:endParaRPr lang="en-GB" sz="2800" dirty="0" smtClean="0"/>
          </a:p>
          <a:p>
            <a:pPr>
              <a:spcBef>
                <a:spcPts val="0"/>
              </a:spcBef>
            </a:pPr>
            <a:r>
              <a:rPr lang="en-GB" sz="2800" dirty="0" smtClean="0"/>
              <a:t>School of Mathematics</a:t>
            </a:r>
          </a:p>
          <a:p>
            <a:pPr>
              <a:spcBef>
                <a:spcPts val="0"/>
              </a:spcBef>
            </a:pPr>
            <a:endParaRPr lang="en-GB" sz="2800" dirty="0" smtClean="0"/>
          </a:p>
          <a:p>
            <a:pPr>
              <a:spcBef>
                <a:spcPts val="0"/>
              </a:spcBef>
            </a:pPr>
            <a:r>
              <a:rPr lang="en-GB" sz="2800" dirty="0" smtClean="0"/>
              <a:t>University of Leicester</a:t>
            </a:r>
            <a:endParaRPr lang="en-GB" sz="2800"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premium is calculated by equivalence principle</a:t>
            </a:r>
          </a:p>
          <a:p>
            <a:pPr marL="0" indent="0" algn="ctr">
              <a:buNone/>
            </a:pPr>
            <a:r>
              <a:rPr lang="en-US" dirty="0" smtClean="0"/>
              <a:t> </a:t>
            </a:r>
            <a:r>
              <a:rPr lang="en-US" b="1" dirty="0" smtClean="0"/>
              <a:t> EPV of benefit + EPV of expenses </a:t>
            </a:r>
          </a:p>
          <a:p>
            <a:pPr marL="0" indent="0" algn="ctr">
              <a:buNone/>
            </a:pPr>
            <a:r>
              <a:rPr lang="en-US" b="1" dirty="0" smtClean="0"/>
              <a:t>= EPV of gross premium income</a:t>
            </a:r>
          </a:p>
          <a:p>
            <a:pPr marL="0" indent="0">
              <a:buNone/>
            </a:pPr>
            <a:endParaRPr lang="en-US" dirty="0" smtClean="0"/>
          </a:p>
          <a:p>
            <a:pPr marL="0" indent="0">
              <a:buNone/>
            </a:pPr>
            <a:endParaRPr lang="en-US" dirty="0" smtClean="0"/>
          </a:p>
        </p:txBody>
      </p:sp>
      <p:pic>
        <p:nvPicPr>
          <p:cNvPr id="4" name="Picture 3" descr="Screen Shot 2012-09-06 at 12.12.4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4077072"/>
            <a:ext cx="4775200" cy="977900"/>
          </a:xfrm>
          <a:prstGeom prst="rect">
            <a:avLst/>
          </a:prstGeom>
        </p:spPr>
      </p:pic>
    </p:spTree>
    <p:extLst>
      <p:ext uri="{BB962C8B-B14F-4D97-AF65-F5344CB8AC3E}">
        <p14:creationId xmlns:p14="http://schemas.microsoft.com/office/powerpoint/2010/main" val="194996747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Unknown variables:</a:t>
            </a:r>
            <a:endParaRPr lang="en-US" dirty="0"/>
          </a:p>
        </p:txBody>
      </p:sp>
      <p:pic>
        <p:nvPicPr>
          <p:cNvPr id="5" name="Picture 4" descr="Screen Shot 2012-09-06 at 12.17.5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2204864"/>
            <a:ext cx="3816424" cy="1395079"/>
          </a:xfrm>
          <a:prstGeom prst="rect">
            <a:avLst/>
          </a:prstGeom>
        </p:spPr>
      </p:pic>
      <p:pic>
        <p:nvPicPr>
          <p:cNvPr id="7" name="Content Placeholder 6" descr="Screen Shot 2012-09-06 at 12.20.36.png"/>
          <p:cNvPicPr>
            <a:picLocks noGrp="1" noChangeAspect="1"/>
          </p:cNvPicPr>
          <p:nvPr>
            <p:ph idx="1"/>
          </p:nvPr>
        </p:nvPicPr>
        <p:blipFill>
          <a:blip r:embed="rId3">
            <a:extLst>
              <a:ext uri="{28A0092B-C50C-407E-A947-70E740481C1C}">
                <a14:useLocalDpi xmlns:a14="http://schemas.microsoft.com/office/drawing/2010/main" val="0"/>
              </a:ext>
            </a:extLst>
          </a:blip>
          <a:srcRect t="-13554" b="-13554"/>
          <a:stretch>
            <a:fillRect/>
          </a:stretch>
        </p:blipFill>
        <p:spPr>
          <a:xfrm>
            <a:off x="2987824" y="3645024"/>
            <a:ext cx="2232248" cy="1171241"/>
          </a:xfrm>
        </p:spPr>
      </p:pic>
      <p:pic>
        <p:nvPicPr>
          <p:cNvPr id="9" name="Picture 8" descr="Screen Shot 2012-09-06 at 12.19.44.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1800" y="4869160"/>
            <a:ext cx="2730500" cy="508000"/>
          </a:xfrm>
          <a:prstGeom prst="rect">
            <a:avLst/>
          </a:prstGeom>
        </p:spPr>
      </p:pic>
    </p:spTree>
    <p:extLst>
      <p:ext uri="{BB962C8B-B14F-4D97-AF65-F5344CB8AC3E}">
        <p14:creationId xmlns:p14="http://schemas.microsoft.com/office/powerpoint/2010/main" val="317681800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Problem arise:</a:t>
            </a:r>
          </a:p>
          <a:p>
            <a:pPr marL="0" indent="0">
              <a:buNone/>
            </a:pPr>
            <a:r>
              <a:rPr lang="en-US" dirty="0" smtClean="0"/>
              <a:t>How to calculate  fractional mortality rate?</a:t>
            </a:r>
          </a:p>
          <a:p>
            <a:pPr marL="0" indent="0">
              <a:buNone/>
            </a:pPr>
            <a:endParaRPr lang="en-US" dirty="0"/>
          </a:p>
          <a:p>
            <a:pPr marL="0" indent="0">
              <a:buNone/>
            </a:pPr>
            <a:r>
              <a:rPr lang="en-US" dirty="0" smtClean="0"/>
              <a:t>Approach 1:</a:t>
            </a:r>
          </a:p>
          <a:p>
            <a:pPr marL="0" indent="0">
              <a:buNone/>
            </a:pPr>
            <a:r>
              <a:rPr lang="en-US" dirty="0" smtClean="0"/>
              <a:t>UDD assumptions (uniform distribution of death)</a:t>
            </a:r>
          </a:p>
        </p:txBody>
      </p:sp>
      <p:pic>
        <p:nvPicPr>
          <p:cNvPr id="4" name="Picture 3" descr="Screen Shot 2012-09-06 at 12.24.1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1" y="5085184"/>
            <a:ext cx="2016225" cy="564543"/>
          </a:xfrm>
          <a:prstGeom prst="rect">
            <a:avLst/>
          </a:prstGeom>
        </p:spPr>
      </p:pic>
    </p:spTree>
    <p:extLst>
      <p:ext uri="{BB962C8B-B14F-4D97-AF65-F5344CB8AC3E}">
        <p14:creationId xmlns:p14="http://schemas.microsoft.com/office/powerpoint/2010/main" val="175684240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Eg</a:t>
            </a:r>
            <a:r>
              <a:rPr lang="en-US" dirty="0" smtClean="0"/>
              <a:t>.</a:t>
            </a:r>
          </a:p>
          <a:p>
            <a:pPr marL="0" indent="0">
              <a:buNone/>
            </a:pPr>
            <a:r>
              <a:rPr lang="en-US" dirty="0" smtClean="0"/>
              <a:t>Example 1:</a:t>
            </a:r>
          </a:p>
          <a:p>
            <a:endParaRPr lang="en-US" dirty="0" smtClean="0"/>
          </a:p>
          <a:p>
            <a:endParaRPr lang="en-US" dirty="0"/>
          </a:p>
          <a:p>
            <a:endParaRPr lang="en-US" dirty="0" smtClean="0"/>
          </a:p>
          <a:p>
            <a:endParaRPr lang="en-US" dirty="0"/>
          </a:p>
          <a:p>
            <a:pPr marL="0" indent="0">
              <a:buNone/>
            </a:pPr>
            <a:endParaRPr lang="en-US" dirty="0" smtClean="0"/>
          </a:p>
          <a:p>
            <a:pPr marL="0" indent="0">
              <a:buNone/>
            </a:pPr>
            <a:endParaRPr lang="en-US" dirty="0"/>
          </a:p>
        </p:txBody>
      </p:sp>
      <p:pic>
        <p:nvPicPr>
          <p:cNvPr id="4" name="Picture 3" descr="Screen Shot 2012-09-06 at 12.25.3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3356992"/>
            <a:ext cx="5956300" cy="1981200"/>
          </a:xfrm>
          <a:prstGeom prst="rect">
            <a:avLst/>
          </a:prstGeom>
        </p:spPr>
      </p:pic>
    </p:spTree>
    <p:extLst>
      <p:ext uri="{BB962C8B-B14F-4D97-AF65-F5344CB8AC3E}">
        <p14:creationId xmlns:p14="http://schemas.microsoft.com/office/powerpoint/2010/main" val="87455572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smtClean="0">
                <a:solidFill>
                  <a:schemeClr val="tx1">
                    <a:lumMod val="50000"/>
                  </a:schemeClr>
                </a:solidFill>
              </a:rPr>
              <a:t>Second example:</a:t>
            </a:r>
            <a:br>
              <a:rPr lang="en-US" dirty="0" smtClean="0">
                <a:solidFill>
                  <a:schemeClr val="tx1">
                    <a:lumMod val="50000"/>
                  </a:schemeClr>
                </a:solidFill>
              </a:rPr>
            </a:br>
            <a:endParaRPr lang="en-US" dirty="0"/>
          </a:p>
        </p:txBody>
      </p:sp>
      <p:pic>
        <p:nvPicPr>
          <p:cNvPr id="4" name="Content Placeholder 3" descr="Screen Shot 2012-09-06 at 12.25.46.png"/>
          <p:cNvPicPr>
            <a:picLocks noGrp="1" noChangeAspect="1"/>
          </p:cNvPicPr>
          <p:nvPr>
            <p:ph idx="1"/>
          </p:nvPr>
        </p:nvPicPr>
        <p:blipFill>
          <a:blip r:embed="rId2">
            <a:extLst>
              <a:ext uri="{28A0092B-C50C-407E-A947-70E740481C1C}">
                <a14:useLocalDpi xmlns:a14="http://schemas.microsoft.com/office/drawing/2010/main" val="0"/>
              </a:ext>
            </a:extLst>
          </a:blip>
          <a:srcRect l="-13150" r="-13150"/>
          <a:stretch>
            <a:fillRect/>
          </a:stretch>
        </p:blipFill>
        <p:spPr>
          <a:xfrm>
            <a:off x="1835696" y="3140968"/>
            <a:ext cx="4474840" cy="2347910"/>
          </a:xfrm>
        </p:spPr>
      </p:pic>
    </p:spTree>
    <p:extLst>
      <p:ext uri="{BB962C8B-B14F-4D97-AF65-F5344CB8AC3E}">
        <p14:creationId xmlns:p14="http://schemas.microsoft.com/office/powerpoint/2010/main" val="183614950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Problem, linear regression will lose information if the time interval is large.</a:t>
            </a:r>
          </a:p>
          <a:p>
            <a:endParaRPr lang="en-US" dirty="0"/>
          </a:p>
          <a:p>
            <a:pPr marL="0" indent="0">
              <a:buNone/>
            </a:pPr>
            <a:r>
              <a:rPr lang="en-US" dirty="0" smtClean="0"/>
              <a:t>Approach2:</a:t>
            </a:r>
          </a:p>
          <a:p>
            <a:pPr marL="0" indent="0">
              <a:buNone/>
            </a:pPr>
            <a:r>
              <a:rPr lang="en-US" dirty="0" smtClean="0"/>
              <a:t>Select life table </a:t>
            </a:r>
            <a:r>
              <a:rPr lang="en-US" dirty="0"/>
              <a:t>on </a:t>
            </a:r>
            <a:r>
              <a:rPr lang="en-US" b="1" i="1" dirty="0"/>
              <a:t>continuous </a:t>
            </a:r>
            <a:r>
              <a:rPr lang="en-US" b="1" i="1" dirty="0" err="1"/>
              <a:t>motality</a:t>
            </a:r>
            <a:r>
              <a:rPr lang="en-US" b="1" i="1" dirty="0"/>
              <a:t> investigation report</a:t>
            </a:r>
          </a:p>
        </p:txBody>
      </p:sp>
    </p:spTree>
    <p:extLst>
      <p:ext uri="{BB962C8B-B14F-4D97-AF65-F5344CB8AC3E}">
        <p14:creationId xmlns:p14="http://schemas.microsoft.com/office/powerpoint/2010/main" val="217150314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Approach 3:</a:t>
            </a:r>
          </a:p>
          <a:p>
            <a:pPr marL="0" indent="0">
              <a:buNone/>
            </a:pPr>
            <a:r>
              <a:rPr lang="en-US" dirty="0" smtClean="0"/>
              <a:t>Survival model: </a:t>
            </a:r>
            <a:r>
              <a:rPr lang="en-US" dirty="0" err="1" smtClean="0"/>
              <a:t>Gompertz</a:t>
            </a:r>
            <a:r>
              <a:rPr lang="en-US" dirty="0" smtClean="0"/>
              <a:t>’ law and </a:t>
            </a:r>
            <a:r>
              <a:rPr lang="en-US" dirty="0" err="1" smtClean="0"/>
              <a:t>Woolhouse</a:t>
            </a:r>
            <a:r>
              <a:rPr lang="en-US" dirty="0" smtClean="0"/>
              <a:t> formula</a:t>
            </a:r>
          </a:p>
          <a:p>
            <a:pPr marL="0" indent="0">
              <a:buNone/>
            </a:pPr>
            <a:r>
              <a:rPr lang="en-US" dirty="0"/>
              <a:t> </a:t>
            </a:r>
            <a:r>
              <a:rPr lang="en-US" dirty="0" smtClean="0"/>
              <a:t>               </a:t>
            </a:r>
          </a:p>
          <a:p>
            <a:pPr marL="0" indent="0">
              <a:buNone/>
            </a:pPr>
            <a:endParaRPr lang="en-US" dirty="0"/>
          </a:p>
          <a:p>
            <a:pPr marL="0" indent="0">
              <a:buNone/>
            </a:pPr>
            <a:r>
              <a:rPr lang="en-US" dirty="0" smtClean="0"/>
              <a:t>Where B= 0.0000027</a:t>
            </a:r>
          </a:p>
          <a:p>
            <a:pPr marL="0" indent="0">
              <a:buNone/>
            </a:pPr>
            <a:r>
              <a:rPr lang="en-US" dirty="0"/>
              <a:t> </a:t>
            </a:r>
            <a:r>
              <a:rPr lang="en-US" dirty="0" smtClean="0"/>
              <a:t>            c = 1.124</a:t>
            </a:r>
          </a:p>
          <a:p>
            <a:pPr marL="0" indent="0">
              <a:buNone/>
            </a:pPr>
            <a:endParaRPr lang="en-US" dirty="0" smtClean="0"/>
          </a:p>
        </p:txBody>
      </p:sp>
      <p:pic>
        <p:nvPicPr>
          <p:cNvPr id="6" name="Picture 5" descr="Screen Shot 2012-09-06 at 11.46.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3284984"/>
            <a:ext cx="2664296" cy="965754"/>
          </a:xfrm>
          <a:prstGeom prst="rect">
            <a:avLst/>
          </a:prstGeom>
        </p:spPr>
      </p:pic>
    </p:spTree>
    <p:extLst>
      <p:ext uri="{BB962C8B-B14F-4D97-AF65-F5344CB8AC3E}">
        <p14:creationId xmlns:p14="http://schemas.microsoft.com/office/powerpoint/2010/main" val="143243217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descr="Screen Shot 2012-09-06 at 12.05.26.png"/>
          <p:cNvPicPr>
            <a:picLocks noGrp="1" noChangeAspect="1"/>
          </p:cNvPicPr>
          <p:nvPr>
            <p:ph idx="1"/>
          </p:nvPr>
        </p:nvPicPr>
        <p:blipFill>
          <a:blip r:embed="rId2">
            <a:extLst>
              <a:ext uri="{28A0092B-C50C-407E-A947-70E740481C1C}">
                <a14:useLocalDpi xmlns:a14="http://schemas.microsoft.com/office/drawing/2010/main" val="0"/>
              </a:ext>
            </a:extLst>
          </a:blip>
          <a:srcRect l="-11536" r="-11536"/>
          <a:stretch>
            <a:fillRect/>
          </a:stretch>
        </p:blipFill>
        <p:spPr>
          <a:xfrm>
            <a:off x="-612576" y="1052736"/>
            <a:ext cx="10013704" cy="5254104"/>
          </a:xfrm>
        </p:spPr>
      </p:pic>
    </p:spTree>
    <p:extLst>
      <p:ext uri="{BB962C8B-B14F-4D97-AF65-F5344CB8AC3E}">
        <p14:creationId xmlns:p14="http://schemas.microsoft.com/office/powerpoint/2010/main" val="74274124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Select </a:t>
            </a:r>
            <a:r>
              <a:rPr lang="en-US" dirty="0"/>
              <a:t>part of the model</a:t>
            </a:r>
          </a:p>
          <a:p>
            <a:pPr marL="0" indent="0">
              <a:buNone/>
            </a:pPr>
            <a:endParaRPr lang="en-US" dirty="0" smtClean="0"/>
          </a:p>
          <a:p>
            <a:pPr marL="0" indent="0">
              <a:buNone/>
            </a:pPr>
            <a:endParaRPr lang="en-US" dirty="0"/>
          </a:p>
          <a:p>
            <a:pPr marL="0" indent="0">
              <a:buNone/>
            </a:pPr>
            <a:r>
              <a:rPr lang="en-US" dirty="0" err="1" smtClean="0"/>
              <a:t>Woolhouse</a:t>
            </a:r>
            <a:r>
              <a:rPr lang="en-US" dirty="0" smtClean="0"/>
              <a:t> formula</a:t>
            </a:r>
          </a:p>
          <a:p>
            <a:pPr marL="0" indent="0">
              <a:buNone/>
            </a:pPr>
            <a:endParaRPr lang="en-US" dirty="0" smtClean="0"/>
          </a:p>
        </p:txBody>
      </p:sp>
      <p:pic>
        <p:nvPicPr>
          <p:cNvPr id="4" name="Picture 3" descr="Screen Shot 2012-09-06 at 11.48.5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2708920"/>
            <a:ext cx="3672408" cy="1070180"/>
          </a:xfrm>
          <a:prstGeom prst="rect">
            <a:avLst/>
          </a:prstGeom>
        </p:spPr>
      </p:pic>
      <p:pic>
        <p:nvPicPr>
          <p:cNvPr id="5" name="Picture 4" descr="Screen Shot 2012-09-06 at 12.34.2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4437112"/>
            <a:ext cx="6174686" cy="1008112"/>
          </a:xfrm>
          <a:prstGeom prst="rect">
            <a:avLst/>
          </a:prstGeom>
        </p:spPr>
      </p:pic>
    </p:spTree>
    <p:extLst>
      <p:ext uri="{BB962C8B-B14F-4D97-AF65-F5344CB8AC3E}">
        <p14:creationId xmlns:p14="http://schemas.microsoft.com/office/powerpoint/2010/main" val="216830126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New model assumption:</a:t>
            </a:r>
          </a:p>
          <a:p>
            <a:endParaRPr lang="en-US" dirty="0" smtClean="0"/>
          </a:p>
          <a:p>
            <a:pPr marL="0" indent="0">
              <a:buNone/>
            </a:pPr>
            <a:r>
              <a:rPr lang="en-US" dirty="0" smtClean="0"/>
              <a:t>Fudge factor:</a:t>
            </a:r>
          </a:p>
          <a:p>
            <a:pPr marL="0" indent="0">
              <a:buNone/>
            </a:pPr>
            <a:r>
              <a:rPr lang="en-US" dirty="0" smtClean="0"/>
              <a:t>{FN=0.98f,FY=0.95f}</a:t>
            </a:r>
          </a:p>
          <a:p>
            <a:pPr marL="0" indent="0">
              <a:buNone/>
            </a:pPr>
            <a:r>
              <a:rPr lang="en-US" dirty="0" smtClean="0"/>
              <a:t>{MN=0.97f</a:t>
            </a:r>
            <a:r>
              <a:rPr lang="en-US" dirty="0"/>
              <a:t>, </a:t>
            </a:r>
            <a:r>
              <a:rPr lang="en-US" dirty="0" smtClean="0"/>
              <a:t>MY=0.93f</a:t>
            </a:r>
            <a:r>
              <a:rPr lang="en-US" dirty="0"/>
              <a:t>} </a:t>
            </a:r>
          </a:p>
        </p:txBody>
      </p:sp>
    </p:spTree>
    <p:extLst>
      <p:ext uri="{BB962C8B-B14F-4D97-AF65-F5344CB8AC3E}">
        <p14:creationId xmlns:p14="http://schemas.microsoft.com/office/powerpoint/2010/main" val="359769806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Contents in the presentation</a:t>
            </a:r>
            <a:endParaRPr lang="en-GB" dirty="0"/>
          </a:p>
        </p:txBody>
      </p:sp>
      <p:sp>
        <p:nvSpPr>
          <p:cNvPr id="5" name="Content Placeholder 4"/>
          <p:cNvSpPr>
            <a:spLocks noGrp="1"/>
          </p:cNvSpPr>
          <p:nvPr>
            <p:ph idx="1"/>
          </p:nvPr>
        </p:nvSpPr>
        <p:spPr/>
        <p:txBody>
          <a:bodyPr/>
          <a:lstStyle/>
          <a:p>
            <a:r>
              <a:rPr lang="en-GB" dirty="0" smtClean="0"/>
              <a:t>Whole life annuity</a:t>
            </a:r>
          </a:p>
          <a:p>
            <a:pPr marL="0" indent="0">
              <a:buNone/>
            </a:pPr>
            <a:r>
              <a:rPr lang="en-US" dirty="0" smtClean="0">
                <a:solidFill>
                  <a:srgbClr val="000090"/>
                </a:solidFill>
              </a:rPr>
              <a:t>T</a:t>
            </a:r>
            <a:r>
              <a:rPr lang="en-GB" dirty="0" err="1" smtClean="0">
                <a:solidFill>
                  <a:srgbClr val="000090"/>
                </a:solidFill>
              </a:rPr>
              <a:t>arget</a:t>
            </a:r>
            <a:r>
              <a:rPr lang="en-GB" dirty="0" smtClean="0">
                <a:solidFill>
                  <a:srgbClr val="000090"/>
                </a:solidFill>
              </a:rPr>
              <a:t> customer: </a:t>
            </a:r>
            <a:r>
              <a:rPr lang="en-GB" dirty="0" smtClean="0"/>
              <a:t>old age</a:t>
            </a:r>
          </a:p>
          <a:p>
            <a:pPr marL="0" indent="0">
              <a:buNone/>
            </a:pPr>
            <a:r>
              <a:rPr lang="en-US" dirty="0" smtClean="0">
                <a:solidFill>
                  <a:srgbClr val="000090"/>
                </a:solidFill>
              </a:rPr>
              <a:t>B</a:t>
            </a:r>
            <a:r>
              <a:rPr lang="en-GB" dirty="0" err="1" smtClean="0">
                <a:solidFill>
                  <a:srgbClr val="000090"/>
                </a:solidFill>
              </a:rPr>
              <a:t>enefit</a:t>
            </a:r>
            <a:r>
              <a:rPr lang="en-GB" dirty="0" smtClean="0">
                <a:solidFill>
                  <a:srgbClr val="000090"/>
                </a:solidFill>
              </a:rPr>
              <a:t>: </a:t>
            </a:r>
            <a:r>
              <a:rPr lang="en-GB" dirty="0" smtClean="0"/>
              <a:t>a predetermined lump sum on the death of the policy holder to his/her estate</a:t>
            </a:r>
          </a:p>
          <a:p>
            <a:pPr marL="0" indent="0">
              <a:buNone/>
            </a:pPr>
            <a:endParaRPr lang="en-GB" dirty="0"/>
          </a:p>
          <a:p>
            <a:pPr marL="0" indent="0">
              <a:buNone/>
            </a:pPr>
            <a:r>
              <a:rPr lang="en-US" dirty="0" smtClean="0"/>
              <a:t>O</a:t>
            </a:r>
            <a:r>
              <a:rPr lang="en-GB" dirty="0" err="1" smtClean="0"/>
              <a:t>ther</a:t>
            </a:r>
            <a:r>
              <a:rPr lang="en-GB" dirty="0" smtClean="0"/>
              <a:t> kinds of annuities</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Reserve = policy value</a:t>
            </a:r>
            <a:endParaRPr lang="en-US" dirty="0"/>
          </a:p>
        </p:txBody>
      </p:sp>
      <p:pic>
        <p:nvPicPr>
          <p:cNvPr id="4" name="Picture 3" descr="Screen Shot 2012-09-06 at 12.42.0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780928"/>
            <a:ext cx="7264262" cy="1160264"/>
          </a:xfrm>
          <a:prstGeom prst="rect">
            <a:avLst/>
          </a:prstGeom>
        </p:spPr>
      </p:pic>
    </p:spTree>
    <p:extLst>
      <p:ext uri="{BB962C8B-B14F-4D97-AF65-F5344CB8AC3E}">
        <p14:creationId xmlns:p14="http://schemas.microsoft.com/office/powerpoint/2010/main" val="102501196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01842"/>
                </a:solidFill>
              </a:rPr>
              <a:t>Unit-linked insurance</a:t>
            </a:r>
            <a:endParaRPr lang="en-US" dirty="0">
              <a:solidFill>
                <a:srgbClr val="301842"/>
              </a:solidFill>
            </a:endParaRPr>
          </a:p>
        </p:txBody>
      </p:sp>
      <p:sp>
        <p:nvSpPr>
          <p:cNvPr id="3" name="Content Placeholder 2"/>
          <p:cNvSpPr>
            <a:spLocks noGrp="1"/>
          </p:cNvSpPr>
          <p:nvPr>
            <p:ph idx="1"/>
          </p:nvPr>
        </p:nvSpPr>
        <p:spPr>
          <a:xfrm>
            <a:off x="457200" y="1978024"/>
            <a:ext cx="8219256" cy="4763343"/>
          </a:xfrm>
        </p:spPr>
        <p:txBody>
          <a:bodyPr/>
          <a:lstStyle/>
          <a:p>
            <a:r>
              <a:rPr lang="en-US" dirty="0" smtClean="0"/>
              <a:t>Age group: from 55-60</a:t>
            </a:r>
          </a:p>
          <a:p>
            <a:r>
              <a:rPr lang="en-US" dirty="0" smtClean="0"/>
              <a:t>Group size: 1000</a:t>
            </a:r>
          </a:p>
          <a:p>
            <a:r>
              <a:rPr lang="en-US" dirty="0" smtClean="0"/>
              <a:t>Premium use: £5200</a:t>
            </a:r>
          </a:p>
          <a:p>
            <a:r>
              <a:rPr lang="en-US" dirty="0" smtClean="0"/>
              <a:t>Initial expense : 10%P</a:t>
            </a:r>
          </a:p>
          <a:p>
            <a:r>
              <a:rPr lang="en-US" dirty="0" smtClean="0"/>
              <a:t>Renewal expense : 0.5%P</a:t>
            </a:r>
          </a:p>
          <a:p>
            <a:r>
              <a:rPr lang="en-US" dirty="0" smtClean="0"/>
              <a:t>Interest (policy holder) : 8%</a:t>
            </a:r>
          </a:p>
          <a:p>
            <a:r>
              <a:rPr lang="en-US" dirty="0" smtClean="0"/>
              <a:t>Interest (insure) : 6.5%</a:t>
            </a:r>
          </a:p>
          <a:p>
            <a:r>
              <a:rPr lang="en-US" dirty="0" smtClean="0"/>
              <a:t>Management charge: 0.8%</a:t>
            </a:r>
          </a:p>
          <a:p>
            <a:endParaRPr lang="en-US" dirty="0" smtClean="0"/>
          </a:p>
        </p:txBody>
      </p:sp>
    </p:spTree>
    <p:extLst>
      <p:ext uri="{BB962C8B-B14F-4D97-AF65-F5344CB8AC3E}">
        <p14:creationId xmlns:p14="http://schemas.microsoft.com/office/powerpoint/2010/main" val="74106329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Unallocated rat</a:t>
            </a:r>
            <a:r>
              <a:rPr lang="en-US" dirty="0"/>
              <a:t>e : 1</a:t>
            </a:r>
            <a:r>
              <a:rPr lang="en-US" baseline="30000" dirty="0"/>
              <a:t>st</a:t>
            </a:r>
            <a:r>
              <a:rPr lang="en-US" dirty="0"/>
              <a:t> year 5%</a:t>
            </a:r>
          </a:p>
          <a:p>
            <a:pPr marL="0" indent="0">
              <a:buNone/>
            </a:pPr>
            <a:r>
              <a:rPr lang="en-US" dirty="0"/>
              <a:t>                                     2</a:t>
            </a:r>
            <a:r>
              <a:rPr lang="en-US" baseline="30000" dirty="0"/>
              <a:t>nd</a:t>
            </a:r>
            <a:r>
              <a:rPr lang="en-US" dirty="0"/>
              <a:t> till the end 1</a:t>
            </a:r>
            <a:r>
              <a:rPr lang="en-US" dirty="0" smtClean="0"/>
              <a:t>%</a:t>
            </a:r>
            <a:endParaRPr lang="en-US" dirty="0"/>
          </a:p>
          <a:p>
            <a:r>
              <a:rPr lang="en-US" dirty="0" smtClean="0"/>
              <a:t> GMMB =  max( policy holder fund, sum of premium)</a:t>
            </a:r>
          </a:p>
          <a:p>
            <a:r>
              <a:rPr lang="en-US" dirty="0" smtClean="0"/>
              <a:t>Death benefit in 10 years term = 110% fund in policy holder account</a:t>
            </a:r>
          </a:p>
          <a:p>
            <a:r>
              <a:rPr lang="en-US" dirty="0" smtClean="0"/>
              <a:t>Force of </a:t>
            </a:r>
            <a:r>
              <a:rPr lang="en-US" dirty="0" err="1" smtClean="0"/>
              <a:t>mortal</a:t>
            </a:r>
            <a:r>
              <a:rPr lang="en-US" dirty="0" err="1"/>
              <a:t>ddity</a:t>
            </a:r>
            <a:r>
              <a:rPr lang="en-US" dirty="0"/>
              <a:t> = constant, </a:t>
            </a:r>
            <a:endParaRPr lang="en-US" dirty="0" smtClean="0"/>
          </a:p>
          <a:p>
            <a:pPr marL="0" indent="0">
              <a:buNone/>
            </a:pPr>
            <a:r>
              <a:rPr lang="en-US" dirty="0" smtClean="0"/>
              <a:t>mortality rate= 0.0005</a:t>
            </a:r>
          </a:p>
          <a:p>
            <a:pPr marL="0" indent="0">
              <a:buNone/>
            </a:pPr>
            <a:endParaRPr lang="en-US" dirty="0" smtClean="0"/>
          </a:p>
          <a:p>
            <a:pPr marL="0" indent="0">
              <a:buNone/>
            </a:pPr>
            <a:endParaRPr lang="en-US" dirty="0" smtClean="0"/>
          </a:p>
          <a:p>
            <a:endParaRPr lang="en-US" dirty="0" smtClean="0"/>
          </a:p>
          <a:p>
            <a:pPr marL="0" indent="0">
              <a:buNone/>
            </a:pPr>
            <a:r>
              <a:rPr lang="en-US" dirty="0" smtClean="0"/>
              <a:t>                                     2</a:t>
            </a:r>
            <a:r>
              <a:rPr lang="en-US" baseline="30000" dirty="0" smtClean="0"/>
              <a:t>nd</a:t>
            </a:r>
            <a:r>
              <a:rPr lang="en-US" dirty="0" smtClean="0"/>
              <a:t> till the end 1%</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7493845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10% surrender in 1</a:t>
            </a:r>
            <a:r>
              <a:rPr lang="en-US" baseline="30000" dirty="0" smtClean="0"/>
              <a:t>st</a:t>
            </a:r>
            <a:r>
              <a:rPr lang="en-US" dirty="0" smtClean="0"/>
              <a:t> year</a:t>
            </a:r>
          </a:p>
          <a:p>
            <a:r>
              <a:rPr lang="en-US" dirty="0" smtClean="0"/>
              <a:t>5% surrender in 2</a:t>
            </a:r>
            <a:r>
              <a:rPr lang="en-US" baseline="30000" dirty="0" smtClean="0"/>
              <a:t>nd</a:t>
            </a:r>
            <a:r>
              <a:rPr lang="en-US" dirty="0" smtClean="0"/>
              <a:t> year</a:t>
            </a:r>
            <a:endParaRPr lang="en-US" dirty="0"/>
          </a:p>
        </p:txBody>
      </p:sp>
    </p:spTree>
    <p:extLst>
      <p:ext uri="{BB962C8B-B14F-4D97-AF65-F5344CB8AC3E}">
        <p14:creationId xmlns:p14="http://schemas.microsoft.com/office/powerpoint/2010/main" val="7412236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01842"/>
                </a:solidFill>
              </a:rPr>
              <a:t>Deterministic pricing test</a:t>
            </a:r>
            <a:endParaRPr lang="en-US" dirty="0">
              <a:solidFill>
                <a:srgbClr val="301842"/>
              </a:solidFill>
            </a:endParaRPr>
          </a:p>
        </p:txBody>
      </p:sp>
      <p:sp>
        <p:nvSpPr>
          <p:cNvPr id="3" name="Content Placeholder 2"/>
          <p:cNvSpPr>
            <a:spLocks noGrp="1"/>
          </p:cNvSpPr>
          <p:nvPr>
            <p:ph idx="1"/>
          </p:nvPr>
        </p:nvSpPr>
        <p:spPr/>
        <p:txBody>
          <a:bodyPr/>
          <a:lstStyle/>
          <a:p>
            <a:r>
              <a:rPr lang="en-US" dirty="0" smtClean="0"/>
              <a:t>2 cash flow tables for policy holder account and insurer account</a:t>
            </a:r>
          </a:p>
          <a:p>
            <a:pPr marL="0" indent="0">
              <a:buNone/>
            </a:pPr>
            <a:r>
              <a:rPr lang="en-US" dirty="0" smtClean="0"/>
              <a:t>Fund</a:t>
            </a:r>
          </a:p>
          <a:p>
            <a:pPr marL="0" indent="0">
              <a:buNone/>
            </a:pPr>
            <a:r>
              <a:rPr lang="en-US" dirty="0" smtClean="0"/>
              <a:t>Profit</a:t>
            </a:r>
          </a:p>
          <a:p>
            <a:pPr marL="0" indent="0">
              <a:buNone/>
            </a:pPr>
            <a:r>
              <a:rPr lang="en-US" dirty="0" smtClean="0"/>
              <a:t>Net Present Value</a:t>
            </a:r>
          </a:p>
          <a:p>
            <a:pPr marL="0" indent="0">
              <a:buNone/>
            </a:pPr>
            <a:endParaRPr lang="en-US" dirty="0"/>
          </a:p>
        </p:txBody>
      </p:sp>
    </p:spTree>
    <p:extLst>
      <p:ext uri="{BB962C8B-B14F-4D97-AF65-F5344CB8AC3E}">
        <p14:creationId xmlns:p14="http://schemas.microsoft.com/office/powerpoint/2010/main" val="99456458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Profitability</a:t>
            </a:r>
          </a:p>
          <a:p>
            <a:pPr marL="0" indent="0">
              <a:buNone/>
            </a:pPr>
            <a:r>
              <a:rPr lang="en-US" dirty="0" smtClean="0"/>
              <a:t>In the model, we use</a:t>
            </a:r>
          </a:p>
          <a:p>
            <a:pPr marL="0" indent="0">
              <a:buNone/>
            </a:pPr>
            <a:r>
              <a:rPr lang="en-US" b="1" i="1" dirty="0" smtClean="0">
                <a:solidFill>
                  <a:srgbClr val="301842"/>
                </a:solidFill>
              </a:rPr>
              <a:t>Lower interest rate</a:t>
            </a:r>
          </a:p>
          <a:p>
            <a:pPr marL="0" indent="0">
              <a:buNone/>
            </a:pPr>
            <a:r>
              <a:rPr lang="en-US" b="1" i="1" dirty="0" smtClean="0">
                <a:solidFill>
                  <a:srgbClr val="301842"/>
                </a:solidFill>
              </a:rPr>
              <a:t>Lower initial expense</a:t>
            </a:r>
          </a:p>
          <a:p>
            <a:pPr marL="0" indent="0">
              <a:buNone/>
            </a:pPr>
            <a:r>
              <a:rPr lang="en-US" b="1" i="1" dirty="0" smtClean="0">
                <a:solidFill>
                  <a:srgbClr val="301842"/>
                </a:solidFill>
              </a:rPr>
              <a:t>Lower renewal expense</a:t>
            </a:r>
          </a:p>
          <a:p>
            <a:pPr marL="0" indent="0">
              <a:buNone/>
            </a:pPr>
            <a:r>
              <a:rPr lang="en-US" b="1" i="1" dirty="0" smtClean="0">
                <a:solidFill>
                  <a:srgbClr val="301842"/>
                </a:solidFill>
              </a:rPr>
              <a:t>Higher force of mortality</a:t>
            </a:r>
            <a:endParaRPr lang="en-US" b="1" i="1" dirty="0">
              <a:solidFill>
                <a:srgbClr val="301842"/>
              </a:solidFill>
            </a:endParaRPr>
          </a:p>
        </p:txBody>
      </p:sp>
    </p:spTree>
    <p:extLst>
      <p:ext uri="{BB962C8B-B14F-4D97-AF65-F5344CB8AC3E}">
        <p14:creationId xmlns:p14="http://schemas.microsoft.com/office/powerpoint/2010/main" val="139604669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01842"/>
                </a:solidFill>
              </a:rPr>
              <a:t>Stochastic pricing test</a:t>
            </a:r>
            <a:endParaRPr lang="en-US" dirty="0">
              <a:solidFill>
                <a:srgbClr val="301842"/>
              </a:solidFill>
            </a:endParaRPr>
          </a:p>
        </p:txBody>
      </p:sp>
      <p:sp>
        <p:nvSpPr>
          <p:cNvPr id="3" name="Content Placeholder 2"/>
          <p:cNvSpPr>
            <a:spLocks noGrp="1"/>
          </p:cNvSpPr>
          <p:nvPr>
            <p:ph idx="1"/>
          </p:nvPr>
        </p:nvSpPr>
        <p:spPr/>
        <p:txBody>
          <a:bodyPr/>
          <a:lstStyle/>
          <a:p>
            <a:r>
              <a:rPr lang="en-US" dirty="0" smtClean="0"/>
              <a:t>Reason: </a:t>
            </a:r>
          </a:p>
          <a:p>
            <a:pPr marL="0" indent="0">
              <a:buNone/>
            </a:pPr>
            <a:r>
              <a:rPr lang="en-US" dirty="0" smtClean="0"/>
              <a:t>1. </a:t>
            </a:r>
            <a:r>
              <a:rPr lang="en-US" dirty="0"/>
              <a:t>U</a:t>
            </a:r>
            <a:r>
              <a:rPr lang="en-US" dirty="0" smtClean="0"/>
              <a:t>ncertainty in investment, which is not diversifiable</a:t>
            </a:r>
          </a:p>
          <a:p>
            <a:pPr marL="0" indent="0">
              <a:buNone/>
            </a:pPr>
            <a:r>
              <a:rPr lang="en-US" dirty="0" smtClean="0"/>
              <a:t>2. EPV of future profit doesn’t contain information from investment return, more appropriate to model it as a random variable. (can be achieved by stochastic testing)</a:t>
            </a:r>
          </a:p>
          <a:p>
            <a:endParaRPr lang="en-US" dirty="0" smtClean="0"/>
          </a:p>
        </p:txBody>
      </p:sp>
    </p:spTree>
    <p:extLst>
      <p:ext uri="{BB962C8B-B14F-4D97-AF65-F5344CB8AC3E}">
        <p14:creationId xmlns:p14="http://schemas.microsoft.com/office/powerpoint/2010/main" val="351635552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Monte Carlo simulation,</a:t>
            </a:r>
          </a:p>
          <a:p>
            <a:r>
              <a:rPr lang="en-US" i="1" dirty="0" smtClean="0"/>
              <a:t>R</a:t>
            </a:r>
            <a:r>
              <a:rPr lang="en-US" dirty="0" smtClean="0"/>
              <a:t> represents </a:t>
            </a:r>
            <a:r>
              <a:rPr lang="en-US" dirty="0"/>
              <a:t>the accumulation at time </a:t>
            </a:r>
            <a:r>
              <a:rPr lang="en-US" i="1" dirty="0"/>
              <a:t>t </a:t>
            </a:r>
            <a:r>
              <a:rPr lang="en-US" dirty="0"/>
              <a:t>of a unit amount invested in an equity fund at time </a:t>
            </a:r>
            <a:r>
              <a:rPr lang="en-US" i="1" dirty="0"/>
              <a:t>t </a:t>
            </a:r>
            <a:r>
              <a:rPr lang="en-US" dirty="0"/>
              <a:t>− 1 </a:t>
            </a:r>
          </a:p>
          <a:p>
            <a:endParaRPr lang="en-US" dirty="0"/>
          </a:p>
        </p:txBody>
      </p:sp>
      <p:pic>
        <p:nvPicPr>
          <p:cNvPr id="5" name="Picture 4" descr="Screen Shot 2012-09-06 at 13.17.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3645024"/>
            <a:ext cx="2603500" cy="571500"/>
          </a:xfrm>
          <a:prstGeom prst="rect">
            <a:avLst/>
          </a:prstGeom>
        </p:spPr>
      </p:pic>
    </p:spTree>
    <p:extLst>
      <p:ext uri="{BB962C8B-B14F-4D97-AF65-F5344CB8AC3E}">
        <p14:creationId xmlns:p14="http://schemas.microsoft.com/office/powerpoint/2010/main" val="208103556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i="1" dirty="0" err="1" smtClean="0"/>
              <a:t>Z</a:t>
            </a:r>
            <a:r>
              <a:rPr lang="en-US" sz="1600" i="1" dirty="0" err="1" smtClean="0"/>
              <a:t>t</a:t>
            </a:r>
            <a:r>
              <a:rPr lang="en-US" sz="1600" i="1" dirty="0" smtClean="0"/>
              <a:t>  </a:t>
            </a:r>
            <a:r>
              <a:rPr lang="en-US" dirty="0" smtClean="0"/>
              <a:t>follows N(0,1)</a:t>
            </a:r>
          </a:p>
          <a:p>
            <a:endParaRPr lang="en-US" dirty="0"/>
          </a:p>
          <a:p>
            <a:endParaRPr lang="en-US" dirty="0" smtClean="0"/>
          </a:p>
          <a:p>
            <a:endParaRPr lang="en-US" sz="1600" i="1" dirty="0"/>
          </a:p>
        </p:txBody>
      </p:sp>
      <p:pic>
        <p:nvPicPr>
          <p:cNvPr id="4" name="Picture 3" descr="Screen Shot 2012-09-06 at 13.21.0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2708920"/>
            <a:ext cx="6080219" cy="622548"/>
          </a:xfrm>
          <a:prstGeom prst="rect">
            <a:avLst/>
          </a:prstGeom>
        </p:spPr>
      </p:pic>
    </p:spTree>
    <p:extLst>
      <p:ext uri="{BB962C8B-B14F-4D97-AF65-F5344CB8AC3E}">
        <p14:creationId xmlns:p14="http://schemas.microsoft.com/office/powerpoint/2010/main" val="142629462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Data in the table:</a:t>
            </a:r>
          </a:p>
          <a:p>
            <a:r>
              <a:rPr lang="en-US" dirty="0" smtClean="0"/>
              <a:t>Pi: </a:t>
            </a:r>
          </a:p>
          <a:p>
            <a:r>
              <a:rPr lang="en-US" dirty="0" smtClean="0"/>
              <a:t>D</a:t>
            </a:r>
          </a:p>
          <a:p>
            <a:endParaRPr lang="en-US" dirty="0"/>
          </a:p>
          <a:p>
            <a:r>
              <a:rPr lang="en-US" dirty="0" smtClean="0"/>
              <a:t>NPV</a:t>
            </a:r>
          </a:p>
          <a:p>
            <a:endParaRPr lang="en-US" dirty="0"/>
          </a:p>
        </p:txBody>
      </p:sp>
      <p:pic>
        <p:nvPicPr>
          <p:cNvPr id="4" name="Picture 3" descr="Screen Shot 2012-09-06 at 13.26.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3124200"/>
            <a:ext cx="8750300" cy="596900"/>
          </a:xfrm>
          <a:prstGeom prst="rect">
            <a:avLst/>
          </a:prstGeom>
        </p:spPr>
      </p:pic>
      <p:pic>
        <p:nvPicPr>
          <p:cNvPr id="5" name="Picture 4" descr="Screen Shot 2012-09-06 at 13.25.0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4509120"/>
            <a:ext cx="3149600" cy="1155700"/>
          </a:xfrm>
          <a:prstGeom prst="rect">
            <a:avLst/>
          </a:prstGeom>
        </p:spPr>
      </p:pic>
    </p:spTree>
    <p:extLst>
      <p:ext uri="{BB962C8B-B14F-4D97-AF65-F5344CB8AC3E}">
        <p14:creationId xmlns:p14="http://schemas.microsoft.com/office/powerpoint/2010/main" val="142945018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GB" dirty="0"/>
              <a:t>Unit-linked insurance</a:t>
            </a:r>
          </a:p>
          <a:p>
            <a:pPr marL="0" indent="0">
              <a:buNone/>
            </a:pPr>
            <a:r>
              <a:rPr lang="en-US" dirty="0">
                <a:solidFill>
                  <a:srgbClr val="000090"/>
                </a:solidFill>
              </a:rPr>
              <a:t>T</a:t>
            </a:r>
            <a:r>
              <a:rPr lang="en-GB" dirty="0" err="1">
                <a:solidFill>
                  <a:srgbClr val="000090"/>
                </a:solidFill>
              </a:rPr>
              <a:t>arget</a:t>
            </a:r>
            <a:r>
              <a:rPr lang="en-GB" dirty="0">
                <a:solidFill>
                  <a:srgbClr val="000090"/>
                </a:solidFill>
              </a:rPr>
              <a:t> customer: </a:t>
            </a:r>
            <a:r>
              <a:rPr lang="en-GB" dirty="0"/>
              <a:t>people who want to have their life insured, but the same time have the premium paid as an </a:t>
            </a:r>
            <a:r>
              <a:rPr lang="en-GB" dirty="0" smtClean="0"/>
              <a:t>investment</a:t>
            </a:r>
            <a:endParaRPr lang="en-GB" dirty="0"/>
          </a:p>
          <a:p>
            <a:pPr marL="0" indent="0">
              <a:buNone/>
            </a:pPr>
            <a:r>
              <a:rPr lang="en-US" dirty="0" smtClean="0">
                <a:solidFill>
                  <a:srgbClr val="000090"/>
                </a:solidFill>
              </a:rPr>
              <a:t>Death B</a:t>
            </a:r>
            <a:r>
              <a:rPr lang="en-GB" dirty="0" err="1" smtClean="0">
                <a:solidFill>
                  <a:srgbClr val="000090"/>
                </a:solidFill>
              </a:rPr>
              <a:t>enefit</a:t>
            </a:r>
            <a:r>
              <a:rPr lang="en-GB" dirty="0" smtClean="0">
                <a:solidFill>
                  <a:srgbClr val="000090"/>
                </a:solidFill>
              </a:rPr>
              <a:t>: </a:t>
            </a:r>
            <a:r>
              <a:rPr lang="en-GB" dirty="0" smtClean="0"/>
              <a:t>if the death of the police holder occurs in the insured term, his/her estate would receive the policy holder’s fund with an extra </a:t>
            </a:r>
            <a:r>
              <a:rPr lang="en-GB" dirty="0" err="1" smtClean="0"/>
              <a:t>amont</a:t>
            </a:r>
            <a:r>
              <a:rPr lang="en-GB" dirty="0" smtClean="0"/>
              <a:t> (</a:t>
            </a:r>
            <a:r>
              <a:rPr lang="en-GB" dirty="0" err="1" smtClean="0"/>
              <a:t>eg</a:t>
            </a:r>
            <a:r>
              <a:rPr lang="en-GB" dirty="0" smtClean="0"/>
              <a:t>. </a:t>
            </a:r>
            <a:r>
              <a:rPr lang="en-US" dirty="0" smtClean="0"/>
              <a:t>A</a:t>
            </a:r>
            <a:r>
              <a:rPr lang="en-GB" dirty="0" err="1" smtClean="0"/>
              <a:t>dditional</a:t>
            </a:r>
            <a:r>
              <a:rPr lang="en-GB" dirty="0" smtClean="0"/>
              <a:t> 10% of the fund)</a:t>
            </a:r>
          </a:p>
          <a:p>
            <a:pPr marL="0" indent="0">
              <a:buNone/>
            </a:pPr>
            <a:endParaRPr lang="en-GB" dirty="0"/>
          </a:p>
          <a:p>
            <a:pPr marL="0" indent="0">
              <a:buNone/>
            </a:pPr>
            <a:endParaRPr lang="en-US" dirty="0"/>
          </a:p>
        </p:txBody>
      </p:sp>
    </p:spTree>
    <p:extLst>
      <p:ext uri="{BB962C8B-B14F-4D97-AF65-F5344CB8AC3E}">
        <p14:creationId xmlns:p14="http://schemas.microsoft.com/office/powerpoint/2010/main" val="313589260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Statistic analyze</a:t>
            </a:r>
          </a:p>
          <a:p>
            <a:pPr marL="0" indent="0">
              <a:buNone/>
            </a:pPr>
            <a:r>
              <a:rPr lang="en-US" dirty="0" smtClean="0"/>
              <a:t>*NPV fifth percentile</a:t>
            </a:r>
          </a:p>
          <a:p>
            <a:pPr marL="0" indent="0">
              <a:buNone/>
            </a:pPr>
            <a:r>
              <a:rPr lang="en-US" dirty="0" smtClean="0"/>
              <a:t>*NPV negative value </a:t>
            </a:r>
            <a:endParaRPr lang="en-US" dirty="0"/>
          </a:p>
        </p:txBody>
      </p:sp>
    </p:spTree>
    <p:extLst>
      <p:ext uri="{BB962C8B-B14F-4D97-AF65-F5344CB8AC3E}">
        <p14:creationId xmlns:p14="http://schemas.microsoft.com/office/powerpoint/2010/main" val="415415340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01842"/>
                </a:solidFill>
              </a:rPr>
              <a:t>Pricing</a:t>
            </a:r>
            <a:endParaRPr lang="en-US" dirty="0">
              <a:solidFill>
                <a:srgbClr val="301842"/>
              </a:solidFill>
            </a:endParaRPr>
          </a:p>
        </p:txBody>
      </p:sp>
      <p:sp>
        <p:nvSpPr>
          <p:cNvPr id="3" name="Content Placeholder 2"/>
          <p:cNvSpPr>
            <a:spLocks noGrp="1"/>
          </p:cNvSpPr>
          <p:nvPr>
            <p:ph idx="1"/>
          </p:nvPr>
        </p:nvSpPr>
        <p:spPr/>
        <p:txBody>
          <a:bodyPr/>
          <a:lstStyle/>
          <a:p>
            <a:r>
              <a:rPr lang="en-US" dirty="0" err="1" smtClean="0"/>
              <a:t>Quantile</a:t>
            </a:r>
            <a:r>
              <a:rPr lang="en-US" dirty="0" smtClean="0"/>
              <a:t> premium principle:</a:t>
            </a:r>
          </a:p>
          <a:p>
            <a:pPr marL="0" indent="0">
              <a:buNone/>
            </a:pPr>
            <a:r>
              <a:rPr lang="en-US" dirty="0" smtClean="0"/>
              <a:t>Lower fifth percentile &gt; 0</a:t>
            </a:r>
          </a:p>
          <a:p>
            <a:pPr marL="0" indent="0">
              <a:buNone/>
            </a:pPr>
            <a:r>
              <a:rPr lang="en-US" dirty="0" smtClean="0"/>
              <a:t>NPV &gt;= 65% acquisition cost</a:t>
            </a:r>
          </a:p>
          <a:p>
            <a:pPr marL="0" indent="0">
              <a:buNone/>
            </a:pPr>
            <a:endParaRPr lang="en-US" dirty="0"/>
          </a:p>
        </p:txBody>
      </p:sp>
    </p:spTree>
    <p:extLst>
      <p:ext uri="{BB962C8B-B14F-4D97-AF65-F5344CB8AC3E}">
        <p14:creationId xmlns:p14="http://schemas.microsoft.com/office/powerpoint/2010/main" val="84766017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How to achieve?</a:t>
            </a:r>
          </a:p>
          <a:p>
            <a:pPr marL="0" indent="0">
              <a:buNone/>
            </a:pPr>
            <a:r>
              <a:rPr lang="en-US" dirty="0"/>
              <a:t>Change rates in our assumption.</a:t>
            </a:r>
          </a:p>
          <a:p>
            <a:pPr marL="0" indent="0">
              <a:buNone/>
            </a:pPr>
            <a:r>
              <a:rPr lang="en-US" dirty="0"/>
              <a:t>(B</a:t>
            </a:r>
            <a:r>
              <a:rPr lang="en-US" dirty="0" smtClean="0"/>
              <a:t>) Premium increase</a:t>
            </a:r>
          </a:p>
          <a:p>
            <a:pPr marL="0" indent="0">
              <a:buNone/>
            </a:pPr>
            <a:r>
              <a:rPr lang="en-US" dirty="0" smtClean="0"/>
              <a:t>(C ) increase management cost</a:t>
            </a:r>
          </a:p>
          <a:p>
            <a:pPr marL="0" indent="0">
              <a:buNone/>
            </a:pPr>
            <a:r>
              <a:rPr lang="en-US" dirty="0" smtClean="0"/>
              <a:t>(D) Increase mortality rate</a:t>
            </a:r>
          </a:p>
          <a:p>
            <a:pPr marL="0" indent="0">
              <a:buNone/>
            </a:pPr>
            <a:r>
              <a:rPr lang="en-US" dirty="0" smtClean="0"/>
              <a:t>(E) Reduce the level of maturity guarantee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7694384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Reserve (for non-diversifiable risk)</a:t>
            </a:r>
          </a:p>
          <a:p>
            <a:pPr marL="0" indent="0">
              <a:buNone/>
            </a:pPr>
            <a:endParaRPr lang="en-US" dirty="0" smtClean="0"/>
          </a:p>
          <a:p>
            <a:pPr marL="0" indent="0">
              <a:buNone/>
            </a:pPr>
            <a:endParaRPr lang="en-US" dirty="0"/>
          </a:p>
          <a:p>
            <a:pPr marL="0" indent="0">
              <a:buNone/>
            </a:pPr>
            <a:r>
              <a:rPr lang="en-US" dirty="0" smtClean="0"/>
              <a:t>2 ways:</a:t>
            </a:r>
          </a:p>
          <a:p>
            <a:pPr marL="0" indent="0">
              <a:buNone/>
            </a:pPr>
            <a:r>
              <a:rPr lang="en-US" dirty="0"/>
              <a:t> </a:t>
            </a:r>
            <a:r>
              <a:rPr lang="en-US" dirty="0" smtClean="0"/>
              <a:t>1. hedge in the financial market</a:t>
            </a:r>
          </a:p>
          <a:p>
            <a:pPr marL="0" indent="0">
              <a:buNone/>
            </a:pPr>
            <a:r>
              <a:rPr lang="en-US" dirty="0"/>
              <a:t> </a:t>
            </a:r>
            <a:r>
              <a:rPr lang="en-US" dirty="0" smtClean="0"/>
              <a:t>2. reinsuring (passing the risk on by taking out insurance with another insurer)</a:t>
            </a:r>
          </a:p>
          <a:p>
            <a:pPr marL="0" indent="0">
              <a:buNone/>
            </a:pPr>
            <a:endParaRPr lang="en-US" dirty="0"/>
          </a:p>
          <a:p>
            <a:pPr marL="0" indent="0">
              <a:buNone/>
            </a:pPr>
            <a:endParaRPr lang="en-US" dirty="0"/>
          </a:p>
        </p:txBody>
      </p:sp>
      <p:pic>
        <p:nvPicPr>
          <p:cNvPr id="4" name="Picture 3" descr="Screen Shot 2012-09-06 at 13.33.4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2636912"/>
            <a:ext cx="3213100" cy="1244600"/>
          </a:xfrm>
          <a:prstGeom prst="rect">
            <a:avLst/>
          </a:prstGeom>
        </p:spPr>
      </p:pic>
    </p:spTree>
    <p:extLst>
      <p:ext uri="{BB962C8B-B14F-4D97-AF65-F5344CB8AC3E}">
        <p14:creationId xmlns:p14="http://schemas.microsoft.com/office/powerpoint/2010/main" val="346219479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For annuity:</a:t>
            </a:r>
          </a:p>
          <a:p>
            <a:pPr marL="0" indent="0">
              <a:buNone/>
            </a:pPr>
            <a:r>
              <a:rPr lang="en-US" dirty="0" smtClean="0"/>
              <a:t>Mortality rate is more i</a:t>
            </a:r>
            <a:r>
              <a:rPr lang="en-US" altLang="zh-CN" dirty="0" smtClean="0"/>
              <a:t>mportant</a:t>
            </a:r>
            <a:r>
              <a:rPr lang="en-US" dirty="0" smtClean="0"/>
              <a:t> than other information, the more precise, the better our model is</a:t>
            </a:r>
            <a:r>
              <a:rPr lang="en-US" dirty="0" smtClean="0"/>
              <a:t>.</a:t>
            </a:r>
            <a:endParaRPr lang="en-US" dirty="0" smtClean="0"/>
          </a:p>
          <a:p>
            <a:r>
              <a:rPr lang="en-US" dirty="0" smtClean="0"/>
              <a:t>For unit-linked:</a:t>
            </a:r>
          </a:p>
          <a:p>
            <a:pPr marL="0" indent="0">
              <a:buNone/>
            </a:pPr>
            <a:r>
              <a:rPr lang="en-US" dirty="0" smtClean="0"/>
              <a:t>Investment return is non-diversifiable which we can’t model it linearly or constant value, a stochastic model is the important factor in this case.</a:t>
            </a:r>
          </a:p>
        </p:txBody>
      </p:sp>
    </p:spTree>
    <p:extLst>
      <p:ext uri="{BB962C8B-B14F-4D97-AF65-F5344CB8AC3E}">
        <p14:creationId xmlns:p14="http://schemas.microsoft.com/office/powerpoint/2010/main" val="407853907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000090"/>
                </a:solidFill>
              </a:rPr>
              <a:t>I</a:t>
            </a:r>
            <a:r>
              <a:rPr lang="en-US" dirty="0" smtClean="0">
                <a:solidFill>
                  <a:srgbClr val="000090"/>
                </a:solidFill>
              </a:rPr>
              <a:t>nvestment : </a:t>
            </a:r>
            <a:r>
              <a:rPr lang="en-US" dirty="0" smtClean="0"/>
              <a:t>equity, bond or a portfolio will be available to purchase as units</a:t>
            </a:r>
            <a:endParaRPr lang="en-US" dirty="0" smtClean="0">
              <a:solidFill>
                <a:srgbClr val="000090"/>
              </a:solidFill>
            </a:endParaRPr>
          </a:p>
          <a:p>
            <a:endParaRPr lang="en-US" dirty="0"/>
          </a:p>
          <a:p>
            <a:r>
              <a:rPr lang="en-US" dirty="0" smtClean="0">
                <a:solidFill>
                  <a:srgbClr val="000090"/>
                </a:solidFill>
              </a:rPr>
              <a:t>Survival till the contract maturate date: </a:t>
            </a:r>
            <a:r>
              <a:rPr lang="en-US" dirty="0" smtClean="0"/>
              <a:t>the policy holder will receive greater of the value of the policy holder’s fund and the total of the premiums paid.</a:t>
            </a:r>
            <a:endParaRPr lang="en-US" dirty="0"/>
          </a:p>
        </p:txBody>
      </p:sp>
    </p:spTree>
    <p:extLst>
      <p:ext uri="{BB962C8B-B14F-4D97-AF65-F5344CB8AC3E}">
        <p14:creationId xmlns:p14="http://schemas.microsoft.com/office/powerpoint/2010/main" val="173904512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With profit insurance</a:t>
            </a:r>
          </a:p>
          <a:p>
            <a:pPr marL="0" indent="0">
              <a:buNone/>
            </a:pPr>
            <a:r>
              <a:rPr lang="en-US" dirty="0" smtClean="0">
                <a:solidFill>
                  <a:srgbClr val="000090"/>
                </a:solidFill>
              </a:rPr>
              <a:t>Target customer: </a:t>
            </a:r>
            <a:r>
              <a:rPr lang="en-US" dirty="0" smtClean="0"/>
              <a:t>same as unit-linked insurance</a:t>
            </a:r>
          </a:p>
          <a:p>
            <a:pPr marL="0" indent="0">
              <a:buNone/>
            </a:pPr>
            <a:r>
              <a:rPr lang="en-US" dirty="0" smtClean="0">
                <a:solidFill>
                  <a:srgbClr val="000090"/>
                </a:solidFill>
              </a:rPr>
              <a:t>Death Benefit: </a:t>
            </a:r>
            <a:r>
              <a:rPr lang="en-US" dirty="0" smtClean="0"/>
              <a:t>very similar to unit-linked contract, will be an guaranteed amount of money</a:t>
            </a:r>
          </a:p>
          <a:p>
            <a:pPr marL="0" indent="0">
              <a:buNone/>
            </a:pPr>
            <a:r>
              <a:rPr lang="en-US" dirty="0" smtClean="0">
                <a:solidFill>
                  <a:srgbClr val="000090"/>
                </a:solidFill>
              </a:rPr>
              <a:t>Investment: </a:t>
            </a:r>
            <a:r>
              <a:rPr lang="en-US" dirty="0" smtClean="0"/>
              <a:t>instead of buy units of equity or bonds, it will investment on the insurance company itself, if the company making profit then each policy holder can share certain amount of it.</a:t>
            </a:r>
            <a:endParaRPr lang="en-US" dirty="0"/>
          </a:p>
        </p:txBody>
      </p:sp>
    </p:spTree>
    <p:extLst>
      <p:ext uri="{BB962C8B-B14F-4D97-AF65-F5344CB8AC3E}">
        <p14:creationId xmlns:p14="http://schemas.microsoft.com/office/powerpoint/2010/main" val="385566433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rgbClr val="000090"/>
                </a:solidFill>
              </a:rPr>
              <a:t>Survival till the maturate date:</a:t>
            </a:r>
            <a:r>
              <a:rPr lang="en-US" dirty="0" smtClean="0"/>
              <a:t> similar to unit-linked contract, but there is no guaranteed minimum maturity benefit (GMMB).</a:t>
            </a:r>
            <a:endParaRPr lang="en-US" dirty="0"/>
          </a:p>
        </p:txBody>
      </p:sp>
    </p:spTree>
    <p:extLst>
      <p:ext uri="{BB962C8B-B14F-4D97-AF65-F5344CB8AC3E}">
        <p14:creationId xmlns:p14="http://schemas.microsoft.com/office/powerpoint/2010/main" val="303128527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a:t>
            </a:r>
            <a:endParaRPr lang="en-US" dirty="0"/>
          </a:p>
        </p:txBody>
      </p:sp>
      <p:sp>
        <p:nvSpPr>
          <p:cNvPr id="3" name="Content Placeholder 2"/>
          <p:cNvSpPr>
            <a:spLocks noGrp="1"/>
          </p:cNvSpPr>
          <p:nvPr>
            <p:ph idx="1"/>
          </p:nvPr>
        </p:nvSpPr>
        <p:spPr/>
        <p:txBody>
          <a:bodyPr/>
          <a:lstStyle/>
          <a:p>
            <a:r>
              <a:rPr lang="en-US" dirty="0" smtClean="0"/>
              <a:t>I modeled a company which only sells two kinds of contract, whole life annuity and unit-linked insurance. </a:t>
            </a:r>
            <a:endParaRPr lang="en-US" dirty="0"/>
          </a:p>
        </p:txBody>
      </p:sp>
    </p:spTree>
    <p:extLst>
      <p:ext uri="{BB962C8B-B14F-4D97-AF65-F5344CB8AC3E}">
        <p14:creationId xmlns:p14="http://schemas.microsoft.com/office/powerpoint/2010/main" val="162377127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Whole life annuity</a:t>
            </a:r>
            <a:endParaRPr lang="en-GB" dirty="0"/>
          </a:p>
        </p:txBody>
      </p:sp>
      <p:sp>
        <p:nvSpPr>
          <p:cNvPr id="5" name="Content Placeholder 4"/>
          <p:cNvSpPr>
            <a:spLocks noGrp="1"/>
          </p:cNvSpPr>
          <p:nvPr>
            <p:ph idx="1"/>
          </p:nvPr>
        </p:nvSpPr>
        <p:spPr>
          <a:xfrm>
            <a:off x="457200" y="1978024"/>
            <a:ext cx="8219256" cy="4619327"/>
          </a:xfrm>
        </p:spPr>
        <p:txBody>
          <a:bodyPr/>
          <a:lstStyle/>
          <a:p>
            <a:endParaRPr lang="en-GB" dirty="0" smtClean="0"/>
          </a:p>
          <a:p>
            <a:endParaRPr lang="en-GB" dirty="0"/>
          </a:p>
          <a:p>
            <a:r>
              <a:rPr lang="en-GB" dirty="0" smtClean="0"/>
              <a:t>For this contract, I started with determine its premium.</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dissolve">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a:t>
            </a:r>
            <a:r>
              <a:rPr lang="en-GB" dirty="0" err="1"/>
              <a:t>ssumptions</a:t>
            </a:r>
            <a:r>
              <a:rPr lang="en-GB" dirty="0"/>
              <a:t>:</a:t>
            </a:r>
          </a:p>
          <a:p>
            <a:pPr marL="0" indent="0">
              <a:buNone/>
            </a:pPr>
            <a:r>
              <a:rPr lang="en-GB" dirty="0"/>
              <a:t>1. </a:t>
            </a:r>
            <a:r>
              <a:rPr lang="en-US" dirty="0"/>
              <a:t>A</a:t>
            </a:r>
            <a:r>
              <a:rPr lang="en-GB" dirty="0" err="1"/>
              <a:t>ge</a:t>
            </a:r>
            <a:r>
              <a:rPr lang="en-GB" dirty="0"/>
              <a:t> group from 60 to 80</a:t>
            </a:r>
          </a:p>
          <a:p>
            <a:pPr marL="0" indent="0">
              <a:buNone/>
            </a:pPr>
            <a:r>
              <a:rPr lang="en-GB" dirty="0"/>
              <a:t>2. </a:t>
            </a:r>
            <a:r>
              <a:rPr lang="en-US" dirty="0"/>
              <a:t>G</a:t>
            </a:r>
            <a:r>
              <a:rPr lang="en-GB" dirty="0"/>
              <a:t>ender: female and male</a:t>
            </a:r>
          </a:p>
          <a:p>
            <a:pPr marL="0" indent="0">
              <a:buNone/>
            </a:pPr>
            <a:r>
              <a:rPr lang="en-GB" dirty="0"/>
              <a:t>3. Smoking: generated randomly</a:t>
            </a:r>
          </a:p>
          <a:p>
            <a:pPr marL="0" indent="0">
              <a:buNone/>
            </a:pPr>
            <a:r>
              <a:rPr lang="en-GB" dirty="0"/>
              <a:t>4. </a:t>
            </a:r>
            <a:r>
              <a:rPr lang="en-US" dirty="0"/>
              <a:t>F</a:t>
            </a:r>
            <a:r>
              <a:rPr lang="en-GB" dirty="0" err="1"/>
              <a:t>ixed</a:t>
            </a:r>
            <a:r>
              <a:rPr lang="en-GB" dirty="0"/>
              <a:t> sum of insured: S = £100,000</a:t>
            </a:r>
          </a:p>
          <a:p>
            <a:pPr marL="0" indent="0">
              <a:buNone/>
            </a:pPr>
            <a:r>
              <a:rPr lang="en-GB" dirty="0"/>
              <a:t>5. </a:t>
            </a:r>
            <a:r>
              <a:rPr lang="en-US" dirty="0"/>
              <a:t>P</a:t>
            </a:r>
            <a:r>
              <a:rPr lang="en-GB" dirty="0" err="1"/>
              <a:t>remium</a:t>
            </a:r>
            <a:r>
              <a:rPr lang="en-GB" dirty="0"/>
              <a:t> paid monthly</a:t>
            </a:r>
          </a:p>
          <a:p>
            <a:pPr marL="0" indent="0">
              <a:buNone/>
            </a:pPr>
            <a:r>
              <a:rPr lang="en-US" dirty="0" smtClean="0"/>
              <a:t>6. 100 people in the group</a:t>
            </a:r>
            <a:endParaRPr lang="en-US" dirty="0"/>
          </a:p>
        </p:txBody>
      </p:sp>
    </p:spTree>
    <p:extLst>
      <p:ext uri="{BB962C8B-B14F-4D97-AF65-F5344CB8AC3E}">
        <p14:creationId xmlns:p14="http://schemas.microsoft.com/office/powerpoint/2010/main" val="260375458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Custom 11">
      <a:dk1>
        <a:srgbClr val="602F85"/>
      </a:dk1>
      <a:lt1>
        <a:srgbClr val="FFFFFF"/>
      </a:lt1>
      <a:dk2>
        <a:srgbClr val="8772C4"/>
      </a:dk2>
      <a:lt2>
        <a:srgbClr val="F2F3F8"/>
      </a:lt2>
      <a:accent1>
        <a:srgbClr val="F95207"/>
      </a:accent1>
      <a:accent2>
        <a:srgbClr val="F09510"/>
      </a:accent2>
      <a:accent3>
        <a:srgbClr val="F7C479"/>
      </a:accent3>
      <a:accent4>
        <a:srgbClr val="6C51B7"/>
      </a:accent4>
      <a:accent5>
        <a:srgbClr val="A898D4"/>
      </a:accent5>
      <a:accent6>
        <a:srgbClr val="D5CCE6"/>
      </a:accent6>
      <a:hlink>
        <a:srgbClr val="FFFFFF"/>
      </a:hlink>
      <a:folHlink>
        <a:srgbClr val="8772C4"/>
      </a:folHlink>
    </a:clrScheme>
    <a:fontScheme name="Default Design">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2011</TotalTime>
  <Words>861</Words>
  <Application>Microsoft Macintosh PowerPoint</Application>
  <PresentationFormat>On-screen Show (4:3)</PresentationFormat>
  <Paragraphs>141</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Default Design</vt:lpstr>
      <vt:lpstr>Profit testing</vt:lpstr>
      <vt:lpstr>Contents in the presentation</vt:lpstr>
      <vt:lpstr>PowerPoint Presentation</vt:lpstr>
      <vt:lpstr>PowerPoint Presentation</vt:lpstr>
      <vt:lpstr>PowerPoint Presentation</vt:lpstr>
      <vt:lpstr>PowerPoint Presentation</vt:lpstr>
      <vt:lpstr>Assumption:</vt:lpstr>
      <vt:lpstr>Whole life annuity</vt:lpstr>
      <vt:lpstr>PowerPoint Presentation</vt:lpstr>
      <vt:lpstr>PowerPoint Presentation</vt:lpstr>
      <vt:lpstr>Unknown variables:</vt:lpstr>
      <vt:lpstr>PowerPoint Presentation</vt:lpstr>
      <vt:lpstr>PowerPoint Presentation</vt:lpstr>
      <vt:lpstr> Second example: </vt:lpstr>
      <vt:lpstr>PowerPoint Presentation</vt:lpstr>
      <vt:lpstr>PowerPoint Presentation</vt:lpstr>
      <vt:lpstr>PowerPoint Presentation</vt:lpstr>
      <vt:lpstr>PowerPoint Presentation</vt:lpstr>
      <vt:lpstr>PowerPoint Presentation</vt:lpstr>
      <vt:lpstr>PowerPoint Presentation</vt:lpstr>
      <vt:lpstr>Unit-linked insurance</vt:lpstr>
      <vt:lpstr>PowerPoint Presentation</vt:lpstr>
      <vt:lpstr>PowerPoint Presentation</vt:lpstr>
      <vt:lpstr>Deterministic pricing test</vt:lpstr>
      <vt:lpstr>PowerPoint Presentation</vt:lpstr>
      <vt:lpstr>Stochastic pricing test</vt:lpstr>
      <vt:lpstr>PowerPoint Presentation</vt:lpstr>
      <vt:lpstr>PowerPoint Presentation</vt:lpstr>
      <vt:lpstr>PowerPoint Presentation</vt:lpstr>
      <vt:lpstr>PowerPoint Presentation</vt:lpstr>
      <vt:lpstr>Pricing</vt:lpstr>
      <vt:lpstr>PowerPoint Presentation</vt:lpstr>
      <vt:lpstr>PowerPoint Presentation</vt:lpstr>
      <vt:lpstr>Conclusion</vt:lpstr>
    </vt:vector>
  </TitlesOfParts>
  <Company>University of Leicester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syst33</dc:creator>
  <cp:lastModifiedBy>Lemin Wu</cp:lastModifiedBy>
  <cp:revision>65</cp:revision>
  <dcterms:created xsi:type="dcterms:W3CDTF">2008-02-22T15:40:42Z</dcterms:created>
  <dcterms:modified xsi:type="dcterms:W3CDTF">2012-09-06T17:20:42Z</dcterms:modified>
</cp:coreProperties>
</file>