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7_2B2D1A9B.xml" ContentType="application/vnd.ms-powerpoint.comments+xml"/>
  <Override PartName="/ppt/comments/modernComment_10C_9C168BC4.xml" ContentType="application/vnd.ms-powerpoint.comments+xml"/>
  <Override PartName="/ppt/comments/modernComment_10E_A85101C6.xml" ContentType="application/vnd.ms-powerpoint.comments+xml"/>
  <Override PartName="/ppt/comments/modernComment_108_164AC9FC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5" r:id="rId9"/>
    <p:sldId id="285" r:id="rId10"/>
    <p:sldId id="284" r:id="rId11"/>
    <p:sldId id="261" r:id="rId12"/>
    <p:sldId id="262" r:id="rId13"/>
    <p:sldId id="265" r:id="rId14"/>
    <p:sldId id="263" r:id="rId15"/>
    <p:sldId id="266" r:id="rId16"/>
    <p:sldId id="267" r:id="rId17"/>
    <p:sldId id="268" r:id="rId18"/>
    <p:sldId id="271" r:id="rId19"/>
    <p:sldId id="269" r:id="rId20"/>
    <p:sldId id="270" r:id="rId21"/>
    <p:sldId id="264" r:id="rId22"/>
    <p:sldId id="27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EF95ED-6073-43BF-349F-E136290E81FB}" name="JOSE HERNANDEZ HERRERA" initials="JH" userId="S::jose.hernandezherrerh@alumno.buap.mx::9e044f68-36c5-418e-a0d1-4e129e1def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D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13836-CE46-036F-A269-8EFD84C3547A}" v="26" dt="2024-06-19T02:02:09.753"/>
    <p1510:client id="{473A2959-E77F-6C2D-2825-14ABBA224B36}" v="412" dt="2024-06-19T06:16:32.670"/>
    <p1510:client id="{BABDF75A-0DAD-A5A7-124E-1788C0AC0986}" v="1232" dt="2024-06-19T05:54:26.438"/>
    <p1510:client id="{BB372105-7741-EE1D-36A2-DDC1949BF688}" v="895" dt="2024-06-19T05:25:34.486"/>
    <p1510:client id="{D3C4C7B3-8FC6-BAFA-B6C3-8733B9C92717}" v="2" dt="2024-06-19T01:57:25.404"/>
    <p1510:client id="{F3B8F028-D355-41F1-8125-83B3647A0674}" v="495" dt="2024-06-19T05:00:5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7_2B2D1A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8681D1E-53CD-4E1B-943A-21EB84AE3C88}" authorId="{40EF95ED-6073-43BF-349F-E136290E81FB}" created="2024-06-18T23:23:39.307">
    <pc:sldMkLst xmlns:pc="http://schemas.microsoft.com/office/powerpoint/2013/main/command">
      <pc:docMk/>
      <pc:sldMk cId="724376219" sldId="263"/>
    </pc:sldMkLst>
    <p188:txBody>
      <a:bodyPr/>
      <a:lstStyle/>
      <a:p>
        <a:r>
          <a:rPr lang="es-MX"/>
          <a:t>Necesito cambiar la imagen por algo más representativo del input y output
</a:t>
        </a:r>
      </a:p>
    </p188:txBody>
  </p188:cm>
</p188:cmLst>
</file>

<file path=ppt/comments/modernComment_108_164AC9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FC3137-FD54-4A6B-B886-38D11BF9F5C5}" authorId="{40EF95ED-6073-43BF-349F-E136290E81FB}" created="2024-06-18T23:38:45.228">
    <pc:sldMkLst xmlns:pc="http://schemas.microsoft.com/office/powerpoint/2013/main/command">
      <pc:docMk/>
      <pc:sldMk cId="374000124" sldId="264"/>
    </pc:sldMkLst>
    <p188:txBody>
      <a:bodyPr/>
      <a:lstStyle/>
      <a:p>
        <a:r>
          <a:rPr lang="es-MX"/>
          <a:t>Todavía ocupo sacar el peor cado de Dijkstra y checar si bellman ford está correcto</a:t>
        </a:r>
      </a:p>
    </p188:txBody>
  </p188:cm>
</p188:cmLst>
</file>

<file path=ppt/comments/modernComment_10C_9C168B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14D035-9E4D-46AB-9927-B8B47BB33730}" authorId="{40EF95ED-6073-43BF-349F-E136290E81FB}" created="2024-06-18T23:29:04.751">
    <pc:sldMkLst xmlns:pc="http://schemas.microsoft.com/office/powerpoint/2013/main/command">
      <pc:docMk/>
      <pc:sldMk cId="2618723268" sldId="268"/>
    </pc:sldMkLst>
    <p188:txBody>
      <a:bodyPr/>
      <a:lstStyle/>
      <a:p>
        <a:r>
          <a:rPr lang="es-MX"/>
          <a:t>Fotito de codigo voraz
</a:t>
        </a:r>
      </a:p>
    </p188:txBody>
  </p188:cm>
</p188:cmLst>
</file>

<file path=ppt/comments/modernComment_10E_A85101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189BA50-63E3-438F-8C99-DBFDB6CE271E}" authorId="{40EF95ED-6073-43BF-349F-E136290E81FB}" created="2024-06-18T23:29:04.751">
    <pc:sldMkLst xmlns:pc="http://schemas.microsoft.com/office/powerpoint/2013/main/command">
      <pc:docMk/>
      <pc:sldMk cId="2618723268" sldId="268"/>
    </pc:sldMkLst>
    <p188:txBody>
      <a:bodyPr/>
      <a:lstStyle/>
      <a:p>
        <a:r>
          <a:rPr lang="es-MX"/>
          <a:t>Fotito de codigo no voraz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DF71403-42A4-B001-00EE-4908484174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1D665-6058-5590-44EA-9AFB81AE81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2FE10-CFED-4D90-98B0-79B3B1B73990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4D8127-0EB7-B499-9222-A53F2F70B0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8B85C-82D8-B7AC-5BC6-857810D2BF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6B25-D759-4B68-A123-7A7E19EE6CC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9155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BFC96-A8A7-4109-A375-1E2A5C666249}" type="datetimeFigureOut">
              <a:rPr lang="es-MX" smtClean="0"/>
              <a:t>18/06/2024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1ED74-18EE-44DD-A814-C48649901CC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7356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3C98-FD85-4104-B7F9-663879EEF274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085F-0722-40EE-BEEF-E87855C6D5E0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7D38-85D5-49AC-80C6-1181F8BEF3FA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D0D-D9F4-4C0D-BD06-6FF7023817AE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F35B-6B82-4146-ABF6-5362CEADE357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6237-2DB8-4190-A7BA-3FF13772CD94}" type="datetime1">
              <a:rPr lang="es-MX" smtClean="0"/>
              <a:t>18/06/2024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E3B8-BB93-4542-B2B5-82B269778B7D}" type="datetime1">
              <a:rPr lang="es-MX" smtClean="0"/>
              <a:t>18/06/2024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6898-DE24-471F-9DB4-AA14AFBCE52C}" type="datetime1">
              <a:rPr lang="es-MX" smtClean="0"/>
              <a:t>18/06/2024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FB1F-820D-4247-AA59-AC7C8F543F01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DC5C-B02C-4A0D-9F93-17531C28C63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8B879-026C-4C6D-B50C-22052D76EEAD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Algoritmos voraces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7_2B2D1A9B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9C168BC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A85101C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8_164AC9FC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lgoritmo voraz - Wikipedia, la enciclopedia libre">
            <a:extLst>
              <a:ext uri="{FF2B5EF4-FFF2-40B4-BE49-F238E27FC236}">
                <a16:creationId xmlns:a16="http://schemas.microsoft.com/office/drawing/2014/main" id="{AF74A1AA-8FB1-887E-197C-540CAE2BF7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" t="9091" r="1370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22" y="533057"/>
            <a:ext cx="4740536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5400">
                <a:solidFill>
                  <a:schemeClr val="bg1"/>
                </a:solidFill>
              </a:rPr>
              <a:t>Algoritmos</a:t>
            </a:r>
            <a:r>
              <a:rPr lang="en-US" sz="5400">
                <a:solidFill>
                  <a:schemeClr val="bg1"/>
                </a:solidFill>
              </a:rPr>
              <a:t> </a:t>
            </a:r>
            <a:br>
              <a:rPr lang="en-US" sz="8800"/>
            </a:br>
            <a:r>
              <a:rPr lang="en-US" sz="5400">
                <a:solidFill>
                  <a:schemeClr val="bg1"/>
                </a:solidFill>
              </a:rPr>
              <a:t>            voraces 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                 (greedy)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199987"/>
            <a:ext cx="3954087" cy="21383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Jose Saul Hernandez Herrera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Carlos Miguel Toledo Ortigoza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Hector Daniel Morales Medina 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a green line&#10;&#10;Description automatically generated">
            <a:extLst>
              <a:ext uri="{FF2B5EF4-FFF2-40B4-BE49-F238E27FC236}">
                <a16:creationId xmlns:a16="http://schemas.microsoft.com/office/drawing/2014/main" id="{FCB191C1-6C40-9FB4-226D-BB52D802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692" y="1251515"/>
            <a:ext cx="662661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B62D5-B7AC-AED3-A262-A37D8447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D0D-D9F4-4C0D-BD06-6FF7023817AE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918B-ADE1-AB0B-992E-DE6F7360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21CA-3C53-6C3A-9859-B87C4ED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B9D4FB-2427-CFFE-7EA2-AB03153B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Caminos mínimos en grafos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E0548B5-9617-55CE-CEA0-3B4087400DBE}"/>
              </a:ext>
            </a:extLst>
          </p:cNvPr>
          <p:cNvSpPr/>
          <p:nvPr/>
        </p:nvSpPr>
        <p:spPr>
          <a:xfrm>
            <a:off x="838200" y="2497156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85D0B7-59E1-A50F-51B0-1D9947CD3A07}"/>
              </a:ext>
            </a:extLst>
          </p:cNvPr>
          <p:cNvSpPr/>
          <p:nvPr/>
        </p:nvSpPr>
        <p:spPr>
          <a:xfrm>
            <a:off x="3136900" y="406431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93EE82-B2E0-6FB5-72A7-4E41DD59070E}"/>
              </a:ext>
            </a:extLst>
          </p:cNvPr>
          <p:cNvSpPr/>
          <p:nvPr/>
        </p:nvSpPr>
        <p:spPr>
          <a:xfrm>
            <a:off x="1949450" y="2772396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6A7218-1F0B-B5AD-261A-9F04EBA38D78}"/>
              </a:ext>
            </a:extLst>
          </p:cNvPr>
          <p:cNvSpPr/>
          <p:nvPr/>
        </p:nvSpPr>
        <p:spPr>
          <a:xfrm>
            <a:off x="889370" y="3651570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81ADABB-8D22-173D-AFBC-63C2F941FD84}"/>
              </a:ext>
            </a:extLst>
          </p:cNvPr>
          <p:cNvSpPr/>
          <p:nvPr/>
        </p:nvSpPr>
        <p:spPr>
          <a:xfrm>
            <a:off x="2299440" y="3722021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05DDE95-94BB-AC9A-EB2A-47EBC01371A0}"/>
              </a:ext>
            </a:extLst>
          </p:cNvPr>
          <p:cNvSpPr/>
          <p:nvPr/>
        </p:nvSpPr>
        <p:spPr>
          <a:xfrm>
            <a:off x="1295400" y="419865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1EB905-7392-A37D-6F4C-4150BE1FEDEC}"/>
              </a:ext>
            </a:extLst>
          </p:cNvPr>
          <p:cNvSpPr/>
          <p:nvPr/>
        </p:nvSpPr>
        <p:spPr>
          <a:xfrm>
            <a:off x="3136900" y="311469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3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8500122-D1C9-A82F-133E-9085424629A8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009465" y="2839454"/>
            <a:ext cx="51170" cy="81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A58C0AE-B728-E741-D4A8-01DEDD053CB3}"/>
              </a:ext>
            </a:extLst>
          </p:cNvPr>
          <p:cNvCxnSpPr>
            <a:cxnSpLocks/>
            <a:stCxn id="7" idx="1"/>
            <a:endCxn id="5" idx="6"/>
          </p:cNvCxnSpPr>
          <p:nvPr/>
        </p:nvCxnSpPr>
        <p:spPr>
          <a:xfrm flipH="1" flipV="1">
            <a:off x="1180730" y="2668305"/>
            <a:ext cx="818882" cy="15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A96F590-E106-611B-168F-D7C7E5E2BC7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291980" y="2943545"/>
            <a:ext cx="844920" cy="34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49B2898-312F-E06C-8732-9D0E2D095EB4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2241818" y="3064566"/>
            <a:ext cx="228887" cy="65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10CFD3E-C77D-87A7-FF08-30057EE636F2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>
            <a:off x="3308165" y="3456992"/>
            <a:ext cx="0" cy="60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F61AE76-D50E-29CE-246A-1BCA3694F4ED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587768" y="4014191"/>
            <a:ext cx="761834" cy="234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BEB32F85-83A5-FCC1-49B8-47D9231C2304}"/>
              </a:ext>
            </a:extLst>
          </p:cNvPr>
          <p:cNvSpPr/>
          <p:nvPr/>
        </p:nvSpPr>
        <p:spPr>
          <a:xfrm>
            <a:off x="4927231" y="4171308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86B79A-4D04-8FA3-C613-92757D209B43}"/>
              </a:ext>
            </a:extLst>
          </p:cNvPr>
          <p:cNvSpPr/>
          <p:nvPr/>
        </p:nvSpPr>
        <p:spPr>
          <a:xfrm>
            <a:off x="5200835" y="262520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2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C2AD76A-7A33-33B6-0E36-97B4DEB0897E}"/>
              </a:ext>
            </a:extLst>
          </p:cNvPr>
          <p:cNvSpPr/>
          <p:nvPr/>
        </p:nvSpPr>
        <p:spPr>
          <a:xfrm>
            <a:off x="6738460" y="4044923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B6B5B47-4ACC-FE5B-AC7E-D4268C93696E}"/>
              </a:ext>
            </a:extLst>
          </p:cNvPr>
          <p:cNvSpPr/>
          <p:nvPr/>
        </p:nvSpPr>
        <p:spPr>
          <a:xfrm>
            <a:off x="5825540" y="3509881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2ADA0F4-898A-8BDB-4D7E-D83C85F2BA73}"/>
              </a:ext>
            </a:extLst>
          </p:cNvPr>
          <p:cNvSpPr/>
          <p:nvPr/>
        </p:nvSpPr>
        <p:spPr>
          <a:xfrm>
            <a:off x="6833525" y="3185730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9DBFED1-0D28-BA8B-5C1D-944B59BC0D40}"/>
              </a:ext>
            </a:extLst>
          </p:cNvPr>
          <p:cNvSpPr/>
          <p:nvPr/>
        </p:nvSpPr>
        <p:spPr>
          <a:xfrm>
            <a:off x="6287425" y="247046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4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0A44C18-C870-00C2-98EA-E861341249E3}"/>
              </a:ext>
            </a:extLst>
          </p:cNvPr>
          <p:cNvSpPr/>
          <p:nvPr/>
        </p:nvSpPr>
        <p:spPr>
          <a:xfrm>
            <a:off x="4373857" y="336100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3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EE602B-A47A-A95C-E48A-3A012C4DB166}"/>
              </a:ext>
            </a:extLst>
          </p:cNvPr>
          <p:cNvCxnSpPr>
            <a:stCxn id="9" idx="7"/>
            <a:endCxn id="11" idx="3"/>
          </p:cNvCxnSpPr>
          <p:nvPr/>
        </p:nvCxnSpPr>
        <p:spPr>
          <a:xfrm flipV="1">
            <a:off x="2591808" y="3406864"/>
            <a:ext cx="595254" cy="365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C82E32D-0737-4E76-4668-E9AD221BECAF}"/>
              </a:ext>
            </a:extLst>
          </p:cNvPr>
          <p:cNvCxnSpPr>
            <a:stCxn id="24" idx="7"/>
            <a:endCxn id="19" idx="3"/>
          </p:cNvCxnSpPr>
          <p:nvPr/>
        </p:nvCxnSpPr>
        <p:spPr>
          <a:xfrm flipV="1">
            <a:off x="4666225" y="2917375"/>
            <a:ext cx="584772" cy="49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A66B9AD-A6DF-773E-767B-DD37B6190938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5543365" y="2660968"/>
            <a:ext cx="730741" cy="13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C26CBBE-CC75-8D8D-F121-FD6D19AFBAD5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5493203" y="2917375"/>
            <a:ext cx="382499" cy="64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9508C3B-2A4E-7170-8BE8-739F331588D2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6117908" y="3477900"/>
            <a:ext cx="765779" cy="8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95205C2-CD30-C4AB-E146-9E7BCEA998C2}"/>
              </a:ext>
            </a:extLst>
          </p:cNvPr>
          <p:cNvCxnSpPr>
            <a:cxnSpLocks/>
            <a:stCxn id="22" idx="0"/>
            <a:endCxn id="23" idx="5"/>
          </p:cNvCxnSpPr>
          <p:nvPr/>
        </p:nvCxnSpPr>
        <p:spPr>
          <a:xfrm flipH="1" flipV="1">
            <a:off x="6579793" y="2762639"/>
            <a:ext cx="424997" cy="42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0605423-7FD8-4501-7BEB-3D34D9CC26B9}"/>
              </a:ext>
            </a:extLst>
          </p:cNvPr>
          <p:cNvCxnSpPr>
            <a:cxnSpLocks/>
            <a:stCxn id="24" idx="5"/>
            <a:endCxn id="18" idx="1"/>
          </p:cNvCxnSpPr>
          <p:nvPr/>
        </p:nvCxnSpPr>
        <p:spPr>
          <a:xfrm>
            <a:off x="4666225" y="3653175"/>
            <a:ext cx="311168" cy="5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EE6DEE9-C6A5-D95B-5B13-F76E4D271EE2}"/>
              </a:ext>
            </a:extLst>
          </p:cNvPr>
          <p:cNvCxnSpPr>
            <a:cxnSpLocks/>
            <a:stCxn id="21" idx="5"/>
            <a:endCxn id="20" idx="1"/>
          </p:cNvCxnSpPr>
          <p:nvPr/>
        </p:nvCxnSpPr>
        <p:spPr>
          <a:xfrm>
            <a:off x="6117908" y="3802051"/>
            <a:ext cx="670714" cy="29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7217612-7EB2-D92B-A5D4-B2BD01D7D008}"/>
              </a:ext>
            </a:extLst>
          </p:cNvPr>
          <p:cNvCxnSpPr>
            <a:cxnSpLocks/>
            <a:stCxn id="21" idx="3"/>
            <a:endCxn id="18" idx="7"/>
          </p:cNvCxnSpPr>
          <p:nvPr/>
        </p:nvCxnSpPr>
        <p:spPr>
          <a:xfrm flipH="1">
            <a:off x="5219599" y="3802051"/>
            <a:ext cx="656103" cy="41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8039EA71-6564-17B8-B439-9D4020EB3835}"/>
              </a:ext>
            </a:extLst>
          </p:cNvPr>
          <p:cNvSpPr/>
          <p:nvPr/>
        </p:nvSpPr>
        <p:spPr>
          <a:xfrm>
            <a:off x="8656459" y="4540193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0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1440710-2D6D-BDBD-C3C1-9612CC40C0B6}"/>
              </a:ext>
            </a:extLst>
          </p:cNvPr>
          <p:cNvSpPr/>
          <p:nvPr/>
        </p:nvSpPr>
        <p:spPr>
          <a:xfrm>
            <a:off x="9996535" y="459439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2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92DC115A-B723-5369-53A7-F3775C012C3C}"/>
              </a:ext>
            </a:extLst>
          </p:cNvPr>
          <p:cNvSpPr/>
          <p:nvPr/>
        </p:nvSpPr>
        <p:spPr>
          <a:xfrm>
            <a:off x="10497732" y="399479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863D3FF-E55C-7593-EE16-D6488EC27937}"/>
              </a:ext>
            </a:extLst>
          </p:cNvPr>
          <p:cNvSpPr/>
          <p:nvPr/>
        </p:nvSpPr>
        <p:spPr>
          <a:xfrm>
            <a:off x="8343973" y="334780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6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91D2272-DFD8-9310-B4CE-CED5DD111827}"/>
              </a:ext>
            </a:extLst>
          </p:cNvPr>
          <p:cNvSpPr/>
          <p:nvPr/>
        </p:nvSpPr>
        <p:spPr>
          <a:xfrm>
            <a:off x="8465076" y="221600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861B625-D04D-2E57-C5CB-0552F65857C3}"/>
              </a:ext>
            </a:extLst>
          </p:cNvPr>
          <p:cNvSpPr/>
          <p:nvPr/>
        </p:nvSpPr>
        <p:spPr>
          <a:xfrm>
            <a:off x="10756102" y="304984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4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6D0A836-9FB0-2C1D-4F6B-5092FAFFECF5}"/>
              </a:ext>
            </a:extLst>
          </p:cNvPr>
          <p:cNvSpPr/>
          <p:nvPr/>
        </p:nvSpPr>
        <p:spPr>
          <a:xfrm>
            <a:off x="9756077" y="2035222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3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B1A7A59-1FCD-846A-6319-F832792F9DCB}"/>
              </a:ext>
            </a:extLst>
          </p:cNvPr>
          <p:cNvCxnSpPr>
            <a:cxnSpLocks/>
            <a:stCxn id="40" idx="5"/>
            <a:endCxn id="35" idx="0"/>
          </p:cNvCxnSpPr>
          <p:nvPr/>
        </p:nvCxnSpPr>
        <p:spPr>
          <a:xfrm>
            <a:off x="10048445" y="2327392"/>
            <a:ext cx="119355" cy="226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E9E9231B-424A-F6E6-E0A7-EC479B4D21ED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10288903" y="4300901"/>
            <a:ext cx="265833" cy="34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C4B0690-F466-3EF7-3486-F2FA6EE10EAF}"/>
              </a:ext>
            </a:extLst>
          </p:cNvPr>
          <p:cNvCxnSpPr>
            <a:cxnSpLocks/>
            <a:stCxn id="35" idx="1"/>
            <a:endCxn id="37" idx="5"/>
          </p:cNvCxnSpPr>
          <p:nvPr/>
        </p:nvCxnSpPr>
        <p:spPr>
          <a:xfrm flipH="1" flipV="1">
            <a:off x="8636341" y="3639975"/>
            <a:ext cx="1410356" cy="100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33BDF2F-5CB1-E680-9ED4-5B46DDB1952F}"/>
              </a:ext>
            </a:extLst>
          </p:cNvPr>
          <p:cNvCxnSpPr>
            <a:cxnSpLocks/>
            <a:stCxn id="38" idx="3"/>
            <a:endCxn id="37" idx="0"/>
          </p:cNvCxnSpPr>
          <p:nvPr/>
        </p:nvCxnSpPr>
        <p:spPr>
          <a:xfrm>
            <a:off x="8515238" y="2508179"/>
            <a:ext cx="0" cy="83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1EA3278-255B-068C-8B49-FDDFD9E6223E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8807606" y="2387158"/>
            <a:ext cx="1998658" cy="71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1172A7C-2E67-BCD0-74D7-B5B069F53AAC}"/>
              </a:ext>
            </a:extLst>
          </p:cNvPr>
          <p:cNvCxnSpPr>
            <a:cxnSpLocks/>
            <a:stCxn id="40" idx="3"/>
            <a:endCxn id="34" idx="7"/>
          </p:cNvCxnSpPr>
          <p:nvPr/>
        </p:nvCxnSpPr>
        <p:spPr>
          <a:xfrm flipH="1">
            <a:off x="8948827" y="2327392"/>
            <a:ext cx="857412" cy="22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BA0C439-0926-F8A6-F400-68BDABE1F52C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8636341" y="3639975"/>
            <a:ext cx="1911553" cy="40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F5FE539-E4F3-9ABE-E386-F6A8A73CA4D3}"/>
              </a:ext>
            </a:extLst>
          </p:cNvPr>
          <p:cNvCxnSpPr>
            <a:cxnSpLocks/>
            <a:stCxn id="37" idx="4"/>
            <a:endCxn id="34" idx="1"/>
          </p:cNvCxnSpPr>
          <p:nvPr/>
        </p:nvCxnSpPr>
        <p:spPr>
          <a:xfrm>
            <a:off x="8515238" y="3690103"/>
            <a:ext cx="191383" cy="90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171A379-0171-41FC-290A-A93FB67B9C50}"/>
              </a:ext>
            </a:extLst>
          </p:cNvPr>
          <p:cNvSpPr txBox="1"/>
          <p:nvPr/>
        </p:nvSpPr>
        <p:spPr>
          <a:xfrm>
            <a:off x="8150312" y="26547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E49D5DD-1CD7-F71A-86B7-27E9CF015F39}"/>
              </a:ext>
            </a:extLst>
          </p:cNvPr>
          <p:cNvSpPr txBox="1"/>
          <p:nvPr/>
        </p:nvSpPr>
        <p:spPr>
          <a:xfrm>
            <a:off x="8264045" y="3993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94FA5F8-ADB4-C556-CE1A-66287EA86526}"/>
              </a:ext>
            </a:extLst>
          </p:cNvPr>
          <p:cNvSpPr txBox="1"/>
          <p:nvPr/>
        </p:nvSpPr>
        <p:spPr>
          <a:xfrm>
            <a:off x="9599701" y="355425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53D8D4-F29F-AF57-431F-A1CA65EC0B48}"/>
              </a:ext>
            </a:extLst>
          </p:cNvPr>
          <p:cNvSpPr txBox="1"/>
          <p:nvPr/>
        </p:nvSpPr>
        <p:spPr>
          <a:xfrm>
            <a:off x="9136783" y="31520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5AB4D84-FD27-A00B-0B3E-B5B066771156}"/>
              </a:ext>
            </a:extLst>
          </p:cNvPr>
          <p:cNvSpPr txBox="1"/>
          <p:nvPr/>
        </p:nvSpPr>
        <p:spPr>
          <a:xfrm>
            <a:off x="9660760" y="27068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0A60942-4A96-9942-14F0-57C8AF77DDEA}"/>
              </a:ext>
            </a:extLst>
          </p:cNvPr>
          <p:cNvSpPr txBox="1"/>
          <p:nvPr/>
        </p:nvSpPr>
        <p:spPr>
          <a:xfrm>
            <a:off x="10098607" y="33478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B288F38-9F89-E177-7CC2-F091C9374B78}"/>
              </a:ext>
            </a:extLst>
          </p:cNvPr>
          <p:cNvSpPr txBox="1"/>
          <p:nvPr/>
        </p:nvSpPr>
        <p:spPr>
          <a:xfrm>
            <a:off x="9226910" y="41566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4487001-BE57-1D06-3D55-4D2CAB3EA219}"/>
              </a:ext>
            </a:extLst>
          </p:cNvPr>
          <p:cNvSpPr txBox="1"/>
          <p:nvPr/>
        </p:nvSpPr>
        <p:spPr>
          <a:xfrm>
            <a:off x="10374153" y="44028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Marcador de fecha 57">
            <a:extLst>
              <a:ext uri="{FF2B5EF4-FFF2-40B4-BE49-F238E27FC236}">
                <a16:creationId xmlns:a16="http://schemas.microsoft.com/office/drawing/2014/main" id="{734EB8AB-29CD-E110-EDCA-1C48F29A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609B-EE37-41F1-8396-19A791D042EB}" type="datetime1">
              <a:rPr lang="es-MX" smtClean="0"/>
              <a:t>18/06/2024</a:t>
            </a:fld>
            <a:endParaRPr lang="en-US"/>
          </a:p>
        </p:txBody>
      </p:sp>
      <p:sp>
        <p:nvSpPr>
          <p:cNvPr id="59" name="Marcador de pie de página 58">
            <a:extLst>
              <a:ext uri="{FF2B5EF4-FFF2-40B4-BE49-F238E27FC236}">
                <a16:creationId xmlns:a16="http://schemas.microsoft.com/office/drawing/2014/main" id="{C316BE4E-4728-883E-1BA1-8BF5FCCF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0" name="Marcador de número de diapositiva 59">
            <a:extLst>
              <a:ext uri="{FF2B5EF4-FFF2-40B4-BE49-F238E27FC236}">
                <a16:creationId xmlns:a16="http://schemas.microsoft.com/office/drawing/2014/main" id="{59295A90-5358-AEF1-F8EF-9F9E15AB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8364F14-A51A-1812-DC60-B0136461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¿Qué es el camino mínimo en un grafo?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CBF9DDD-12BA-DBC6-79F4-9961332E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Dado un grafo ponderado dirigido o no dirigido, se requiere encontrar el camino más corto de un punto “a” a un punto “b”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1C1F9B5-CE22-ED0A-30BD-EF05E352FFCF}"/>
              </a:ext>
            </a:extLst>
          </p:cNvPr>
          <p:cNvSpPr/>
          <p:nvPr/>
        </p:nvSpPr>
        <p:spPr>
          <a:xfrm>
            <a:off x="762744" y="322877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979DC8A-6E10-67A2-31E3-8A4C4D41828E}"/>
              </a:ext>
            </a:extLst>
          </p:cNvPr>
          <p:cNvSpPr/>
          <p:nvPr/>
        </p:nvSpPr>
        <p:spPr>
          <a:xfrm>
            <a:off x="2663622" y="2655580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6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2AF3B63-23AB-D2CF-F2DA-A3582633B9EE}"/>
              </a:ext>
            </a:extLst>
          </p:cNvPr>
          <p:cNvSpPr/>
          <p:nvPr/>
        </p:nvSpPr>
        <p:spPr>
          <a:xfrm>
            <a:off x="2092137" y="5513418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7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052BA9D-0917-262D-9172-17E0E1E6C104}"/>
              </a:ext>
            </a:extLst>
          </p:cNvPr>
          <p:cNvSpPr/>
          <p:nvPr/>
        </p:nvSpPr>
        <p:spPr>
          <a:xfrm>
            <a:off x="603410" y="563443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38FDB7A-7CDE-7DE2-00C3-0ABE714659BD}"/>
              </a:ext>
            </a:extLst>
          </p:cNvPr>
          <p:cNvSpPr/>
          <p:nvPr/>
        </p:nvSpPr>
        <p:spPr>
          <a:xfrm>
            <a:off x="4474494" y="2690697"/>
            <a:ext cx="586389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4ED2BA4-4621-6FAD-97AD-9F5E457DD42B}"/>
              </a:ext>
            </a:extLst>
          </p:cNvPr>
          <p:cNvSpPr/>
          <p:nvPr/>
        </p:nvSpPr>
        <p:spPr>
          <a:xfrm>
            <a:off x="4489398" y="578832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F9975BB-0296-6B36-787E-115F92349005}"/>
              </a:ext>
            </a:extLst>
          </p:cNvPr>
          <p:cNvSpPr/>
          <p:nvPr/>
        </p:nvSpPr>
        <p:spPr>
          <a:xfrm>
            <a:off x="6815718" y="2850945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EA51596-3FA8-561A-C09A-C4C7AC344FBB}"/>
              </a:ext>
            </a:extLst>
          </p:cNvPr>
          <p:cNvSpPr/>
          <p:nvPr/>
        </p:nvSpPr>
        <p:spPr>
          <a:xfrm>
            <a:off x="6473188" y="5921256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4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89425B-4819-F77F-8CF6-CED16C2FC31C}"/>
              </a:ext>
            </a:extLst>
          </p:cNvPr>
          <p:cNvSpPr/>
          <p:nvPr/>
        </p:nvSpPr>
        <p:spPr>
          <a:xfrm>
            <a:off x="9412690" y="2392216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2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52405DB-6124-22FD-FADA-DA3ACD53D28A}"/>
              </a:ext>
            </a:extLst>
          </p:cNvPr>
          <p:cNvSpPr/>
          <p:nvPr/>
        </p:nvSpPr>
        <p:spPr>
          <a:xfrm>
            <a:off x="8824404" y="4156736"/>
            <a:ext cx="656889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11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A3CAE51-C066-DCA9-F5D7-27E20D8052BC}"/>
              </a:ext>
            </a:extLst>
          </p:cNvPr>
          <p:cNvSpPr/>
          <p:nvPr/>
        </p:nvSpPr>
        <p:spPr>
          <a:xfrm>
            <a:off x="10002089" y="582255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9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F3E9631-2933-F9C7-A21D-9473893C4A6A}"/>
              </a:ext>
            </a:extLst>
          </p:cNvPr>
          <p:cNvSpPr/>
          <p:nvPr/>
        </p:nvSpPr>
        <p:spPr>
          <a:xfrm>
            <a:off x="11517801" y="355733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3A8CED3-6FF5-C5DF-3BF2-13B8FFA1B820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055112" y="2826729"/>
            <a:ext cx="1608510" cy="452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13D781F-527D-4EE8-8BAE-74BD26069FEF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74675" y="3571072"/>
            <a:ext cx="159334" cy="20633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C86F2DF-C916-D114-3FD5-D6677FD9E206}"/>
              </a:ext>
            </a:extLst>
          </p:cNvPr>
          <p:cNvCxnSpPr>
            <a:cxnSpLocks/>
            <a:stCxn id="8" idx="1"/>
            <a:endCxn id="6" idx="6"/>
          </p:cNvCxnSpPr>
          <p:nvPr/>
        </p:nvCxnSpPr>
        <p:spPr>
          <a:xfrm flipH="1" flipV="1">
            <a:off x="1105274" y="3399923"/>
            <a:ext cx="1037025" cy="2163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CAF5206-FEC3-54D8-415D-691F1D71E5C5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955990" y="2947750"/>
            <a:ext cx="1583570" cy="2890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7350F56-09AF-E9C0-4D65-26A03196532F}"/>
              </a:ext>
            </a:extLst>
          </p:cNvPr>
          <p:cNvCxnSpPr>
            <a:cxnSpLocks/>
            <a:stCxn id="9" idx="6"/>
            <a:endCxn id="8" idx="3"/>
          </p:cNvCxnSpPr>
          <p:nvPr/>
        </p:nvCxnSpPr>
        <p:spPr>
          <a:xfrm>
            <a:off x="945940" y="5805588"/>
            <a:ext cx="11963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95D677E-AEED-C67A-C107-421177A079D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434667" y="3022094"/>
            <a:ext cx="4381051" cy="26624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26F6705-1AB4-ECF8-C9AD-3CC34FED9499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5060883" y="2861846"/>
            <a:ext cx="4991368" cy="3010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91E07DA-F487-E3E1-2571-DED64BE054EE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644453" y="3193243"/>
            <a:ext cx="342530" cy="2728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BAC9A33-411C-F20B-0959-C5CEF25F6B4C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3006152" y="2826729"/>
            <a:ext cx="1468342" cy="35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D63A475-090E-73C9-DC39-C0E8C0775B6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4831928" y="5959473"/>
            <a:ext cx="1641260" cy="132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64F1C62-9470-C21B-7506-E392FB670A7A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4975008" y="2982867"/>
            <a:ext cx="1548342" cy="2988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97D1B24A-CE51-C73D-1130-1E56C4215C0A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6765556" y="2684386"/>
            <a:ext cx="2697296" cy="3286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11AF53E-73BC-158C-2C18-C2B2FC76A036}"/>
              </a:ext>
            </a:extLst>
          </p:cNvPr>
          <p:cNvCxnSpPr>
            <a:cxnSpLocks/>
            <a:stCxn id="12" idx="7"/>
            <a:endCxn id="14" idx="2"/>
          </p:cNvCxnSpPr>
          <p:nvPr/>
        </p:nvCxnSpPr>
        <p:spPr>
          <a:xfrm flipV="1">
            <a:off x="7108086" y="2563365"/>
            <a:ext cx="2304604" cy="337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A09394A-9AAC-46CB-B849-2EF127D4F1E8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9755220" y="2563365"/>
            <a:ext cx="1812743" cy="1044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83B1A36-25EF-14AA-C19A-1BE7151CCCDB}"/>
              </a:ext>
            </a:extLst>
          </p:cNvPr>
          <p:cNvCxnSpPr>
            <a:cxnSpLocks/>
            <a:stCxn id="15" idx="6"/>
            <a:endCxn id="17" idx="3"/>
          </p:cNvCxnSpPr>
          <p:nvPr/>
        </p:nvCxnSpPr>
        <p:spPr>
          <a:xfrm flipV="1">
            <a:off x="9481293" y="3849504"/>
            <a:ext cx="2086670" cy="478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3B4C504-4560-CEAA-D146-D9F49BC941A0}"/>
              </a:ext>
            </a:extLst>
          </p:cNvPr>
          <p:cNvCxnSpPr>
            <a:cxnSpLocks/>
            <a:stCxn id="13" idx="6"/>
            <a:endCxn id="15" idx="3"/>
          </p:cNvCxnSpPr>
          <p:nvPr/>
        </p:nvCxnSpPr>
        <p:spPr>
          <a:xfrm flipV="1">
            <a:off x="6815718" y="4448906"/>
            <a:ext cx="2104885" cy="164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4C69B06-67F7-47E4-83DB-D1ED99DE4C62}"/>
              </a:ext>
            </a:extLst>
          </p:cNvPr>
          <p:cNvCxnSpPr>
            <a:cxnSpLocks/>
            <a:stCxn id="13" idx="5"/>
            <a:endCxn id="16" idx="2"/>
          </p:cNvCxnSpPr>
          <p:nvPr/>
        </p:nvCxnSpPr>
        <p:spPr>
          <a:xfrm flipV="1">
            <a:off x="6765556" y="5993708"/>
            <a:ext cx="3236533" cy="21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5AFBDE4-BFDC-2745-F289-C1A8BE5BB257}"/>
              </a:ext>
            </a:extLst>
          </p:cNvPr>
          <p:cNvCxnSpPr>
            <a:cxnSpLocks/>
            <a:stCxn id="16" idx="7"/>
            <a:endCxn id="17" idx="4"/>
          </p:cNvCxnSpPr>
          <p:nvPr/>
        </p:nvCxnSpPr>
        <p:spPr>
          <a:xfrm flipV="1">
            <a:off x="10294457" y="3899632"/>
            <a:ext cx="1394609" cy="1973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86C0B0F-E097-A451-2141-8F52E1305FC9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>
          <a:xfrm flipH="1" flipV="1">
            <a:off x="9705058" y="2684386"/>
            <a:ext cx="468296" cy="3138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C04D522-6276-CA04-E9B9-4F39047E6814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384505" y="5805588"/>
            <a:ext cx="2104893" cy="15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FE9CB93-5897-DCC8-9BC2-25255EB20E3B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2263402" y="2997878"/>
            <a:ext cx="571485" cy="251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14DA9B6-047C-0809-D563-4540A36406FD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2384505" y="2982867"/>
            <a:ext cx="2175864" cy="25806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D1B683C-B4BD-4B2C-CD32-99233BFD8524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4660663" y="3032995"/>
            <a:ext cx="107026" cy="2755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454829D-6BC3-3EB0-B80B-6C10F4783613}"/>
              </a:ext>
            </a:extLst>
          </p:cNvPr>
          <p:cNvCxnSpPr>
            <a:cxnSpLocks/>
            <a:stCxn id="15" idx="1"/>
            <a:endCxn id="12" idx="6"/>
          </p:cNvCxnSpPr>
          <p:nvPr/>
        </p:nvCxnSpPr>
        <p:spPr>
          <a:xfrm flipH="1" flipV="1">
            <a:off x="7158248" y="3022094"/>
            <a:ext cx="1762355" cy="1184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0AD8A96-0DA8-067E-56F7-E9A1DE06A74C}"/>
              </a:ext>
            </a:extLst>
          </p:cNvPr>
          <p:cNvSpPr txBox="1"/>
          <p:nvPr/>
        </p:nvSpPr>
        <p:spPr>
          <a:xfrm>
            <a:off x="506389" y="43725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DC312D6-D1BE-B66B-9EF1-3D1E93EE098F}"/>
              </a:ext>
            </a:extLst>
          </p:cNvPr>
          <p:cNvSpPr txBox="1"/>
          <p:nvPr/>
        </p:nvSpPr>
        <p:spPr>
          <a:xfrm>
            <a:off x="1244558" y="58005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1F8CED2-998F-8497-4197-3787AC3E92EC}"/>
              </a:ext>
            </a:extLst>
          </p:cNvPr>
          <p:cNvSpPr txBox="1"/>
          <p:nvPr/>
        </p:nvSpPr>
        <p:spPr>
          <a:xfrm>
            <a:off x="3372546" y="32451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AC5602-A147-3C58-5161-62940CFF24D1}"/>
              </a:ext>
            </a:extLst>
          </p:cNvPr>
          <p:cNvSpPr txBox="1"/>
          <p:nvPr/>
        </p:nvSpPr>
        <p:spPr>
          <a:xfrm>
            <a:off x="5804408" y="42259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6ED0BC5-096D-66DC-1897-04C57F3FF106}"/>
              </a:ext>
            </a:extLst>
          </p:cNvPr>
          <p:cNvSpPr txBox="1"/>
          <p:nvPr/>
        </p:nvSpPr>
        <p:spPr>
          <a:xfrm>
            <a:off x="8132743" y="27406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8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0812F5A-52EC-DED0-4835-0CDDB8922AA6}"/>
              </a:ext>
            </a:extLst>
          </p:cNvPr>
          <p:cNvSpPr txBox="1"/>
          <p:nvPr/>
        </p:nvSpPr>
        <p:spPr>
          <a:xfrm>
            <a:off x="7981900" y="5143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1CE7CC9A-7F9C-AD59-527C-C19DFF97497C}"/>
              </a:ext>
            </a:extLst>
          </p:cNvPr>
          <p:cNvSpPr txBox="1"/>
          <p:nvPr/>
        </p:nvSpPr>
        <p:spPr>
          <a:xfrm>
            <a:off x="10415560" y="40526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C97159E-D0FC-200C-C291-6D8593AB4C87}"/>
              </a:ext>
            </a:extLst>
          </p:cNvPr>
          <p:cNvSpPr txBox="1"/>
          <p:nvPr/>
        </p:nvSpPr>
        <p:spPr>
          <a:xfrm>
            <a:off x="1520398" y="395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73327FC-2360-7927-F2CE-C3B6DDECF935}"/>
              </a:ext>
            </a:extLst>
          </p:cNvPr>
          <p:cNvSpPr txBox="1"/>
          <p:nvPr/>
        </p:nvSpPr>
        <p:spPr>
          <a:xfrm>
            <a:off x="3638117" y="242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D7CCAF6-1CE7-F462-B3A7-90745A9A16B6}"/>
              </a:ext>
            </a:extLst>
          </p:cNvPr>
          <p:cNvSpPr txBox="1"/>
          <p:nvPr/>
        </p:nvSpPr>
        <p:spPr>
          <a:xfrm>
            <a:off x="4664076" y="4634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AB1F4CF-CC08-CF91-11AC-DD374826074B}"/>
              </a:ext>
            </a:extLst>
          </p:cNvPr>
          <p:cNvSpPr txBox="1"/>
          <p:nvPr/>
        </p:nvSpPr>
        <p:spPr>
          <a:xfrm>
            <a:off x="3247758" y="5894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5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FEAFAB3-DC72-69E7-4429-A63CB8AE72E5}"/>
              </a:ext>
            </a:extLst>
          </p:cNvPr>
          <p:cNvSpPr txBox="1"/>
          <p:nvPr/>
        </p:nvSpPr>
        <p:spPr>
          <a:xfrm>
            <a:off x="6811059" y="4500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6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43F7331-AFD8-FBFD-1CBE-EE00644FE0FE}"/>
              </a:ext>
            </a:extLst>
          </p:cNvPr>
          <p:cNvSpPr txBox="1"/>
          <p:nvPr/>
        </p:nvSpPr>
        <p:spPr>
          <a:xfrm>
            <a:off x="9890109" y="3359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44E3549-57DA-AD1E-201C-39ACB74DAD59}"/>
              </a:ext>
            </a:extLst>
          </p:cNvPr>
          <p:cNvSpPr txBox="1"/>
          <p:nvPr/>
        </p:nvSpPr>
        <p:spPr>
          <a:xfrm>
            <a:off x="8285811" y="5712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86EA6C9-3856-22B1-3052-AB5855F5F02C}"/>
              </a:ext>
            </a:extLst>
          </p:cNvPr>
          <p:cNvSpPr txBox="1"/>
          <p:nvPr/>
        </p:nvSpPr>
        <p:spPr>
          <a:xfrm>
            <a:off x="1823372" y="3080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AC67FA5-6E32-0FE8-CBC1-ED66AD81AC88}"/>
              </a:ext>
            </a:extLst>
          </p:cNvPr>
          <p:cNvSpPr txBox="1"/>
          <p:nvPr/>
        </p:nvSpPr>
        <p:spPr>
          <a:xfrm>
            <a:off x="4088871" y="3451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89EBFD73-CF43-5308-942D-5303EF929AF9}"/>
              </a:ext>
            </a:extLst>
          </p:cNvPr>
          <p:cNvSpPr txBox="1"/>
          <p:nvPr/>
        </p:nvSpPr>
        <p:spPr>
          <a:xfrm>
            <a:off x="5402813" y="55939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5BE3E09-06E8-5CCF-394B-8A1B7A91C01A}"/>
              </a:ext>
            </a:extLst>
          </p:cNvPr>
          <p:cNvSpPr txBox="1"/>
          <p:nvPr/>
        </p:nvSpPr>
        <p:spPr>
          <a:xfrm>
            <a:off x="7309289" y="391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5F2C15F-E8AD-7501-7459-581240D5F2BA}"/>
              </a:ext>
            </a:extLst>
          </p:cNvPr>
          <p:cNvSpPr txBox="1"/>
          <p:nvPr/>
        </p:nvSpPr>
        <p:spPr>
          <a:xfrm>
            <a:off x="7958702" y="3289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14A518FA-5134-1ED3-4E59-870FC87D1F94}"/>
              </a:ext>
            </a:extLst>
          </p:cNvPr>
          <p:cNvSpPr txBox="1"/>
          <p:nvPr/>
        </p:nvSpPr>
        <p:spPr>
          <a:xfrm>
            <a:off x="10584543" y="2742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9371DAF-FCDB-470C-158C-E334738698F3}"/>
              </a:ext>
            </a:extLst>
          </p:cNvPr>
          <p:cNvSpPr txBox="1"/>
          <p:nvPr/>
        </p:nvSpPr>
        <p:spPr>
          <a:xfrm>
            <a:off x="2641852" y="3860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56E3B2A-D3BB-376E-4258-722F54C4A42D}"/>
              </a:ext>
            </a:extLst>
          </p:cNvPr>
          <p:cNvSpPr txBox="1"/>
          <p:nvPr/>
        </p:nvSpPr>
        <p:spPr>
          <a:xfrm>
            <a:off x="5015586" y="40531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9D2F690-A3AE-D241-B747-72D9F3BDEE21}"/>
              </a:ext>
            </a:extLst>
          </p:cNvPr>
          <p:cNvSpPr txBox="1"/>
          <p:nvPr/>
        </p:nvSpPr>
        <p:spPr>
          <a:xfrm>
            <a:off x="8283586" y="4036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24C7874-602D-AB93-8D41-23940AC0CBA4}"/>
              </a:ext>
            </a:extLst>
          </p:cNvPr>
          <p:cNvSpPr txBox="1"/>
          <p:nvPr/>
        </p:nvSpPr>
        <p:spPr>
          <a:xfrm>
            <a:off x="11094902" y="4730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67" name="Marcador de fecha 66">
            <a:extLst>
              <a:ext uri="{FF2B5EF4-FFF2-40B4-BE49-F238E27FC236}">
                <a16:creationId xmlns:a16="http://schemas.microsoft.com/office/drawing/2014/main" id="{21501846-1F67-4C0A-F434-BAC1F11A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A138-C9D2-49E2-B498-BEE750A80EB3}" type="datetime1">
              <a:rPr lang="es-MX" smtClean="0"/>
              <a:t>18/06/2024</a:t>
            </a:fld>
            <a:endParaRPr lang="en-US"/>
          </a:p>
        </p:txBody>
      </p:sp>
      <p:sp>
        <p:nvSpPr>
          <p:cNvPr id="68" name="Marcador de pie de página 67">
            <a:extLst>
              <a:ext uri="{FF2B5EF4-FFF2-40B4-BE49-F238E27FC236}">
                <a16:creationId xmlns:a16="http://schemas.microsoft.com/office/drawing/2014/main" id="{ED933155-986F-66B9-EB85-FFD38696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9" name="Marcador de número de diapositiva 68">
            <a:extLst>
              <a:ext uri="{FF2B5EF4-FFF2-40B4-BE49-F238E27FC236}">
                <a16:creationId xmlns:a16="http://schemas.microsoft.com/office/drawing/2014/main" id="{F7686542-F2E1-281B-D720-6B7CFB59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9B35439-D07A-6511-AB2E-E621988A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¿Qué es el camino mínimo en un grafo?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A38983D-0640-9C49-795D-46257C4C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Dado un grafo ponderado dirigido o no dirigido, se requiere encontrar el camino más corto de un punto “a” a un punto “b”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38A86AC-C130-836D-BAB7-DF8CFD5F74E7}"/>
              </a:ext>
            </a:extLst>
          </p:cNvPr>
          <p:cNvSpPr/>
          <p:nvPr/>
        </p:nvSpPr>
        <p:spPr>
          <a:xfrm>
            <a:off x="762744" y="322877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3FF1AD2-C2C6-5A29-8E52-4A2DB0CA1B2E}"/>
              </a:ext>
            </a:extLst>
          </p:cNvPr>
          <p:cNvSpPr/>
          <p:nvPr/>
        </p:nvSpPr>
        <p:spPr>
          <a:xfrm>
            <a:off x="2663622" y="2655580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6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36875E-F3FA-935E-0808-460596B2F36C}"/>
              </a:ext>
            </a:extLst>
          </p:cNvPr>
          <p:cNvSpPr/>
          <p:nvPr/>
        </p:nvSpPr>
        <p:spPr>
          <a:xfrm>
            <a:off x="4474494" y="2690697"/>
            <a:ext cx="586389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/>
              <a:t>10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4E428EC-BE45-5EB4-EEDF-12C51917A336}"/>
              </a:ext>
            </a:extLst>
          </p:cNvPr>
          <p:cNvSpPr/>
          <p:nvPr/>
        </p:nvSpPr>
        <p:spPr>
          <a:xfrm>
            <a:off x="10002089" y="5822559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9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424CDD8-DAA4-EAC7-F3EF-CC91D65A4D92}"/>
              </a:ext>
            </a:extLst>
          </p:cNvPr>
          <p:cNvSpPr/>
          <p:nvPr/>
        </p:nvSpPr>
        <p:spPr>
          <a:xfrm>
            <a:off x="11517801" y="3557334"/>
            <a:ext cx="342530" cy="342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5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913AF18-9720-7BD4-A13E-293E090C9148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1055112" y="2826729"/>
            <a:ext cx="1608510" cy="452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B960144-377A-3625-0F26-F02828E11280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5060883" y="2861846"/>
            <a:ext cx="4991368" cy="3010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3C6710-E8BD-2125-6D08-64D2A8A505D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006152" y="2826729"/>
            <a:ext cx="1468342" cy="351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551FEA6-2BF1-27E6-B4DB-B784F4978336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10294457" y="3899632"/>
            <a:ext cx="1394609" cy="1973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984DA51-8F7D-E1AA-4FF5-F587DC507AB1}"/>
              </a:ext>
            </a:extLst>
          </p:cNvPr>
          <p:cNvSpPr txBox="1"/>
          <p:nvPr/>
        </p:nvSpPr>
        <p:spPr>
          <a:xfrm>
            <a:off x="3638117" y="2424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EA47B51-8ECD-3784-775E-21FD0330D78B}"/>
              </a:ext>
            </a:extLst>
          </p:cNvPr>
          <p:cNvSpPr txBox="1"/>
          <p:nvPr/>
        </p:nvSpPr>
        <p:spPr>
          <a:xfrm>
            <a:off x="1823372" y="3080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CF4D24F-858A-EB92-34E7-42E7203F0C7E}"/>
              </a:ext>
            </a:extLst>
          </p:cNvPr>
          <p:cNvSpPr txBox="1"/>
          <p:nvPr/>
        </p:nvSpPr>
        <p:spPr>
          <a:xfrm>
            <a:off x="7309289" y="3914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30DDC2-FE3D-286D-D263-DC45F1F0972B}"/>
              </a:ext>
            </a:extLst>
          </p:cNvPr>
          <p:cNvSpPr txBox="1"/>
          <p:nvPr/>
        </p:nvSpPr>
        <p:spPr>
          <a:xfrm>
            <a:off x="11094902" y="4730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56393DB3-5C46-FD4E-0DD1-533F8ED8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7428-187B-4865-9636-84A78FCF4592}" type="datetime1">
              <a:rPr lang="es-MX" smtClean="0"/>
              <a:t>18/06/2024</a:t>
            </a:fld>
            <a:endParaRPr lang="en-US"/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4F1A533E-CC96-B490-F581-E1CDD336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0DDA5BA5-3864-075B-0848-A1C6CBA7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140EF8C-0FA6-BAA0-70B8-29A225B8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Datos de entrada:</a:t>
            </a:r>
          </a:p>
          <a:p>
            <a:pPr lvl="1"/>
            <a:r>
              <a:rPr lang="es-MX">
                <a:solidFill>
                  <a:schemeClr val="bg1"/>
                </a:solidFill>
              </a:rPr>
              <a:t>Matriz de adyacencia</a:t>
            </a:r>
          </a:p>
          <a:p>
            <a:pPr lvl="1"/>
            <a:r>
              <a:rPr lang="es-MX">
                <a:solidFill>
                  <a:schemeClr val="bg1"/>
                </a:solidFill>
              </a:rPr>
              <a:t>Nodo inicial</a:t>
            </a:r>
          </a:p>
          <a:p>
            <a:pPr lvl="1"/>
            <a:r>
              <a:rPr lang="es-MX">
                <a:solidFill>
                  <a:schemeClr val="bg1"/>
                </a:solidFill>
              </a:rPr>
              <a:t>Nodo final</a:t>
            </a:r>
          </a:p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Datos de salida:</a:t>
            </a:r>
          </a:p>
          <a:p>
            <a:pPr lvl="1"/>
            <a:r>
              <a:rPr lang="es-MX">
                <a:solidFill>
                  <a:schemeClr val="bg1"/>
                </a:solidFill>
              </a:rPr>
              <a:t>Camino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10DF2B-02CA-A2BF-7273-64A6133F8DB5}"/>
                  </a:ext>
                </a:extLst>
              </p:cNvPr>
              <p:cNvSpPr txBox="1"/>
              <p:nvPr/>
            </p:nvSpPr>
            <p:spPr>
              <a:xfrm>
                <a:off x="6509845" y="823487"/>
                <a:ext cx="4843955" cy="2919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s-MX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710DF2B-02CA-A2BF-7273-64A6133F8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845" y="823487"/>
                <a:ext cx="4843955" cy="2919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FA0ED0A-FC8C-2336-6279-AE955303159A}"/>
                  </a:ext>
                </a:extLst>
              </p:cNvPr>
              <p:cNvSpPr txBox="1"/>
              <p:nvPr/>
            </p:nvSpPr>
            <p:spPr>
              <a:xfrm>
                <a:off x="9108723" y="4173168"/>
                <a:ext cx="1746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s-MX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FA0ED0A-FC8C-2336-6279-AE955303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23" y="4173168"/>
                <a:ext cx="174695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CDD3229-AAE8-5908-1F09-BE6882975738}"/>
                  </a:ext>
                </a:extLst>
              </p:cNvPr>
              <p:cNvSpPr txBox="1"/>
              <p:nvPr/>
            </p:nvSpPr>
            <p:spPr>
              <a:xfrm>
                <a:off x="7240458" y="4173167"/>
                <a:ext cx="912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s-MX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CDD3229-AAE8-5908-1F09-BE6882975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458" y="4173167"/>
                <a:ext cx="91294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628A1A54-45F7-2931-B3DD-B30CDACF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EF3B-F4F5-43C5-BEEB-0437CF5BB871}" type="datetime1">
              <a:rPr lang="es-MX" smtClean="0"/>
              <a:t>18/06/2024</a:t>
            </a:fld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30453DB-0D96-FE37-0DC3-1E4DAA9B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7832C791-8CF7-C719-FDB2-5DB901A4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62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22B3-A985-E407-6E6E-5FDCC2FB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>
                <a:solidFill>
                  <a:schemeClr val="bg1"/>
                </a:solidFill>
              </a:rPr>
              <a:t>Ejemplo de Algoritmo Voraz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DF352F70-7D68-F6D7-909B-43BE26AB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1560-8CAE-42F0-A36C-F5B6CAC6DD5E}" type="datetime1">
              <a:rPr lang="es-MX" smtClean="0"/>
              <a:t>18/06/2024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0D808E7-FFF2-2DEC-CEC3-46524083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80EA821-3D3E-DB5E-2D1F-CAE9AB96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2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CA26D-2E5E-59D1-604C-B6A94867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8895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3200" b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Algoritmo Voraz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Descripción: Selecciona objetos basándose en el valor relativo (valor/peso) de cada objeto.</a:t>
            </a:r>
          </a:p>
          <a:p>
            <a:pPr marL="0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Pasos del algoritmo: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Calcular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Ordenar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Agregar objetos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Ventajas: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Rápido y fácil de implementar.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Desventajas: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No siempre encuentra la solución óptima.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A1C4C3E1-2800-3D3E-6234-E9B0A10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EFC8-CCB9-4586-AF0A-687F7EA07074}" type="datetime1">
              <a:rPr lang="es-MX" smtClean="0"/>
              <a:t>18/06/2024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0D273C0E-5423-3A50-45A5-335D9A8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4EBE756-2A7F-283D-51FB-685F3E68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8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A2A51-1F75-A4DE-25F8-A44BAB8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BD61-B0E8-4E49-9F79-6E7C8D9CBFEA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337D05-2CBB-7119-DB36-9F3F41A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D172FB-9BD1-B9A6-3F48-36534CA4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32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322B3-A985-E407-6E6E-5FDCC2FB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s-MX">
                <a:solidFill>
                  <a:schemeClr val="bg1"/>
                </a:solidFill>
              </a:rPr>
              <a:t>Ejemplo de Algoritmo No Voraz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6A3F34B6-2A99-D2AD-9762-98800D7F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D360-B9BD-4CBB-97DE-A78754CA825C}" type="datetime1">
              <a:rPr lang="es-MX" smtClean="0"/>
              <a:t>18/06/2024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9EFF8B48-6841-E6A1-2389-E3D34AE3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B9C3B0E-0CB3-24D3-5DD0-46B79BA4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8805D40-E2B1-3BC6-A14B-0614F561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250"/>
            <a:ext cx="10515600" cy="48895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 sz="3200" b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Algoritmo Voraz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Descripción: Selecciona objetos basándose en el valor relativo (valor/peso) de cada objeto.</a:t>
            </a:r>
          </a:p>
          <a:p>
            <a:pPr marL="0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Pasos del algoritmo: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Calcular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Ordenar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Agregar objetos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Ventajas: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Rápido y fácil de implementar.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s-MX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● Desventajas: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MX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○ No siempre encuentra la solución óptima.</a:t>
            </a:r>
            <a:endParaRPr lang="es-MX">
              <a:solidFill>
                <a:schemeClr val="bg1"/>
              </a:solidFill>
            </a:endParaRP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5CDD0332-3E71-4461-8405-A03BAF01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7464-2CB6-4FB0-9F58-AE5AA1FFFD7E}" type="datetime1">
              <a:rPr lang="es-MX" smtClean="0"/>
              <a:t>18/06/2024</a:t>
            </a:fld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F35C2CDF-F3A8-AFE7-C7E6-9819D2B6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49C84B2-0826-44C3-8ADE-6BF80430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C40BA-E91D-25BD-FF38-14338FA8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¿Que 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8367-E568-18EC-949E-BF55CA35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709803"/>
            <a:ext cx="10179233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 b="1">
                <a:solidFill>
                  <a:srgbClr val="FFFFFF"/>
                </a:solidFill>
                <a:latin typeface="Arial"/>
                <a:cs typeface="Arial"/>
              </a:rPr>
              <a:t>Los algoritmos voraces son una estrategia para la resolución de problemas.</a:t>
            </a:r>
            <a:endParaRPr lang="es-MX" sz="2000" b="1">
              <a:solidFill>
                <a:srgbClr val="FFFFFF"/>
              </a:solidFill>
              <a:latin typeface="Aptos"/>
              <a:cs typeface="Arial"/>
            </a:endParaRPr>
          </a:p>
          <a:p>
            <a:r>
              <a:rPr lang="es-MX" sz="2000" b="1">
                <a:solidFill>
                  <a:srgbClr val="FFFFFF"/>
                </a:solidFill>
                <a:latin typeface="Arial"/>
                <a:cs typeface="Arial"/>
              </a:rPr>
              <a:t>El algoritmo siempre hace lo que “parece” mejor en cada momento, sin tener nunca que reconsiderar sus decisiones, y acaba llegando directamente a la solución posible.</a:t>
            </a:r>
            <a:endParaRPr lang="es-MX" sz="2000" b="1">
              <a:solidFill>
                <a:srgbClr val="FFFFFF"/>
              </a:solidFill>
            </a:endParaRPr>
          </a:p>
          <a:p>
            <a:r>
              <a:rPr lang="es-MX" sz="2000" b="1">
                <a:solidFill>
                  <a:srgbClr val="FFFFFF"/>
                </a:solidFill>
                <a:latin typeface="Arial"/>
                <a:cs typeface="Arial"/>
              </a:rPr>
              <a:t>Las decisiones que toma no consideran las consecuencias a largo plazo.</a:t>
            </a:r>
            <a:endParaRPr lang="es-MX" sz="2000" b="1">
              <a:solidFill>
                <a:srgbClr val="FFFFFF"/>
              </a:solidFill>
            </a:endParaRPr>
          </a:p>
          <a:p>
            <a:r>
              <a:rPr lang="es-MX" sz="2000" b="1">
                <a:solidFill>
                  <a:srgbClr val="FFFFFF"/>
                </a:solidFill>
                <a:latin typeface="Aptos"/>
                <a:cs typeface="Arial"/>
              </a:rPr>
              <a:t>Normalmente se utiliza para la optimización [MIN/MAX]</a:t>
            </a:r>
            <a:endParaRPr lang="es-MX" sz="2000" b="1">
              <a:solidFill>
                <a:srgbClr val="FFFFFF"/>
              </a:solidFill>
              <a:latin typeface="Arial"/>
              <a:cs typeface="Arial"/>
            </a:endParaRPr>
          </a:p>
          <a:p>
            <a:endParaRPr lang="es-MX" sz="2000" b="1">
              <a:solidFill>
                <a:srgbClr val="FFFFFF"/>
              </a:solidFill>
              <a:latin typeface="Aptos"/>
              <a:cs typeface="Arial"/>
            </a:endParaRPr>
          </a:p>
          <a:p>
            <a:endParaRPr lang="es-MX" sz="2000" b="1">
              <a:solidFill>
                <a:srgbClr val="FFFFFF"/>
              </a:solidFill>
              <a:latin typeface="Aptos"/>
              <a:cs typeface="Arial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264EB9F4-AA34-19F1-68B8-975B79E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41DF-3283-4536-8152-1AE4D1E0B2CE}" type="datetime1">
              <a:rPr lang="es-MX" smtClean="0"/>
              <a:t>18/06/2024</a:t>
            </a:fld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3D3C5ED9-3E7A-0FF9-FD4B-C88DA174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E0466CCC-4893-CAE5-2BDF-C2DD97C3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3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4AB2C-C84E-9924-FB39-A3FCA8F8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73E4-A1A5-432F-B270-5F1563F0E385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355C5-1894-BA11-83FC-B70FAB85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EAB297-9D1E-8756-C03D-DA685B00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11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192F5A85-A00F-351D-966D-32EDF8EE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93" y="822449"/>
            <a:ext cx="5133936" cy="4351338"/>
          </a:xfrm>
        </p:spPr>
        <p:txBody>
          <a:bodyPr/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Tabla comparativa</a:t>
            </a:r>
          </a:p>
          <a:p>
            <a:pPr marL="0" indent="0">
              <a:buNone/>
            </a:pPr>
            <a:endParaRPr lang="es-MX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Dijkstra: </a:t>
            </a:r>
          </a:p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Esquema de programación voraz</a:t>
            </a:r>
          </a:p>
          <a:p>
            <a:pPr marL="0" indent="0">
              <a:buNone/>
            </a:pPr>
            <a:endParaRPr lang="es-MX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Bellman-Ford:</a:t>
            </a:r>
          </a:p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Esquema de programación dinámica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0F8AD0-D9BF-770A-0A73-15F2299B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44" y="891034"/>
            <a:ext cx="5389995" cy="4747927"/>
          </a:xfrm>
          <a:prstGeom prst="rect">
            <a:avLst/>
          </a:prstGeo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8ED72B-6961-3E98-F1AB-42538AE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20773-32F1-4E4C-A1C3-CB221589FA03}" type="datetime1">
              <a:rPr lang="es-MX" smtClean="0"/>
              <a:t>18/06/2024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281495-27F7-2DA8-7F51-777035D8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C7DF65-2458-C4D9-43CD-0542031E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01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2CE6AE1-19A6-5BB8-C411-68FFBE6E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solidFill>
                  <a:schemeClr val="bg1"/>
                </a:solidFill>
              </a:rPr>
              <a:t>Comparación final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383CE0B-3D53-12B9-D981-F537362EF8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Algoritmo Dijkstra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36071F-EC4F-50DE-8ADA-1E09D4098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>
                <a:solidFill>
                  <a:schemeClr val="bg1"/>
                </a:solidFill>
              </a:rPr>
              <a:t>Algoritmo Bellman-Ford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5CE4B330-FB30-E6C5-5056-CCCC0A6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E10F-4656-4D32-BF66-EC84E7B01026}" type="datetime1">
              <a:rPr lang="es-MX" smtClean="0"/>
              <a:t>18/06/2024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9A7CA02A-3467-FC62-6128-48767CD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6A24099-06F8-C808-EC87-7D56016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F1FB-D00B-09CB-07F9-CBFDEBE1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Problema</a:t>
            </a:r>
            <a:r>
              <a:rPr lang="en-US">
                <a:solidFill>
                  <a:schemeClr val="bg1"/>
                </a:solidFill>
              </a:rPr>
              <a:t> de </a:t>
            </a:r>
            <a:r>
              <a:rPr lang="en-US" err="1">
                <a:solidFill>
                  <a:schemeClr val="bg1"/>
                </a:solidFill>
              </a:rPr>
              <a:t>selección</a:t>
            </a:r>
            <a:r>
              <a:rPr lang="en-US">
                <a:solidFill>
                  <a:schemeClr val="bg1"/>
                </a:solidFill>
              </a:rPr>
              <a:t> de </a:t>
            </a:r>
            <a:r>
              <a:rPr lang="en-US" err="1">
                <a:solidFill>
                  <a:schemeClr val="bg1"/>
                </a:solidFill>
              </a:rPr>
              <a:t>actividades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6719-F736-900D-1900-90FC8BA00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178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Supongamos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tenemos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un conjunto de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actividades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 A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etiquetadas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con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de a</a:t>
            </a:r>
            <a:r>
              <a:rPr lang="en" sz="2000" baseline="-2500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… a</a:t>
            </a:r>
            <a:r>
              <a:rPr lang="en" sz="2000" baseline="-2500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br>
              <a:rPr lang="en" sz="2000">
                <a:ea typeface="+mn-lt"/>
                <a:cs typeface="+mn-lt"/>
              </a:rPr>
            </a:b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A = {a</a:t>
            </a:r>
            <a:r>
              <a:rPr lang="en" sz="2000" baseline="-2500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… a</a:t>
            </a:r>
            <a:r>
              <a:rPr lang="en" sz="2000" baseline="-2500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Todas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actividades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necesitan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acceder a un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mismo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recurso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pero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obviamente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 no se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puede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acceder al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mismo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simultáneamente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lo que se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tiene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que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considerar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cuando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termina uno para que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otro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lo 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ocupe</a:t>
            </a:r>
            <a:endParaRPr lang="en" sz="20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Cada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actividad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a</a:t>
            </a:r>
            <a:r>
              <a:rPr lang="en" sz="2000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tiene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asociada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" sz="2000" err="1">
                <a:solidFill>
                  <a:schemeClr val="bg1"/>
                </a:solidFill>
                <a:ea typeface="+mn-lt"/>
                <a:cs typeface="+mn-lt"/>
              </a:rPr>
              <a:t>valores</a:t>
            </a:r>
            <a:r>
              <a:rPr lang="en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c</a:t>
            </a:r>
            <a:r>
              <a:rPr lang="en" sz="1800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tiempo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comienzo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inicial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f</a:t>
            </a:r>
            <a:r>
              <a:rPr lang="en" sz="1800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tiempo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final</a:t>
            </a: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MX" sz="1800">
                <a:solidFill>
                  <a:schemeClr val="bg1"/>
                </a:solidFill>
                <a:ea typeface="+mn-lt"/>
                <a:cs typeface="+mn-lt"/>
              </a:rPr>
              <a:t>E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stos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son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los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tiempos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entre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los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cuales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la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actividad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debería</a:t>
            </a:r>
            <a:r>
              <a:rPr lang="en" sz="1800">
                <a:solidFill>
                  <a:schemeClr val="bg1"/>
                </a:solidFill>
                <a:ea typeface="+mn-lt"/>
                <a:cs typeface="+mn-lt"/>
              </a:rPr>
              <a:t> acceder al </a:t>
            </a:r>
            <a:r>
              <a:rPr lang="en" sz="1800" err="1">
                <a:solidFill>
                  <a:schemeClr val="bg1"/>
                </a:solidFill>
                <a:ea typeface="+mn-lt"/>
                <a:cs typeface="+mn-lt"/>
              </a:rPr>
              <a:t>recurso</a:t>
            </a:r>
            <a:endParaRPr lang="en" sz="18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0EEB-E346-5029-20C0-8EBBE497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023C-765D-23E7-00F0-3027C5B5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211CE-E6DD-4630-80A4-9EFE3269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12" name="Picture 11" descr="무료 이미지 : 손, 시각, 늙은, 알람 시계, 노랑, 장식, 의사록, 초, 시간표, 홈 액세서리 4320x4320 ...">
            <a:extLst>
              <a:ext uri="{FF2B5EF4-FFF2-40B4-BE49-F238E27FC236}">
                <a16:creationId xmlns:a16="http://schemas.microsoft.com/office/drawing/2014/main" id="{BDF58F32-1E9F-1F16-33BB-F34A8ED15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482" y="2378115"/>
            <a:ext cx="3201365" cy="3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D60-7EF7-859E-69E9-1459BBE8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55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" sz="3000" b="1">
                <a:solidFill>
                  <a:schemeClr val="bg1"/>
                </a:solidFill>
                <a:ea typeface="+mj-lt"/>
                <a:cs typeface="+mj-lt"/>
              </a:rPr>
              <a:t>Datos de entrada y </a:t>
            </a:r>
            <a:r>
              <a:rPr lang="en" sz="3000" b="1" err="1">
                <a:solidFill>
                  <a:schemeClr val="bg1"/>
                </a:solidFill>
                <a:ea typeface="+mj-lt"/>
                <a:cs typeface="+mj-lt"/>
              </a:rPr>
              <a:t>salida</a:t>
            </a:r>
            <a:r>
              <a:rPr lang="en" sz="3000" b="1">
                <a:solidFill>
                  <a:schemeClr val="bg1"/>
                </a:solidFill>
                <a:ea typeface="+mj-lt"/>
                <a:cs typeface="+mj-lt"/>
              </a:rPr>
              <a:t> del </a:t>
            </a:r>
            <a:r>
              <a:rPr lang="en" sz="3000" b="1" err="1">
                <a:solidFill>
                  <a:schemeClr val="bg1"/>
                </a:solidFill>
                <a:ea typeface="+mj-lt"/>
                <a:cs typeface="+mj-lt"/>
              </a:rPr>
              <a:t>programa</a:t>
            </a:r>
            <a:endParaRPr lang="en-US" sz="3000" err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964F8-A9C9-AF53-92E5-316E357B0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9529"/>
            <a:ext cx="5236684" cy="5067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b="1">
                <a:solidFill>
                  <a:schemeClr val="bg1"/>
                </a:solidFill>
                <a:ea typeface="+mn-lt"/>
                <a:cs typeface="+mn-lt"/>
              </a:rPr>
              <a:t>Entrada: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Se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ingresan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dos conjuntos de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números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enteros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, para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caso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específico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elegimos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números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enteros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 c</a:t>
            </a:r>
            <a:r>
              <a:rPr lang="en" baseline="-25000">
                <a:solidFill>
                  <a:schemeClr val="bg1"/>
                </a:solidFill>
                <a:ea typeface="+mn-lt"/>
                <a:cs typeface="+mn-lt"/>
              </a:rPr>
              <a:t>i   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y f</a:t>
            </a:r>
            <a:r>
              <a:rPr lang="en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endParaRPr lang="en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Como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ya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se 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había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específicado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00150" lvl="2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c</a:t>
            </a:r>
            <a:r>
              <a:rPr lang="en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tiempo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comienzo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inicial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1200150" lvl="2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f</a:t>
            </a:r>
            <a:r>
              <a:rPr lang="en" baseline="-25000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" err="1">
                <a:solidFill>
                  <a:schemeClr val="bg1"/>
                </a:solidFill>
                <a:ea typeface="+mn-lt"/>
                <a:cs typeface="+mn-lt"/>
              </a:rPr>
              <a:t>tiempo</a:t>
            </a:r>
            <a:r>
              <a:rPr lang="en">
                <a:solidFill>
                  <a:schemeClr val="bg1"/>
                </a:solidFill>
                <a:ea typeface="+mn-lt"/>
                <a:cs typeface="+mn-lt"/>
              </a:rPr>
              <a:t> final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2F407-E437-1E49-D2E0-00196774A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7935" y="1109529"/>
            <a:ext cx="5245865" cy="5067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b="1">
                <a:solidFill>
                  <a:schemeClr val="bg1"/>
                </a:solidFill>
                <a:ea typeface="+mn-lt"/>
                <a:cs typeface="+mn-lt"/>
              </a:rPr>
              <a:t>Salida: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Se 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devuelve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 un 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arreglo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enteros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 que 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especifica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 las 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tareas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 que se 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han</a:t>
            </a:r>
            <a:r>
              <a:rPr lang="en" sz="28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800" err="1">
                <a:solidFill>
                  <a:schemeClr val="bg1"/>
                </a:solidFill>
                <a:ea typeface="+mn-lt"/>
                <a:cs typeface="+mn-lt"/>
              </a:rPr>
              <a:t>seleccionado</a:t>
            </a:r>
            <a:endParaRPr lang="en-US" err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6E578-B757-9A4E-9F76-01D40BA2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12C9-D2C2-9BF4-2DE4-B1F62676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95016-9FA4-F36D-9BB8-ADE365EB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6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83C-3613-9A8D-E9FA-0BD6CB36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082"/>
          </a:xfrm>
        </p:spPr>
        <p:txBody>
          <a:bodyPr>
            <a:normAutofit/>
          </a:bodyPr>
          <a:lstStyle/>
          <a:p>
            <a:pPr algn="ctr"/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Algoritmo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voraz</a:t>
            </a:r>
            <a:endParaRPr lang="en-US" err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62F4-EED8-CAB5-2FCC-21315B7A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447C-732D-1462-4447-73DCE610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9BBC-8C1E-ECB5-34E6-0CA3CF0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C468F14-610A-CCF9-E057-F38B1C76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4408"/>
            <a:ext cx="10515599" cy="28162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100" i="1">
                <a:solidFill>
                  <a:srgbClr val="66D9EF"/>
                </a:solidFill>
                <a:latin typeface="Cascadia Code"/>
              </a:rPr>
              <a:t>def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A6E22E"/>
                </a:solidFill>
                <a:latin typeface="Cascadia Code"/>
              </a:rPr>
              <a:t>selec_voraz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110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, </a:t>
            </a:r>
            <a:r>
              <a:rPr lang="en-US" sz="1100" i="1">
                <a:solidFill>
                  <a:srgbClr val="FD971F"/>
                </a:solidFill>
                <a:latin typeface="Cascadia Code"/>
              </a:rPr>
              <a:t>f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):</a:t>
            </a: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 n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A6E22E"/>
                </a:solidFill>
                <a:latin typeface="Cascadia Code"/>
              </a:rPr>
              <a:t>len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110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 Se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determina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valor de n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basándonos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en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longitud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del conjunto c que es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igual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al de f</a:t>
            </a: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 A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u="sng">
                <a:solidFill>
                  <a:srgbClr val="A6E22E"/>
                </a:solidFill>
                <a:latin typeface="Cascadia Code"/>
              </a:rPr>
              <a:t>set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()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 Conjunto 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creado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inicializado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con la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primera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actividad</a:t>
            </a:r>
            <a:endParaRPr lang="en-US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 j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AE81FF"/>
                </a:solidFill>
                <a:latin typeface="Cascadia Code"/>
              </a:rPr>
              <a:t>0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 j es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índice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de la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última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seleccionada</a:t>
            </a:r>
            <a:endParaRPr lang="en-US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 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A.</a:t>
            </a:r>
            <a:r>
              <a:rPr lang="en-US" sz="1100" err="1">
                <a:solidFill>
                  <a:srgbClr val="A6E22E"/>
                </a:solidFill>
                <a:latin typeface="Cascadia Code"/>
              </a:rPr>
              <a:t>add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110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inicializado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con la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primera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actividad</a:t>
            </a: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F92672"/>
                </a:solidFill>
                <a:latin typeface="Cascadia Code"/>
              </a:rPr>
              <a:t>    for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in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u="sng">
                <a:solidFill>
                  <a:srgbClr val="A6E22E"/>
                </a:solidFill>
                <a:latin typeface="Cascadia Code"/>
              </a:rPr>
              <a:t>range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110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, n):</a:t>
            </a: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F92672"/>
                </a:solidFill>
                <a:latin typeface="Cascadia Code"/>
              </a:rPr>
              <a:t>        if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[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]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&gt;=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i="1">
                <a:solidFill>
                  <a:srgbClr val="FD971F"/>
                </a:solidFill>
                <a:latin typeface="Cascadia Code"/>
              </a:rPr>
              <a:t>f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[j]:</a:t>
            </a:r>
            <a:endParaRPr lang="en-US"/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         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A.</a:t>
            </a:r>
            <a:r>
              <a:rPr lang="en-US" sz="1100" err="1">
                <a:solidFill>
                  <a:srgbClr val="A6E22E"/>
                </a:solidFill>
                <a:latin typeface="Cascadia Code"/>
              </a:rPr>
              <a:t>add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#Se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añade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índice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, se le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suma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1, para que al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imprimirlo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usuario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lo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entienda</a:t>
            </a:r>
            <a:endParaRPr lang="en-US" err="1"/>
          </a:p>
          <a:p>
            <a:pPr marL="0" indent="0">
              <a:buNone/>
            </a:pPr>
            <a:r>
              <a:rPr lang="en-US" sz="1100">
                <a:solidFill>
                  <a:srgbClr val="F8F8F2"/>
                </a:solidFill>
                <a:latin typeface="Cascadia Code"/>
              </a:rPr>
              <a:t>            j </a:t>
            </a:r>
            <a:r>
              <a:rPr lang="en-US" sz="110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#Se cambia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valor de j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por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que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tiene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actualmente</a:t>
            </a:r>
            <a:r>
              <a:rPr lang="en-US" sz="110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1100" err="1">
                <a:solidFill>
                  <a:srgbClr val="88846F"/>
                </a:solidFill>
                <a:latin typeface="Cascadia Code"/>
              </a:rPr>
              <a:t>i</a:t>
            </a:r>
            <a:endParaRPr lang="en-US" err="1"/>
          </a:p>
          <a:p>
            <a:pPr marL="0" indent="0">
              <a:buNone/>
            </a:pPr>
            <a:r>
              <a:rPr lang="en-US" sz="1100">
                <a:solidFill>
                  <a:srgbClr val="F92672"/>
                </a:solidFill>
                <a:latin typeface="Cascadia Code"/>
              </a:rPr>
              <a:t>    return</a:t>
            </a:r>
            <a:r>
              <a:rPr lang="en-US" sz="1100">
                <a:solidFill>
                  <a:srgbClr val="F8F8F2"/>
                </a:solidFill>
                <a:latin typeface="Cascadia Code"/>
              </a:rPr>
              <a:t> 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27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B83C-3613-9A8D-E9FA-0BD6CB36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43"/>
            <a:ext cx="10515600" cy="7378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Algoritmo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no 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voraz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(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programación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dinámica</a:t>
            </a:r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n-US" err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62F4-EED8-CAB5-2FCC-21315B7A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447C-732D-1462-4447-73DCE610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err="1"/>
              <a:t>Algoritmos</a:t>
            </a:r>
            <a:r>
              <a:rPr lang="en-US"/>
              <a:t> </a:t>
            </a:r>
            <a:r>
              <a:rPr lang="en-US" err="1"/>
              <a:t>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9BBC-8C1E-ECB5-34E6-0CA3CF0B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0A9DF9-90E1-56B3-85C6-1836ED4F7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97974"/>
            <a:ext cx="10515599" cy="553298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 i="1">
                <a:solidFill>
                  <a:srgbClr val="66D9EF"/>
                </a:solidFill>
                <a:latin typeface="Cascadia Code"/>
              </a:rPr>
              <a:t>def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seleccion_actividades_dp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, 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):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 n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len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determina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valor de n con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longitud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c, que es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misma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f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[(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c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], 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], i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for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in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u="sng">
                <a:solidFill>
                  <a:srgbClr val="A6E22E"/>
                </a:solidFill>
                <a:latin typeface="Cascadia Code"/>
              </a:rPr>
              <a:t>range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(n)]  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crea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una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lista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tuplas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'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' que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contienen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(c[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], f[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], i+1) para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cada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rango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n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actividades.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sort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key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 i="1">
                <a:solidFill>
                  <a:srgbClr val="66D9EF"/>
                </a:solidFill>
                <a:latin typeface="Cascadia Code"/>
              </a:rPr>
              <a:t>lambda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x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: </a:t>
            </a:r>
            <a:r>
              <a:rPr lang="en-US" sz="950" i="1">
                <a:solidFill>
                  <a:srgbClr val="FD971F"/>
                </a:solidFill>
                <a:latin typeface="Cascadia Code"/>
              </a:rPr>
              <a:t>x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]) 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Ordenar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las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por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su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tiempo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finalización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(f[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])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 DP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0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*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(n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Crear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una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lista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DP para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almacenar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los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resultados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subproblemas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,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inicializada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0 con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tamaño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n+1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 DP[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El primer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subproblema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tiene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una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solución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valor 1,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ya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que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podemos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seleccionar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primera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 i="1">
                <a:solidFill>
                  <a:srgbClr val="66D9EF"/>
                </a:solidFill>
                <a:latin typeface="Cascadia Code"/>
              </a:rPr>
              <a:t> def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actividad_anterior_compat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i="1" err="1">
                <a:solidFill>
                  <a:srgbClr val="FD971F"/>
                </a:solidFill>
                <a:latin typeface="Cascadia Code"/>
              </a:rPr>
              <a:t>actividad_actual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):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Definir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una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función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auxiliar para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encontrar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compatible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más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reciente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 for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k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in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u="sng">
                <a:solidFill>
                  <a:srgbClr val="A6E22E"/>
                </a:solidFill>
                <a:latin typeface="Cascadia Code"/>
              </a:rPr>
              <a:t>range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i="1" err="1">
                <a:solidFill>
                  <a:srgbClr val="FD971F"/>
                </a:solidFill>
                <a:latin typeface="Cascadia Code"/>
              </a:rPr>
              <a:t>actividad_actual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,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,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):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Iterar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reversa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desde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actual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hacia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primera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  if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[k][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&lt;=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</a:t>
            </a:r>
            <a:r>
              <a:rPr lang="en-US" sz="950" i="1" err="1">
                <a:solidFill>
                  <a:srgbClr val="FD971F"/>
                </a:solidFill>
                <a:latin typeface="Cascadia Code"/>
              </a:rPr>
              <a:t>actividad_actual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0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]: 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Si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k termina antes de que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comience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actual, es compatible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92672"/>
                </a:solidFill>
                <a:latin typeface="Cascadia Code"/>
              </a:rPr>
              <a:t>     return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k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Retornar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índice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de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compatible (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ajustado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para DP)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92672"/>
                </a:solidFill>
                <a:latin typeface="Cascadia Code"/>
              </a:rPr>
              <a:t>    return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0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Si no se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encuentra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una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compatible,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retornar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0</a:t>
            </a: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endParaRPr lang="en-US" sz="950">
              <a:solidFill>
                <a:srgbClr val="88846F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for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in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u="sng">
                <a:solidFill>
                  <a:srgbClr val="A6E22E"/>
                </a:solidFill>
                <a:latin typeface="Cascadia Code"/>
              </a:rPr>
              <a:t>range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2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, n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):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Iterar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sobre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cada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desde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segunda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hasta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última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incluir_actividad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+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DP[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actividad_anterior_compat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)]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Calcular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valor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si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se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incluye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j-1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DP[j]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6E22E"/>
                </a:solidFill>
                <a:latin typeface="Cascadia Code"/>
              </a:rPr>
              <a:t>max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(DP[j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], 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incluir_actividad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Almacenar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valor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máximo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entre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incluir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j-1 o no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incluirla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conjunto_actividades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u="sng">
                <a:solidFill>
                  <a:srgbClr val="A6E22E"/>
                </a:solidFill>
                <a:latin typeface="Cascadia Code"/>
              </a:rPr>
              <a:t>set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()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Inicializar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conjunto para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almacenar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las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seleccionadas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n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Comenzar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desde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última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92672"/>
                </a:solidFill>
                <a:latin typeface="Cascadia Code"/>
              </a:rPr>
              <a:t> while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&gt;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0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: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if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DP[j]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!=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DP[j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]: 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Si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solución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actual es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diferente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solución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sin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88846F"/>
                </a:solidFill>
                <a:latin typeface="Cascadia Code"/>
              </a:rPr>
              <a:t>   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conjunto_actividades.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add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[j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][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2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])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Añadir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j-1 al conjunto de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seleccionadas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   j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A6E22E"/>
                </a:solidFill>
                <a:latin typeface="Cascadia Code"/>
              </a:rPr>
              <a:t>actividad_anterior_compat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(j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) 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Actualizar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 para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a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siguiente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compatible</a:t>
            </a:r>
            <a:endParaRPr lang="en-US" sz="950">
              <a:solidFill>
                <a:srgbClr val="F8F8F2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92672"/>
                </a:solidFill>
                <a:latin typeface="Cascadia Code"/>
              </a:rPr>
              <a:t>  else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:</a:t>
            </a:r>
            <a:endParaRPr lang="en-US" sz="95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8F8F2"/>
                </a:solidFill>
                <a:latin typeface="Cascadia Code"/>
              </a:rPr>
              <a:t>   j </a:t>
            </a:r>
            <a:r>
              <a:rPr lang="en-US" sz="950">
                <a:solidFill>
                  <a:srgbClr val="F92672"/>
                </a:solidFill>
                <a:latin typeface="Cascadia Code"/>
              </a:rPr>
              <a:t>-=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AE81FF"/>
                </a:solidFill>
                <a:latin typeface="Cascadia Code"/>
              </a:rPr>
              <a:t>1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Si la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 no se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incluye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,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simplemente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decrementar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j</a:t>
            </a:r>
            <a:endParaRPr lang="en-US" sz="950">
              <a:solidFill>
                <a:srgbClr val="AE81FF"/>
              </a:solidFill>
              <a:latin typeface="Cascadia Code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950">
                <a:solidFill>
                  <a:srgbClr val="F92672"/>
                </a:solidFill>
                <a:latin typeface="Cascadia Code"/>
              </a:rPr>
              <a:t> return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F8F8F2"/>
                </a:solidFill>
                <a:latin typeface="Cascadia Code"/>
              </a:rPr>
              <a:t>conjunto_actividades</a:t>
            </a:r>
            <a:r>
              <a:rPr lang="en-US" sz="950">
                <a:solidFill>
                  <a:srgbClr val="F8F8F2"/>
                </a:solidFill>
                <a:latin typeface="Cascadia Code"/>
              </a:rPr>
              <a:t> 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#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Retornar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el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conjunto de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actividades</a:t>
            </a:r>
            <a:r>
              <a:rPr lang="en-US" sz="950">
                <a:solidFill>
                  <a:srgbClr val="88846F"/>
                </a:solidFill>
                <a:latin typeface="Cascadia Code"/>
              </a:rPr>
              <a:t> </a:t>
            </a:r>
            <a:r>
              <a:rPr lang="en-US" sz="950" err="1">
                <a:solidFill>
                  <a:srgbClr val="88846F"/>
                </a:solidFill>
                <a:latin typeface="Cascadia Code"/>
              </a:rPr>
              <a:t>seleccionadas</a:t>
            </a:r>
            <a:endParaRPr lang="en-US" sz="950" err="1"/>
          </a:p>
        </p:txBody>
      </p:sp>
    </p:spTree>
    <p:extLst>
      <p:ext uri="{BB962C8B-B14F-4D97-AF65-F5344CB8AC3E}">
        <p14:creationId xmlns:p14="http://schemas.microsoft.com/office/powerpoint/2010/main" val="3105794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553-197D-93C4-9090-40DE37C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Ejemplo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voraz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DD6D-4DBB-AE08-54EF-7E31DE8C9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A = {1, 2, 3}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(0, 5), (1, 2), (2, 3) son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los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tiempos</a:t>
            </a:r>
            <a:br>
              <a:rPr lang="en" sz="2400">
                <a:ea typeface="+mn-lt"/>
                <a:cs typeface="+mn-lt"/>
              </a:rPr>
            </a:b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Se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verían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en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el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algoritmo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en" sz="2400">
                <a:ea typeface="+mn-lt"/>
                <a:cs typeface="+mn-lt"/>
              </a:rPr>
            </a:b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c [0,1,3] y f [5,2,3]</a:t>
            </a:r>
            <a:br>
              <a:rPr lang="en" sz="2400">
                <a:ea typeface="+mn-lt"/>
                <a:cs typeface="+mn-lt"/>
              </a:rPr>
            </a:b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Devuelve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: A = {1}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" sz="24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8" name="Content Placeholder 7" descr="A graph with a purple line">
            <a:extLst>
              <a:ext uri="{FF2B5EF4-FFF2-40B4-BE49-F238E27FC236}">
                <a16:creationId xmlns:a16="http://schemas.microsoft.com/office/drawing/2014/main" id="{4A91B209-1B1A-5EB3-2DB5-0D4DBFA22D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659" t="16509" r="16826"/>
          <a:stretch/>
        </p:blipFill>
        <p:spPr>
          <a:xfrm>
            <a:off x="6102421" y="1684367"/>
            <a:ext cx="5332567" cy="242169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6FE0-5E43-FB9A-621C-42FFC60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42F3-6022-54D5-CA12-5C80E00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F3B9-85C2-1972-3C13-294642EB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A close up of a word&#10;&#10;Description automatically generated">
            <a:extLst>
              <a:ext uri="{FF2B5EF4-FFF2-40B4-BE49-F238E27FC236}">
                <a16:creationId xmlns:a16="http://schemas.microsoft.com/office/drawing/2014/main" id="{9903CCF8-806D-593A-D46C-299B8BB86B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4" b="50000"/>
          <a:stretch/>
        </p:blipFill>
        <p:spPr>
          <a:xfrm>
            <a:off x="2296761" y="4751872"/>
            <a:ext cx="743869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B553-197D-93C4-9090-40DE37C8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Ejemplo</a:t>
            </a:r>
            <a:r>
              <a:rPr lang="en-US">
                <a:solidFill>
                  <a:schemeClr val="bg1"/>
                </a:solidFill>
              </a:rPr>
              <a:t> no voraz</a:t>
            </a:r>
            <a:endParaRPr lang="en-US" err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DD6D-4DBB-AE08-54EF-7E31DE8C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7253" cy="574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400" err="1">
                <a:solidFill>
                  <a:schemeClr val="bg1"/>
                </a:solidFill>
                <a:ea typeface="+mn-lt"/>
                <a:cs typeface="+mn-lt"/>
              </a:rPr>
              <a:t>Devuelve</a:t>
            </a:r>
            <a:r>
              <a:rPr lang="en" sz="2400">
                <a:solidFill>
                  <a:schemeClr val="bg1"/>
                </a:solidFill>
                <a:ea typeface="+mn-lt"/>
                <a:cs typeface="+mn-lt"/>
              </a:rPr>
              <a:t>: A = {2, 3}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" sz="24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A6FE0-5E43-FB9A-621C-42FFC607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42F3-6022-54D5-CA12-5C80E00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7F3B9-85C2-1972-3C13-294642EB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 descr="A close up of a word&#10;&#10;Description automatically generated">
            <a:extLst>
              <a:ext uri="{FF2B5EF4-FFF2-40B4-BE49-F238E27FC236}">
                <a16:creationId xmlns:a16="http://schemas.microsoft.com/office/drawing/2014/main" id="{324DB68A-734E-B187-EFFC-962CBC19E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60" r="149" b="1923"/>
          <a:stretch/>
        </p:blipFill>
        <p:spPr>
          <a:xfrm>
            <a:off x="2392293" y="4886739"/>
            <a:ext cx="7418467" cy="276134"/>
          </a:xfrm>
          <a:prstGeom prst="rect">
            <a:avLst/>
          </a:prstGeom>
        </p:spPr>
      </p:pic>
      <p:pic>
        <p:nvPicPr>
          <p:cNvPr id="12" name="Content Placeholder 11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D4FA72F8-5E27-8BA9-2701-C55D97EC2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101" t="16154" r="19226" b="17692"/>
          <a:stretch/>
        </p:blipFill>
        <p:spPr>
          <a:xfrm>
            <a:off x="3738562" y="2270921"/>
            <a:ext cx="4705890" cy="2325608"/>
          </a:xfrm>
        </p:spPr>
      </p:pic>
    </p:spTree>
    <p:extLst>
      <p:ext uri="{BB962C8B-B14F-4D97-AF65-F5344CB8AC3E}">
        <p14:creationId xmlns:p14="http://schemas.microsoft.com/office/powerpoint/2010/main" val="194075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FB24-C4D4-8657-0941-D5875009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Rendimiento</a:t>
            </a:r>
            <a:r>
              <a:rPr lang="en-US">
                <a:solidFill>
                  <a:schemeClr val="bg1"/>
                </a:solidFill>
              </a:rPr>
              <a:t> (</a:t>
            </a:r>
            <a:r>
              <a:rPr lang="en-US" err="1">
                <a:solidFill>
                  <a:schemeClr val="bg1"/>
                </a:solidFill>
              </a:rPr>
              <a:t>peor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caso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C823A5B2-EA10-6252-09E1-ED68BD33D4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244" t="4448" r="4377" b="6939"/>
          <a:stretch/>
        </p:blipFill>
        <p:spPr>
          <a:xfrm>
            <a:off x="2793695" y="1581718"/>
            <a:ext cx="6604301" cy="477478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CAA1-CC43-0CF8-FA0E-E94E3F05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FD11F-165B-E3AE-3470-D8215CEC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935E-BB45-7B15-555F-E04F770E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A7380-6BF9-AD89-17B5-BEDAA5B8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098" y="363932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Ventajas y desventajas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02E7-2761-1836-0866-30B8E4B7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769" y="1918570"/>
            <a:ext cx="7773422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Ventajas:</a:t>
            </a: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Simplicidad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y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facilidad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implementación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A menudo son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eficientes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en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términos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tiempo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ejecución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Desventajas:</a:t>
            </a:r>
            <a:endParaRPr lang="en-US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No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siempre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garantizan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encontrar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la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solución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FFFF"/>
                </a:solidFill>
                <a:ea typeface="+mn-lt"/>
                <a:cs typeface="+mn-lt"/>
              </a:rPr>
              <a:t>óptima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 global.</a:t>
            </a:r>
            <a:endParaRPr lang="en-US" sz="2000" b="1">
              <a:solidFill>
                <a:srgbClr val="FFFFFF"/>
              </a:solidFill>
            </a:endParaRPr>
          </a:p>
          <a:p>
            <a:endParaRPr lang="en-US" sz="2000" b="1">
              <a:solidFill>
                <a:srgbClr val="FFFFFF"/>
              </a:solidFill>
            </a:endParaRPr>
          </a:p>
          <a:p>
            <a:endParaRPr lang="en-US" sz="2000" b="1">
              <a:solidFill>
                <a:srgbClr val="FFFFFF"/>
              </a:solidFill>
            </a:endParaRP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346B61-A621-7247-43EF-6B003C8E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ECB0-0F6D-47BD-B4DD-4759E6FDA454}" type="datetime1">
              <a:rPr lang="es-MX" smtClean="0"/>
              <a:t>18/06/2024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5DE713-802D-5F8B-B383-5B143A55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F019579-4000-EC73-D769-D53397F5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5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D1D1-EFF3-A0FB-30EF-5BECB085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Comparación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enfoque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voraz</a:t>
            </a:r>
            <a:r>
              <a:rPr lang="en-US">
                <a:solidFill>
                  <a:schemeClr val="bg1"/>
                </a:solidFill>
              </a:rPr>
              <a:t> y no </a:t>
            </a:r>
            <a:r>
              <a:rPr lang="en-US" err="1">
                <a:solidFill>
                  <a:schemeClr val="bg1"/>
                </a:solidFill>
              </a:rPr>
              <a:t>voraz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E098-B6F5-DB7A-5B99-2F609FA916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err="1">
                <a:solidFill>
                  <a:schemeClr val="bg1"/>
                </a:solidFill>
              </a:rPr>
              <a:t>Voraz</a:t>
            </a:r>
            <a:endParaRPr lang="en-US">
              <a:solidFill>
                <a:schemeClr val="bg1"/>
              </a:solidFill>
            </a:endParaRPr>
          </a:p>
          <a:p>
            <a:pPr marL="857250" lvl="1" indent="-342900">
              <a:buFont typeface="Calibri" panose="020B0604020202020204" pitchFamily="34" charset="0"/>
              <a:buChar char="-"/>
            </a:pP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Ventajas</a:t>
            </a:r>
          </a:p>
          <a:p>
            <a:pPr marL="1314450" lvl="2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</a:rPr>
              <a:t>Tiene un </a:t>
            </a:r>
            <a:r>
              <a:rPr lang="en-US" dirty="0" err="1">
                <a:solidFill>
                  <a:schemeClr val="bg1"/>
                </a:solidFill>
              </a:rPr>
              <a:t>buen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rendimiento</a:t>
            </a:r>
            <a:r>
              <a:rPr lang="en-US" dirty="0">
                <a:solidFill>
                  <a:schemeClr val="bg1"/>
                </a:solidFill>
              </a:rPr>
              <a:t> para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caso</a:t>
            </a:r>
          </a:p>
          <a:p>
            <a:pPr marL="1314450" lvl="2" indent="-342900">
              <a:buFont typeface="Calibri" panose="020B0604020202020204" pitchFamily="34" charset="0"/>
              <a:buChar char="-"/>
            </a:pPr>
            <a:r>
              <a:rPr lang="en-US" dirty="0" err="1">
                <a:solidFill>
                  <a:schemeClr val="bg1"/>
                </a:solidFill>
              </a:rPr>
              <a:t>Fácil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implementar</a:t>
            </a:r>
            <a:endParaRPr lang="en-US" dirty="0">
              <a:solidFill>
                <a:schemeClr val="bg1"/>
              </a:solidFill>
            </a:endParaRPr>
          </a:p>
          <a:p>
            <a:pPr marL="857250" lvl="1" indent="-342900"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bg1"/>
                </a:solidFill>
              </a:rPr>
              <a:t>Desventajas</a:t>
            </a:r>
            <a:endParaRPr lang="en-US">
              <a:solidFill>
                <a:schemeClr val="bg1"/>
              </a:solidFill>
            </a:endParaRPr>
          </a:p>
          <a:p>
            <a:pPr marL="1314450" lvl="2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</a:rPr>
              <a:t>No da la </a:t>
            </a:r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algunos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casos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6CB7-6734-E2E6-8578-B9AA9008D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</a:t>
            </a:r>
            <a:r>
              <a:rPr lang="en-US" err="1">
                <a:solidFill>
                  <a:schemeClr val="bg1"/>
                </a:solidFill>
              </a:rPr>
              <a:t>voraz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alibri" panose="020B0604020202020204" pitchFamily="34" charset="0"/>
              <a:buChar char="-"/>
            </a:pPr>
            <a:r>
              <a:rPr lang="en-US" dirty="0" err="1">
                <a:solidFill>
                  <a:schemeClr val="bg1"/>
                </a:solidFill>
              </a:rPr>
              <a:t>Ventajas</a:t>
            </a:r>
          </a:p>
          <a:p>
            <a:pPr lvl="2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</a:rPr>
              <a:t>Da la </a:t>
            </a:r>
            <a:r>
              <a:rPr lang="en-US" dirty="0" err="1">
                <a:solidFill>
                  <a:schemeClr val="bg1"/>
                </a:solidFill>
              </a:rPr>
              <a:t>mejor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solución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posible</a:t>
            </a:r>
          </a:p>
          <a:p>
            <a:pPr lvl="1"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bg1"/>
                </a:solidFill>
              </a:rPr>
              <a:t>Desventajas</a:t>
            </a:r>
            <a:endParaRPr lang="en-US">
              <a:solidFill>
                <a:schemeClr val="bg1"/>
              </a:solidFill>
            </a:endParaRPr>
          </a:p>
          <a:p>
            <a:pPr lvl="2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</a:rPr>
              <a:t>Su </a:t>
            </a:r>
            <a:r>
              <a:rPr lang="en-US" dirty="0" err="1">
                <a:solidFill>
                  <a:schemeClr val="bg1"/>
                </a:solidFill>
              </a:rPr>
              <a:t>rendimiento</a:t>
            </a:r>
            <a:r>
              <a:rPr lang="en-US" dirty="0">
                <a:solidFill>
                  <a:schemeClr val="bg1"/>
                </a:solidFill>
              </a:rPr>
              <a:t> no es 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más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óptimo</a:t>
            </a:r>
          </a:p>
          <a:p>
            <a:pPr lvl="2" indent="-34290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bg1"/>
                </a:solidFill>
              </a:rPr>
              <a:t>Más </a:t>
            </a:r>
            <a:r>
              <a:rPr lang="en-US" dirty="0" err="1">
                <a:solidFill>
                  <a:schemeClr val="bg1"/>
                </a:solidFill>
              </a:rPr>
              <a:t>complejo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implementar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8710-C2FA-63E1-7AF4-53111846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C752A-6919-474B-8D2F-D491BBA7D7C6}" type="datetime1">
              <a:rPr lang="es-MX" smtClean="0"/>
              <a:t>18/06/2024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902AD-5D1A-B34D-9558-24A60EB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5FFE-955E-2BBB-2CA7-34F0728B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3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F07D8-67E3-FE0D-8D8C-998A1003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23" y="360861"/>
            <a:ext cx="8277644" cy="15593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Problema del cambio de  monedas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2984-AB41-CD7B-3C92-140F0051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14" y="1579937"/>
            <a:ext cx="6587134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En este problema se </a:t>
            </a:r>
            <a:r>
              <a:rPr lang="es-MX" sz="2000" b="1">
                <a:solidFill>
                  <a:srgbClr val="FFFFFF"/>
                </a:solidFill>
              </a:rPr>
              <a:t>pretende</a:t>
            </a:r>
            <a:r>
              <a:rPr lang="en-US" sz="2000" b="1">
                <a:solidFill>
                  <a:srgbClr val="FFFFFF"/>
                </a:solidFill>
              </a:rPr>
              <a:t>  dar un cambio  con la menor cantidad de monedas posibles .</a:t>
            </a:r>
          </a:p>
          <a:p>
            <a:endParaRPr lang="es-MX" sz="2000" b="1">
              <a:solidFill>
                <a:srgbClr val="FFFFFF"/>
              </a:solidFill>
            </a:endParaRPr>
          </a:p>
          <a:p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Se parte de un conjunto de tipos de monedas </a:t>
            </a:r>
            <a:r>
              <a:rPr lang="es-MX" sz="2000" b="1" noProof="1">
                <a:solidFill>
                  <a:srgbClr val="FFFFFF"/>
                </a:solidFill>
                <a:ea typeface="+mn-lt"/>
                <a:cs typeface="+mn-lt"/>
              </a:rPr>
              <a:t>válidas</a:t>
            </a:r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, de las que se supone que hay cantidad suficiente para realizar el desglose, y de un importe a devolver.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210562B9-1990-759C-F1F0-D5BCEB49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AB3B-3342-486D-A676-31984873CADB}" type="datetime1">
              <a:rPr lang="es-MX" smtClean="0"/>
              <a:t>18/06/2024</a:t>
            </a:fld>
            <a:endParaRPr lang="en-U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E26321B-16AA-FD6E-044A-7931AE46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D0F6E7B-44B2-E40C-57D8-52C756AC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3" name="Graphic 12" descr="Coins outline">
            <a:extLst>
              <a:ext uri="{FF2B5EF4-FFF2-40B4-BE49-F238E27FC236}">
                <a16:creationId xmlns:a16="http://schemas.microsoft.com/office/drawing/2014/main" id="{E51A6522-66C0-F60F-A678-147D8007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7229" y="1991516"/>
            <a:ext cx="2678482" cy="26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0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lgoritmos voraces: Devolver cambio">
            <a:extLst>
              <a:ext uri="{FF2B5EF4-FFF2-40B4-BE49-F238E27FC236}">
                <a16:creationId xmlns:a16="http://schemas.microsoft.com/office/drawing/2014/main" id="{55DCB6B6-4747-DC4F-75D4-A71F840B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8761" y="2355621"/>
            <a:ext cx="2076450" cy="21431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AC4DA-4BD7-366D-46F4-D63DB9FC8074}"/>
              </a:ext>
            </a:extLst>
          </p:cNvPr>
          <p:cNvSpPr txBox="1"/>
          <p:nvPr/>
        </p:nvSpPr>
        <p:spPr>
          <a:xfrm>
            <a:off x="329961" y="180522"/>
            <a:ext cx="7147204" cy="7402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solidFill>
                  <a:srgbClr val="569CD6"/>
                </a:solidFill>
                <a:latin typeface="Consolas"/>
              </a:rPr>
              <a:t>def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DCDCAA"/>
                </a:solidFill>
                <a:latin typeface="Consolas"/>
              </a:rPr>
              <a:t>cambio_monedas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):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Asegurarse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de que las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estén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ordenadas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orden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descendente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denominaciones</a:t>
            </a:r>
            <a:r>
              <a:rPr lang="en-US" sz="1100" b="1" err="1">
                <a:solidFill>
                  <a:srgbClr val="CCCCCC"/>
                </a:solidFill>
                <a:latin typeface="Consolas"/>
              </a:rPr>
              <a:t>.sort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reverse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  <a:latin typeface="Aptos" panose="020B0004020202020204"/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Lista para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guardar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el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número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de monedas de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cada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denominación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usadas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monedas_usadas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[]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Contador total de monedas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usadas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total_monedas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0</a:t>
            </a:r>
            <a:endParaRPr lang="en-US" b="1">
              <a:solidFill>
                <a:srgbClr val="B5CEA8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Iterar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sobre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cada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denominación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: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Contar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cuántas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monedas de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esta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denominación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se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pueden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usar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num_monedas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//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#division 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monedas_usadas</a:t>
            </a:r>
            <a:r>
              <a:rPr lang="en-US" sz="1100" b="1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b="1" err="1">
                <a:solidFill>
                  <a:srgbClr val="DCDCAA"/>
                </a:solidFill>
                <a:latin typeface="Consolas"/>
              </a:rPr>
              <a:t>append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((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num_monedas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))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Actualizar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la cantidad restante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-=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num_monedas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*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</a:t>
            </a:r>
            <a:endParaRPr lang="en-US" b="1">
              <a:solidFill>
                <a:srgbClr val="9CDCFE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Actualizar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el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contador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total de monedas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usadas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total_monedas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+=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num_monedas</a:t>
            </a:r>
            <a:endParaRPr lang="en-US" b="1">
              <a:solidFill>
                <a:srgbClr val="9CDCFE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Si no se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puede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hacer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el cambio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exacto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!=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: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b="1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"No se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puede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hacer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el cambio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exacto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con las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dadas."</a:t>
            </a:r>
            <a:endParaRPr lang="en-US" b="1">
              <a:solidFill>
                <a:srgbClr val="CE9178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b="1">
                <a:solidFill>
                  <a:srgbClr val="C586C0"/>
                </a:solidFill>
                <a:latin typeface="Consolas"/>
              </a:rPr>
              <a:t>return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monedas_usadas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total_monedas</a:t>
            </a:r>
            <a:br>
              <a:rPr lang="en-US" b="1"/>
            </a:br>
            <a:endParaRPr lang="en-US" b="1"/>
          </a:p>
          <a:p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Ejemplo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de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uso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DCDCAA"/>
                </a:solidFill>
                <a:latin typeface="Consolas"/>
              </a:rPr>
              <a:t>input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(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ingrese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el cambio  "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  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4EC9B0"/>
                </a:solidFill>
                <a:latin typeface="Consolas"/>
              </a:rPr>
              <a:t>int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 err="1">
                <a:solidFill>
                  <a:srgbClr val="9CDCFE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[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5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]  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6A9955"/>
                </a:solidFill>
                <a:latin typeface="Consolas"/>
              </a:rPr>
              <a:t>en</a:t>
            </a:r>
            <a:r>
              <a:rPr lang="en-US" sz="1100" b="1">
                <a:solidFill>
                  <a:srgbClr val="6A9955"/>
                </a:solidFill>
                <a:latin typeface="Consolas"/>
              </a:rPr>
              <a:t> euros </a:t>
            </a:r>
            <a:endParaRPr lang="en-US" b="1">
              <a:solidFill>
                <a:srgbClr val="6A9955"/>
              </a:solidFill>
            </a:endParaRPr>
          </a:p>
          <a:p>
            <a:r>
              <a:rPr lang="en-US" sz="1100" b="1" err="1">
                <a:solidFill>
                  <a:srgbClr val="9CDCFE"/>
                </a:solidFill>
                <a:latin typeface="Consolas"/>
              </a:rPr>
              <a:t>resultado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DCDCAA"/>
                </a:solidFill>
                <a:latin typeface="Consolas"/>
              </a:rPr>
              <a:t>cambio_monedas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denominaciones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, </a:t>
            </a:r>
            <a:r>
              <a:rPr lang="en-US" sz="1100" b="1">
                <a:solidFill>
                  <a:srgbClr val="9CDCFE"/>
                </a:solidFill>
                <a:latin typeface="Consolas"/>
              </a:rPr>
              <a:t>cantidad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569CD6"/>
                </a:solidFill>
                <a:latin typeface="Consolas"/>
              </a:rPr>
              <a:t>f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"Monedas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usadas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: </a:t>
            </a:r>
            <a:r>
              <a:rPr lang="en-US" sz="1100" b="1">
                <a:solidFill>
                  <a:srgbClr val="569CD6"/>
                </a:solidFill>
                <a:latin typeface="Consolas"/>
              </a:rPr>
              <a:t>{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resultado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]</a:t>
            </a:r>
            <a:r>
              <a:rPr lang="en-US" sz="1100" b="1">
                <a:solidFill>
                  <a:srgbClr val="569CD6"/>
                </a:solidFill>
                <a:latin typeface="Consolas"/>
              </a:rPr>
              <a:t>}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</a:t>
            </a:r>
            <a:endParaRPr lang="en-US" b="1">
              <a:solidFill>
                <a:srgbClr val="CCCCCC"/>
              </a:solidFill>
            </a:endParaRPr>
          </a:p>
          <a:p>
            <a:r>
              <a:rPr lang="en-US" sz="1100" b="1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b="1" err="1">
                <a:solidFill>
                  <a:srgbClr val="569CD6"/>
                </a:solidFill>
                <a:latin typeface="Consolas"/>
              </a:rPr>
              <a:t>f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"Total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 de monedas </a:t>
            </a:r>
            <a:r>
              <a:rPr lang="en-US" sz="1100" b="1" err="1">
                <a:solidFill>
                  <a:srgbClr val="CE9178"/>
                </a:solidFill>
                <a:latin typeface="Consolas"/>
              </a:rPr>
              <a:t>usadas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: </a:t>
            </a:r>
            <a:r>
              <a:rPr lang="en-US" sz="1100" b="1">
                <a:solidFill>
                  <a:srgbClr val="569CD6"/>
                </a:solidFill>
                <a:latin typeface="Consolas"/>
              </a:rPr>
              <a:t>{</a:t>
            </a:r>
            <a:r>
              <a:rPr lang="en-US" sz="1100" b="1" err="1">
                <a:solidFill>
                  <a:srgbClr val="9CDCFE"/>
                </a:solidFill>
                <a:latin typeface="Consolas"/>
              </a:rPr>
              <a:t>resultado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[</a:t>
            </a:r>
            <a:r>
              <a:rPr lang="en-US" sz="1100" b="1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]</a:t>
            </a:r>
            <a:r>
              <a:rPr lang="en-US" sz="1100" b="1">
                <a:solidFill>
                  <a:srgbClr val="569CD6"/>
                </a:solidFill>
                <a:latin typeface="Consolas"/>
              </a:rPr>
              <a:t>}</a:t>
            </a:r>
            <a:r>
              <a:rPr lang="en-US" sz="1100" b="1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b="1">
                <a:solidFill>
                  <a:srgbClr val="CCCCCC"/>
                </a:solidFill>
                <a:latin typeface="Consolas"/>
              </a:rPr>
              <a:t>)</a:t>
            </a:r>
            <a:endParaRPr lang="en-US" b="1">
              <a:solidFill>
                <a:srgbClr val="CCCCCC"/>
              </a:solidFill>
            </a:endParaRPr>
          </a:p>
          <a:p>
            <a:br>
              <a:rPr lang="en-US"/>
            </a:br>
            <a:endParaRPr lang="en-US" b="1"/>
          </a:p>
          <a:p>
            <a:pPr algn="l"/>
            <a:endParaRPr lang="en-US" b="1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326D81-7D6C-A5B6-7164-6738B148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335E-880C-4947-8899-1B4FE100D1D0}" type="datetime1">
              <a:rPr lang="es-MX" smtClean="0"/>
              <a:t>18/06/2024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6F5491-B101-E42F-BF2D-0DBD7C0B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9C653F-CDF6-4AB6-EF67-9EE01C7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9AFD-0779-E711-E55B-647A96BD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41" y="1011433"/>
            <a:ext cx="4931080" cy="2712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Datos de entrada 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Arreglo</a:t>
            </a:r>
            <a:r>
              <a:rPr lang="en-US">
                <a:solidFill>
                  <a:schemeClr val="bg1"/>
                </a:solidFill>
              </a:rPr>
              <a:t> de </a:t>
            </a:r>
            <a:r>
              <a:rPr lang="en-US" err="1">
                <a:solidFill>
                  <a:schemeClr val="bg1"/>
                </a:solidFill>
              </a:rPr>
              <a:t>monedas</a:t>
            </a:r>
            <a:r>
              <a:rPr lang="en-US">
                <a:solidFill>
                  <a:schemeClr val="bg1"/>
                </a:solidFill>
              </a:rPr>
              <a:t> [1,2,5,10]</a:t>
            </a: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Cantidad</a:t>
            </a:r>
            <a:r>
              <a:rPr lang="en-US">
                <a:solidFill>
                  <a:schemeClr val="bg1"/>
                </a:solidFill>
              </a:rPr>
              <a:t>  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F79D7-0CCB-B606-AD1F-21934F1689A6}"/>
              </a:ext>
            </a:extLst>
          </p:cNvPr>
          <p:cNvSpPr txBox="1"/>
          <p:nvPr/>
        </p:nvSpPr>
        <p:spPr>
          <a:xfrm>
            <a:off x="5616257" y="826088"/>
            <a:ext cx="61541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Datos de Salida </a:t>
            </a:r>
          </a:p>
          <a:p>
            <a:r>
              <a:rPr lang="en-US" sz="2800">
                <a:solidFill>
                  <a:srgbClr val="FFFFFF"/>
                </a:solidFill>
              </a:rPr>
              <a:t>#Menor </a:t>
            </a:r>
            <a:r>
              <a:rPr lang="en-US" sz="2800" err="1">
                <a:solidFill>
                  <a:srgbClr val="FFFFFF"/>
                </a:solidFill>
              </a:rPr>
              <a:t>número</a:t>
            </a:r>
            <a:r>
              <a:rPr lang="en-US" sz="2800">
                <a:solidFill>
                  <a:srgbClr val="FFFFFF"/>
                </a:solidFill>
              </a:rPr>
              <a:t> de monedas posibles </a:t>
            </a:r>
          </a:p>
          <a:p>
            <a:r>
              <a:rPr lang="en-US" sz="2800" err="1">
                <a:solidFill>
                  <a:srgbClr val="FFFFFF"/>
                </a:solidFill>
              </a:rPr>
              <a:t>Monedas_usadas</a:t>
            </a:r>
            <a:r>
              <a:rPr lang="en-US" sz="2800">
                <a:solidFill>
                  <a:srgbClr val="FFFFFF"/>
                </a:solidFill>
              </a:rPr>
              <a:t> []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E94B447-3F43-3EE8-73F4-828680CC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E192-EFB6-4C82-B079-CB3191A6281C}" type="datetime1">
              <a:rPr lang="es-MX" smtClean="0"/>
              <a:t>18/06/2024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CB3AD87-5508-CB54-29FF-AD0B63E7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9F09AEA-67B2-0D9D-4498-ACD34DC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F98FF-8949-B3B5-F2CB-1C44C5D82DF7}"/>
              </a:ext>
            </a:extLst>
          </p:cNvPr>
          <p:cNvSpPr/>
          <p:nvPr/>
        </p:nvSpPr>
        <p:spPr>
          <a:xfrm>
            <a:off x="1522157" y="3581699"/>
            <a:ext cx="941294" cy="874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57FA85-FE55-2865-01C8-12A3CE6DB34D}"/>
              </a:ext>
            </a:extLst>
          </p:cNvPr>
          <p:cNvSpPr/>
          <p:nvPr/>
        </p:nvSpPr>
        <p:spPr>
          <a:xfrm>
            <a:off x="581323" y="3581699"/>
            <a:ext cx="941294" cy="874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B10413-2254-2BF0-0F27-9E4749BF771A}"/>
              </a:ext>
            </a:extLst>
          </p:cNvPr>
          <p:cNvSpPr/>
          <p:nvPr/>
        </p:nvSpPr>
        <p:spPr>
          <a:xfrm>
            <a:off x="2466521" y="3581698"/>
            <a:ext cx="941294" cy="874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36A549-69FF-5B1C-8B22-832EA30ED050}"/>
              </a:ext>
            </a:extLst>
          </p:cNvPr>
          <p:cNvSpPr/>
          <p:nvPr/>
        </p:nvSpPr>
        <p:spPr>
          <a:xfrm>
            <a:off x="3401061" y="3581698"/>
            <a:ext cx="941294" cy="874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958A43-A296-A23A-B1D3-850559A150F9}"/>
              </a:ext>
            </a:extLst>
          </p:cNvPr>
          <p:cNvSpPr/>
          <p:nvPr/>
        </p:nvSpPr>
        <p:spPr>
          <a:xfrm>
            <a:off x="5807641" y="2979499"/>
            <a:ext cx="1003004" cy="68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DCA119-0D84-9ABA-DD86-E022B38CA104}"/>
              </a:ext>
            </a:extLst>
          </p:cNvPr>
          <p:cNvSpPr/>
          <p:nvPr/>
        </p:nvSpPr>
        <p:spPr>
          <a:xfrm>
            <a:off x="4810239" y="2871889"/>
            <a:ext cx="826472" cy="8531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ECD998-9509-C05A-DF30-E0AAB4E88D7C}"/>
              </a:ext>
            </a:extLst>
          </p:cNvPr>
          <p:cNvSpPr/>
          <p:nvPr/>
        </p:nvSpPr>
        <p:spPr>
          <a:xfrm>
            <a:off x="4789362" y="3759150"/>
            <a:ext cx="847349" cy="7487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D6BCEE-6652-0DF0-F13D-6A4829D2086B}"/>
              </a:ext>
            </a:extLst>
          </p:cNvPr>
          <p:cNvSpPr/>
          <p:nvPr/>
        </p:nvSpPr>
        <p:spPr>
          <a:xfrm>
            <a:off x="4789363" y="4510711"/>
            <a:ext cx="836911" cy="759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A06BA-6E48-8097-1E58-939EDB00199D}"/>
              </a:ext>
            </a:extLst>
          </p:cNvPr>
          <p:cNvSpPr/>
          <p:nvPr/>
        </p:nvSpPr>
        <p:spPr>
          <a:xfrm>
            <a:off x="4789362" y="5366656"/>
            <a:ext cx="836911" cy="759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6C95B-ED5D-2BE3-A43F-8BFA2609AF0A}"/>
              </a:ext>
            </a:extLst>
          </p:cNvPr>
          <p:cNvSpPr txBox="1"/>
          <p:nvPr/>
        </p:nvSpPr>
        <p:spPr>
          <a:xfrm>
            <a:off x="8698835" y="2899522"/>
            <a:ext cx="2773186" cy="26776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/>
              <a:t>87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E9B834-AED3-86B0-BAD6-CE4DCE48608C}"/>
              </a:ext>
            </a:extLst>
          </p:cNvPr>
          <p:cNvSpPr/>
          <p:nvPr/>
        </p:nvSpPr>
        <p:spPr>
          <a:xfrm>
            <a:off x="9048211" y="3487751"/>
            <a:ext cx="941293" cy="8531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10x8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EC1784-4D7F-5D37-8981-A5328275CC42}"/>
              </a:ext>
            </a:extLst>
          </p:cNvPr>
          <p:cNvSpPr/>
          <p:nvPr/>
        </p:nvSpPr>
        <p:spPr>
          <a:xfrm>
            <a:off x="5807641" y="3825006"/>
            <a:ext cx="1003004" cy="68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24E0A-C916-DB5C-B8D6-975375A4A06F}"/>
              </a:ext>
            </a:extLst>
          </p:cNvPr>
          <p:cNvSpPr/>
          <p:nvPr/>
        </p:nvSpPr>
        <p:spPr>
          <a:xfrm>
            <a:off x="5807641" y="4587005"/>
            <a:ext cx="1003004" cy="68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267AEF-3222-128C-2186-4AEB65FA5506}"/>
              </a:ext>
            </a:extLst>
          </p:cNvPr>
          <p:cNvSpPr/>
          <p:nvPr/>
        </p:nvSpPr>
        <p:spPr>
          <a:xfrm>
            <a:off x="5807640" y="5442950"/>
            <a:ext cx="1003004" cy="688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D33176-4997-B400-E771-06EC2AA78519}"/>
              </a:ext>
            </a:extLst>
          </p:cNvPr>
          <p:cNvSpPr/>
          <p:nvPr/>
        </p:nvSpPr>
        <p:spPr>
          <a:xfrm>
            <a:off x="10363443" y="3487752"/>
            <a:ext cx="847349" cy="7487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186912-919B-E3A5-7D94-B93BE385A099}"/>
              </a:ext>
            </a:extLst>
          </p:cNvPr>
          <p:cNvSpPr/>
          <p:nvPr/>
        </p:nvSpPr>
        <p:spPr>
          <a:xfrm>
            <a:off x="8954265" y="4583779"/>
            <a:ext cx="847349" cy="7487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120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CC98-3553-D47B-725A-5FE276DE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1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Algoritmo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voraz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 Dado un </a:t>
            </a:r>
            <a:r>
              <a:rPr lang="en-US" err="1">
                <a:solidFill>
                  <a:schemeClr val="bg1"/>
                </a:solidFill>
              </a:rPr>
              <a:t>arreglo</a:t>
            </a:r>
            <a:r>
              <a:rPr lang="en-US">
                <a:solidFill>
                  <a:schemeClr val="bg1"/>
                </a:solidFill>
              </a:rPr>
              <a:t> de n </a:t>
            </a:r>
            <a:r>
              <a:rPr lang="en-US" err="1">
                <a:solidFill>
                  <a:schemeClr val="bg1"/>
                </a:solidFill>
              </a:rPr>
              <a:t>cantidades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los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ordena</a:t>
            </a:r>
            <a:r>
              <a:rPr lang="en-US">
                <a:solidFill>
                  <a:schemeClr val="bg1"/>
                </a:solidFill>
              </a:rPr>
              <a:t> de forma </a:t>
            </a:r>
            <a:r>
              <a:rPr lang="en-US" err="1">
                <a:solidFill>
                  <a:schemeClr val="bg1"/>
                </a:solidFill>
              </a:rPr>
              <a:t>descendente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Divide la cantidad dada entre la </a:t>
            </a:r>
            <a:r>
              <a:rPr lang="en-US" err="1">
                <a:solidFill>
                  <a:schemeClr val="bg1"/>
                </a:solidFill>
              </a:rPr>
              <a:t>moneda</a:t>
            </a:r>
            <a:r>
              <a:rPr lang="en-US">
                <a:solidFill>
                  <a:schemeClr val="bg1"/>
                </a:solidFill>
              </a:rPr>
              <a:t> mayor 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Actualiza</a:t>
            </a:r>
            <a:r>
              <a:rPr lang="en-US">
                <a:solidFill>
                  <a:schemeClr val="bg1"/>
                </a:solidFill>
              </a:rPr>
              <a:t> la cantidad 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Vuelve a </a:t>
            </a:r>
            <a:r>
              <a:rPr lang="en-US" err="1">
                <a:solidFill>
                  <a:schemeClr val="bg1"/>
                </a:solidFill>
              </a:rPr>
              <a:t>dividir</a:t>
            </a:r>
            <a:r>
              <a:rPr lang="en-US">
                <a:solidFill>
                  <a:schemeClr val="bg1"/>
                </a:solidFill>
              </a:rPr>
              <a:t> entre la </a:t>
            </a:r>
            <a:r>
              <a:rPr lang="en-US" err="1">
                <a:solidFill>
                  <a:schemeClr val="bg1"/>
                </a:solidFill>
              </a:rPr>
              <a:t>siguiente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moneda</a:t>
            </a:r>
            <a:r>
              <a:rPr lang="en-US">
                <a:solidFill>
                  <a:schemeClr val="bg1"/>
                </a:solidFill>
              </a:rPr>
              <a:t> y </a:t>
            </a:r>
            <a:r>
              <a:rPr lang="en-US" err="1">
                <a:solidFill>
                  <a:schemeClr val="bg1"/>
                </a:solidFill>
              </a:rPr>
              <a:t>asi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sucesivamente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D87B-AFF9-73FD-04D5-0481F1FD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D0D-D9F4-4C0D-BD06-6FF7023817AE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42F1-4F5C-A4EE-BFBC-22E0E7D6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6E60-F0D0-4E92-B0BF-312AD1DE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4DBF-0562-5682-4158-42B50B4C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rgbClr val="FFFFFF"/>
                </a:solidFill>
              </a:rPr>
              <a:t>Algoritmo</a:t>
            </a:r>
            <a:r>
              <a:rPr lang="en-US">
                <a:solidFill>
                  <a:srgbClr val="FFFFFF"/>
                </a:solidFill>
              </a:rPr>
              <a:t> no </a:t>
            </a:r>
            <a:r>
              <a:rPr lang="en-US" err="1">
                <a:solidFill>
                  <a:srgbClr val="FFFFFF"/>
                </a:solidFill>
              </a:rPr>
              <a:t>voraz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F53A-502B-BAE9-7E64-1E7DCCA4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D0D-D9F4-4C0D-BD06-6FF7023817AE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68EF-29DB-9BAD-10C2-EC024145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F496-7CF6-6AC3-1DDC-702A6B41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EF3F6C-FA2C-DE86-8AC5-053D30DC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Divide </a:t>
            </a:r>
            <a:r>
              <a:rPr lang="en-US" err="1">
                <a:solidFill>
                  <a:schemeClr val="bg1"/>
                </a:solidFill>
              </a:rPr>
              <a:t>el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problema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subproblemas</a:t>
            </a:r>
          </a:p>
          <a:p>
            <a:r>
              <a:rPr lang="en-US">
                <a:solidFill>
                  <a:schemeClr val="bg1"/>
                </a:solidFill>
              </a:rPr>
              <a:t>Se </a:t>
            </a:r>
            <a:r>
              <a:rPr lang="en-US" err="1">
                <a:solidFill>
                  <a:schemeClr val="bg1"/>
                </a:solidFill>
              </a:rPr>
              <a:t>inicializa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una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lista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infinito</a:t>
            </a:r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Itera </a:t>
            </a:r>
            <a:r>
              <a:rPr lang="en-US" err="1">
                <a:solidFill>
                  <a:schemeClr val="bg1"/>
                </a:solidFill>
              </a:rPr>
              <a:t>sobre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cada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moneda</a:t>
            </a:r>
            <a:r>
              <a:rPr lang="en-US">
                <a:solidFill>
                  <a:schemeClr val="bg1"/>
                </a:solidFill>
              </a:rPr>
              <a:t> dada </a:t>
            </a:r>
            <a:r>
              <a:rPr lang="en-US" err="1">
                <a:solidFill>
                  <a:schemeClr val="bg1"/>
                </a:solidFill>
              </a:rPr>
              <a:t>haciendo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comparaciones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chemeClr val="bg1"/>
                </a:solidFill>
              </a:rPr>
              <a:t>desde</a:t>
            </a:r>
            <a:r>
              <a:rPr lang="en-US">
                <a:solidFill>
                  <a:schemeClr val="bg1"/>
                </a:solidFill>
              </a:rPr>
              <a:t> 1 hasta la cantidad 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7E5D-1E94-C3FC-FA31-17007875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DD0D-D9F4-4C0D-BD06-6FF7023817AE}" type="datetime1">
              <a:rPr lang="es-MX" smtClean="0"/>
              <a:t>18/06/2024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C19B-5893-FA90-07AD-9F042052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Algoritmos voraces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E666-27CE-8B88-F048-5CF393C7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438A38B-B3A0-B38E-207B-26315434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60" y="646091"/>
            <a:ext cx="7343894" cy="5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Algoritmos              voraces                   (greedy)</vt:lpstr>
      <vt:lpstr>¿Que son?</vt:lpstr>
      <vt:lpstr>Ventajas y desventajas</vt:lpstr>
      <vt:lpstr>Problema del cambio de  monedas</vt:lpstr>
      <vt:lpstr>PowerPoint Presentation</vt:lpstr>
      <vt:lpstr>PowerPoint Presentation</vt:lpstr>
      <vt:lpstr>PowerPoint Presentation</vt:lpstr>
      <vt:lpstr>Algoritmo no voraz</vt:lpstr>
      <vt:lpstr>PowerPoint Presentation</vt:lpstr>
      <vt:lpstr>PowerPoint Presentation</vt:lpstr>
      <vt:lpstr>Caminos mínimos en grafos</vt:lpstr>
      <vt:lpstr>¿Qué es el camino mínimo en un grafo?</vt:lpstr>
      <vt:lpstr>¿Qué es el camino mínimo en un grafo?</vt:lpstr>
      <vt:lpstr>PowerPoint Presentation</vt:lpstr>
      <vt:lpstr>Ejemplo de Algoritmo Voraz</vt:lpstr>
      <vt:lpstr>PowerPoint Presentation</vt:lpstr>
      <vt:lpstr>PowerPoint Presentation</vt:lpstr>
      <vt:lpstr>Ejemplo de Algoritmo No Voraz</vt:lpstr>
      <vt:lpstr>PowerPoint Presentation</vt:lpstr>
      <vt:lpstr>PowerPoint Presentation</vt:lpstr>
      <vt:lpstr>PowerPoint Presentation</vt:lpstr>
      <vt:lpstr>Comparación final</vt:lpstr>
      <vt:lpstr>Problema de selección de actividades</vt:lpstr>
      <vt:lpstr>Datos de entrada y salida del programa</vt:lpstr>
      <vt:lpstr>Algoritmo voraz</vt:lpstr>
      <vt:lpstr>Algoritmo no voraz (programación dinámica)</vt:lpstr>
      <vt:lpstr>Ejemplo voraz</vt:lpstr>
      <vt:lpstr>Ejemplo no voraz</vt:lpstr>
      <vt:lpstr>Rendimiento (peor caso)</vt:lpstr>
      <vt:lpstr>Comparación enfoque voraz y no voraz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</dc:title>
  <dc:creator/>
  <cp:revision>284</cp:revision>
  <dcterms:created xsi:type="dcterms:W3CDTF">2024-06-14T05:02:31Z</dcterms:created>
  <dcterms:modified xsi:type="dcterms:W3CDTF">2024-06-19T06:17:36Z</dcterms:modified>
</cp:coreProperties>
</file>