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Noto Sans Symbol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NotoSansSymbols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NotoSansSymbol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e3ff5438_2_57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1e3e3ff5438_2_57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Good afternoon..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My name is B. L. and today I would like to give you a short presentation about my isw and Bachelor thesis topic, Hardening...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ISAP is a prem.-based auth. enc. scheme that provides protection against many attacks by default but not immune to p. p. a.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Interesting fact: TU Graz has connection to ISAP, as a group of cryptographers from TU was also involved in the design of ISAP.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e3e3ff5438_2_57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3e3ff54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3e3ff54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3e3ff5438_2_121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1e3e3ff5438_2_121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e3e3ff5438_2_121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3e3ff5438_2_130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1e3e3ff5438_2_130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e3e3ff5438_2_130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e3ff54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3e3ff54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3e3ff5438_2_139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1e3e3ff5438_2_139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e3e3ff5438_2_139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e3ff54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3e3ff54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3e3ff5438_2_149:notes"/>
          <p:cNvSpPr/>
          <p:nvPr>
            <p:ph idx="2" type="sldImg"/>
          </p:nvPr>
        </p:nvSpPr>
        <p:spPr>
          <a:xfrm>
            <a:off x="381102" y="685800"/>
            <a:ext cx="6092436" cy="34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1e3e3ff5438_2_149:notes"/>
          <p:cNvSpPr txBox="1"/>
          <p:nvPr>
            <p:ph idx="1" type="body"/>
          </p:nvPr>
        </p:nvSpPr>
        <p:spPr>
          <a:xfrm>
            <a:off x="685800" y="4343400"/>
            <a:ext cx="5483400" cy="4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e3e3ff5438_2_149:notes"/>
          <p:cNvSpPr/>
          <p:nvPr/>
        </p:nvSpPr>
        <p:spPr>
          <a:xfrm>
            <a:off x="3884760" y="8685360"/>
            <a:ext cx="2968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3e3ff5438_2_158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1e3e3ff5438_2_158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e3e3ff5438_2_158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3e3ff5438_2_170:notes"/>
          <p:cNvSpPr/>
          <p:nvPr>
            <p:ph idx="2" type="sldImg"/>
          </p:nvPr>
        </p:nvSpPr>
        <p:spPr>
          <a:xfrm>
            <a:off x="381102" y="685800"/>
            <a:ext cx="6092436" cy="34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1e3e3ff5438_2_170:notes"/>
          <p:cNvSpPr txBox="1"/>
          <p:nvPr>
            <p:ph idx="1" type="body"/>
          </p:nvPr>
        </p:nvSpPr>
        <p:spPr>
          <a:xfrm>
            <a:off x="685800" y="4343400"/>
            <a:ext cx="5483400" cy="4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e3e3ff5438_2_170:notes"/>
          <p:cNvSpPr/>
          <p:nvPr/>
        </p:nvSpPr>
        <p:spPr>
          <a:xfrm>
            <a:off x="3884760" y="8685360"/>
            <a:ext cx="2968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695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67361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456955" y="205031"/>
            <a:ext cx="8229266" cy="39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467361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3" type="body"/>
          </p:nvPr>
        </p:nvSpPr>
        <p:spPr>
          <a:xfrm>
            <a:off x="45695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695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67361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56955" y="2761341"/>
            <a:ext cx="8229266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6955" y="1203356"/>
            <a:ext cx="8229266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56955" y="2761341"/>
            <a:ext cx="8229266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3" type="body"/>
          </p:nvPr>
        </p:nvSpPr>
        <p:spPr>
          <a:xfrm>
            <a:off x="45695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4" type="body"/>
          </p:nvPr>
        </p:nvSpPr>
        <p:spPr>
          <a:xfrm>
            <a:off x="467361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6955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3239396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6021836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56955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5" type="body"/>
          </p:nvPr>
        </p:nvSpPr>
        <p:spPr>
          <a:xfrm>
            <a:off x="3239396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6" type="body"/>
          </p:nvPr>
        </p:nvSpPr>
        <p:spPr>
          <a:xfrm>
            <a:off x="6021836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subTitle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45695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467361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1" type="subTitle"/>
          </p:nvPr>
        </p:nvSpPr>
        <p:spPr>
          <a:xfrm>
            <a:off x="456955" y="205031"/>
            <a:ext cx="8229266" cy="39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body"/>
          </p:nvPr>
        </p:nvSpPr>
        <p:spPr>
          <a:xfrm>
            <a:off x="467361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3" type="body"/>
          </p:nvPr>
        </p:nvSpPr>
        <p:spPr>
          <a:xfrm>
            <a:off x="45695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45695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3" type="body"/>
          </p:nvPr>
        </p:nvSpPr>
        <p:spPr>
          <a:xfrm>
            <a:off x="467361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3" type="body"/>
          </p:nvPr>
        </p:nvSpPr>
        <p:spPr>
          <a:xfrm>
            <a:off x="456955" y="2761341"/>
            <a:ext cx="8229266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456955" y="1203356"/>
            <a:ext cx="8229266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456955" y="2761341"/>
            <a:ext cx="8229266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3" type="body"/>
          </p:nvPr>
        </p:nvSpPr>
        <p:spPr>
          <a:xfrm>
            <a:off x="45695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4" type="body"/>
          </p:nvPr>
        </p:nvSpPr>
        <p:spPr>
          <a:xfrm>
            <a:off x="467361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456955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2" type="body"/>
          </p:nvPr>
        </p:nvSpPr>
        <p:spPr>
          <a:xfrm>
            <a:off x="3239396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3" type="body"/>
          </p:nvPr>
        </p:nvSpPr>
        <p:spPr>
          <a:xfrm>
            <a:off x="6021836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4" type="body"/>
          </p:nvPr>
        </p:nvSpPr>
        <p:spPr>
          <a:xfrm>
            <a:off x="456955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5" type="body"/>
          </p:nvPr>
        </p:nvSpPr>
        <p:spPr>
          <a:xfrm>
            <a:off x="3239396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6" type="body"/>
          </p:nvPr>
        </p:nvSpPr>
        <p:spPr>
          <a:xfrm>
            <a:off x="6021836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15972"/>
            <a:ext cx="9141904" cy="429806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gradFill>
            <a:gsLst>
              <a:gs pos="0">
                <a:srgbClr val="B80034"/>
              </a:gs>
              <a:gs pos="100000">
                <a:srgbClr val="EF004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569276" y="68344"/>
            <a:ext cx="1445668" cy="285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www.tugraz.at</a:t>
            </a:r>
            <a:r>
              <a:rPr b="0" i="0" lang="en-GB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rgbClr val="F7014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95034" cy="47131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4715972"/>
            <a:ext cx="536337" cy="429806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470049" y="857081"/>
            <a:ext cx="1438035" cy="54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PASSION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0" y="4715972"/>
            <a:ext cx="9141904" cy="429806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gradFill>
            <a:gsLst>
              <a:gs pos="0">
                <a:srgbClr val="B80034"/>
              </a:gs>
              <a:gs pos="100000">
                <a:srgbClr val="EF004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509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7569276" y="68344"/>
            <a:ext cx="1445668" cy="285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www.tugraz.at</a:t>
            </a:r>
            <a:r>
              <a:rPr b="0" i="0" lang="en-GB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rgbClr val="F7014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ightofcode/android-vpnservice-example" TargetMode="External"/><Relationship Id="rId4" Type="http://schemas.openxmlformats.org/officeDocument/2006/relationships/hyperlink" Target="https://developer.android.com/guide/topics/connectivity/vpn" TargetMode="External"/><Relationship Id="rId5" Type="http://schemas.openxmlformats.org/officeDocument/2006/relationships/hyperlink" Target="https://developer.android.com/reference/android/net/ConnectivityManag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G4RFaNBR3ta8xJyL-xoV5NQ0QX1Gq_my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/>
          <p:nvPr/>
        </p:nvSpPr>
        <p:spPr>
          <a:xfrm>
            <a:off x="622334" y="979088"/>
            <a:ext cx="6118011" cy="1704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F70146"/>
                </a:solidFill>
                <a:latin typeface="Arial"/>
                <a:ea typeface="Arial"/>
                <a:cs typeface="Arial"/>
                <a:sym typeface="Arial"/>
              </a:rPr>
              <a:t>Live Data Analysis with using VPNService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9"/>
          <p:cNvSpPr/>
          <p:nvPr/>
        </p:nvSpPr>
        <p:spPr>
          <a:xfrm>
            <a:off x="622334" y="3376688"/>
            <a:ext cx="6118011" cy="2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Mobile Security (SS 2023)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9"/>
          <p:cNvSpPr/>
          <p:nvPr/>
        </p:nvSpPr>
        <p:spPr>
          <a:xfrm>
            <a:off x="622334" y="2718056"/>
            <a:ext cx="6118011" cy="563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Fabian Gruber, Béla Lemle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9"/>
          <p:cNvSpPr/>
          <p:nvPr/>
        </p:nvSpPr>
        <p:spPr>
          <a:xfrm>
            <a:off x="646251" y="3742706"/>
            <a:ext cx="6118011" cy="56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9"/>
          <p:cNvSpPr/>
          <p:nvPr/>
        </p:nvSpPr>
        <p:spPr>
          <a:xfrm>
            <a:off x="7431884" y="4822031"/>
            <a:ext cx="1550239" cy="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31750" lIns="63500" spcFirstLastPara="1" rIns="63500" wrap="square" tIns="31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June 2023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/>
          <p:nvPr/>
        </p:nvSpPr>
        <p:spPr>
          <a:xfrm>
            <a:off x="0" y="4715972"/>
            <a:ext cx="42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8"/>
          <p:cNvSpPr txBox="1"/>
          <p:nvPr>
            <p:ph type="title"/>
          </p:nvPr>
        </p:nvSpPr>
        <p:spPr>
          <a:xfrm>
            <a:off x="456955" y="205031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Resources</a:t>
            </a:r>
            <a:endParaRPr sz="2400"/>
          </a:p>
        </p:txBody>
      </p:sp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456955" y="1203356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Based on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https://github.com/mightofcode/android-vpnservice-example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VPNService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https://developer.android.com/guide/topics/connectivity/vpn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ConnectifiyManager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https://developer.android.com/reference/android/net/ConnectivityManager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/>
          <p:nvPr/>
        </p:nvSpPr>
        <p:spPr>
          <a:xfrm>
            <a:off x="622334" y="413100"/>
            <a:ext cx="8392610" cy="38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/>
          <p:nvPr/>
        </p:nvSpPr>
        <p:spPr>
          <a:xfrm>
            <a:off x="622334" y="977063"/>
            <a:ext cx="8392610" cy="368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VPNService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and implementation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apps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/>
          <p:nvPr/>
        </p:nvSpPr>
        <p:spPr>
          <a:xfrm>
            <a:off x="622334" y="4769887"/>
            <a:ext cx="8277862" cy="3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0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0"/>
          <p:cNvSpPr/>
          <p:nvPr/>
        </p:nvSpPr>
        <p:spPr>
          <a:xfrm>
            <a:off x="622334" y="68344"/>
            <a:ext cx="7198064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/>
          <p:nvPr/>
        </p:nvSpPr>
        <p:spPr>
          <a:xfrm>
            <a:off x="622334" y="413100"/>
            <a:ext cx="8392610" cy="38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VPNService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1"/>
          <p:cNvSpPr/>
          <p:nvPr/>
        </p:nvSpPr>
        <p:spPr>
          <a:xfrm>
            <a:off x="622334" y="977063"/>
            <a:ext cx="8392610" cy="368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for apps to build own VPN solutions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network interface, routing rules, addresses, file descriptor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from fd </a:t>
            </a:r>
            <a:r>
              <a:rPr lang="en-GB" sz="1300">
                <a:solidFill>
                  <a:schemeClr val="dk1"/>
                </a:solidFill>
              </a:rPr>
              <a:t>➙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outgoing packet that was routed to the interface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to fd </a:t>
            </a:r>
            <a:r>
              <a:rPr lang="en-GB" sz="1300">
                <a:solidFill>
                  <a:schemeClr val="dk1"/>
                </a:solidFill>
              </a:rPr>
              <a:t>➙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injected packets are as if they were received through the interface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measures: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interaction needed to start the VPN service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service at a time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visible on the device if the service is running (system managed)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no root access required to use it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622334" y="4769887"/>
            <a:ext cx="8277862" cy="3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1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/>
          <p:nvPr/>
        </p:nvSpPr>
        <p:spPr>
          <a:xfrm>
            <a:off x="622334" y="68344"/>
            <a:ext cx="7198064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26" y="828712"/>
            <a:ext cx="6380151" cy="3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2"/>
          <p:cNvSpPr/>
          <p:nvPr/>
        </p:nvSpPr>
        <p:spPr>
          <a:xfrm>
            <a:off x="0" y="4715972"/>
            <a:ext cx="429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/>
          <p:nvPr/>
        </p:nvSpPr>
        <p:spPr>
          <a:xfrm>
            <a:off x="622334" y="413100"/>
            <a:ext cx="8392610" cy="38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24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3"/>
          <p:cNvSpPr/>
          <p:nvPr/>
        </p:nvSpPr>
        <p:spPr>
          <a:xfrm>
            <a:off x="622334" y="977063"/>
            <a:ext cx="8392610" cy="368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for the live packet analysis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Differentiate between TCP, UDP, HTTP, HTTPS, DNS packets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payload of DNS requests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app where the packet comes from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packet related data (e.g. source/destination addresses)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General packet type </a:t>
            </a:r>
            <a:r>
              <a:rPr lang="en-GB" sz="1300"/>
              <a:t>statistics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3"/>
          <p:cNvSpPr/>
          <p:nvPr/>
        </p:nvSpPr>
        <p:spPr>
          <a:xfrm>
            <a:off x="622334" y="4769887"/>
            <a:ext cx="8277862" cy="3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3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3"/>
          <p:cNvSpPr/>
          <p:nvPr/>
        </p:nvSpPr>
        <p:spPr>
          <a:xfrm>
            <a:off x="622334" y="68344"/>
            <a:ext cx="7198064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450" y="354375"/>
            <a:ext cx="1968025" cy="43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/>
          <p:nvPr/>
        </p:nvSpPr>
        <p:spPr>
          <a:xfrm>
            <a:off x="0" y="4715972"/>
            <a:ext cx="429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4"/>
          <p:cNvSpPr txBox="1"/>
          <p:nvPr>
            <p:ph type="title"/>
          </p:nvPr>
        </p:nvSpPr>
        <p:spPr>
          <a:xfrm>
            <a:off x="456955" y="205031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Packt and Application Mapping</a:t>
            </a:r>
            <a:endParaRPr sz="2400"/>
          </a:p>
        </p:txBody>
      </p:sp>
      <p:sp>
        <p:nvSpPr>
          <p:cNvPr id="214" name="Google Shape;214;p44"/>
          <p:cNvSpPr txBox="1"/>
          <p:nvPr>
            <p:ph idx="1" type="body"/>
          </p:nvPr>
        </p:nvSpPr>
        <p:spPr>
          <a:xfrm>
            <a:off x="456955" y="1203356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 Android 10 </a:t>
            </a:r>
            <a:r>
              <a:rPr lang="en-GB">
                <a:solidFill>
                  <a:schemeClr val="dk1"/>
                </a:solidFill>
              </a:rPr>
              <a:t>➙</a:t>
            </a:r>
            <a:r>
              <a:rPr lang="en-GB"/>
              <a:t> /proc/net/tcp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Shows ports and corresponding UIDs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Post Android 10 ➙ </a:t>
            </a:r>
            <a:r>
              <a:rPr lang="en-GB"/>
              <a:t>ConnectivityManager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/proc/net/tcp no longer </a:t>
            </a:r>
            <a:r>
              <a:rPr lang="en-GB"/>
              <a:t>accessible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Use </a:t>
            </a:r>
            <a:r>
              <a:rPr lang="en-GB"/>
              <a:t>ConnectivityManager</a:t>
            </a:r>
            <a:r>
              <a:rPr lang="en-GB"/>
              <a:t> class to get UIDs of connections owners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PackageManager to get package names from UIDs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/>
          <p:nvPr/>
        </p:nvSpPr>
        <p:spPr>
          <a:xfrm>
            <a:off x="622334" y="413100"/>
            <a:ext cx="8392567" cy="38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Live Analysis</a:t>
            </a:r>
            <a:endParaRPr b="0" i="0" sz="24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5"/>
          <p:cNvSpPr/>
          <p:nvPr/>
        </p:nvSpPr>
        <p:spPr>
          <a:xfrm>
            <a:off x="622334" y="4769887"/>
            <a:ext cx="8277862" cy="30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0" y="4715972"/>
            <a:ext cx="429774" cy="429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622334" y="68344"/>
            <a:ext cx="7198021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45" title="device-2023-06-10-163353.webm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5622" y="-46792"/>
            <a:ext cx="2611759" cy="464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/>
          <p:nvPr/>
        </p:nvSpPr>
        <p:spPr>
          <a:xfrm>
            <a:off x="622334" y="413100"/>
            <a:ext cx="8392567" cy="38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Packet Analysis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6"/>
          <p:cNvSpPr/>
          <p:nvPr/>
        </p:nvSpPr>
        <p:spPr>
          <a:xfrm>
            <a:off x="622334" y="4769887"/>
            <a:ext cx="8277862" cy="3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6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6"/>
          <p:cNvSpPr/>
          <p:nvPr/>
        </p:nvSpPr>
        <p:spPr>
          <a:xfrm>
            <a:off x="622334" y="68344"/>
            <a:ext cx="7198064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6"/>
          <p:cNvSpPr txBox="1"/>
          <p:nvPr/>
        </p:nvSpPr>
        <p:spPr>
          <a:xfrm>
            <a:off x="653283" y="859588"/>
            <a:ext cx="2571010" cy="324633"/>
          </a:xfrm>
          <a:prstGeom prst="rect">
            <a:avLst/>
          </a:prstGeom>
          <a:noFill/>
          <a:ln>
            <a:noFill/>
          </a:ln>
        </p:spPr>
        <p:txBody>
          <a:bodyPr anchorCtr="0" anchor="t" bIns="64500" lIns="64500" spcFirstLastPara="1" rIns="64500" wrap="square" tIns="64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willhaben.at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284" y="880875"/>
            <a:ext cx="2029096" cy="360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8172" y="0"/>
            <a:ext cx="2099848" cy="373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3932" y="576431"/>
            <a:ext cx="2233916" cy="397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/>
          <p:nvPr/>
        </p:nvSpPr>
        <p:spPr>
          <a:xfrm>
            <a:off x="622334" y="413100"/>
            <a:ext cx="8392567" cy="38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Packet Analysis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7"/>
          <p:cNvSpPr/>
          <p:nvPr/>
        </p:nvSpPr>
        <p:spPr>
          <a:xfrm>
            <a:off x="710883" y="1453607"/>
            <a:ext cx="8392567" cy="3034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7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7"/>
          <p:cNvSpPr/>
          <p:nvPr/>
        </p:nvSpPr>
        <p:spPr>
          <a:xfrm>
            <a:off x="622334" y="4769887"/>
            <a:ext cx="8277862" cy="30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7"/>
          <p:cNvSpPr/>
          <p:nvPr/>
        </p:nvSpPr>
        <p:spPr>
          <a:xfrm>
            <a:off x="0" y="4715972"/>
            <a:ext cx="429774" cy="429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7"/>
          <p:cNvSpPr/>
          <p:nvPr/>
        </p:nvSpPr>
        <p:spPr>
          <a:xfrm>
            <a:off x="622334" y="68344"/>
            <a:ext cx="7198021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653283" y="859588"/>
            <a:ext cx="2571010" cy="324633"/>
          </a:xfrm>
          <a:prstGeom prst="rect">
            <a:avLst/>
          </a:prstGeom>
          <a:noFill/>
          <a:ln>
            <a:noFill/>
          </a:ln>
        </p:spPr>
        <p:txBody>
          <a:bodyPr anchorCtr="0" anchor="t" bIns="64500" lIns="64500" spcFirstLastPara="1" rIns="64500" wrap="square" tIns="64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 app)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