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1" r:id="rId5"/>
    <p:sldMasterId id="214748367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5143500" cx="9144000"/>
  <p:notesSz cx="6858000" cy="9144000"/>
  <p:embeddedFontLst>
    <p:embeddedFont>
      <p:font typeface="Noto Sans Symbols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0" roundtripDataSignature="AMtx7mh7EI86k9tFVLolwOSRUgeht6On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font" Target="fonts/NotoSansSymbols-bold.fntdata"/><Relationship Id="rId6" Type="http://schemas.openxmlformats.org/officeDocument/2006/relationships/slideMaster" Target="slideMasters/slideMaster3.xml"/><Relationship Id="rId18" Type="http://schemas.openxmlformats.org/officeDocument/2006/relationships/font" Target="fonts/NotoSansSymbols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:notes"/>
          <p:cNvSpPr/>
          <p:nvPr>
            <p:ph idx="2" type="sldImg"/>
          </p:nvPr>
        </p:nvSpPr>
        <p:spPr>
          <a:xfrm>
            <a:off x="381102" y="685800"/>
            <a:ext cx="6092556" cy="34261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" name="Google Shape;163;p1:notes"/>
          <p:cNvSpPr txBox="1"/>
          <p:nvPr>
            <p:ph idx="1"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GB" sz="2000" strike="noStrike">
                <a:latin typeface="Arial"/>
                <a:ea typeface="Arial"/>
                <a:cs typeface="Arial"/>
                <a:sym typeface="Arial"/>
              </a:rPr>
              <a:t>Good afternoon..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GB" sz="2000" strike="noStrike">
                <a:latin typeface="Arial"/>
                <a:ea typeface="Arial"/>
                <a:cs typeface="Arial"/>
                <a:sym typeface="Arial"/>
              </a:rPr>
              <a:t>My name is B. L. and today I would like to give you a short presentation about my isw and Bachelor thesis topic, Hardening...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GB" sz="2000" strike="noStrike">
                <a:latin typeface="Arial"/>
                <a:ea typeface="Arial"/>
                <a:cs typeface="Arial"/>
                <a:sym typeface="Arial"/>
              </a:rPr>
              <a:t>ISAP is a prem.-based auth. enc. scheme that provides protection against many attacks by default but not immune to p. p. a.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GB" sz="2000" strike="noStrike">
                <a:latin typeface="Arial"/>
                <a:ea typeface="Arial"/>
                <a:cs typeface="Arial"/>
                <a:sym typeface="Arial"/>
              </a:rPr>
              <a:t>Interesting fact: TU Graz has connection to ISAP, as a group of cryptographers from TU was also involved in the design of ISAP.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:notes"/>
          <p:cNvSpPr/>
          <p:nvPr/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:notes"/>
          <p:cNvSpPr/>
          <p:nvPr>
            <p:ph idx="2" type="sldImg"/>
          </p:nvPr>
        </p:nvSpPr>
        <p:spPr>
          <a:xfrm>
            <a:off x="381102" y="685800"/>
            <a:ext cx="6092556" cy="34261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3" name="Google Shape;173;p2:notes"/>
          <p:cNvSpPr txBox="1"/>
          <p:nvPr>
            <p:ph idx="1"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GB" sz="2000" strike="noStrike">
                <a:latin typeface="Arial"/>
                <a:ea typeface="Arial"/>
                <a:cs typeface="Arial"/>
                <a:sym typeface="Arial"/>
              </a:rPr>
              <a:t>Transition to next slide: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GB" sz="2000" strike="noStrike">
                <a:latin typeface="Arial"/>
                <a:ea typeface="Arial"/>
                <a:cs typeface="Arial"/>
                <a:sym typeface="Arial"/>
              </a:rPr>
              <a:t>To provide some background I would like to briefly describe the physical attacks and then narrow this down to p.p.a. against which isap is to be hardened.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:notes"/>
          <p:cNvSpPr/>
          <p:nvPr/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:notes"/>
          <p:cNvSpPr/>
          <p:nvPr>
            <p:ph idx="2" type="sldImg"/>
          </p:nvPr>
        </p:nvSpPr>
        <p:spPr>
          <a:xfrm>
            <a:off x="381102" y="685800"/>
            <a:ext cx="6092556" cy="34261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3" name="Google Shape;183;p3:notes"/>
          <p:cNvSpPr txBox="1"/>
          <p:nvPr>
            <p:ph idx="1"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GB" sz="2000" strike="noStrike">
                <a:latin typeface="Arial"/>
                <a:ea typeface="Arial"/>
                <a:cs typeface="Arial"/>
                <a:sym typeface="Arial"/>
              </a:rPr>
              <a:t>Transition to next slide: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GB" sz="2000" strike="noStrike">
                <a:latin typeface="Arial"/>
                <a:ea typeface="Arial"/>
                <a:cs typeface="Arial"/>
                <a:sym typeface="Arial"/>
              </a:rPr>
              <a:t>To provide some background I would like to briefly describe the physical attacks and then narrow this down to p.p.a. against which isap is to be hardened.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:notes"/>
          <p:cNvSpPr/>
          <p:nvPr/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:notes"/>
          <p:cNvSpPr/>
          <p:nvPr>
            <p:ph idx="2" type="sldImg"/>
          </p:nvPr>
        </p:nvSpPr>
        <p:spPr>
          <a:xfrm>
            <a:off x="381102" y="685800"/>
            <a:ext cx="6092556" cy="34261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9" name="Google Shape;199;p5:notes"/>
          <p:cNvSpPr txBox="1"/>
          <p:nvPr>
            <p:ph idx="1"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GB" sz="2000" strike="noStrike">
                <a:latin typeface="Arial"/>
                <a:ea typeface="Arial"/>
                <a:cs typeface="Arial"/>
                <a:sym typeface="Arial"/>
              </a:rPr>
              <a:t>Transition to next slide: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GB" sz="2000" strike="noStrike">
                <a:latin typeface="Arial"/>
                <a:ea typeface="Arial"/>
                <a:cs typeface="Arial"/>
                <a:sym typeface="Arial"/>
              </a:rPr>
              <a:t>To provide some background I would like to briefly describe the physical attacks and then narrow this down to p.p.a. against which isap is to be hardened.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5:notes"/>
          <p:cNvSpPr/>
          <p:nvPr/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7:notes"/>
          <p:cNvSpPr/>
          <p:nvPr>
            <p:ph idx="2" type="sldImg"/>
          </p:nvPr>
        </p:nvSpPr>
        <p:spPr>
          <a:xfrm>
            <a:off x="381102" y="685800"/>
            <a:ext cx="6092436" cy="34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Google Shape;217;p7:notes"/>
          <p:cNvSpPr txBox="1"/>
          <p:nvPr>
            <p:ph idx="1" type="body"/>
          </p:nvPr>
        </p:nvSpPr>
        <p:spPr>
          <a:xfrm>
            <a:off x="685800" y="4343400"/>
            <a:ext cx="5483400" cy="41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GB" sz="2000" strike="noStrike">
                <a:latin typeface="Arial"/>
                <a:ea typeface="Arial"/>
                <a:cs typeface="Arial"/>
                <a:sym typeface="Arial"/>
              </a:rPr>
              <a:t>Transition to next slide: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GB" sz="2000" strike="noStrike">
                <a:latin typeface="Arial"/>
                <a:ea typeface="Arial"/>
                <a:cs typeface="Arial"/>
                <a:sym typeface="Arial"/>
              </a:rPr>
              <a:t>To provide some background I would like to briefly describe the physical attacks and then narrow this down to p.p.a. against which isap is to be hardened.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7:notes"/>
          <p:cNvSpPr/>
          <p:nvPr/>
        </p:nvSpPr>
        <p:spPr>
          <a:xfrm>
            <a:off x="3884760" y="8685360"/>
            <a:ext cx="29688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8:notes"/>
          <p:cNvSpPr/>
          <p:nvPr>
            <p:ph idx="2" type="sldImg"/>
          </p:nvPr>
        </p:nvSpPr>
        <p:spPr>
          <a:xfrm>
            <a:off x="381102" y="685800"/>
            <a:ext cx="6092556" cy="34261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7" name="Google Shape;227;p8:notes"/>
          <p:cNvSpPr txBox="1"/>
          <p:nvPr>
            <p:ph idx="1"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GB" sz="2000" strike="noStrike">
                <a:latin typeface="Arial"/>
                <a:ea typeface="Arial"/>
                <a:cs typeface="Arial"/>
                <a:sym typeface="Arial"/>
              </a:rPr>
              <a:t>Transition to next slide: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GB" sz="2000" strike="noStrike">
                <a:latin typeface="Arial"/>
                <a:ea typeface="Arial"/>
                <a:cs typeface="Arial"/>
                <a:sym typeface="Arial"/>
              </a:rPr>
              <a:t>To provide some background I would like to briefly describe the physical attacks and then narrow this down to p.p.a. against which isap is to be hardened.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8:notes"/>
          <p:cNvSpPr/>
          <p:nvPr/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9:notes"/>
          <p:cNvSpPr/>
          <p:nvPr>
            <p:ph idx="2" type="sldImg"/>
          </p:nvPr>
        </p:nvSpPr>
        <p:spPr>
          <a:xfrm>
            <a:off x="381102" y="685800"/>
            <a:ext cx="6092436" cy="34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0" name="Google Shape;240;p9:notes"/>
          <p:cNvSpPr txBox="1"/>
          <p:nvPr>
            <p:ph idx="1" type="body"/>
          </p:nvPr>
        </p:nvSpPr>
        <p:spPr>
          <a:xfrm>
            <a:off x="685800" y="4343400"/>
            <a:ext cx="5483400" cy="41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GB" sz="2000" strike="noStrike">
                <a:latin typeface="Arial"/>
                <a:ea typeface="Arial"/>
                <a:cs typeface="Arial"/>
                <a:sym typeface="Arial"/>
              </a:rPr>
              <a:t>Transition to next slide: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348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GB" sz="2000" strike="noStrike">
                <a:latin typeface="Arial"/>
                <a:ea typeface="Arial"/>
                <a:cs typeface="Arial"/>
                <a:sym typeface="Arial"/>
              </a:rPr>
              <a:t>To provide some background I would like to briefly describe the physical attacks and then narrow this down to p.p.a. against which isap is to be hardened.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9:notes"/>
          <p:cNvSpPr/>
          <p:nvPr/>
        </p:nvSpPr>
        <p:spPr>
          <a:xfrm>
            <a:off x="3884760" y="8685360"/>
            <a:ext cx="29688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/>
          <p:nvPr>
            <p:ph type="title"/>
          </p:nvPr>
        </p:nvSpPr>
        <p:spPr>
          <a:xfrm>
            <a:off x="456955" y="205031"/>
            <a:ext cx="8229266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" type="body"/>
          </p:nvPr>
        </p:nvSpPr>
        <p:spPr>
          <a:xfrm>
            <a:off x="456955" y="1203356"/>
            <a:ext cx="8229266" cy="142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2" type="body"/>
          </p:nvPr>
        </p:nvSpPr>
        <p:spPr>
          <a:xfrm>
            <a:off x="456955" y="2761341"/>
            <a:ext cx="8229266" cy="1422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 txBox="1"/>
          <p:nvPr>
            <p:ph type="title"/>
          </p:nvPr>
        </p:nvSpPr>
        <p:spPr>
          <a:xfrm>
            <a:off x="456955" y="205031"/>
            <a:ext cx="8229266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50" name="Google Shape;50;p25"/>
          <p:cNvSpPr txBox="1"/>
          <p:nvPr>
            <p:ph idx="1" type="body"/>
          </p:nvPr>
        </p:nvSpPr>
        <p:spPr>
          <a:xfrm>
            <a:off x="456955" y="1203356"/>
            <a:ext cx="4015660" cy="142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2" type="body"/>
          </p:nvPr>
        </p:nvSpPr>
        <p:spPr>
          <a:xfrm>
            <a:off x="4673615" y="1203356"/>
            <a:ext cx="4015660" cy="142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3" type="body"/>
          </p:nvPr>
        </p:nvSpPr>
        <p:spPr>
          <a:xfrm>
            <a:off x="456955" y="2761341"/>
            <a:ext cx="4015660" cy="1422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4" type="body"/>
          </p:nvPr>
        </p:nvSpPr>
        <p:spPr>
          <a:xfrm>
            <a:off x="4673615" y="2761341"/>
            <a:ext cx="4015660" cy="1422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/>
          <p:nvPr>
            <p:ph type="title"/>
          </p:nvPr>
        </p:nvSpPr>
        <p:spPr>
          <a:xfrm>
            <a:off x="456955" y="205031"/>
            <a:ext cx="8229266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" type="body"/>
          </p:nvPr>
        </p:nvSpPr>
        <p:spPr>
          <a:xfrm>
            <a:off x="456955" y="1203356"/>
            <a:ext cx="2649628" cy="142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57" name="Google Shape;57;p26"/>
          <p:cNvSpPr txBox="1"/>
          <p:nvPr>
            <p:ph idx="2" type="body"/>
          </p:nvPr>
        </p:nvSpPr>
        <p:spPr>
          <a:xfrm>
            <a:off x="3239396" y="1203356"/>
            <a:ext cx="2649628" cy="142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58" name="Google Shape;58;p26"/>
          <p:cNvSpPr txBox="1"/>
          <p:nvPr>
            <p:ph idx="3" type="body"/>
          </p:nvPr>
        </p:nvSpPr>
        <p:spPr>
          <a:xfrm>
            <a:off x="6021836" y="1203356"/>
            <a:ext cx="2649628" cy="142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59" name="Google Shape;59;p26"/>
          <p:cNvSpPr txBox="1"/>
          <p:nvPr>
            <p:ph idx="4" type="body"/>
          </p:nvPr>
        </p:nvSpPr>
        <p:spPr>
          <a:xfrm>
            <a:off x="456955" y="2761341"/>
            <a:ext cx="2649628" cy="1422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5" type="body"/>
          </p:nvPr>
        </p:nvSpPr>
        <p:spPr>
          <a:xfrm>
            <a:off x="3239396" y="2761341"/>
            <a:ext cx="2649628" cy="1422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61" name="Google Shape;61;p26"/>
          <p:cNvSpPr txBox="1"/>
          <p:nvPr>
            <p:ph idx="6" type="body"/>
          </p:nvPr>
        </p:nvSpPr>
        <p:spPr>
          <a:xfrm>
            <a:off x="6021836" y="2761341"/>
            <a:ext cx="2649628" cy="1422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456955" y="205031"/>
            <a:ext cx="8229266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456955" y="1203356"/>
            <a:ext cx="8229266" cy="2982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/>
          <p:nvPr>
            <p:ph type="title"/>
          </p:nvPr>
        </p:nvSpPr>
        <p:spPr>
          <a:xfrm>
            <a:off x="456955" y="205031"/>
            <a:ext cx="8229266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idx="1" type="subTitle"/>
          </p:nvPr>
        </p:nvSpPr>
        <p:spPr>
          <a:xfrm>
            <a:off x="456955" y="1203356"/>
            <a:ext cx="8229266" cy="2982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8"/>
          <p:cNvSpPr txBox="1"/>
          <p:nvPr>
            <p:ph type="title"/>
          </p:nvPr>
        </p:nvSpPr>
        <p:spPr>
          <a:xfrm>
            <a:off x="456955" y="205031"/>
            <a:ext cx="8229266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" type="body"/>
          </p:nvPr>
        </p:nvSpPr>
        <p:spPr>
          <a:xfrm>
            <a:off x="456955" y="1203356"/>
            <a:ext cx="4015660" cy="2982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2" type="body"/>
          </p:nvPr>
        </p:nvSpPr>
        <p:spPr>
          <a:xfrm>
            <a:off x="4673615" y="1203356"/>
            <a:ext cx="4015660" cy="2982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9"/>
          <p:cNvSpPr txBox="1"/>
          <p:nvPr>
            <p:ph type="title"/>
          </p:nvPr>
        </p:nvSpPr>
        <p:spPr>
          <a:xfrm>
            <a:off x="456955" y="205031"/>
            <a:ext cx="8229266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0"/>
          <p:cNvSpPr txBox="1"/>
          <p:nvPr>
            <p:ph idx="1" type="subTitle"/>
          </p:nvPr>
        </p:nvSpPr>
        <p:spPr>
          <a:xfrm>
            <a:off x="456955" y="205031"/>
            <a:ext cx="8229266" cy="3980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1"/>
          <p:cNvSpPr txBox="1"/>
          <p:nvPr>
            <p:ph type="title"/>
          </p:nvPr>
        </p:nvSpPr>
        <p:spPr>
          <a:xfrm>
            <a:off x="456955" y="205031"/>
            <a:ext cx="8229266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85" name="Google Shape;85;p31"/>
          <p:cNvSpPr txBox="1"/>
          <p:nvPr>
            <p:ph idx="1" type="body"/>
          </p:nvPr>
        </p:nvSpPr>
        <p:spPr>
          <a:xfrm>
            <a:off x="456955" y="1203356"/>
            <a:ext cx="4015660" cy="142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86" name="Google Shape;86;p31"/>
          <p:cNvSpPr txBox="1"/>
          <p:nvPr>
            <p:ph idx="2" type="body"/>
          </p:nvPr>
        </p:nvSpPr>
        <p:spPr>
          <a:xfrm>
            <a:off x="4673615" y="1203356"/>
            <a:ext cx="4015660" cy="2982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87" name="Google Shape;87;p31"/>
          <p:cNvSpPr txBox="1"/>
          <p:nvPr>
            <p:ph idx="3" type="body"/>
          </p:nvPr>
        </p:nvSpPr>
        <p:spPr>
          <a:xfrm>
            <a:off x="456955" y="2761341"/>
            <a:ext cx="4015660" cy="1422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title"/>
          </p:nvPr>
        </p:nvSpPr>
        <p:spPr>
          <a:xfrm>
            <a:off x="456955" y="205031"/>
            <a:ext cx="8229266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subTitle"/>
          </p:nvPr>
        </p:nvSpPr>
        <p:spPr>
          <a:xfrm>
            <a:off x="456955" y="1203356"/>
            <a:ext cx="8229266" cy="2982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2"/>
          <p:cNvSpPr txBox="1"/>
          <p:nvPr>
            <p:ph type="title"/>
          </p:nvPr>
        </p:nvSpPr>
        <p:spPr>
          <a:xfrm>
            <a:off x="456955" y="205031"/>
            <a:ext cx="8229266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90" name="Google Shape;90;p32"/>
          <p:cNvSpPr txBox="1"/>
          <p:nvPr>
            <p:ph idx="1" type="body"/>
          </p:nvPr>
        </p:nvSpPr>
        <p:spPr>
          <a:xfrm>
            <a:off x="456955" y="1203356"/>
            <a:ext cx="4015660" cy="2982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91" name="Google Shape;91;p32"/>
          <p:cNvSpPr txBox="1"/>
          <p:nvPr>
            <p:ph idx="2" type="body"/>
          </p:nvPr>
        </p:nvSpPr>
        <p:spPr>
          <a:xfrm>
            <a:off x="4673615" y="1203356"/>
            <a:ext cx="4015660" cy="142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92" name="Google Shape;92;p32"/>
          <p:cNvSpPr txBox="1"/>
          <p:nvPr>
            <p:ph idx="3" type="body"/>
          </p:nvPr>
        </p:nvSpPr>
        <p:spPr>
          <a:xfrm>
            <a:off x="4673615" y="2761341"/>
            <a:ext cx="4015660" cy="1422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3"/>
          <p:cNvSpPr txBox="1"/>
          <p:nvPr>
            <p:ph type="title"/>
          </p:nvPr>
        </p:nvSpPr>
        <p:spPr>
          <a:xfrm>
            <a:off x="456955" y="205031"/>
            <a:ext cx="8229266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95" name="Google Shape;95;p33"/>
          <p:cNvSpPr txBox="1"/>
          <p:nvPr>
            <p:ph idx="1" type="body"/>
          </p:nvPr>
        </p:nvSpPr>
        <p:spPr>
          <a:xfrm>
            <a:off x="456955" y="1203356"/>
            <a:ext cx="4015660" cy="142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96" name="Google Shape;96;p33"/>
          <p:cNvSpPr txBox="1"/>
          <p:nvPr>
            <p:ph idx="2" type="body"/>
          </p:nvPr>
        </p:nvSpPr>
        <p:spPr>
          <a:xfrm>
            <a:off x="4673615" y="1203356"/>
            <a:ext cx="4015660" cy="142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97" name="Google Shape;97;p33"/>
          <p:cNvSpPr txBox="1"/>
          <p:nvPr>
            <p:ph idx="3" type="body"/>
          </p:nvPr>
        </p:nvSpPr>
        <p:spPr>
          <a:xfrm>
            <a:off x="456955" y="2761341"/>
            <a:ext cx="8229266" cy="1422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4"/>
          <p:cNvSpPr txBox="1"/>
          <p:nvPr>
            <p:ph type="title"/>
          </p:nvPr>
        </p:nvSpPr>
        <p:spPr>
          <a:xfrm>
            <a:off x="456955" y="205031"/>
            <a:ext cx="8229266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00" name="Google Shape;100;p34"/>
          <p:cNvSpPr txBox="1"/>
          <p:nvPr>
            <p:ph idx="1" type="body"/>
          </p:nvPr>
        </p:nvSpPr>
        <p:spPr>
          <a:xfrm>
            <a:off x="456955" y="1203356"/>
            <a:ext cx="8229266" cy="142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01" name="Google Shape;101;p34"/>
          <p:cNvSpPr txBox="1"/>
          <p:nvPr>
            <p:ph idx="2" type="body"/>
          </p:nvPr>
        </p:nvSpPr>
        <p:spPr>
          <a:xfrm>
            <a:off x="456955" y="2761341"/>
            <a:ext cx="8229266" cy="1422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5"/>
          <p:cNvSpPr txBox="1"/>
          <p:nvPr>
            <p:ph type="title"/>
          </p:nvPr>
        </p:nvSpPr>
        <p:spPr>
          <a:xfrm>
            <a:off x="456955" y="205031"/>
            <a:ext cx="8229266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04" name="Google Shape;104;p35"/>
          <p:cNvSpPr txBox="1"/>
          <p:nvPr>
            <p:ph idx="1" type="body"/>
          </p:nvPr>
        </p:nvSpPr>
        <p:spPr>
          <a:xfrm>
            <a:off x="456955" y="1203356"/>
            <a:ext cx="4015660" cy="142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05" name="Google Shape;105;p35"/>
          <p:cNvSpPr txBox="1"/>
          <p:nvPr>
            <p:ph idx="2" type="body"/>
          </p:nvPr>
        </p:nvSpPr>
        <p:spPr>
          <a:xfrm>
            <a:off x="4673615" y="1203356"/>
            <a:ext cx="4015660" cy="142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06" name="Google Shape;106;p35"/>
          <p:cNvSpPr txBox="1"/>
          <p:nvPr>
            <p:ph idx="3" type="body"/>
          </p:nvPr>
        </p:nvSpPr>
        <p:spPr>
          <a:xfrm>
            <a:off x="456955" y="2761341"/>
            <a:ext cx="4015660" cy="1422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07" name="Google Shape;107;p35"/>
          <p:cNvSpPr txBox="1"/>
          <p:nvPr>
            <p:ph idx="4" type="body"/>
          </p:nvPr>
        </p:nvSpPr>
        <p:spPr>
          <a:xfrm>
            <a:off x="4673615" y="2761341"/>
            <a:ext cx="4015660" cy="1422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6"/>
          <p:cNvSpPr txBox="1"/>
          <p:nvPr>
            <p:ph type="title"/>
          </p:nvPr>
        </p:nvSpPr>
        <p:spPr>
          <a:xfrm>
            <a:off x="456955" y="205031"/>
            <a:ext cx="8229266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10" name="Google Shape;110;p36"/>
          <p:cNvSpPr txBox="1"/>
          <p:nvPr>
            <p:ph idx="1" type="body"/>
          </p:nvPr>
        </p:nvSpPr>
        <p:spPr>
          <a:xfrm>
            <a:off x="456955" y="1203356"/>
            <a:ext cx="2649628" cy="142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11" name="Google Shape;111;p36"/>
          <p:cNvSpPr txBox="1"/>
          <p:nvPr>
            <p:ph idx="2" type="body"/>
          </p:nvPr>
        </p:nvSpPr>
        <p:spPr>
          <a:xfrm>
            <a:off x="3239396" y="1203356"/>
            <a:ext cx="2649628" cy="142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12" name="Google Shape;112;p36"/>
          <p:cNvSpPr txBox="1"/>
          <p:nvPr>
            <p:ph idx="3" type="body"/>
          </p:nvPr>
        </p:nvSpPr>
        <p:spPr>
          <a:xfrm>
            <a:off x="6021836" y="1203356"/>
            <a:ext cx="2649628" cy="142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13" name="Google Shape;113;p36"/>
          <p:cNvSpPr txBox="1"/>
          <p:nvPr>
            <p:ph idx="4" type="body"/>
          </p:nvPr>
        </p:nvSpPr>
        <p:spPr>
          <a:xfrm>
            <a:off x="456955" y="2761341"/>
            <a:ext cx="2649628" cy="1422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14" name="Google Shape;114;p36"/>
          <p:cNvSpPr txBox="1"/>
          <p:nvPr>
            <p:ph idx="5" type="body"/>
          </p:nvPr>
        </p:nvSpPr>
        <p:spPr>
          <a:xfrm>
            <a:off x="3239396" y="2761341"/>
            <a:ext cx="2649628" cy="1422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15" name="Google Shape;115;p36"/>
          <p:cNvSpPr txBox="1"/>
          <p:nvPr>
            <p:ph idx="6" type="body"/>
          </p:nvPr>
        </p:nvSpPr>
        <p:spPr>
          <a:xfrm>
            <a:off x="6021836" y="2761341"/>
            <a:ext cx="2649628" cy="1422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2" name="Google Shape;122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3" name="Google Shape;12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6" name="Google Shape;12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" name="Google Shape;129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0" name="Google Shape;130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4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4" name="Google Shape;134;p4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5" name="Google Shape;135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8" name="Google Shape;138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7"/>
          <p:cNvSpPr txBox="1"/>
          <p:nvPr>
            <p:ph type="title"/>
          </p:nvPr>
        </p:nvSpPr>
        <p:spPr>
          <a:xfrm>
            <a:off x="456955" y="205031"/>
            <a:ext cx="8229266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" type="body"/>
          </p:nvPr>
        </p:nvSpPr>
        <p:spPr>
          <a:xfrm>
            <a:off x="456955" y="1203356"/>
            <a:ext cx="8229266" cy="2982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1" name="Google Shape;141;p4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2" name="Google Shape;142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5" name="Google Shape;145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9" name="Google Shape;149;p4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0" name="Google Shape;150;p4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1" name="Google Shape;151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54" name="Google Shape;154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7" name="Google Shape;157;p4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8" name="Google Shape;158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/>
          <p:nvPr>
            <p:ph type="title"/>
          </p:nvPr>
        </p:nvSpPr>
        <p:spPr>
          <a:xfrm>
            <a:off x="456955" y="205031"/>
            <a:ext cx="8229266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" type="body"/>
          </p:nvPr>
        </p:nvSpPr>
        <p:spPr>
          <a:xfrm>
            <a:off x="456955" y="1203356"/>
            <a:ext cx="4015660" cy="2982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2" type="body"/>
          </p:nvPr>
        </p:nvSpPr>
        <p:spPr>
          <a:xfrm>
            <a:off x="4673615" y="1203356"/>
            <a:ext cx="4015660" cy="2982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/>
          <p:nvPr>
            <p:ph type="title"/>
          </p:nvPr>
        </p:nvSpPr>
        <p:spPr>
          <a:xfrm>
            <a:off x="456955" y="205031"/>
            <a:ext cx="8229266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/>
          <p:nvPr>
            <p:ph idx="1" type="subTitle"/>
          </p:nvPr>
        </p:nvSpPr>
        <p:spPr>
          <a:xfrm>
            <a:off x="456955" y="205031"/>
            <a:ext cx="8229266" cy="3980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 txBox="1"/>
          <p:nvPr>
            <p:ph type="title"/>
          </p:nvPr>
        </p:nvSpPr>
        <p:spPr>
          <a:xfrm>
            <a:off x="456955" y="205031"/>
            <a:ext cx="8229266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" type="body"/>
          </p:nvPr>
        </p:nvSpPr>
        <p:spPr>
          <a:xfrm>
            <a:off x="456955" y="1203356"/>
            <a:ext cx="4015660" cy="142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2" type="body"/>
          </p:nvPr>
        </p:nvSpPr>
        <p:spPr>
          <a:xfrm>
            <a:off x="4673615" y="1203356"/>
            <a:ext cx="4015660" cy="2982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3" type="body"/>
          </p:nvPr>
        </p:nvSpPr>
        <p:spPr>
          <a:xfrm>
            <a:off x="456955" y="2761341"/>
            <a:ext cx="4015660" cy="1422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2"/>
          <p:cNvSpPr txBox="1"/>
          <p:nvPr>
            <p:ph type="title"/>
          </p:nvPr>
        </p:nvSpPr>
        <p:spPr>
          <a:xfrm>
            <a:off x="456955" y="205031"/>
            <a:ext cx="8229266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1" type="body"/>
          </p:nvPr>
        </p:nvSpPr>
        <p:spPr>
          <a:xfrm>
            <a:off x="456955" y="1203356"/>
            <a:ext cx="4015660" cy="2982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37" name="Google Shape;37;p22"/>
          <p:cNvSpPr txBox="1"/>
          <p:nvPr>
            <p:ph idx="2" type="body"/>
          </p:nvPr>
        </p:nvSpPr>
        <p:spPr>
          <a:xfrm>
            <a:off x="4673615" y="1203356"/>
            <a:ext cx="4015660" cy="142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3" type="body"/>
          </p:nvPr>
        </p:nvSpPr>
        <p:spPr>
          <a:xfrm>
            <a:off x="4673615" y="2761341"/>
            <a:ext cx="4015660" cy="1422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3"/>
          <p:cNvSpPr txBox="1"/>
          <p:nvPr>
            <p:ph type="title"/>
          </p:nvPr>
        </p:nvSpPr>
        <p:spPr>
          <a:xfrm>
            <a:off x="456955" y="205031"/>
            <a:ext cx="8229266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41" name="Google Shape;41;p23"/>
          <p:cNvSpPr txBox="1"/>
          <p:nvPr>
            <p:ph idx="1" type="body"/>
          </p:nvPr>
        </p:nvSpPr>
        <p:spPr>
          <a:xfrm>
            <a:off x="456955" y="1203356"/>
            <a:ext cx="4015660" cy="142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2" type="body"/>
          </p:nvPr>
        </p:nvSpPr>
        <p:spPr>
          <a:xfrm>
            <a:off x="4673615" y="1203356"/>
            <a:ext cx="4015660" cy="142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43" name="Google Shape;43;p23"/>
          <p:cNvSpPr txBox="1"/>
          <p:nvPr>
            <p:ph idx="3" type="body"/>
          </p:nvPr>
        </p:nvSpPr>
        <p:spPr>
          <a:xfrm>
            <a:off x="456955" y="2761341"/>
            <a:ext cx="8229266" cy="1422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/>
          <p:nvPr/>
        </p:nvSpPr>
        <p:spPr>
          <a:xfrm>
            <a:off x="0" y="4715972"/>
            <a:ext cx="9141904" cy="429806"/>
          </a:xfrm>
          <a:prstGeom prst="rect">
            <a:avLst/>
          </a:prstGeom>
          <a:solidFill>
            <a:srgbClr val="D8D8D8"/>
          </a:solidFill>
          <a:ln>
            <a:noFill/>
          </a:ln>
          <a:effectLst>
            <a:outerShdw blurRad="40000" rotWithShape="0" dir="5400000" dist="23040">
              <a:srgbClr val="000000">
                <a:alpha val="34117"/>
              </a:srgbClr>
            </a:outerShdw>
          </a:effectLst>
        </p:spPr>
        <p:txBody>
          <a:bodyPr anchorCtr="0" anchor="ctr" bIns="64500" lIns="64500" spcFirstLastPara="1" rIns="64500" wrap="square" tIns="64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1"/>
          <p:cNvSpPr/>
          <p:nvPr/>
        </p:nvSpPr>
        <p:spPr>
          <a:xfrm>
            <a:off x="0" y="4715972"/>
            <a:ext cx="429731" cy="429806"/>
          </a:xfrm>
          <a:prstGeom prst="rect">
            <a:avLst/>
          </a:prstGeom>
          <a:gradFill>
            <a:gsLst>
              <a:gs pos="0">
                <a:srgbClr val="B80034"/>
              </a:gs>
              <a:gs pos="100000">
                <a:srgbClr val="EF0043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40">
              <a:srgbClr val="000000">
                <a:alpha val="34117"/>
              </a:srgbClr>
            </a:outerShdw>
          </a:effectLst>
        </p:spPr>
        <p:txBody>
          <a:bodyPr anchorCtr="0" anchor="ctr" bIns="64500" lIns="64500" spcFirstLastPara="1" rIns="64500" wrap="square" tIns="64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1"/>
          <p:cNvSpPr/>
          <p:nvPr/>
        </p:nvSpPr>
        <p:spPr>
          <a:xfrm>
            <a:off x="7569276" y="68344"/>
            <a:ext cx="1445668" cy="2852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www.tugraz.at</a:t>
            </a:r>
            <a:r>
              <a:rPr b="0" i="0" lang="en-GB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GB" sz="1000" u="none" cap="none" strike="noStrike">
                <a:solidFill>
                  <a:srgbClr val="F7014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■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9;p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095034" cy="471318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1"/>
          <p:cNvSpPr/>
          <p:nvPr/>
        </p:nvSpPr>
        <p:spPr>
          <a:xfrm>
            <a:off x="0" y="4715972"/>
            <a:ext cx="536337" cy="429806"/>
          </a:xfrm>
          <a:prstGeom prst="rect">
            <a:avLst/>
          </a:prstGeom>
          <a:solidFill>
            <a:srgbClr val="D8D8D8"/>
          </a:solidFill>
          <a:ln>
            <a:noFill/>
          </a:ln>
          <a:effectLst>
            <a:outerShdw blurRad="40000" rotWithShape="0" dir="5400000" dist="23040">
              <a:srgbClr val="000000">
                <a:alpha val="34117"/>
              </a:srgbClr>
            </a:outerShdw>
          </a:effectLst>
        </p:spPr>
        <p:txBody>
          <a:bodyPr anchorCtr="0" anchor="ctr" bIns="64500" lIns="64500" spcFirstLastPara="1" rIns="64500" wrap="square" tIns="64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1"/>
          <p:cNvSpPr/>
          <p:nvPr/>
        </p:nvSpPr>
        <p:spPr>
          <a:xfrm>
            <a:off x="7470049" y="857081"/>
            <a:ext cx="1438035" cy="5464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SCIENCE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PASSION</a:t>
            </a:r>
            <a:b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GB" sz="1200" u="none" cap="none" strike="noStrike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TECHNOLOGY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1"/>
          <p:cNvSpPr txBox="1"/>
          <p:nvPr>
            <p:ph type="title"/>
          </p:nvPr>
        </p:nvSpPr>
        <p:spPr>
          <a:xfrm>
            <a:off x="456955" y="205031"/>
            <a:ext cx="8229266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" type="body"/>
          </p:nvPr>
        </p:nvSpPr>
        <p:spPr>
          <a:xfrm>
            <a:off x="456955" y="1203356"/>
            <a:ext cx="8229266" cy="2982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/>
          <p:nvPr/>
        </p:nvSpPr>
        <p:spPr>
          <a:xfrm>
            <a:off x="0" y="4715972"/>
            <a:ext cx="9141904" cy="429806"/>
          </a:xfrm>
          <a:prstGeom prst="rect">
            <a:avLst/>
          </a:prstGeom>
          <a:solidFill>
            <a:srgbClr val="D8D8D8"/>
          </a:solidFill>
          <a:ln>
            <a:noFill/>
          </a:ln>
          <a:effectLst>
            <a:outerShdw blurRad="40000" rotWithShape="0" dir="5400000" dist="23040">
              <a:srgbClr val="000000">
                <a:alpha val="34117"/>
              </a:srgbClr>
            </a:outerShdw>
          </a:effectLst>
        </p:spPr>
        <p:txBody>
          <a:bodyPr anchorCtr="0" anchor="ctr" bIns="64500" lIns="64500" spcFirstLastPara="1" rIns="64500" wrap="square" tIns="64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0" y="4715972"/>
            <a:ext cx="429731" cy="429806"/>
          </a:xfrm>
          <a:prstGeom prst="rect">
            <a:avLst/>
          </a:prstGeom>
          <a:gradFill>
            <a:gsLst>
              <a:gs pos="0">
                <a:srgbClr val="B80034"/>
              </a:gs>
              <a:gs pos="100000">
                <a:srgbClr val="EF0043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40">
              <a:srgbClr val="000000">
                <a:alpha val="34117"/>
              </a:srgbClr>
            </a:outerShdw>
          </a:effectLst>
        </p:spPr>
        <p:txBody>
          <a:bodyPr anchorCtr="0" anchor="ctr" bIns="64500" lIns="64500" spcFirstLastPara="1" rIns="64500" wrap="square" tIns="64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7569276" y="68344"/>
            <a:ext cx="1445668" cy="2852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www.tugraz.at</a:t>
            </a:r>
            <a:r>
              <a:rPr b="0" i="0" lang="en-GB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GB" sz="1000" u="none" cap="none" strike="noStrike">
                <a:solidFill>
                  <a:srgbClr val="F7014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■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 txBox="1"/>
          <p:nvPr>
            <p:ph type="title"/>
          </p:nvPr>
        </p:nvSpPr>
        <p:spPr>
          <a:xfrm>
            <a:off x="456955" y="205031"/>
            <a:ext cx="8229266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456955" y="1203356"/>
            <a:ext cx="8229266" cy="2982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mightofcode/android-vpnservice-example" TargetMode="External"/><Relationship Id="rId4" Type="http://schemas.openxmlformats.org/officeDocument/2006/relationships/hyperlink" Target="https://developer.android.com/guide/topics/connectivity/vpn" TargetMode="External"/><Relationship Id="rId5" Type="http://schemas.openxmlformats.org/officeDocument/2006/relationships/hyperlink" Target="https://developer.android.com/reference/android/net/ConnectivityManage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G4RFaNBR3ta8xJyL-xoV5NQ0QX1Gq_my/view" TargetMode="External"/><Relationship Id="rId4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"/>
          <p:cNvSpPr/>
          <p:nvPr/>
        </p:nvSpPr>
        <p:spPr>
          <a:xfrm>
            <a:off x="622334" y="979088"/>
            <a:ext cx="6118011" cy="170429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GB" sz="3600" u="none" cap="none" strike="noStrike">
                <a:solidFill>
                  <a:srgbClr val="F70146"/>
                </a:solidFill>
                <a:latin typeface="Arial"/>
                <a:ea typeface="Arial"/>
                <a:cs typeface="Arial"/>
                <a:sym typeface="Arial"/>
              </a:rPr>
              <a:t>Live Data Analysis with using VPNService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"/>
          <p:cNvSpPr/>
          <p:nvPr/>
        </p:nvSpPr>
        <p:spPr>
          <a:xfrm>
            <a:off x="622334" y="3376688"/>
            <a:ext cx="6118011" cy="251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GB" sz="1700" u="none" cap="none" strike="noStrike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Mobile Security (SS 2023)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"/>
          <p:cNvSpPr/>
          <p:nvPr/>
        </p:nvSpPr>
        <p:spPr>
          <a:xfrm>
            <a:off x="622334" y="2718056"/>
            <a:ext cx="6118011" cy="56320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GB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Fabian Gruber, Béla Lemle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"/>
          <p:cNvSpPr/>
          <p:nvPr/>
        </p:nvSpPr>
        <p:spPr>
          <a:xfrm>
            <a:off x="646251" y="3742706"/>
            <a:ext cx="6118011" cy="563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64500" lIns="64500" spcFirstLastPara="1" rIns="64500" wrap="square" tIns="64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"/>
          <p:cNvSpPr/>
          <p:nvPr/>
        </p:nvSpPr>
        <p:spPr>
          <a:xfrm>
            <a:off x="7431884" y="4822031"/>
            <a:ext cx="1550239" cy="422719"/>
          </a:xfrm>
          <a:prstGeom prst="rect">
            <a:avLst/>
          </a:prstGeom>
          <a:noFill/>
          <a:ln>
            <a:noFill/>
          </a:ln>
        </p:spPr>
        <p:txBody>
          <a:bodyPr anchorCtr="0" anchor="t" bIns="31750" lIns="63500" spcFirstLastPara="1" rIns="63500" wrap="square" tIns="31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10. June 2023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0"/>
          <p:cNvSpPr/>
          <p:nvPr/>
        </p:nvSpPr>
        <p:spPr>
          <a:xfrm>
            <a:off x="0" y="4715972"/>
            <a:ext cx="4299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0" spcFirstLastPara="1" rIns="0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GB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0"/>
          <p:cNvSpPr txBox="1"/>
          <p:nvPr>
            <p:ph type="title"/>
          </p:nvPr>
        </p:nvSpPr>
        <p:spPr>
          <a:xfrm>
            <a:off x="456955" y="205031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GB" sz="2400"/>
              <a:t>Resources</a:t>
            </a:r>
            <a:endParaRPr sz="2400"/>
          </a:p>
        </p:txBody>
      </p:sp>
      <p:sp>
        <p:nvSpPr>
          <p:cNvPr id="257" name="Google Shape;257;p10"/>
          <p:cNvSpPr txBox="1"/>
          <p:nvPr>
            <p:ph idx="1" type="body"/>
          </p:nvPr>
        </p:nvSpPr>
        <p:spPr>
          <a:xfrm>
            <a:off x="456955" y="1203356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Based on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https://github.com/mightofcode/android-vpnservice-example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VPNService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https://developer.android.com/guide/topics/connectivity/vpn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ConnectifiyManager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https://developer.android.com/reference/android/net/ConnectivityManager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"/>
          <p:cNvSpPr/>
          <p:nvPr/>
        </p:nvSpPr>
        <p:spPr>
          <a:xfrm>
            <a:off x="622334" y="413100"/>
            <a:ext cx="8392610" cy="3852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622334" y="977063"/>
            <a:ext cx="8392610" cy="3689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317500" marR="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>
                <a:srgbClr val="0F0F0F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VPNService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31750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Framework and implementation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31750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Analysis of apps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622334" y="4769887"/>
            <a:ext cx="8277862" cy="3029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Mobile Security – Graz Univerisity of Technology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0" y="4715972"/>
            <a:ext cx="429731" cy="4298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0" spcFirstLastPara="1" rIns="0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GB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622334" y="68344"/>
            <a:ext cx="7198064" cy="286031"/>
          </a:xfrm>
          <a:prstGeom prst="rect">
            <a:avLst/>
          </a:prstGeom>
          <a:noFill/>
          <a:ln>
            <a:noFill/>
          </a:ln>
        </p:spPr>
        <p:txBody>
          <a:bodyPr anchorCtr="0" anchor="ctr" bIns="64500" lIns="64500" spcFirstLastPara="1" rIns="64500" wrap="square" tIns="64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"/>
          <p:cNvSpPr/>
          <p:nvPr/>
        </p:nvSpPr>
        <p:spPr>
          <a:xfrm>
            <a:off x="622334" y="413100"/>
            <a:ext cx="8392610" cy="3852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VPNService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"/>
          <p:cNvSpPr/>
          <p:nvPr/>
        </p:nvSpPr>
        <p:spPr>
          <a:xfrm>
            <a:off x="622334" y="977063"/>
            <a:ext cx="8392610" cy="3689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34950" lvl="0" marL="3175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for apps to build own VPN solutions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3175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Virtual network interface, routing rules, addresses, file descriptor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3175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 from fd </a:t>
            </a:r>
            <a:r>
              <a:rPr b="0" i="0" lang="en-GB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➙</a:t>
            </a:r>
            <a: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outgoing packet that was routed to the interface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3175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 to fd </a:t>
            </a:r>
            <a:r>
              <a:rPr b="0" i="0" lang="en-GB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➙</a:t>
            </a:r>
            <a: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injected packets are as if they were received through the interface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3175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Security measures: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1" marL="6477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interaction needed to start the VPN service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1" marL="6477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 one service at a time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1" marL="6477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visible on the device if the service is running (system managed)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3175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BUT no root access required to use it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"/>
          <p:cNvSpPr/>
          <p:nvPr/>
        </p:nvSpPr>
        <p:spPr>
          <a:xfrm>
            <a:off x="622334" y="4769887"/>
            <a:ext cx="8277862" cy="3029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Mobile Security – Graz Univerisity of Technology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"/>
          <p:cNvSpPr/>
          <p:nvPr/>
        </p:nvSpPr>
        <p:spPr>
          <a:xfrm>
            <a:off x="0" y="4715972"/>
            <a:ext cx="429731" cy="4298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0" spcFirstLastPara="1" rIns="0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GB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"/>
          <p:cNvSpPr/>
          <p:nvPr/>
        </p:nvSpPr>
        <p:spPr>
          <a:xfrm>
            <a:off x="622334" y="68344"/>
            <a:ext cx="7198064" cy="286031"/>
          </a:xfrm>
          <a:prstGeom prst="rect">
            <a:avLst/>
          </a:prstGeom>
          <a:noFill/>
          <a:ln>
            <a:noFill/>
          </a:ln>
        </p:spPr>
        <p:txBody>
          <a:bodyPr anchorCtr="0" anchor="ctr" bIns="64500" lIns="64500" spcFirstLastPara="1" rIns="64500" wrap="square" tIns="64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1926" y="828712"/>
            <a:ext cx="6380151" cy="34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4"/>
          <p:cNvSpPr/>
          <p:nvPr/>
        </p:nvSpPr>
        <p:spPr>
          <a:xfrm>
            <a:off x="0" y="4715972"/>
            <a:ext cx="4296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0" spcFirstLastPara="1" rIns="0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GB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"/>
          <p:cNvSpPr/>
          <p:nvPr/>
        </p:nvSpPr>
        <p:spPr>
          <a:xfrm>
            <a:off x="622334" y="413100"/>
            <a:ext cx="8392610" cy="3852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 b="0" i="0" sz="2400" u="none" cap="none" strike="noStrike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5"/>
          <p:cNvSpPr/>
          <p:nvPr/>
        </p:nvSpPr>
        <p:spPr>
          <a:xfrm>
            <a:off x="622334" y="977063"/>
            <a:ext cx="8392610" cy="368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64500" lIns="64500" spcFirstLastPara="1" rIns="64500" wrap="square" tIns="64500">
            <a:noAutofit/>
          </a:bodyPr>
          <a:lstStyle/>
          <a:p>
            <a:pPr indent="-311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UI for the live packet analysis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Differentiate between TCP, UDP, HTTP, HTTPS, DNS packets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Extract payload of DNS requests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Specify the app where the packet comes from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Display packet related data (e.g. source/destination addresses)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 packet type statistics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5"/>
          <p:cNvSpPr/>
          <p:nvPr/>
        </p:nvSpPr>
        <p:spPr>
          <a:xfrm>
            <a:off x="622334" y="4769887"/>
            <a:ext cx="8277862" cy="3029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Mobile Security – Graz Univerisity of Technology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5"/>
          <p:cNvSpPr/>
          <p:nvPr/>
        </p:nvSpPr>
        <p:spPr>
          <a:xfrm>
            <a:off x="0" y="4715972"/>
            <a:ext cx="429731" cy="4298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0" spcFirstLastPara="1" rIns="0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GB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5"/>
          <p:cNvSpPr/>
          <p:nvPr/>
        </p:nvSpPr>
        <p:spPr>
          <a:xfrm>
            <a:off x="622334" y="68344"/>
            <a:ext cx="7198064" cy="286031"/>
          </a:xfrm>
          <a:prstGeom prst="rect">
            <a:avLst/>
          </a:prstGeom>
          <a:noFill/>
          <a:ln>
            <a:noFill/>
          </a:ln>
        </p:spPr>
        <p:txBody>
          <a:bodyPr anchorCtr="0" anchor="ctr" bIns="64500" lIns="64500" spcFirstLastPara="1" rIns="64500" wrap="square" tIns="64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3450" y="354375"/>
            <a:ext cx="1968025" cy="430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6"/>
          <p:cNvSpPr/>
          <p:nvPr/>
        </p:nvSpPr>
        <p:spPr>
          <a:xfrm>
            <a:off x="0" y="4715972"/>
            <a:ext cx="4296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0" spcFirstLastPara="1" rIns="0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GB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6"/>
          <p:cNvSpPr txBox="1"/>
          <p:nvPr>
            <p:ph type="title"/>
          </p:nvPr>
        </p:nvSpPr>
        <p:spPr>
          <a:xfrm>
            <a:off x="456955" y="205031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GB" sz="2400"/>
              <a:t>Packt and Application Mapping</a:t>
            </a:r>
            <a:endParaRPr sz="2400"/>
          </a:p>
        </p:txBody>
      </p:sp>
      <p:sp>
        <p:nvSpPr>
          <p:cNvPr id="214" name="Google Shape;214;p6"/>
          <p:cNvSpPr txBox="1"/>
          <p:nvPr>
            <p:ph idx="1" type="body"/>
          </p:nvPr>
        </p:nvSpPr>
        <p:spPr>
          <a:xfrm>
            <a:off x="456955" y="1203356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Pre Android 10 </a:t>
            </a:r>
            <a:r>
              <a:rPr lang="en-GB">
                <a:solidFill>
                  <a:schemeClr val="dk1"/>
                </a:solidFill>
              </a:rPr>
              <a:t>➙</a:t>
            </a:r>
            <a:r>
              <a:rPr lang="en-GB"/>
              <a:t> /proc/net/tcp</a:t>
            </a:r>
            <a:endParaRPr/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/>
              <a:t>Shows ports and corresponding UIDs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Post Android 10 ➙ ConnectivityManager</a:t>
            </a:r>
            <a:endParaRPr/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/>
              <a:t>/proc/net/tcp no longer accessible</a:t>
            </a:r>
            <a:endParaRPr/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/>
              <a:t>Use ConnectivityManager class to get UIDs of connections owners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Use PackageManager to get package names from UIDs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7"/>
          <p:cNvSpPr/>
          <p:nvPr/>
        </p:nvSpPr>
        <p:spPr>
          <a:xfrm>
            <a:off x="622334" y="413100"/>
            <a:ext cx="8392567" cy="3851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Live Analysis</a:t>
            </a:r>
            <a:endParaRPr b="0" i="0" sz="2400" u="none" cap="none" strike="noStrike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7"/>
          <p:cNvSpPr/>
          <p:nvPr/>
        </p:nvSpPr>
        <p:spPr>
          <a:xfrm>
            <a:off x="622334" y="4769887"/>
            <a:ext cx="8277862" cy="302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Mobile Security – Graz Univerisity of Technology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7"/>
          <p:cNvSpPr/>
          <p:nvPr/>
        </p:nvSpPr>
        <p:spPr>
          <a:xfrm>
            <a:off x="0" y="4715972"/>
            <a:ext cx="429774" cy="4298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0" spcFirstLastPara="1" rIns="0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GB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7"/>
          <p:cNvSpPr/>
          <p:nvPr/>
        </p:nvSpPr>
        <p:spPr>
          <a:xfrm>
            <a:off x="622334" y="68344"/>
            <a:ext cx="7198021" cy="286031"/>
          </a:xfrm>
          <a:prstGeom prst="rect">
            <a:avLst/>
          </a:prstGeom>
          <a:noFill/>
          <a:ln>
            <a:noFill/>
          </a:ln>
        </p:spPr>
        <p:txBody>
          <a:bodyPr anchorCtr="0" anchor="ctr" bIns="64500" lIns="64500" spcFirstLastPara="1" rIns="64500" wrap="square" tIns="64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7" title="device-2023-06-10-163353.webm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13025" y="29850"/>
            <a:ext cx="2561925" cy="455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"/>
          <p:cNvSpPr/>
          <p:nvPr/>
        </p:nvSpPr>
        <p:spPr>
          <a:xfrm>
            <a:off x="622334" y="413100"/>
            <a:ext cx="8392567" cy="3851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Packet Analysis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8"/>
          <p:cNvSpPr/>
          <p:nvPr/>
        </p:nvSpPr>
        <p:spPr>
          <a:xfrm>
            <a:off x="622334" y="4769887"/>
            <a:ext cx="8277862" cy="3029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Mobile Security – Graz Univerisity of Technology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8"/>
          <p:cNvSpPr/>
          <p:nvPr/>
        </p:nvSpPr>
        <p:spPr>
          <a:xfrm>
            <a:off x="0" y="4715972"/>
            <a:ext cx="429731" cy="4298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0" spcFirstLastPara="1" rIns="0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GB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8"/>
          <p:cNvSpPr/>
          <p:nvPr/>
        </p:nvSpPr>
        <p:spPr>
          <a:xfrm>
            <a:off x="622334" y="68344"/>
            <a:ext cx="7198064" cy="286031"/>
          </a:xfrm>
          <a:prstGeom prst="rect">
            <a:avLst/>
          </a:prstGeom>
          <a:noFill/>
          <a:ln>
            <a:noFill/>
          </a:ln>
        </p:spPr>
        <p:txBody>
          <a:bodyPr anchorCtr="0" anchor="ctr" bIns="64500" lIns="64500" spcFirstLastPara="1" rIns="64500" wrap="square" tIns="64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8"/>
          <p:cNvSpPr txBox="1"/>
          <p:nvPr/>
        </p:nvSpPr>
        <p:spPr>
          <a:xfrm>
            <a:off x="653283" y="859588"/>
            <a:ext cx="2571010" cy="324633"/>
          </a:xfrm>
          <a:prstGeom prst="rect">
            <a:avLst/>
          </a:prstGeom>
          <a:noFill/>
          <a:ln>
            <a:noFill/>
          </a:ln>
        </p:spPr>
        <p:txBody>
          <a:bodyPr anchorCtr="0" anchor="t" bIns="64500" lIns="64500" spcFirstLastPara="1" rIns="64500" wrap="square" tIns="645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willhaben.at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7284" y="880875"/>
            <a:ext cx="2029096" cy="3607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48172" y="0"/>
            <a:ext cx="2099848" cy="3733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83932" y="576431"/>
            <a:ext cx="2233916" cy="3971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9"/>
          <p:cNvSpPr/>
          <p:nvPr/>
        </p:nvSpPr>
        <p:spPr>
          <a:xfrm>
            <a:off x="622334" y="413100"/>
            <a:ext cx="8392567" cy="3851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Packet Analysis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9"/>
          <p:cNvSpPr/>
          <p:nvPr/>
        </p:nvSpPr>
        <p:spPr>
          <a:xfrm>
            <a:off x="710883" y="1453607"/>
            <a:ext cx="8392567" cy="30345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175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9"/>
          <p:cNvSpPr/>
          <p:nvPr/>
        </p:nvSpPr>
        <p:spPr>
          <a:xfrm>
            <a:off x="622334" y="4769887"/>
            <a:ext cx="8277862" cy="302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Mobile Security – Graz Univerisity of Technology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9"/>
          <p:cNvSpPr/>
          <p:nvPr/>
        </p:nvSpPr>
        <p:spPr>
          <a:xfrm>
            <a:off x="0" y="4715972"/>
            <a:ext cx="429774" cy="4298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0" spcFirstLastPara="1" rIns="0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GB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9"/>
          <p:cNvSpPr/>
          <p:nvPr/>
        </p:nvSpPr>
        <p:spPr>
          <a:xfrm>
            <a:off x="622334" y="68344"/>
            <a:ext cx="7198021" cy="286031"/>
          </a:xfrm>
          <a:prstGeom prst="rect">
            <a:avLst/>
          </a:prstGeom>
          <a:noFill/>
          <a:ln>
            <a:noFill/>
          </a:ln>
        </p:spPr>
        <p:txBody>
          <a:bodyPr anchorCtr="0" anchor="ctr" bIns="64500" lIns="64500" spcFirstLastPara="1" rIns="64500" wrap="square" tIns="64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9"/>
          <p:cNvSpPr txBox="1"/>
          <p:nvPr/>
        </p:nvSpPr>
        <p:spPr>
          <a:xfrm>
            <a:off x="653283" y="859588"/>
            <a:ext cx="25710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4500" lIns="64500" spcFirstLastPara="1" rIns="64500" wrap="square" tIns="645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GB" sz="1300"/>
              <a:t>Chrome (http://info.cern.ch)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525" y="153750"/>
            <a:ext cx="2438078" cy="433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3225" y="306675"/>
            <a:ext cx="2438076" cy="4334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3B5A70"/>
      </a:dk2>
      <a:lt2>
        <a:srgbClr val="EEECE1"/>
      </a:lt2>
      <a:accent1>
        <a:srgbClr val="F70146"/>
      </a:accent1>
      <a:accent2>
        <a:srgbClr val="5191C1"/>
      </a:accent2>
      <a:accent3>
        <a:srgbClr val="A5A5A5"/>
      </a:accent3>
      <a:accent4>
        <a:srgbClr val="285F82"/>
      </a:accent4>
      <a:accent5>
        <a:srgbClr val="78BE73"/>
      </a:accent5>
      <a:accent6>
        <a:srgbClr val="E59352"/>
      </a:accent6>
      <a:hlink>
        <a:srgbClr val="0066D8"/>
      </a:hlink>
      <a:folHlink>
        <a:srgbClr val="6C2F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3B5A70"/>
      </a:dk2>
      <a:lt2>
        <a:srgbClr val="EEECE1"/>
      </a:lt2>
      <a:accent1>
        <a:srgbClr val="F70146"/>
      </a:accent1>
      <a:accent2>
        <a:srgbClr val="5191C1"/>
      </a:accent2>
      <a:accent3>
        <a:srgbClr val="A5A5A5"/>
      </a:accent3>
      <a:accent4>
        <a:srgbClr val="285F82"/>
      </a:accent4>
      <a:accent5>
        <a:srgbClr val="78BE73"/>
      </a:accent5>
      <a:accent6>
        <a:srgbClr val="E59352"/>
      </a:accent6>
      <a:hlink>
        <a:srgbClr val="0066D8"/>
      </a:hlink>
      <a:folHlink>
        <a:srgbClr val="6C2F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