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315200" cx="12938125"/>
  <p:notesSz cx="6858000" cy="9144000"/>
  <p:embeddedFontLst>
    <p:embeddedFont>
      <p:font typeface="Noto Sans Symbol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Symbol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font" Target="fonts/NotoSansSymbol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96720" y="685800"/>
            <a:ext cx="6061320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Good afternoon..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My name is B. L. and today I would like to give you a short presentation about my isw and Bachelor thesis topic, Hardening...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ISAP is a prem.-based auth. enc. scheme that provides protection against many attacks by default but not immune to p. p. a.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Interesting fact: TU Graz has connection to ISAP, as a group of cryptographers from TU was also involved in the design of ISAP.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96720" y="685800"/>
            <a:ext cx="6061320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96720" y="685800"/>
            <a:ext cx="6061320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96720" y="685800"/>
            <a:ext cx="6061320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116c4592f_0_15:notes"/>
          <p:cNvSpPr/>
          <p:nvPr>
            <p:ph idx="2" type="sldImg"/>
          </p:nvPr>
        </p:nvSpPr>
        <p:spPr>
          <a:xfrm>
            <a:off x="396720" y="685800"/>
            <a:ext cx="6061200" cy="34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25116c4592f_0_15:notes"/>
          <p:cNvSpPr txBox="1"/>
          <p:nvPr>
            <p:ph idx="1" type="body"/>
          </p:nvPr>
        </p:nvSpPr>
        <p:spPr>
          <a:xfrm>
            <a:off x="685800" y="4343400"/>
            <a:ext cx="5483400" cy="4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5116c4592f_0_15:notes"/>
          <p:cNvSpPr/>
          <p:nvPr/>
        </p:nvSpPr>
        <p:spPr>
          <a:xfrm>
            <a:off x="3884760" y="8685360"/>
            <a:ext cx="2968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96720" y="685800"/>
            <a:ext cx="6061320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116c4592f_0_2:notes"/>
          <p:cNvSpPr/>
          <p:nvPr>
            <p:ph idx="2" type="sldImg"/>
          </p:nvPr>
        </p:nvSpPr>
        <p:spPr>
          <a:xfrm>
            <a:off x="396720" y="685800"/>
            <a:ext cx="6061200" cy="34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25116c4592f_0_2:notes"/>
          <p:cNvSpPr txBox="1"/>
          <p:nvPr>
            <p:ph idx="1" type="body"/>
          </p:nvPr>
        </p:nvSpPr>
        <p:spPr>
          <a:xfrm>
            <a:off x="685800" y="4343400"/>
            <a:ext cx="5483400" cy="4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5116c4592f_0_2:notes"/>
          <p:cNvSpPr/>
          <p:nvPr/>
        </p:nvSpPr>
        <p:spPr>
          <a:xfrm>
            <a:off x="3884760" y="8685360"/>
            <a:ext cx="2968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46560" y="1711440"/>
            <a:ext cx="116438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646560" y="3927240"/>
            <a:ext cx="116438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64656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661284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3" type="body"/>
          </p:nvPr>
        </p:nvSpPr>
        <p:spPr>
          <a:xfrm>
            <a:off x="646560" y="39272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4" type="body"/>
          </p:nvPr>
        </p:nvSpPr>
        <p:spPr>
          <a:xfrm>
            <a:off x="6612840" y="39272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46560" y="17114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83520" y="17114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8520480" y="17114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646560" y="39272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5" type="body"/>
          </p:nvPr>
        </p:nvSpPr>
        <p:spPr>
          <a:xfrm>
            <a:off x="4583520" y="39272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body"/>
          </p:nvPr>
        </p:nvSpPr>
        <p:spPr>
          <a:xfrm>
            <a:off x="8520480" y="39272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646560" y="1711440"/>
            <a:ext cx="1164384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46560" y="1711440"/>
            <a:ext cx="1164384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46560" y="1711440"/>
            <a:ext cx="568188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612840" y="1711440"/>
            <a:ext cx="568188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646560" y="291600"/>
            <a:ext cx="11643840" cy="56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64656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6612840" y="1711440"/>
            <a:ext cx="568188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3" type="body"/>
          </p:nvPr>
        </p:nvSpPr>
        <p:spPr>
          <a:xfrm>
            <a:off x="646560" y="39272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46560" y="1711440"/>
            <a:ext cx="1164384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646560" y="1711440"/>
            <a:ext cx="568188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661284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3" type="body"/>
          </p:nvPr>
        </p:nvSpPr>
        <p:spPr>
          <a:xfrm>
            <a:off x="6612840" y="39272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64656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661284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3" type="body"/>
          </p:nvPr>
        </p:nvSpPr>
        <p:spPr>
          <a:xfrm>
            <a:off x="646560" y="3927240"/>
            <a:ext cx="116438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646560" y="1711440"/>
            <a:ext cx="116438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646560" y="3927240"/>
            <a:ext cx="116438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64656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661284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3" type="body"/>
          </p:nvPr>
        </p:nvSpPr>
        <p:spPr>
          <a:xfrm>
            <a:off x="646560" y="39272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4" type="body"/>
          </p:nvPr>
        </p:nvSpPr>
        <p:spPr>
          <a:xfrm>
            <a:off x="6612840" y="39272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646560" y="17114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4583520" y="17114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3" type="body"/>
          </p:nvPr>
        </p:nvSpPr>
        <p:spPr>
          <a:xfrm>
            <a:off x="8520480" y="17114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4" type="body"/>
          </p:nvPr>
        </p:nvSpPr>
        <p:spPr>
          <a:xfrm>
            <a:off x="646560" y="39272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5" type="body"/>
          </p:nvPr>
        </p:nvSpPr>
        <p:spPr>
          <a:xfrm>
            <a:off x="4583520" y="39272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6" type="body"/>
          </p:nvPr>
        </p:nvSpPr>
        <p:spPr>
          <a:xfrm>
            <a:off x="8520480" y="3927240"/>
            <a:ext cx="37490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46560" y="1711440"/>
            <a:ext cx="1164384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46560" y="1711440"/>
            <a:ext cx="568188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612840" y="1711440"/>
            <a:ext cx="568188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646560" y="291600"/>
            <a:ext cx="11643840" cy="56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4656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612840" y="1711440"/>
            <a:ext cx="568188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646560" y="39272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646560" y="1711440"/>
            <a:ext cx="568188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61284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6612840" y="39272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64656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6612840" y="1711440"/>
            <a:ext cx="568188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646560" y="3927240"/>
            <a:ext cx="1164384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7160"/>
            <a:ext cx="12935160" cy="61128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707160"/>
            <a:ext cx="608040" cy="611280"/>
          </a:xfrm>
          <a:prstGeom prst="rect">
            <a:avLst/>
          </a:prstGeom>
          <a:gradFill>
            <a:gsLst>
              <a:gs pos="0">
                <a:srgbClr val="B80034"/>
              </a:gs>
              <a:gs pos="100000">
                <a:srgbClr val="EF004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0710000" y="97200"/>
            <a:ext cx="2045520" cy="40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www.tugraz.at</a:t>
            </a: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7014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935160" cy="67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0" y="6707160"/>
            <a:ext cx="758880" cy="61128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569600" y="1218960"/>
            <a:ext cx="203472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PASSION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46560" y="1711440"/>
            <a:ext cx="1164384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6707160"/>
            <a:ext cx="12935160" cy="61128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6707160"/>
            <a:ext cx="608040" cy="611280"/>
          </a:xfrm>
          <a:prstGeom prst="rect">
            <a:avLst/>
          </a:prstGeom>
          <a:gradFill>
            <a:gsLst>
              <a:gs pos="0">
                <a:srgbClr val="B80034"/>
              </a:gs>
              <a:gs pos="100000">
                <a:srgbClr val="EF004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0710000" y="97200"/>
            <a:ext cx="2045520" cy="40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www.tugraz.at</a:t>
            </a: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7014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46560" y="1711440"/>
            <a:ext cx="11643840" cy="42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G4RFaNBR3ta8xJyL-xoV5NQ0QX1Gq_my/view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/>
          <p:nvPr/>
        </p:nvSpPr>
        <p:spPr>
          <a:xfrm>
            <a:off x="880560" y="1392480"/>
            <a:ext cx="8656560" cy="242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70146"/>
                </a:solidFill>
              </a:rPr>
              <a:t>Live Data Analysis with using VPNService</a:t>
            </a:r>
            <a:endParaRPr b="0" i="0" sz="5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880560" y="4802400"/>
            <a:ext cx="8656560" cy="357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F0F0F"/>
                </a:solidFill>
              </a:rPr>
              <a:t>Mobile Security (SS 2023)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880560" y="3865680"/>
            <a:ext cx="865656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Fabian Gruber,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Béla Lemle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914400" y="5322960"/>
            <a:ext cx="865656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10515600" y="6858000"/>
            <a:ext cx="219348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/>
              <a:t>June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US" sz="1800"/>
              <a:t>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/>
        </p:nvSpPr>
        <p:spPr>
          <a:xfrm>
            <a:off x="880560" y="587520"/>
            <a:ext cx="11874960" cy="54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F0F0F"/>
                </a:solidFill>
              </a:rPr>
              <a:t>Agenda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880560" y="1389600"/>
            <a:ext cx="11874960" cy="524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4319" lvl="0" marL="457200" marR="0" rtl="0" algn="l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Clr>
                <a:srgbClr val="0F0F0F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0F0F0F"/>
                </a:solidFill>
              </a:rPr>
              <a:t>VPNService</a:t>
            </a:r>
            <a:endParaRPr sz="2300"/>
          </a:p>
          <a:p>
            <a:pPr indent="-454319" lvl="0" marL="457200" marR="0" rtl="0" algn="l">
              <a:lnSpc>
                <a:spcPct val="200000"/>
              </a:lnSpc>
              <a:spcBef>
                <a:spcPts val="144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Framework and implementation</a:t>
            </a:r>
            <a:endParaRPr sz="2300"/>
          </a:p>
          <a:p>
            <a:pPr indent="-454319" lvl="0" marL="457200" marR="0" rtl="0" algn="l">
              <a:lnSpc>
                <a:spcPct val="200000"/>
              </a:lnSpc>
              <a:spcBef>
                <a:spcPts val="144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Analysis of apps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880560" y="6783840"/>
            <a:ext cx="11712600" cy="4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Security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Graz Univerisity of Technology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0" y="6707160"/>
            <a:ext cx="608040" cy="61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800" lIns="0" spcFirstLastPara="1" rIns="0" wrap="square" tIns="6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880560" y="97200"/>
            <a:ext cx="1018476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/>
          <p:nvPr/>
        </p:nvSpPr>
        <p:spPr>
          <a:xfrm>
            <a:off x="880560" y="587520"/>
            <a:ext cx="11874960" cy="54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F0F0F"/>
                </a:solidFill>
              </a:rPr>
              <a:t>VPNService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880560" y="1389600"/>
            <a:ext cx="11874960" cy="524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Class for apps to build own VPN solutions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Virtual network interface, routing rules, addresses, file descriptor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Read from fd -&gt; outgoing packet that was routed to the interface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Write to fd -&gt; injected packets are as if they were </a:t>
            </a:r>
            <a:r>
              <a:rPr lang="en-US" sz="1800"/>
              <a:t>received</a:t>
            </a:r>
            <a:r>
              <a:rPr lang="en-US" sz="1800"/>
              <a:t> through the interface 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Security measures: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user </a:t>
            </a:r>
            <a:r>
              <a:rPr lang="en-US" sz="1800"/>
              <a:t>interaction</a:t>
            </a:r>
            <a:r>
              <a:rPr lang="en-US" sz="1800"/>
              <a:t> needed to start the VPN service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only one service at a time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visible on the device if the service is running (system managed)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BUT no root access required to use it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880560" y="6783840"/>
            <a:ext cx="11712600" cy="4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Security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Graz Univerisity of Technology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0" y="6707160"/>
            <a:ext cx="608040" cy="61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800" lIns="0" spcFirstLastPara="1" rIns="0" wrap="square" tIns="6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880560" y="97200"/>
            <a:ext cx="1018476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880560" y="587520"/>
            <a:ext cx="11874960" cy="54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F0F0F"/>
                </a:solidFill>
              </a:rPr>
              <a:t>Implementation</a:t>
            </a:r>
            <a:endParaRPr sz="3400">
              <a:solidFill>
                <a:srgbClr val="0F0F0F"/>
              </a:solidFill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880560" y="1389600"/>
            <a:ext cx="11874960" cy="524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Simple framework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Just build the VPN tunnel with the Builder class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Only one button on the UI to start the VPNService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Our contribution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Create a UI for the live packet analysis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Differentiate between TCP, UDP, HTTP, HTTPS, DNS packets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Extract payload of DNS requests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Specify the app where the packet comes from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Display packet related data (e.g. source/destination addresses)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30"/>
          <p:cNvSpPr/>
          <p:nvPr/>
        </p:nvSpPr>
        <p:spPr>
          <a:xfrm>
            <a:off x="880560" y="6783840"/>
            <a:ext cx="11712600" cy="4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Security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Graz Univerisity of Technology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0" y="6707160"/>
            <a:ext cx="608040" cy="61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800" lIns="0" spcFirstLastPara="1" rIns="0" wrap="square" tIns="6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880560" y="97200"/>
            <a:ext cx="1018476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620" y="2196575"/>
            <a:ext cx="2364900" cy="420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880560" y="587520"/>
            <a:ext cx="11874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F0F0F"/>
                </a:solidFill>
              </a:rPr>
              <a:t>Live Analysis</a:t>
            </a:r>
            <a:endParaRPr sz="3400">
              <a:solidFill>
                <a:srgbClr val="0F0F0F"/>
              </a:solidFill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880560" y="6783840"/>
            <a:ext cx="11712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Security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Graz Univerisity of Technology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0" y="6707160"/>
            <a:ext cx="6081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800" lIns="0" spcFirstLastPara="1" rIns="0" wrap="square" tIns="6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880560" y="97200"/>
            <a:ext cx="10184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1" title="device-2023-06-10-163353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750" y="-66548"/>
            <a:ext cx="3714501" cy="660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880560" y="587520"/>
            <a:ext cx="11874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F0F0F"/>
                </a:solidFill>
              </a:rPr>
              <a:t>Packet Analysis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880560" y="6783840"/>
            <a:ext cx="11712600" cy="4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Security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Graz Univerisity of Technology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/>
          <p:nvPr/>
        </p:nvSpPr>
        <p:spPr>
          <a:xfrm>
            <a:off x="0" y="6707160"/>
            <a:ext cx="608040" cy="61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800" lIns="0" spcFirstLastPara="1" rIns="0" wrap="square" tIns="6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880560" y="97200"/>
            <a:ext cx="1018476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/>
        </p:nvSpPr>
        <p:spPr>
          <a:xfrm>
            <a:off x="924350" y="1222525"/>
            <a:ext cx="36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willhaben.at</a:t>
            </a:r>
            <a:endParaRPr sz="1800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675" y="1252800"/>
            <a:ext cx="2885825" cy="51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375" y="0"/>
            <a:ext cx="2986451" cy="530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7300" y="819813"/>
            <a:ext cx="3177125" cy="564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>
            <a:off x="880560" y="587520"/>
            <a:ext cx="11874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F0F0F"/>
                </a:solidFill>
              </a:rPr>
              <a:t>Packet Analysis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1005850" y="2067352"/>
            <a:ext cx="11874900" cy="4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880560" y="6783840"/>
            <a:ext cx="11712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Security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Graz Univerisity of Technology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/>
          <p:nvPr/>
        </p:nvSpPr>
        <p:spPr>
          <a:xfrm>
            <a:off x="0" y="6707160"/>
            <a:ext cx="6081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800" lIns="0" spcFirstLastPara="1" rIns="0" wrap="square" tIns="6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880560" y="97200"/>
            <a:ext cx="10184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924350" y="1222525"/>
            <a:ext cx="36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(http app)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