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0" r:id="rId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F185A9-4933-4699-88F1-61DE90D91474}" v="316" dt="2019-12-03T05:26:16.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12259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83717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91327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3577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65798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39096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90107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15632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7389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92671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724011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0326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6482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95247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56023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79827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7506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83194395"/>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62" r:id="rId6"/>
    <p:sldLayoutId id="2147483663" r:id="rId7"/>
    <p:sldLayoutId id="2147483664" r:id="rId8"/>
    <p:sldLayoutId id="2147483665" r:id="rId9"/>
    <p:sldLayoutId id="2147483666" r:id="rId10"/>
    <p:sldLayoutId id="2147483673" r:id="rId11"/>
    <p:sldLayoutId id="2147483667" r:id="rId12"/>
    <p:sldLayoutId id="2147483668" r:id="rId13"/>
    <p:sldLayoutId id="2147483669" r:id="rId14"/>
    <p:sldLayoutId id="2147483670" r:id="rId15"/>
    <p:sldLayoutId id="2147483671" r:id="rId16"/>
    <p:sldLayoutId id="2147483672"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iliseguridadinformatica.webnode.es/guia-de-buenas-practicas/diseno/a2/" TargetMode="External"/><Relationship Id="rId2" Type="http://schemas.openxmlformats.org/officeDocument/2006/relationships/hyperlink" Target="https://www.owasp.org/images/5/5e/OWASP-Top-10-2017-e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4377626" y="966851"/>
            <a:ext cx="6889930" cy="4626864"/>
          </a:xfrm>
          <a:effectLst/>
        </p:spPr>
        <p:txBody>
          <a:bodyPr anchor="ctr">
            <a:normAutofit/>
          </a:bodyPr>
          <a:lstStyle/>
          <a:p>
            <a:pPr algn="l"/>
            <a:r>
              <a:rPr lang="es-ES" sz="5000" dirty="0">
                <a:ln>
                  <a:solidFill>
                    <a:prstClr val="black">
                      <a:lumMod val="75000"/>
                      <a:lumOff val="25000"/>
                      <a:alpha val="10000"/>
                    </a:prstClr>
                  </a:solidFill>
                </a:ln>
                <a:effectLst>
                  <a:outerShdw blurRad="9525" dist="25400" dir="14640000" algn="tl" rotWithShape="0">
                    <a:prstClr val="black">
                      <a:alpha val="30000"/>
                    </a:prstClr>
                  </a:outerShdw>
                </a:effectLst>
              </a:rPr>
              <a:t>Vulnerabilidad A2:2017</a:t>
            </a:r>
            <a:br>
              <a:rPr lang="es-ES" sz="5000" dirty="0">
                <a:ln>
                  <a:solidFill>
                    <a:prstClr val="black">
                      <a:lumMod val="75000"/>
                      <a:lumOff val="25000"/>
                      <a:alpha val="10000"/>
                    </a:prstClr>
                  </a:solidFill>
                </a:ln>
                <a:effectLst>
                  <a:outerShdw blurRad="9525" dist="25400" dir="14640000" algn="tl" rotWithShape="0">
                    <a:prstClr val="black">
                      <a:alpha val="30000"/>
                    </a:prstClr>
                  </a:outerShdw>
                </a:effectLst>
              </a:rPr>
            </a:br>
            <a:r>
              <a:rPr lang="es-ES" sz="5000" dirty="0">
                <a:ln>
                  <a:solidFill>
                    <a:prstClr val="black">
                      <a:lumMod val="75000"/>
                      <a:lumOff val="25000"/>
                      <a:alpha val="10000"/>
                    </a:prstClr>
                  </a:solidFill>
                </a:ln>
                <a:effectLst>
                  <a:outerShdw blurRad="9525" dist="25400" dir="14640000" algn="tl" rotWithShape="0">
                    <a:prstClr val="black">
                      <a:alpha val="30000"/>
                    </a:prstClr>
                  </a:outerShdw>
                </a:effectLst>
              </a:rPr>
              <a:t>Perdida de autenticación.</a:t>
            </a:r>
            <a:endParaRPr lang="es-ES" sz="5000" dirty="0"/>
          </a:p>
        </p:txBody>
      </p:sp>
      <p:sp>
        <p:nvSpPr>
          <p:cNvPr id="3" name="Subtítulo 2"/>
          <p:cNvSpPr>
            <a:spLocks noGrp="1"/>
          </p:cNvSpPr>
          <p:nvPr>
            <p:ph type="subTitle" idx="1"/>
          </p:nvPr>
        </p:nvSpPr>
        <p:spPr>
          <a:xfrm>
            <a:off x="913795" y="966851"/>
            <a:ext cx="2820362" cy="4626864"/>
          </a:xfrm>
          <a:effectLst/>
        </p:spPr>
        <p:txBody>
          <a:bodyPr anchor="ctr">
            <a:normAutofit/>
          </a:bodyPr>
          <a:lstStyle/>
          <a:p>
            <a:pPr algn="r"/>
            <a:r>
              <a:rPr lang="es-ES" dirty="0">
                <a:ln>
                  <a:solidFill>
                    <a:prstClr val="black">
                      <a:lumMod val="75000"/>
                      <a:lumOff val="25000"/>
                      <a:alpha val="10000"/>
                    </a:prstClr>
                  </a:solidFill>
                </a:ln>
                <a:effectLst>
                  <a:outerShdw blurRad="9525" dist="25400" dir="14640000" algn="tl" rotWithShape="0">
                    <a:prstClr val="black">
                      <a:alpha val="30000"/>
                    </a:prstClr>
                  </a:outerShdw>
                </a:effectLst>
              </a:rPr>
              <a:t>Samuel Lemus Patiño</a:t>
            </a:r>
            <a:endParaRPr lang="es-ES" dirty="0"/>
          </a:p>
        </p:txBody>
      </p:sp>
      <p:cxnSp>
        <p:nvCxnSpPr>
          <p:cNvPr id="12" name="Straight Connector 11">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8BAD61-492E-4853-B473-728C5DA9A39A}"/>
              </a:ext>
            </a:extLst>
          </p:cNvPr>
          <p:cNvSpPr>
            <a:spLocks noGrp="1"/>
          </p:cNvSpPr>
          <p:nvPr>
            <p:ph type="title"/>
          </p:nvPr>
        </p:nvSpPr>
        <p:spPr>
          <a:xfrm>
            <a:off x="913796" y="643465"/>
            <a:ext cx="3382638" cy="1370605"/>
          </a:xfrm>
        </p:spPr>
        <p:txBody>
          <a:bodyPr>
            <a:normAutofit/>
          </a:bodyPr>
          <a:lstStyle/>
          <a:p>
            <a:pPr algn="l"/>
            <a:r>
              <a:rPr lang="es-ES" sz="3000">
                <a:ln>
                  <a:solidFill>
                    <a:prstClr val="black">
                      <a:lumMod val="75000"/>
                      <a:lumOff val="25000"/>
                      <a:alpha val="10000"/>
                    </a:prstClr>
                  </a:solidFill>
                </a:ln>
                <a:effectLst>
                  <a:outerShdw blurRad="9525" dist="25400" dir="14640000" algn="tl" rotWithShape="0">
                    <a:prstClr val="black">
                      <a:alpha val="30000"/>
                    </a:prstClr>
                  </a:outerShdw>
                </a:effectLst>
              </a:rPr>
              <a:t>Definición.</a:t>
            </a:r>
            <a:endParaRPr lang="es-ES" sz="3000"/>
          </a:p>
        </p:txBody>
      </p:sp>
      <p:sp>
        <p:nvSpPr>
          <p:cNvPr id="3" name="Marcador de contenido 2">
            <a:extLst>
              <a:ext uri="{FF2B5EF4-FFF2-40B4-BE49-F238E27FC236}">
                <a16:creationId xmlns:a16="http://schemas.microsoft.com/office/drawing/2014/main" id="{BC25B15F-1687-4C7E-954F-6503EB132446}"/>
              </a:ext>
            </a:extLst>
          </p:cNvPr>
          <p:cNvSpPr>
            <a:spLocks noGrp="1"/>
          </p:cNvSpPr>
          <p:nvPr>
            <p:ph idx="1"/>
          </p:nvPr>
        </p:nvSpPr>
        <p:spPr>
          <a:xfrm>
            <a:off x="913796" y="2247153"/>
            <a:ext cx="3358084" cy="3544046"/>
          </a:xfrm>
        </p:spPr>
        <p:txBody>
          <a:bodyPr>
            <a:normAutofit/>
          </a:bodyPr>
          <a:lstStyle/>
          <a:p>
            <a:pPr indent="-305435">
              <a:lnSpc>
                <a:spcPct val="100000"/>
              </a:lnSpc>
            </a:pPr>
            <a:r>
              <a:rPr lang="es-ES" sz="15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Cuando las claves o información sensible no es protegida adecuadamente, el atacante aprovecha estas vulnerabilidades que generalmente son ofrecidas en el cierre de sesión, en la gestión de las contraseñas, en el tiempo de desconexión, en la función de recordar contraseña, para robar la información sensible, incluyendo un script en una página web que se ejecuta cuando el usuario la utiliza.</a:t>
            </a:r>
          </a:p>
        </p:txBody>
      </p:sp>
      <p:pic>
        <p:nvPicPr>
          <p:cNvPr id="4" name="Imagen 4" descr="Imagen que contiene persona, interior, hombre, frente&#10;&#10;Descripción generada con confianza muy alta">
            <a:extLst>
              <a:ext uri="{FF2B5EF4-FFF2-40B4-BE49-F238E27FC236}">
                <a16:creationId xmlns:a16="http://schemas.microsoft.com/office/drawing/2014/main" id="{2F8CD104-77DF-4874-A920-1E26F3ACAE6E}"/>
              </a:ext>
            </a:extLst>
          </p:cNvPr>
          <p:cNvPicPr>
            <a:picLocks noChangeAspect="1"/>
          </p:cNvPicPr>
          <p:nvPr/>
        </p:nvPicPr>
        <p:blipFill>
          <a:blip r:embed="rId3"/>
          <a:stretch>
            <a:fillRect/>
          </a:stretch>
        </p:blipFill>
        <p:spPr>
          <a:xfrm>
            <a:off x="4915348" y="1824364"/>
            <a:ext cx="6633184" cy="2785937"/>
          </a:xfrm>
          <a:prstGeom prst="rect">
            <a:avLst/>
          </a:prstGeom>
        </p:spPr>
      </p:pic>
    </p:spTree>
    <p:extLst>
      <p:ext uri="{BB962C8B-B14F-4D97-AF65-F5344CB8AC3E}">
        <p14:creationId xmlns:p14="http://schemas.microsoft.com/office/powerpoint/2010/main" val="163556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Imagen 4" descr="Imagen que contiene exterior, verde, teléfono, tabla&#10;&#10;Descripción generada con confianza muy alta">
            <a:extLst>
              <a:ext uri="{FF2B5EF4-FFF2-40B4-BE49-F238E27FC236}">
                <a16:creationId xmlns:a16="http://schemas.microsoft.com/office/drawing/2014/main" id="{3A0B3A32-6425-4573-9D43-D3EC968205FF}"/>
              </a:ext>
            </a:extLst>
          </p:cNvPr>
          <p:cNvPicPr>
            <a:picLocks noChangeAspect="1"/>
          </p:cNvPicPr>
          <p:nvPr/>
        </p:nvPicPr>
        <p:blipFill rotWithShape="1">
          <a:blip r:embed="rId3"/>
          <a:srcRect r="1" b="1"/>
          <a:stretch/>
        </p:blipFill>
        <p:spPr>
          <a:xfrm>
            <a:off x="1" y="10"/>
            <a:ext cx="12192000" cy="6857990"/>
          </a:xfrm>
          <a:prstGeom prst="rect">
            <a:avLst/>
          </a:prstGeom>
        </p:spPr>
      </p:pic>
      <p:sp useBgFill="1">
        <p:nvSpPr>
          <p:cNvPr id="9"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A941AFDB-7FD7-4310-B6CF-7D3663F9790F}"/>
              </a:ext>
            </a:extLst>
          </p:cNvPr>
          <p:cNvSpPr>
            <a:spLocks noGrp="1"/>
          </p:cNvSpPr>
          <p:nvPr>
            <p:ph type="title"/>
          </p:nvPr>
        </p:nvSpPr>
        <p:spPr>
          <a:xfrm>
            <a:off x="913795" y="845388"/>
            <a:ext cx="3596420" cy="979016"/>
          </a:xfrm>
        </p:spPr>
        <p:txBody>
          <a:bodyPr anchor="b">
            <a:normAutofit/>
          </a:bodyPr>
          <a:lstStyle/>
          <a:p>
            <a:pPr algn="l"/>
            <a:r>
              <a:rPr lang="es-ES" sz="2400">
                <a:ln>
                  <a:solidFill>
                    <a:prstClr val="black">
                      <a:lumMod val="75000"/>
                      <a:lumOff val="25000"/>
                      <a:alpha val="10000"/>
                    </a:prstClr>
                  </a:solidFill>
                </a:ln>
                <a:effectLst>
                  <a:outerShdw blurRad="9525" dist="25400" dir="14640000" algn="tl" rotWithShape="0">
                    <a:prstClr val="black">
                      <a:alpha val="30000"/>
                    </a:prstClr>
                  </a:outerShdw>
                </a:effectLst>
              </a:rPr>
              <a:t>Como identificar una vulnerabilidad?</a:t>
            </a:r>
            <a:endParaRPr lang="es-ES" sz="2400"/>
          </a:p>
        </p:txBody>
      </p:sp>
      <p:sp>
        <p:nvSpPr>
          <p:cNvPr id="3" name="Marcador de contenido 2">
            <a:extLst>
              <a:ext uri="{FF2B5EF4-FFF2-40B4-BE49-F238E27FC236}">
                <a16:creationId xmlns:a16="http://schemas.microsoft.com/office/drawing/2014/main" id="{1668F36A-FDDC-4F91-8FEA-2DF2993F5632}"/>
              </a:ext>
            </a:extLst>
          </p:cNvPr>
          <p:cNvSpPr>
            <a:spLocks noGrp="1"/>
          </p:cNvSpPr>
          <p:nvPr>
            <p:ph idx="1"/>
          </p:nvPr>
        </p:nvSpPr>
        <p:spPr>
          <a:xfrm>
            <a:off x="913795" y="1968237"/>
            <a:ext cx="3531684" cy="3679189"/>
          </a:xfrm>
        </p:spPr>
        <p:txBody>
          <a:bodyPr anchor="t">
            <a:normAutofit/>
          </a:bodyPr>
          <a:lstStyle/>
          <a:p>
            <a:pPr indent="-305435"/>
            <a:r>
              <a:rPr lang="es-ES" sz="16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Falta de protección en el almacenamiento de las credenciales de los usuarios cuando se utiliza hash o cifrado.</a:t>
            </a:r>
            <a:endParaRPr lang="es-ES" sz="16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s-ES" sz="16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Adivinación cuando las ID son débiles.</a:t>
            </a:r>
            <a:endParaRPr lang="es-ES" sz="1600"/>
          </a:p>
          <a:p>
            <a:pPr indent="-305435"/>
            <a:r>
              <a:rPr lang="es-ES" sz="16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Falta de expiración de credenciales, de sesiones o de tokens de autenticación.</a:t>
            </a:r>
            <a:endParaRPr lang="es-ES" sz="1600"/>
          </a:p>
          <a:p>
            <a:pPr indent="-305435"/>
            <a:r>
              <a:rPr lang="es-ES" sz="16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Información sensible enviada por canales no cifrados.</a:t>
            </a:r>
            <a:endParaRPr lang="es-ES" sz="1600"/>
          </a:p>
        </p:txBody>
      </p:sp>
    </p:spTree>
    <p:extLst>
      <p:ext uri="{BB962C8B-B14F-4D97-AF65-F5344CB8AC3E}">
        <p14:creationId xmlns:p14="http://schemas.microsoft.com/office/powerpoint/2010/main" val="321452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8ADDD00-9FC1-4330-8396-64A412248A76}"/>
              </a:ext>
            </a:extLst>
          </p:cNvPr>
          <p:cNvSpPr>
            <a:spLocks noGrp="1"/>
          </p:cNvSpPr>
          <p:nvPr>
            <p:ph type="title"/>
          </p:nvPr>
        </p:nvSpPr>
        <p:spPr>
          <a:xfrm>
            <a:off x="913795" y="609600"/>
            <a:ext cx="10353762" cy="1257300"/>
          </a:xfrm>
        </p:spPr>
        <p:txBody>
          <a:bodyPr>
            <a:normAutofit/>
          </a:bodyPr>
          <a:lstStyle/>
          <a:p>
            <a:r>
              <a:rPr lang="es-ES" dirty="0">
                <a:ln>
                  <a:solidFill>
                    <a:prstClr val="black">
                      <a:lumMod val="75000"/>
                      <a:lumOff val="25000"/>
                      <a:alpha val="10000"/>
                    </a:prstClr>
                  </a:solidFill>
                </a:ln>
                <a:effectLst>
                  <a:outerShdw blurRad="9525" dist="25400" dir="14640000" algn="tl" rotWithShape="0">
                    <a:prstClr val="black">
                      <a:alpha val="30000"/>
                    </a:prstClr>
                  </a:outerShdw>
                </a:effectLst>
              </a:rPr>
              <a:t>Prevención.</a:t>
            </a:r>
            <a:endParaRPr lang="es-ES" dirty="0"/>
          </a:p>
        </p:txBody>
      </p:sp>
      <p:sp>
        <p:nvSpPr>
          <p:cNvPr id="3" name="Marcador de contenido 2">
            <a:extLst>
              <a:ext uri="{FF2B5EF4-FFF2-40B4-BE49-F238E27FC236}">
                <a16:creationId xmlns:a16="http://schemas.microsoft.com/office/drawing/2014/main" id="{D1DF4DEF-4C0A-4CA1-96C4-5D433B864294}"/>
              </a:ext>
            </a:extLst>
          </p:cNvPr>
          <p:cNvSpPr>
            <a:spLocks noGrp="1"/>
          </p:cNvSpPr>
          <p:nvPr>
            <p:ph idx="1"/>
          </p:nvPr>
        </p:nvSpPr>
        <p:spPr>
          <a:xfrm>
            <a:off x="913795" y="2132822"/>
            <a:ext cx="5546272" cy="3658378"/>
          </a:xfrm>
        </p:spPr>
        <p:txBody>
          <a:bodyPr anchor="ctr">
            <a:normAutofit/>
          </a:bodyPr>
          <a:lstStyle/>
          <a:p>
            <a:pPr indent="-305435">
              <a:lnSpc>
                <a:spcPct val="100000"/>
              </a:lnSpc>
            </a:pPr>
            <a:r>
              <a:rPr lang="es-ES" sz="16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Cumplir con los requisitos de autenticación y gestión de sesiones, para ello nos dirige hacia las páginas de OWASP que ofrecen este servicio.</a:t>
            </a:r>
            <a:endParaRPr lang="es-ES" sz="16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100000"/>
              </a:lnSpc>
            </a:pPr>
            <a:r>
              <a:rPr lang="es-ES" sz="16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Tener una interfaz para desarrolladores y ofrece páginas con ejemplos de muestra.</a:t>
            </a:r>
            <a:endParaRPr lang="es-ES" sz="1600"/>
          </a:p>
          <a:p>
            <a:pPr indent="-305435">
              <a:lnSpc>
                <a:spcPct val="100000"/>
              </a:lnSpc>
            </a:pPr>
            <a:r>
              <a:rPr lang="es-ES" sz="16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Recomienda la necesidad de evitar vulnerabilidades de XSS.</a:t>
            </a:r>
            <a:endParaRPr lang="es-ES" sz="1600"/>
          </a:p>
          <a:p>
            <a:pPr indent="-305435">
              <a:lnSpc>
                <a:spcPct val="100000"/>
              </a:lnSpc>
            </a:pPr>
            <a:r>
              <a:rPr lang="es-ES" sz="16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Se recomienda cerrar sesión (No cerrar ventanas).</a:t>
            </a:r>
            <a:endParaRPr lang="es-ES" sz="1600"/>
          </a:p>
          <a:p>
            <a:pPr indent="-305435">
              <a:lnSpc>
                <a:spcPct val="100000"/>
              </a:lnSpc>
            </a:pPr>
            <a:r>
              <a:rPr lang="es-ES" sz="16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Eliminar las opciones de recordar contraseñas, pregunta secreta.</a:t>
            </a:r>
            <a:endParaRPr lang="es-ES" sz="1600"/>
          </a:p>
          <a:p>
            <a:pPr indent="-305435">
              <a:lnSpc>
                <a:spcPct val="100000"/>
              </a:lnSpc>
            </a:pPr>
            <a:r>
              <a:rPr lang="es-ES" sz="16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Ingreso de identificadores no válidos</a:t>
            </a:r>
            <a:endParaRPr lang="es-ES" sz="1600"/>
          </a:p>
        </p:txBody>
      </p:sp>
      <p:pic>
        <p:nvPicPr>
          <p:cNvPr id="4" name="Imagen 4" descr="Imagen que contiene alimentos&#10;&#10;Descripción generada con confianza muy alta">
            <a:extLst>
              <a:ext uri="{FF2B5EF4-FFF2-40B4-BE49-F238E27FC236}">
                <a16:creationId xmlns:a16="http://schemas.microsoft.com/office/drawing/2014/main" id="{847A748B-C794-4C36-B5F4-8776AC12F35D}"/>
              </a:ext>
            </a:extLst>
          </p:cNvPr>
          <p:cNvPicPr>
            <a:picLocks noChangeAspect="1"/>
          </p:cNvPicPr>
          <p:nvPr/>
        </p:nvPicPr>
        <p:blipFill>
          <a:blip r:embed="rId3"/>
          <a:stretch>
            <a:fillRect/>
          </a:stretch>
        </p:blipFill>
        <p:spPr>
          <a:xfrm>
            <a:off x="7066560" y="2580300"/>
            <a:ext cx="4065464" cy="2363050"/>
          </a:xfrm>
          <a:prstGeom prst="rect">
            <a:avLst/>
          </a:prstGeom>
        </p:spPr>
      </p:pic>
    </p:spTree>
    <p:extLst>
      <p:ext uri="{BB962C8B-B14F-4D97-AF65-F5344CB8AC3E}">
        <p14:creationId xmlns:p14="http://schemas.microsoft.com/office/powerpoint/2010/main" val="218432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40007D-4428-4B97-A08F-D0EBBC1D4DA5}"/>
              </a:ext>
            </a:extLst>
          </p:cNvPr>
          <p:cNvSpPr>
            <a:spLocks noGrp="1"/>
          </p:cNvSpPr>
          <p:nvPr>
            <p:ph type="title"/>
          </p:nvPr>
        </p:nvSpPr>
        <p:spPr/>
        <p:txBody>
          <a:bodyPr/>
          <a:lstStyle/>
          <a:p>
            <a:r>
              <a:rPr lang="es-ES" dirty="0">
                <a:ln>
                  <a:solidFill>
                    <a:prstClr val="black">
                      <a:lumMod val="75000"/>
                      <a:lumOff val="25000"/>
                      <a:alpha val="10000"/>
                    </a:prstClr>
                  </a:solidFill>
                </a:ln>
                <a:effectLst>
                  <a:outerShdw blurRad="9525" dist="25400" dir="14640000" algn="tl" rotWithShape="0">
                    <a:prstClr val="black">
                      <a:alpha val="30000"/>
                    </a:prstClr>
                  </a:outerShdw>
                </a:effectLst>
              </a:rPr>
              <a:t>Bibliografía.</a:t>
            </a:r>
            <a:endParaRPr lang="es-ES" dirty="0"/>
          </a:p>
        </p:txBody>
      </p:sp>
      <p:sp>
        <p:nvSpPr>
          <p:cNvPr id="3" name="Marcador de contenido 2">
            <a:extLst>
              <a:ext uri="{FF2B5EF4-FFF2-40B4-BE49-F238E27FC236}">
                <a16:creationId xmlns:a16="http://schemas.microsoft.com/office/drawing/2014/main" id="{7D485262-F80A-4DC8-894B-E0139EDE2328}"/>
              </a:ext>
            </a:extLst>
          </p:cNvPr>
          <p:cNvSpPr>
            <a:spLocks noGrp="1"/>
          </p:cNvSpPr>
          <p:nvPr>
            <p:ph idx="1"/>
          </p:nvPr>
        </p:nvSpPr>
        <p:spPr/>
        <p:txBody>
          <a:bodyPr/>
          <a:lstStyle/>
          <a:p>
            <a:pPr indent="-305435"/>
            <a:r>
              <a:rPr lang="es-E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hlinkClick r:id="rId2"/>
              </a:rPr>
              <a:t>https://www.owasp.org/images/5/5e/OWASP-Top-10-2017-es.pdf</a:t>
            </a:r>
            <a:endParaRPr lang="es-E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r>
              <a:rPr lang="es-E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hlinkClick r:id="rId3"/>
              </a:rPr>
              <a:t>https://liliseguridadinformatica.webnode.es/guia-de-buenas-practicas/diseno/a2/</a:t>
            </a:r>
            <a:endParaRPr lang="es-E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p:txBody>
      </p:sp>
    </p:spTree>
    <p:extLst>
      <p:ext uri="{BB962C8B-B14F-4D97-AF65-F5344CB8AC3E}">
        <p14:creationId xmlns:p14="http://schemas.microsoft.com/office/powerpoint/2010/main" val="3476896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SlateVTI</vt:lpstr>
      <vt:lpstr>Vulnerabilidad A2:2017 Perdida de autenticación.</vt:lpstr>
      <vt:lpstr>Definición.</vt:lpstr>
      <vt:lpstr>Como identificar una vulnerabilidad?</vt:lpstr>
      <vt:lpstr>Prevención.</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52</cp:revision>
  <dcterms:created xsi:type="dcterms:W3CDTF">2019-12-03T05:10:38Z</dcterms:created>
  <dcterms:modified xsi:type="dcterms:W3CDTF">2019-12-03T05:26:36Z</dcterms:modified>
</cp:coreProperties>
</file>