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3" r:id="rId2"/>
    <p:sldId id="256" r:id="rId3"/>
    <p:sldId id="258" r:id="rId4"/>
    <p:sldId id="306" r:id="rId5"/>
    <p:sldId id="305" r:id="rId6"/>
    <p:sldId id="308" r:id="rId7"/>
    <p:sldId id="309" r:id="rId8"/>
    <p:sldId id="310" r:id="rId9"/>
    <p:sldId id="311" r:id="rId10"/>
    <p:sldId id="312" r:id="rId11"/>
    <p:sldId id="307" r:id="rId12"/>
    <p:sldId id="314" r:id="rId13"/>
  </p:sldIdLst>
  <p:sldSz cx="9144000" cy="6858000" type="screen4x3"/>
  <p:notesSz cx="68580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lgerian" pitchFamily="82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lgerian" pitchFamily="82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lgerian" pitchFamily="82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lgerian" pitchFamily="82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lgerian" pitchFamily="8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lgerian" pitchFamily="8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lgerian" pitchFamily="8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lgerian" pitchFamily="8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lgerian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3" autoAdjust="0"/>
    <p:restoredTop sz="93841" autoAdjust="0"/>
  </p:normalViewPr>
  <p:slideViewPr>
    <p:cSldViewPr snapToGrid="0" snapToObjects="1">
      <p:cViewPr varScale="1">
        <p:scale>
          <a:sx n="59" d="100"/>
          <a:sy n="59" d="100"/>
        </p:scale>
        <p:origin x="154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46" d="100"/>
          <a:sy n="46" d="100"/>
        </p:scale>
        <p:origin x="-2538" y="-76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818E3-DB7E-418B-9E28-102C51C371CF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en-US"/>
        </a:p>
      </dgm:t>
    </dgm:pt>
    <dgm:pt modelId="{0DBFCE7D-BB2C-46E1-B838-6AB11B9EC312}">
      <dgm:prSet phldrT="[Text]"/>
      <dgm:spPr>
        <a:sp3d contourW="19050" prstMaterial="metal">
          <a:bevelT w="88900" h="203200" prst="softRound"/>
          <a:bevelB w="165100" h="254000"/>
        </a:sp3d>
      </dgm:spPr>
      <dgm:t>
        <a:bodyPr/>
        <a:lstStyle/>
        <a:p>
          <a:r>
            <a:rPr lang="en-US" dirty="0"/>
            <a:t>Avoid accident (real-time)</a:t>
          </a:r>
        </a:p>
      </dgm:t>
    </dgm:pt>
    <dgm:pt modelId="{51C1AD2F-0B16-4783-A813-5F77650BFDC2}" type="parTrans" cxnId="{7D97D41D-46A7-43BF-B304-3D153F812398}">
      <dgm:prSet/>
      <dgm:spPr/>
      <dgm:t>
        <a:bodyPr/>
        <a:lstStyle/>
        <a:p>
          <a:endParaRPr lang="en-US"/>
        </a:p>
      </dgm:t>
    </dgm:pt>
    <dgm:pt modelId="{01C974E4-6350-42DE-96A3-0990A0F03B24}" type="sibTrans" cxnId="{7D97D41D-46A7-43BF-B304-3D153F812398}">
      <dgm:prSet/>
      <dgm:spPr>
        <a:sp3d z="-110000">
          <a:bevelT w="152400" h="50800" prst="softRound"/>
        </a:sp3d>
      </dgm:spPr>
      <dgm:t>
        <a:bodyPr/>
        <a:lstStyle/>
        <a:p>
          <a:endParaRPr lang="en-US"/>
        </a:p>
      </dgm:t>
    </dgm:pt>
    <dgm:pt modelId="{2B78ABAD-1052-4F0E-AA2D-A1960C6674F8}">
      <dgm:prSet phldrT="[Text]"/>
      <dgm:spPr>
        <a:sp3d contourW="19050" prstMaterial="metal">
          <a:bevelT w="88900" h="203200" prst="softRound"/>
          <a:bevelB w="165100" h="254000"/>
        </a:sp3d>
      </dgm:spPr>
      <dgm:t>
        <a:bodyPr/>
        <a:lstStyle/>
        <a:p>
          <a:r>
            <a:rPr lang="en-US" dirty="0"/>
            <a:t>Improving traffic efficiency</a:t>
          </a:r>
        </a:p>
      </dgm:t>
    </dgm:pt>
    <dgm:pt modelId="{63AADB89-F519-4396-B09E-AB6B4864A02B}" type="parTrans" cxnId="{95D079F9-0EE7-44C4-AB05-56B1072B8E36}">
      <dgm:prSet/>
      <dgm:spPr/>
      <dgm:t>
        <a:bodyPr/>
        <a:lstStyle/>
        <a:p>
          <a:endParaRPr lang="en-US"/>
        </a:p>
      </dgm:t>
    </dgm:pt>
    <dgm:pt modelId="{210C29FC-1EC7-4337-A054-98C4740A31DF}" type="sibTrans" cxnId="{95D079F9-0EE7-44C4-AB05-56B1072B8E36}">
      <dgm:prSet/>
      <dgm:spPr/>
      <dgm:t>
        <a:bodyPr/>
        <a:lstStyle/>
        <a:p>
          <a:endParaRPr lang="en-US"/>
        </a:p>
      </dgm:t>
    </dgm:pt>
    <dgm:pt modelId="{56B4E0B2-AF54-4F5C-801C-A83774B8E8AE}">
      <dgm:prSet phldrT="[Text]"/>
      <dgm:spPr>
        <a:sp3d contourW="19050" prstMaterial="metal">
          <a:bevelT w="88900" h="203200" prst="softRound"/>
          <a:bevelB w="165100" h="254000"/>
        </a:sp3d>
      </dgm:spPr>
      <dgm:t>
        <a:bodyPr/>
        <a:lstStyle/>
        <a:p>
          <a:r>
            <a:rPr lang="en-US" dirty="0"/>
            <a:t>Insurance evaluation </a:t>
          </a:r>
        </a:p>
      </dgm:t>
    </dgm:pt>
    <dgm:pt modelId="{8C1D1764-9FF5-4E79-8AB7-DB1D70EA64DB}" type="parTrans" cxnId="{FCD4D99D-1677-4414-8D37-349FC12344E7}">
      <dgm:prSet/>
      <dgm:spPr/>
      <dgm:t>
        <a:bodyPr/>
        <a:lstStyle/>
        <a:p>
          <a:endParaRPr lang="en-US"/>
        </a:p>
      </dgm:t>
    </dgm:pt>
    <dgm:pt modelId="{40361A23-A04A-4F17-BC80-B6E7977B78A4}" type="sibTrans" cxnId="{FCD4D99D-1677-4414-8D37-349FC12344E7}">
      <dgm:prSet/>
      <dgm:spPr/>
      <dgm:t>
        <a:bodyPr/>
        <a:lstStyle/>
        <a:p>
          <a:endParaRPr lang="en-US"/>
        </a:p>
      </dgm:t>
    </dgm:pt>
    <dgm:pt modelId="{05AEF831-F7FE-476F-926D-E2FFED95DEDA}">
      <dgm:prSet phldrT="[Text]"/>
      <dgm:spPr>
        <a:sp3d contourW="19050" prstMaterial="metal">
          <a:bevelT w="88900" h="203200" prst="softRound"/>
          <a:bevelB w="165100" h="254000"/>
        </a:sp3d>
      </dgm:spPr>
      <dgm:t>
        <a:bodyPr/>
        <a:lstStyle/>
        <a:p>
          <a:r>
            <a:rPr lang="en-US" dirty="0"/>
            <a:t>Cars design, auto-driving</a:t>
          </a:r>
        </a:p>
      </dgm:t>
    </dgm:pt>
    <dgm:pt modelId="{5755F779-5AA3-4480-9501-3D13220AF38F}" type="parTrans" cxnId="{F38BF360-039D-4327-A77C-D189446F7BEC}">
      <dgm:prSet/>
      <dgm:spPr/>
      <dgm:t>
        <a:bodyPr/>
        <a:lstStyle/>
        <a:p>
          <a:endParaRPr lang="en-US"/>
        </a:p>
      </dgm:t>
    </dgm:pt>
    <dgm:pt modelId="{CD628F85-719C-4F26-AECB-F6575811BC4D}" type="sibTrans" cxnId="{F38BF360-039D-4327-A77C-D189446F7BEC}">
      <dgm:prSet/>
      <dgm:spPr/>
      <dgm:t>
        <a:bodyPr/>
        <a:lstStyle/>
        <a:p>
          <a:endParaRPr lang="en-US"/>
        </a:p>
      </dgm:t>
    </dgm:pt>
    <dgm:pt modelId="{85AFF69D-D85F-4060-B960-2626E5F45B60}" type="pres">
      <dgm:prSet presAssocID="{08D818E3-DB7E-418B-9E28-102C51C371CF}" presName="Name0" presStyleCnt="0">
        <dgm:presLayoutVars>
          <dgm:chMax val="7"/>
          <dgm:chPref val="7"/>
          <dgm:dir/>
        </dgm:presLayoutVars>
      </dgm:prSet>
      <dgm:spPr/>
    </dgm:pt>
    <dgm:pt modelId="{DC0E5B92-2193-4713-BCCD-A4A72185E02C}" type="pres">
      <dgm:prSet presAssocID="{08D818E3-DB7E-418B-9E28-102C51C371CF}" presName="Name1" presStyleCnt="0"/>
      <dgm:spPr>
        <a:sp3d>
          <a:bevelT w="152400" h="50800" prst="softRound"/>
        </a:sp3d>
      </dgm:spPr>
    </dgm:pt>
    <dgm:pt modelId="{AC162039-45E8-46BB-905B-34CAAAB0436C}" type="pres">
      <dgm:prSet presAssocID="{08D818E3-DB7E-418B-9E28-102C51C371CF}" presName="cycle" presStyleCnt="0"/>
      <dgm:spPr>
        <a:sp3d>
          <a:bevelT w="152400" h="50800" prst="softRound"/>
        </a:sp3d>
      </dgm:spPr>
    </dgm:pt>
    <dgm:pt modelId="{9D931C4C-A2A0-4D7D-8C1B-031C54388C1A}" type="pres">
      <dgm:prSet presAssocID="{08D818E3-DB7E-418B-9E28-102C51C371CF}" presName="srcNode" presStyleLbl="node1" presStyleIdx="0" presStyleCnt="4"/>
      <dgm:spPr>
        <a:sp3d>
          <a:bevelT w="152400" h="50800" prst="softRound"/>
        </a:sp3d>
      </dgm:spPr>
    </dgm:pt>
    <dgm:pt modelId="{2781C356-29DA-445B-9F28-04868EE0213F}" type="pres">
      <dgm:prSet presAssocID="{08D818E3-DB7E-418B-9E28-102C51C371CF}" presName="conn" presStyleLbl="parChTrans1D2" presStyleIdx="0" presStyleCnt="1" custLinFactNeighborX="1380" custLinFactNeighborY="-4605" custRadScaleRad="38486" custRadScaleInc="-2147483648"/>
      <dgm:spPr/>
    </dgm:pt>
    <dgm:pt modelId="{727C7188-8A0C-4E2C-AF41-38750BD9ED3D}" type="pres">
      <dgm:prSet presAssocID="{08D818E3-DB7E-418B-9E28-102C51C371CF}" presName="extraNode" presStyleLbl="node1" presStyleIdx="0" presStyleCnt="4"/>
      <dgm:spPr>
        <a:sp3d>
          <a:bevelT w="152400" h="50800" prst="softRound"/>
        </a:sp3d>
      </dgm:spPr>
    </dgm:pt>
    <dgm:pt modelId="{E1DA4AEB-6719-4577-90DC-247B432DA1F5}" type="pres">
      <dgm:prSet presAssocID="{08D818E3-DB7E-418B-9E28-102C51C371CF}" presName="dstNode" presStyleLbl="node1" presStyleIdx="0" presStyleCnt="4"/>
      <dgm:spPr>
        <a:sp3d>
          <a:bevelT w="152400" h="50800" prst="softRound"/>
        </a:sp3d>
      </dgm:spPr>
    </dgm:pt>
    <dgm:pt modelId="{3BBEEDCD-9031-42AB-9E75-4177BFCD3B5E}" type="pres">
      <dgm:prSet presAssocID="{0DBFCE7D-BB2C-46E1-B838-6AB11B9EC312}" presName="text_1" presStyleLbl="node1" presStyleIdx="0" presStyleCnt="4" custLinFactY="200000" custLinFactNeighborX="960" custLinFactNeighborY="234005">
        <dgm:presLayoutVars>
          <dgm:bulletEnabled val="1"/>
        </dgm:presLayoutVars>
      </dgm:prSet>
      <dgm:spPr/>
    </dgm:pt>
    <dgm:pt modelId="{73F6424B-58BE-4DC4-A38B-D0497476C7BB}" type="pres">
      <dgm:prSet presAssocID="{0DBFCE7D-BB2C-46E1-B838-6AB11B9EC312}" presName="accent_1" presStyleCnt="0"/>
      <dgm:spPr>
        <a:sp3d>
          <a:bevelT w="152400" h="50800" prst="softRound"/>
        </a:sp3d>
      </dgm:spPr>
    </dgm:pt>
    <dgm:pt modelId="{BC226CC3-C3FE-406C-B026-3FFB242C535C}" type="pres">
      <dgm:prSet presAssocID="{0DBFCE7D-BB2C-46E1-B838-6AB11B9EC312}" presName="accentRepeatNode" presStyleLbl="solidFgAcc1" presStyleIdx="0" presStyleCnt="4" custLinFactNeighborX="37203" custLinFactNeighborY="87908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sp3d z="300000" contourW="12700" prstMaterial="flat">
          <a:bevelT w="177800" h="254000" prst="softRound"/>
          <a:bevelB w="152400"/>
        </a:sp3d>
      </dgm:spPr>
    </dgm:pt>
    <dgm:pt modelId="{56DE3EF7-A6F8-4988-A844-EBB1D40D2BCD}" type="pres">
      <dgm:prSet presAssocID="{2B78ABAD-1052-4F0E-AA2D-A1960C6674F8}" presName="text_2" presStyleLbl="node1" presStyleIdx="1" presStyleCnt="4" custLinFactNeighborY="-30208">
        <dgm:presLayoutVars>
          <dgm:bulletEnabled val="1"/>
        </dgm:presLayoutVars>
      </dgm:prSet>
      <dgm:spPr/>
    </dgm:pt>
    <dgm:pt modelId="{97BCDAF6-DD69-4B71-A42F-1C1E71EA7FA2}" type="pres">
      <dgm:prSet presAssocID="{2B78ABAD-1052-4F0E-AA2D-A1960C6674F8}" presName="accent_2" presStyleCnt="0"/>
      <dgm:spPr>
        <a:sp3d>
          <a:bevelT w="152400" h="50800" prst="softRound"/>
        </a:sp3d>
      </dgm:spPr>
    </dgm:pt>
    <dgm:pt modelId="{8B495C4F-E85C-4177-B481-625BBAF2D39D}" type="pres">
      <dgm:prSet presAssocID="{2B78ABAD-1052-4F0E-AA2D-A1960C6674F8}" presName="accentRepeatNode" presStyleLbl="solidFgAcc1" presStyleIdx="1" presStyleCnt="4" custLinFactY="100000" custLinFactNeighborX="-40373" custLinFactNeighborY="113024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sp3d z="300000" contourW="12700" prstMaterial="flat">
          <a:bevelT w="177800" h="254000" prst="softRound"/>
          <a:bevelB w="152400"/>
        </a:sp3d>
      </dgm:spPr>
    </dgm:pt>
    <dgm:pt modelId="{7EA34D31-E034-4FC9-83AC-4E73A58BDC91}" type="pres">
      <dgm:prSet presAssocID="{05AEF831-F7FE-476F-926D-E2FFED95DEDA}" presName="text_3" presStyleLbl="node1" presStyleIdx="2" presStyleCnt="4" custLinFactNeighborY="-20768">
        <dgm:presLayoutVars>
          <dgm:bulletEnabled val="1"/>
        </dgm:presLayoutVars>
      </dgm:prSet>
      <dgm:spPr/>
    </dgm:pt>
    <dgm:pt modelId="{DA5E9A0D-BA59-4928-8EED-45C187940C5C}" type="pres">
      <dgm:prSet presAssocID="{05AEF831-F7FE-476F-926D-E2FFED95DEDA}" presName="accent_3" presStyleCnt="0"/>
      <dgm:spPr/>
    </dgm:pt>
    <dgm:pt modelId="{06A4E3AB-BA18-4F8A-81EE-976CFBCFCA88}" type="pres">
      <dgm:prSet presAssocID="{05AEF831-F7FE-476F-926D-E2FFED95DEDA}" presName="accentRepeatNode" presStyleLbl="solidFgAcc1" presStyleIdx="2" presStyleCnt="4" custLinFactNeighborX="-6237" custLinFactNeighborY="-24160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sp3d z="300000" contourW="12700" prstMaterial="flat">
          <a:bevelT w="177800" h="254000" prst="softRound"/>
          <a:bevelB w="152400"/>
        </a:sp3d>
      </dgm:spPr>
    </dgm:pt>
    <dgm:pt modelId="{86EC5BD1-38E7-4405-9019-05149564690B}" type="pres">
      <dgm:prSet presAssocID="{56B4E0B2-AF54-4F5C-801C-A83774B8E8AE}" presName="text_4" presStyleLbl="node1" presStyleIdx="3" presStyleCnt="4" custLinFactY="-200000" custLinFactNeighborX="-681" custLinFactNeighborY="-283060">
        <dgm:presLayoutVars>
          <dgm:bulletEnabled val="1"/>
        </dgm:presLayoutVars>
      </dgm:prSet>
      <dgm:spPr/>
    </dgm:pt>
    <dgm:pt modelId="{25A0A5FC-235E-439C-B0C0-C00AE391AEB1}" type="pres">
      <dgm:prSet presAssocID="{56B4E0B2-AF54-4F5C-801C-A83774B8E8AE}" presName="accent_4" presStyleCnt="0"/>
      <dgm:spPr/>
    </dgm:pt>
    <dgm:pt modelId="{BFC605BB-2E5C-4E82-8105-C6EED6016118}" type="pres">
      <dgm:prSet presAssocID="{56B4E0B2-AF54-4F5C-801C-A83774B8E8AE}" presName="accentRepeatNode" presStyleLbl="solidFgAcc1" presStyleIdx="3" presStyleCnt="4" custLinFactY="-191552" custLinFactNeighborX="-8707" custLinFactNeighborY="-200000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sp3d z="300000" contourW="12700" prstMaterial="flat">
          <a:bevelT w="177800" h="254000" prst="softRound"/>
          <a:bevelB w="152400"/>
        </a:sp3d>
      </dgm:spPr>
    </dgm:pt>
  </dgm:ptLst>
  <dgm:cxnLst>
    <dgm:cxn modelId="{E4858811-BF46-45D4-908C-9C3EB232D892}" type="presOf" srcId="{0DBFCE7D-BB2C-46E1-B838-6AB11B9EC312}" destId="{3BBEEDCD-9031-42AB-9E75-4177BFCD3B5E}" srcOrd="0" destOrd="0" presId="urn:microsoft.com/office/officeart/2008/layout/VerticalCurvedList"/>
    <dgm:cxn modelId="{F7741537-A4CB-4687-94D3-C6982734EFBB}" type="presOf" srcId="{01C974E4-6350-42DE-96A3-0990A0F03B24}" destId="{2781C356-29DA-445B-9F28-04868EE0213F}" srcOrd="0" destOrd="0" presId="urn:microsoft.com/office/officeart/2008/layout/VerticalCurvedList"/>
    <dgm:cxn modelId="{967FFCAB-4081-4C86-AD46-A3253E966CDD}" type="presOf" srcId="{08D818E3-DB7E-418B-9E28-102C51C371CF}" destId="{85AFF69D-D85F-4060-B960-2626E5F45B60}" srcOrd="0" destOrd="0" presId="urn:microsoft.com/office/officeart/2008/layout/VerticalCurvedList"/>
    <dgm:cxn modelId="{45AD07BB-9097-4ED4-BC05-8ED2F06DCC57}" type="presOf" srcId="{05AEF831-F7FE-476F-926D-E2FFED95DEDA}" destId="{7EA34D31-E034-4FC9-83AC-4E73A58BDC91}" srcOrd="0" destOrd="0" presId="urn:microsoft.com/office/officeart/2008/layout/VerticalCurvedList"/>
    <dgm:cxn modelId="{4CA5282A-56C3-4EFB-9AEB-D00B9FB1C195}" type="presOf" srcId="{2B78ABAD-1052-4F0E-AA2D-A1960C6674F8}" destId="{56DE3EF7-A6F8-4988-A844-EBB1D40D2BCD}" srcOrd="0" destOrd="0" presId="urn:microsoft.com/office/officeart/2008/layout/VerticalCurvedList"/>
    <dgm:cxn modelId="{FCD4D99D-1677-4414-8D37-349FC12344E7}" srcId="{08D818E3-DB7E-418B-9E28-102C51C371CF}" destId="{56B4E0B2-AF54-4F5C-801C-A83774B8E8AE}" srcOrd="3" destOrd="0" parTransId="{8C1D1764-9FF5-4E79-8AB7-DB1D70EA64DB}" sibTransId="{40361A23-A04A-4F17-BC80-B6E7977B78A4}"/>
    <dgm:cxn modelId="{7D97D41D-46A7-43BF-B304-3D153F812398}" srcId="{08D818E3-DB7E-418B-9E28-102C51C371CF}" destId="{0DBFCE7D-BB2C-46E1-B838-6AB11B9EC312}" srcOrd="0" destOrd="0" parTransId="{51C1AD2F-0B16-4783-A813-5F77650BFDC2}" sibTransId="{01C974E4-6350-42DE-96A3-0990A0F03B24}"/>
    <dgm:cxn modelId="{E9974CC0-3A65-4D0B-9031-6933E13EC5F2}" type="presOf" srcId="{56B4E0B2-AF54-4F5C-801C-A83774B8E8AE}" destId="{86EC5BD1-38E7-4405-9019-05149564690B}" srcOrd="0" destOrd="0" presId="urn:microsoft.com/office/officeart/2008/layout/VerticalCurvedList"/>
    <dgm:cxn modelId="{F38BF360-039D-4327-A77C-D189446F7BEC}" srcId="{08D818E3-DB7E-418B-9E28-102C51C371CF}" destId="{05AEF831-F7FE-476F-926D-E2FFED95DEDA}" srcOrd="2" destOrd="0" parTransId="{5755F779-5AA3-4480-9501-3D13220AF38F}" sibTransId="{CD628F85-719C-4F26-AECB-F6575811BC4D}"/>
    <dgm:cxn modelId="{95D079F9-0EE7-44C4-AB05-56B1072B8E36}" srcId="{08D818E3-DB7E-418B-9E28-102C51C371CF}" destId="{2B78ABAD-1052-4F0E-AA2D-A1960C6674F8}" srcOrd="1" destOrd="0" parTransId="{63AADB89-F519-4396-B09E-AB6B4864A02B}" sibTransId="{210C29FC-1EC7-4337-A054-98C4740A31DF}"/>
    <dgm:cxn modelId="{64DD44D2-4EA5-4447-8256-E6A2A88A5A21}" type="presParOf" srcId="{85AFF69D-D85F-4060-B960-2626E5F45B60}" destId="{DC0E5B92-2193-4713-BCCD-A4A72185E02C}" srcOrd="0" destOrd="0" presId="urn:microsoft.com/office/officeart/2008/layout/VerticalCurvedList"/>
    <dgm:cxn modelId="{20C726EA-77E7-4B86-A7EE-AB112BAF2249}" type="presParOf" srcId="{DC0E5B92-2193-4713-BCCD-A4A72185E02C}" destId="{AC162039-45E8-46BB-905B-34CAAAB0436C}" srcOrd="0" destOrd="0" presId="urn:microsoft.com/office/officeart/2008/layout/VerticalCurvedList"/>
    <dgm:cxn modelId="{0BD6C2D5-DD42-466B-8970-3D09D38A10DA}" type="presParOf" srcId="{AC162039-45E8-46BB-905B-34CAAAB0436C}" destId="{9D931C4C-A2A0-4D7D-8C1B-031C54388C1A}" srcOrd="0" destOrd="0" presId="urn:microsoft.com/office/officeart/2008/layout/VerticalCurvedList"/>
    <dgm:cxn modelId="{B90AF3D3-F16E-42CC-BB18-5CBC76BAC651}" type="presParOf" srcId="{AC162039-45E8-46BB-905B-34CAAAB0436C}" destId="{2781C356-29DA-445B-9F28-04868EE0213F}" srcOrd="1" destOrd="0" presId="urn:microsoft.com/office/officeart/2008/layout/VerticalCurvedList"/>
    <dgm:cxn modelId="{341C36F7-2A6E-4467-8B50-F837BBC6CB62}" type="presParOf" srcId="{AC162039-45E8-46BB-905B-34CAAAB0436C}" destId="{727C7188-8A0C-4E2C-AF41-38750BD9ED3D}" srcOrd="2" destOrd="0" presId="urn:microsoft.com/office/officeart/2008/layout/VerticalCurvedList"/>
    <dgm:cxn modelId="{9B9EE2C1-2358-4F57-9BBF-D84698CAEDEC}" type="presParOf" srcId="{AC162039-45E8-46BB-905B-34CAAAB0436C}" destId="{E1DA4AEB-6719-4577-90DC-247B432DA1F5}" srcOrd="3" destOrd="0" presId="urn:microsoft.com/office/officeart/2008/layout/VerticalCurvedList"/>
    <dgm:cxn modelId="{B4A0909D-DB60-48CB-AC34-B4BD56AEB492}" type="presParOf" srcId="{DC0E5B92-2193-4713-BCCD-A4A72185E02C}" destId="{3BBEEDCD-9031-42AB-9E75-4177BFCD3B5E}" srcOrd="1" destOrd="0" presId="urn:microsoft.com/office/officeart/2008/layout/VerticalCurvedList"/>
    <dgm:cxn modelId="{1ABBA575-637B-4D00-A87A-66739DD779E3}" type="presParOf" srcId="{DC0E5B92-2193-4713-BCCD-A4A72185E02C}" destId="{73F6424B-58BE-4DC4-A38B-D0497476C7BB}" srcOrd="2" destOrd="0" presId="urn:microsoft.com/office/officeart/2008/layout/VerticalCurvedList"/>
    <dgm:cxn modelId="{FB5541ED-1688-4B10-906F-DA28B464BEBF}" type="presParOf" srcId="{73F6424B-58BE-4DC4-A38B-D0497476C7BB}" destId="{BC226CC3-C3FE-406C-B026-3FFB242C535C}" srcOrd="0" destOrd="0" presId="urn:microsoft.com/office/officeart/2008/layout/VerticalCurvedList"/>
    <dgm:cxn modelId="{D46C3225-61E1-4AA7-85B4-B9D075000843}" type="presParOf" srcId="{DC0E5B92-2193-4713-BCCD-A4A72185E02C}" destId="{56DE3EF7-A6F8-4988-A844-EBB1D40D2BCD}" srcOrd="3" destOrd="0" presId="urn:microsoft.com/office/officeart/2008/layout/VerticalCurvedList"/>
    <dgm:cxn modelId="{53BF63EE-6733-4697-9A06-6BB307A40A95}" type="presParOf" srcId="{DC0E5B92-2193-4713-BCCD-A4A72185E02C}" destId="{97BCDAF6-DD69-4B71-A42F-1C1E71EA7FA2}" srcOrd="4" destOrd="0" presId="urn:microsoft.com/office/officeart/2008/layout/VerticalCurvedList"/>
    <dgm:cxn modelId="{CDA17E1A-19A0-45DD-915E-4A379EF99931}" type="presParOf" srcId="{97BCDAF6-DD69-4B71-A42F-1C1E71EA7FA2}" destId="{8B495C4F-E85C-4177-B481-625BBAF2D39D}" srcOrd="0" destOrd="0" presId="urn:microsoft.com/office/officeart/2008/layout/VerticalCurvedList"/>
    <dgm:cxn modelId="{E07FF214-EABC-464D-9BFD-2605BC0777C4}" type="presParOf" srcId="{DC0E5B92-2193-4713-BCCD-A4A72185E02C}" destId="{7EA34D31-E034-4FC9-83AC-4E73A58BDC91}" srcOrd="5" destOrd="0" presId="urn:microsoft.com/office/officeart/2008/layout/VerticalCurvedList"/>
    <dgm:cxn modelId="{6454E6A8-6C32-4A3C-B5E1-2DDF6BE7F186}" type="presParOf" srcId="{DC0E5B92-2193-4713-BCCD-A4A72185E02C}" destId="{DA5E9A0D-BA59-4928-8EED-45C187940C5C}" srcOrd="6" destOrd="0" presId="urn:microsoft.com/office/officeart/2008/layout/VerticalCurvedList"/>
    <dgm:cxn modelId="{C1F6B859-DBC3-46FB-9B4E-69F5307561DB}" type="presParOf" srcId="{DA5E9A0D-BA59-4928-8EED-45C187940C5C}" destId="{06A4E3AB-BA18-4F8A-81EE-976CFBCFCA88}" srcOrd="0" destOrd="0" presId="urn:microsoft.com/office/officeart/2008/layout/VerticalCurvedList"/>
    <dgm:cxn modelId="{264313CC-5F07-40D1-9A36-2FD618299FC7}" type="presParOf" srcId="{DC0E5B92-2193-4713-BCCD-A4A72185E02C}" destId="{86EC5BD1-38E7-4405-9019-05149564690B}" srcOrd="7" destOrd="0" presId="urn:microsoft.com/office/officeart/2008/layout/VerticalCurvedList"/>
    <dgm:cxn modelId="{EC2F5260-9E50-40FF-9148-4782F6006577}" type="presParOf" srcId="{DC0E5B92-2193-4713-BCCD-A4A72185E02C}" destId="{25A0A5FC-235E-439C-B0C0-C00AE391AEB1}" srcOrd="8" destOrd="0" presId="urn:microsoft.com/office/officeart/2008/layout/VerticalCurvedList"/>
    <dgm:cxn modelId="{9FF4C09A-F850-40A7-B75E-F430C0A94C42}" type="presParOf" srcId="{25A0A5FC-235E-439C-B0C0-C00AE391AEB1}" destId="{BFC605BB-2E5C-4E82-8105-C6EED60161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1C356-29DA-445B-9F28-04868EE0213F}">
      <dsp:nvSpPr>
        <dsp:cNvPr id="0" name=""/>
        <dsp:cNvSpPr/>
      </dsp:nvSpPr>
      <dsp:spPr>
        <a:xfrm>
          <a:off x="-4983914" y="-1054184"/>
          <a:ext cx="6034534" cy="6034534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1Right"/>
          <a:lightRig rig="threePt" dir="t"/>
        </a:scene3d>
        <a:sp3d z="-110000">
          <a:bevelT w="152400" h="50800" prst="softRound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EEDCD-9031-42AB-9E75-4177BFCD3B5E}">
      <dsp:nvSpPr>
        <dsp:cNvPr id="0" name=""/>
        <dsp:cNvSpPr/>
      </dsp:nvSpPr>
      <dsp:spPr>
        <a:xfrm>
          <a:off x="568310" y="3337046"/>
          <a:ext cx="6946389" cy="689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isometricOffAxis1Right"/>
          <a:lightRig rig="threePt" dir="t"/>
        </a:scene3d>
        <a:sp3d contourW="19050" prstMaterial="metal">
          <a:bevelT w="88900" h="203200" prst="softRound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729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Avoid accident (real-time)</a:t>
          </a:r>
        </a:p>
      </dsp:txBody>
      <dsp:txXfrm>
        <a:off x="568310" y="3337046"/>
        <a:ext cx="6946389" cy="689502"/>
      </dsp:txXfrm>
    </dsp:sp>
    <dsp:sp modelId="{BC226CC3-C3FE-406C-B026-3FFB242C535C}">
      <dsp:nvSpPr>
        <dsp:cNvPr id="0" name=""/>
        <dsp:cNvSpPr/>
      </dsp:nvSpPr>
      <dsp:spPr>
        <a:xfrm>
          <a:off x="396228" y="1016043"/>
          <a:ext cx="861878" cy="861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 prst="softRound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E3EF7-A6F8-4988-A844-EBB1D40D2BCD}">
      <dsp:nvSpPr>
        <dsp:cNvPr id="0" name=""/>
        <dsp:cNvSpPr/>
      </dsp:nvSpPr>
      <dsp:spPr>
        <a:xfrm>
          <a:off x="901830" y="1170719"/>
          <a:ext cx="6551081" cy="689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isometricOffAxis1Right"/>
          <a:lightRig rig="threePt" dir="t"/>
        </a:scene3d>
        <a:sp3d contourW="19050" prstMaterial="metal">
          <a:bevelT w="88900" h="203200" prst="softRound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729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Improving traffic efficiency</a:t>
          </a:r>
        </a:p>
      </dsp:txBody>
      <dsp:txXfrm>
        <a:off x="901830" y="1170719"/>
        <a:ext cx="6551081" cy="689502"/>
      </dsp:txXfrm>
    </dsp:sp>
    <dsp:sp modelId="{8B495C4F-E85C-4177-B481-625BBAF2D39D}">
      <dsp:nvSpPr>
        <dsp:cNvPr id="0" name=""/>
        <dsp:cNvSpPr/>
      </dsp:nvSpPr>
      <dsp:spPr>
        <a:xfrm>
          <a:off x="122925" y="3128824"/>
          <a:ext cx="861878" cy="861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 prst="softRound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34D31-E034-4FC9-83AC-4E73A58BDC91}">
      <dsp:nvSpPr>
        <dsp:cNvPr id="0" name=""/>
        <dsp:cNvSpPr/>
      </dsp:nvSpPr>
      <dsp:spPr>
        <a:xfrm>
          <a:off x="901830" y="2270241"/>
          <a:ext cx="6551081" cy="689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isometricOffAxis1Right"/>
          <a:lightRig rig="threePt" dir="t"/>
        </a:scene3d>
        <a:sp3d contourW="19050" prstMaterial="metal">
          <a:bevelT w="88900" h="203200" prst="softRound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729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Cars design, auto-driving</a:t>
          </a:r>
        </a:p>
      </dsp:txBody>
      <dsp:txXfrm>
        <a:off x="901830" y="2270241"/>
        <a:ext cx="6551081" cy="689502"/>
      </dsp:txXfrm>
    </dsp:sp>
    <dsp:sp modelId="{06A4E3AB-BA18-4F8A-81EE-976CFBCFCA88}">
      <dsp:nvSpPr>
        <dsp:cNvPr id="0" name=""/>
        <dsp:cNvSpPr/>
      </dsp:nvSpPr>
      <dsp:spPr>
        <a:xfrm>
          <a:off x="417136" y="2119020"/>
          <a:ext cx="861878" cy="861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 prst="softRound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C5BD1-38E7-4405-9019-05149564690B}">
      <dsp:nvSpPr>
        <dsp:cNvPr id="0" name=""/>
        <dsp:cNvSpPr/>
      </dsp:nvSpPr>
      <dsp:spPr>
        <a:xfrm>
          <a:off x="459218" y="117160"/>
          <a:ext cx="6946389" cy="689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isometricOffAxis1Right"/>
          <a:lightRig rig="threePt" dir="t"/>
        </a:scene3d>
        <a:sp3d contourW="19050" prstMaterial="metal">
          <a:bevelT w="88900" h="203200" prst="softRound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729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Insurance evaluation </a:t>
          </a:r>
        </a:p>
      </dsp:txBody>
      <dsp:txXfrm>
        <a:off x="459218" y="117160"/>
        <a:ext cx="6946389" cy="689502"/>
      </dsp:txXfrm>
    </dsp:sp>
    <dsp:sp modelId="{BFC605BB-2E5C-4E82-8105-C6EED6016118}">
      <dsp:nvSpPr>
        <dsp:cNvPr id="0" name=""/>
        <dsp:cNvSpPr/>
      </dsp:nvSpPr>
      <dsp:spPr>
        <a:xfrm>
          <a:off x="540" y="0"/>
          <a:ext cx="861878" cy="861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 prst="softRound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4462AF-65C7-49D7-9604-35A4A650506C}" type="datetimeFigureOut">
              <a:rPr lang="en-US"/>
              <a:pPr>
                <a:defRPr/>
              </a:pPr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20B07FC-BEB0-474A-B8A4-938FD2306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8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69219EF-A562-4EBA-94E2-A74A595889F5}" type="datetimeFigureOut">
              <a:rPr lang="en-US"/>
              <a:pPr>
                <a:defRPr/>
              </a:pPr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8899BF-F69F-4683-B21B-13FBED94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610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943600" algn="r"/>
              </a:tabLst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899BF-F69F-4683-B21B-13FBED94D3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7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899BF-F69F-4683-B21B-13FBED94D3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5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899BF-F69F-4683-B21B-13FBED94D34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899BF-F69F-4683-B21B-13FBED94D34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4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899BF-F69F-4683-B21B-13FBED94D3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2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899BF-F69F-4683-B21B-13FBED94D3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7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899BF-F69F-4683-B21B-13FBED94D3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899BF-F69F-4683-B21B-13FBED94D3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899BF-F69F-4683-B21B-13FBED94D3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899BF-F69F-4683-B21B-13FBED94D3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09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8150"/>
            <a:ext cx="6400800" cy="1390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618-05D3-4713-BCDB-0D410FBE61E0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78F57-0F9F-438C-AC12-1724114835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352800" y="6248400"/>
            <a:ext cx="29718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9pPr>
          </a:lstStyle>
          <a:p>
            <a:r>
              <a:rPr lang="en-US" sz="1200">
                <a:solidFill>
                  <a:srgbClr val="FFFFFF"/>
                </a:solidFill>
                <a:latin typeface="Corbel" pitchFamily="34" charset="0"/>
              </a:rPr>
              <a:t>School Bus Drivers In-service 2012-2013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D84AC-E115-4FB1-B628-D6C014625EC2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7B39D-8932-49E0-A539-A67773339D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FF996-AEAB-40C2-B3E5-ADCE81E4B9C2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D4614-C4AF-4464-B8EB-52F0F9FF8E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50"/>
            <a:ext cx="8229600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92910-CE0B-4819-B95A-D10F5DAB4B80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E4A27-0A28-4AF1-8B07-FA06DB455D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086100" y="6364288"/>
            <a:ext cx="29718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School Bus Drivers In-service 2012-2013</a:t>
            </a:r>
          </a:p>
        </p:txBody>
      </p:sp>
      <p:pic>
        <p:nvPicPr>
          <p:cNvPr id="9" name="Picture 4" descr="OSPI logo black PP footer white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54B65-3D62-47F2-A341-6AE3F8E599E2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F9871-7639-45A1-A5EA-654F394ECD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3352800" y="6248400"/>
            <a:ext cx="29718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9pPr>
          </a:lstStyle>
          <a:p>
            <a:r>
              <a:rPr lang="en-US" sz="1200">
                <a:solidFill>
                  <a:srgbClr val="FFFFFF"/>
                </a:solidFill>
                <a:latin typeface="Corbel" pitchFamily="34" charset="0"/>
              </a:rPr>
              <a:t>School Bus Drivers In-service 2012-2013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A829-E17C-4EDB-9BF0-BBD723DE5F47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39D5F-C6EC-49A7-A936-BC2DB9B1B3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9D8D-0A3A-4263-8BD9-3E76B99538E5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83B8-23C2-41AD-9B3A-7B4EA7835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1D1DD-9CB3-4BC5-90D0-5E88911F2819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7F30-E95E-4A94-96C3-55C66D6D95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352800" y="6248400"/>
            <a:ext cx="29718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9pPr>
          </a:lstStyle>
          <a:p>
            <a:r>
              <a:rPr lang="en-US" sz="1200">
                <a:solidFill>
                  <a:srgbClr val="FFFFFF"/>
                </a:solidFill>
                <a:latin typeface="Corbel" pitchFamily="34" charset="0"/>
              </a:rPr>
              <a:t>School Bus Drivers In-service 2012-2013</a:t>
            </a:r>
          </a:p>
        </p:txBody>
      </p:sp>
      <p:pic>
        <p:nvPicPr>
          <p:cNvPr id="7" name="Picture 4" descr="OSPI logo black PP footer white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C8CD-BB13-484B-92B2-797CEA9381CD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761C-45C4-4C5C-8279-8A974218FC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 bwMode="auto">
          <a:xfrm>
            <a:off x="3352800" y="6248400"/>
            <a:ext cx="29718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9pPr>
          </a:lstStyle>
          <a:p>
            <a:r>
              <a:rPr lang="en-US" sz="1200">
                <a:solidFill>
                  <a:srgbClr val="FFFFFF"/>
                </a:solidFill>
                <a:latin typeface="Corbel" pitchFamily="34" charset="0"/>
              </a:rPr>
              <a:t>School Bus Drivers In-service 2012-2013</a:t>
            </a:r>
          </a:p>
        </p:txBody>
      </p:sp>
      <p:pic>
        <p:nvPicPr>
          <p:cNvPr id="6" name="Picture 4" descr="OSPI logo black PP footer white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77D52-7F4D-499E-9248-8DA8949BDAEC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8C326-8506-4E3B-A167-97DA1C807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0882D-DBA8-49D8-B7E7-47AC712636D8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5DF66-26A8-4DF3-B8F0-81AE6D67F1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E87BC1-AF79-408F-8D8F-3F3E582BB474}" type="datetime1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03405C-4F07-4D12-915E-4C25DEE95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086100" y="6364288"/>
            <a:ext cx="2971800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ヒラギノ角ゴ Pro W3" charset="-128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School Bus Drivers In-service 2012-2013</a:t>
            </a:r>
          </a:p>
        </p:txBody>
      </p:sp>
      <p:pic>
        <p:nvPicPr>
          <p:cNvPr id="9" name="Picture 4" descr="OSPI logo black PP footer whitebg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20000"/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8.wmf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6" b="35898"/>
          <a:stretch>
            <a:fillRect/>
          </a:stretch>
        </p:blipFill>
        <p:spPr bwMode="auto">
          <a:xfrm>
            <a:off x="0" y="0"/>
            <a:ext cx="9180512" cy="689062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93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8036"/>
            <a:ext cx="8229600" cy="103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Analyze results</a:t>
            </a:r>
            <a:br>
              <a:rPr lang="en-US" dirty="0"/>
            </a:br>
            <a:endParaRPr lang="en-US" sz="4889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ABE2F-6760-4F73-9383-0EEE45590AC9}" type="slidenum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10</a:t>
            </a:fld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9822" y="1600200"/>
            <a:ext cx="6752492" cy="10772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BF"/>
              </a:clrFrom>
              <a:clrTo>
                <a:srgbClr val="FFFFB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8540" y="5258491"/>
            <a:ext cx="1055476" cy="10840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3186545" y="6356350"/>
            <a:ext cx="2715491" cy="2661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884217"/>
            <a:ext cx="8229600" cy="4837257"/>
          </a:xfrm>
        </p:spPr>
        <p:txBody>
          <a:bodyPr/>
          <a:lstStyle/>
          <a:p>
            <a:r>
              <a:rPr lang="en-US" sz="2400" dirty="0"/>
              <a:t>Test results</a:t>
            </a:r>
          </a:p>
          <a:p>
            <a:pPr lvl="1">
              <a:buSzPct val="100000"/>
              <a:buFont typeface="Wingdings" panose="05000000000000000000" pitchFamily="2" charset="2"/>
              <a:buChar char="v"/>
            </a:pPr>
            <a:r>
              <a:rPr lang="en-US" sz="1600" dirty="0"/>
              <a:t>20317 lines test data</a:t>
            </a:r>
          </a:p>
          <a:p>
            <a:pPr lvl="1">
              <a:buSzPct val="100000"/>
              <a:buFont typeface="Wingdings" panose="05000000000000000000" pitchFamily="2" charset="2"/>
              <a:buChar char="v"/>
            </a:pPr>
            <a:r>
              <a:rPr lang="en-US" sz="1600" dirty="0"/>
              <a:t>20059 good behaviors 258 bad behaviors </a:t>
            </a:r>
          </a:p>
          <a:p>
            <a:pPr lvl="1">
              <a:buSzPct val="100000"/>
              <a:buFont typeface="Wingdings" panose="05000000000000000000" pitchFamily="2" charset="2"/>
              <a:buChar char="v"/>
            </a:pPr>
            <a:r>
              <a:rPr lang="en-US" sz="1600" dirty="0"/>
              <a:t>total classify error: 0.00147659595413  </a:t>
            </a:r>
          </a:p>
          <a:p>
            <a:pPr marL="457200" lvl="1" indent="0">
              <a:buSzPct val="100000"/>
              <a:buNone/>
            </a:pP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1" y="3192564"/>
            <a:ext cx="7043929" cy="34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8036"/>
            <a:ext cx="8229600" cy="103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Potential business</a:t>
            </a:r>
            <a:br>
              <a:rPr lang="en-US" dirty="0"/>
            </a:br>
            <a:r>
              <a:rPr lang="en-US" dirty="0"/>
              <a:t>value</a:t>
            </a:r>
            <a:br>
              <a:rPr lang="en-US" dirty="0"/>
            </a:br>
            <a:endParaRPr lang="en-US" sz="4889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ABE2F-6760-4F73-9383-0EEE45590AC9}" type="slidenum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11</a:t>
            </a:fld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9822" y="1600200"/>
            <a:ext cx="6752492" cy="10772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BF"/>
              </a:clrFrom>
              <a:clrTo>
                <a:srgbClr val="FFFFB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8540" y="5258491"/>
            <a:ext cx="1055476" cy="10840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3186545" y="6356350"/>
            <a:ext cx="2715491" cy="2661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33809097"/>
              </p:ext>
            </p:extLst>
          </p:nvPr>
        </p:nvGraphicFramePr>
        <p:xfrm>
          <a:off x="243840" y="2175164"/>
          <a:ext cx="7514700" cy="4481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21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altLang="zh-CN" dirty="0"/>
          </a:p>
          <a:p>
            <a:pPr marL="0" indent="0" algn="ctr">
              <a:buFont typeface="Arial" pitchFamily="34" charset="0"/>
              <a:buNone/>
            </a:pPr>
            <a:endParaRPr lang="en-US" altLang="zh-CN" dirty="0"/>
          </a:p>
          <a:p>
            <a:pPr marL="0" indent="0" algn="ctr">
              <a:buFont typeface="Arial" pitchFamily="34" charset="0"/>
              <a:buNone/>
            </a:pP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Happy Hackathon!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BF"/>
              </a:clrFrom>
              <a:clrTo>
                <a:srgbClr val="FFFFB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8540" y="5258491"/>
            <a:ext cx="1055476" cy="10840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/>
          <p:cNvSpPr/>
          <p:nvPr/>
        </p:nvSpPr>
        <p:spPr>
          <a:xfrm>
            <a:off x="2987040" y="6342494"/>
            <a:ext cx="294132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841375"/>
            <a:ext cx="7772400" cy="2759075"/>
          </a:xfrm>
        </p:spPr>
        <p:txBody>
          <a:bodyPr/>
          <a:lstStyle/>
          <a:p>
            <a:pPr eaLnBrk="1" hangingPunct="1"/>
            <a:r>
              <a:rPr lang="en-US" dirty="0"/>
              <a:t>The Wild World</a:t>
            </a:r>
            <a:br>
              <a:rPr lang="en-US" dirty="0"/>
            </a:b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DEFENSIVE DRIVING	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 Driver In-Service </a:t>
            </a:r>
          </a:p>
          <a:p>
            <a:pPr eaLnBrk="1" hangingPunct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3D00B-9CCC-492B-BD48-40FE3A1FC791}" type="slidenum">
              <a:rPr 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2</a:t>
            </a:fld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1" y="1"/>
            <a:ext cx="9154391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64182" y="955964"/>
            <a:ext cx="4542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绝影之守护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ver dir="r"/>
      </p:transition>
    </mc:Choice>
    <mc:Fallback xmlns="">
      <p:transition spd="slow">
        <p:cover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8036"/>
            <a:ext cx="8229600" cy="103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</a:t>
            </a:r>
            <a:r>
              <a:rPr lang="en-US" altLang="zh-CN" dirty="0"/>
              <a:t>ur team</a:t>
            </a:r>
            <a:br>
              <a:rPr lang="en-US" dirty="0"/>
            </a:br>
            <a:endParaRPr lang="en-US" sz="4889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2092036"/>
            <a:ext cx="8229600" cy="426431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b="1" dirty="0"/>
              <a:t>Musketeers: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b="1" dirty="0"/>
              <a:t>Our goal:</a:t>
            </a: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800" dirty="0"/>
              <a:t>  Driving behavior analysis with machine learning</a:t>
            </a:r>
          </a:p>
          <a:p>
            <a:pPr marL="0" indent="0" eaLnBrk="1" hangingPunct="1">
              <a:buNone/>
              <a:defRPr/>
            </a:pPr>
            <a:r>
              <a:rPr lang="en-US" sz="2800" dirty="0"/>
              <a:t>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ABE2F-6760-4F73-9383-0EEE45590AC9}" type="slidenum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3</a:t>
            </a:fld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9822" y="1600200"/>
            <a:ext cx="6752492" cy="10772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BF"/>
              </a:clrFrom>
              <a:clrTo>
                <a:srgbClr val="FFFFB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8540" y="5258491"/>
            <a:ext cx="1055476" cy="10840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3186545" y="6356350"/>
            <a:ext cx="2715491" cy="2661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930" y="2891976"/>
            <a:ext cx="1104900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431" y="2891976"/>
            <a:ext cx="1104900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8907" y="2891976"/>
            <a:ext cx="1095375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8932" y="2891976"/>
            <a:ext cx="1095375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1459930" y="4142157"/>
            <a:ext cx="1064199" cy="5680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徐孝天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CSL ESSL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60083" y="4142157"/>
            <a:ext cx="1064199" cy="5680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彭毅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CSL ESSL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74231" y="4142157"/>
            <a:ext cx="1558636" cy="5680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才志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CSL HPC IST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53192" y="4152520"/>
            <a:ext cx="1122640" cy="5680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俞一鹏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CRL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8036"/>
            <a:ext cx="8229600" cy="103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Starvation for  </a:t>
            </a:r>
            <a:br>
              <a:rPr lang="en-US" dirty="0"/>
            </a:br>
            <a:r>
              <a:rPr lang="en-US" sz="4889" dirty="0"/>
              <a:t>Driving behavior analysis</a:t>
            </a:r>
            <a:br>
              <a:rPr lang="en-US" dirty="0"/>
            </a:br>
            <a:endParaRPr lang="en-US" sz="4889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82880" y="1783080"/>
            <a:ext cx="8503920" cy="4573269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b="1" dirty="0"/>
              <a:t>Problems:</a:t>
            </a:r>
            <a:endParaRPr lang="en-US" dirty="0"/>
          </a:p>
          <a:p>
            <a:pPr eaLnBrk="1" hangingPunct="1">
              <a:defRPr/>
            </a:pPr>
            <a:r>
              <a:rPr lang="en-US" sz="2400" dirty="0"/>
              <a:t>Traffic</a:t>
            </a:r>
            <a:r>
              <a:rPr lang="en-US" sz="2000" dirty="0"/>
              <a:t> </a:t>
            </a:r>
          </a:p>
          <a:p>
            <a:pPr eaLnBrk="1" hangingPunct="1">
              <a:defRPr/>
            </a:pPr>
            <a:endParaRPr lang="en-US" sz="1800" dirty="0"/>
          </a:p>
          <a:p>
            <a:pPr marL="0" indent="0" eaLnBrk="1" hangingPunct="1">
              <a:buNone/>
              <a:defRPr/>
            </a:pPr>
            <a:endParaRPr lang="en-US" sz="1800" dirty="0"/>
          </a:p>
          <a:p>
            <a:pPr marL="0" indent="0" eaLnBrk="1" hangingPunct="1"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400" dirty="0"/>
              <a:t>Drivers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ABE2F-6760-4F73-9383-0EEE45590AC9}" type="slidenum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4</a:t>
            </a:fld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9822" y="1600200"/>
            <a:ext cx="6752492" cy="10772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BF"/>
              </a:clrFrom>
              <a:clrTo>
                <a:srgbClr val="FFFFB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8540" y="5258491"/>
            <a:ext cx="1055476" cy="10840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3186545" y="6356350"/>
            <a:ext cx="2715491" cy="2661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73" y="4614254"/>
            <a:ext cx="1932709" cy="1288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7746" y="4614254"/>
            <a:ext cx="1965614" cy="1303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257" y="3943738"/>
            <a:ext cx="2028085" cy="13743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7256" y="5287316"/>
            <a:ext cx="2028085" cy="13648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4939" y="2362840"/>
            <a:ext cx="1965614" cy="131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>
              <a:rot lat="0" lon="0" rev="600000"/>
            </a:camera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0224" y="2362840"/>
            <a:ext cx="1949646" cy="1322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>
              <a:rot lat="0" lon="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63694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8036"/>
            <a:ext cx="8229600" cy="103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Solution topology</a:t>
            </a:r>
            <a:br>
              <a:rPr lang="en-US" dirty="0"/>
            </a:br>
            <a:endParaRPr lang="en-US" sz="4889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ABE2F-6760-4F73-9383-0EEE45590AC9}" type="slidenum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5</a:t>
            </a:fld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5542" y="2225040"/>
            <a:ext cx="6752492" cy="10772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BF"/>
              </a:clrFrom>
              <a:clrTo>
                <a:srgbClr val="FFFFB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8540" y="5258491"/>
            <a:ext cx="1055476" cy="10840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3170605" y="6399050"/>
            <a:ext cx="2715491" cy="2661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7746" y="4648199"/>
            <a:ext cx="3286456" cy="20732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2451553" y="4794127"/>
            <a:ext cx="2493793" cy="363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RPM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2466792" y="5223560"/>
            <a:ext cx="2493794" cy="363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speed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451552" y="5656682"/>
            <a:ext cx="2493794" cy="363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Throttle position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466792" y="6098990"/>
            <a:ext cx="2493794" cy="363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load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28576" y="6459219"/>
            <a:ext cx="461665" cy="2180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572789" y="3881121"/>
            <a:ext cx="461665" cy="1536758"/>
          </a:xfrm>
          <a:prstGeom prst="rect">
            <a:avLst/>
          </a:prstGeom>
          <a:solidFill>
            <a:schemeClr val="accent5">
              <a:alpha val="27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ODBII interface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40080" y="1711001"/>
            <a:ext cx="6263640" cy="231845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1002" y="1796780"/>
            <a:ext cx="1678487" cy="3728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Bluemix</a:t>
            </a:r>
            <a:r>
              <a:rPr lang="en-US" dirty="0"/>
              <a:t> + Spark</a:t>
            </a:r>
          </a:p>
        </p:txBody>
      </p:sp>
      <p:sp>
        <p:nvSpPr>
          <p:cNvPr id="18" name="Arrow: Right 17"/>
          <p:cNvSpPr/>
          <p:nvPr/>
        </p:nvSpPr>
        <p:spPr>
          <a:xfrm rot="16200000">
            <a:off x="3555870" y="4236519"/>
            <a:ext cx="470685" cy="212944"/>
          </a:xfrm>
          <a:prstGeom prst="rightArrow">
            <a:avLst>
              <a:gd name="adj1" fmla="val 50000"/>
              <a:gd name="adj2" fmla="val 98276"/>
            </a:avLst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Folded Corner 20"/>
          <p:cNvSpPr/>
          <p:nvPr/>
        </p:nvSpPr>
        <p:spPr>
          <a:xfrm>
            <a:off x="7301950" y="2473239"/>
            <a:ext cx="1230119" cy="961272"/>
          </a:xfrm>
          <a:prstGeom prst="foldedCorne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Display</a:t>
            </a:r>
          </a:p>
        </p:txBody>
      </p:sp>
      <p:sp>
        <p:nvSpPr>
          <p:cNvPr id="22" name="Arrow: Striped Right 21"/>
          <p:cNvSpPr/>
          <p:nvPr/>
        </p:nvSpPr>
        <p:spPr>
          <a:xfrm>
            <a:off x="6669357" y="2814653"/>
            <a:ext cx="603279" cy="2219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Diagonal Corners Rounded 23"/>
          <p:cNvSpPr/>
          <p:nvPr/>
        </p:nvSpPr>
        <p:spPr>
          <a:xfrm>
            <a:off x="901002" y="2238879"/>
            <a:ext cx="5716811" cy="1209451"/>
          </a:xfrm>
          <a:prstGeom prst="round2DiagRect">
            <a:avLst>
              <a:gd name="adj1" fmla="val 19596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Arrow: Bent 24"/>
          <p:cNvSpPr/>
          <p:nvPr/>
        </p:nvSpPr>
        <p:spPr>
          <a:xfrm rot="16200000">
            <a:off x="1867678" y="2808298"/>
            <a:ext cx="445965" cy="1393940"/>
          </a:xfrm>
          <a:prstGeom prst="bentArrow">
            <a:avLst>
              <a:gd name="adj1" fmla="val 17437"/>
              <a:gd name="adj2" fmla="val 18141"/>
              <a:gd name="adj3" fmla="val 25000"/>
              <a:gd name="adj4" fmla="val 28507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Diagonal Corners Rounded 26"/>
          <p:cNvSpPr/>
          <p:nvPr/>
        </p:nvSpPr>
        <p:spPr>
          <a:xfrm>
            <a:off x="5023169" y="2506146"/>
            <a:ext cx="1481096" cy="699567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Classify</a:t>
            </a:r>
          </a:p>
        </p:txBody>
      </p:sp>
      <p:sp>
        <p:nvSpPr>
          <p:cNvPr id="4" name="Rectangle 3"/>
          <p:cNvSpPr/>
          <p:nvPr/>
        </p:nvSpPr>
        <p:spPr>
          <a:xfrm>
            <a:off x="900541" y="2454555"/>
            <a:ext cx="1678947" cy="5169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AdaBoost</a:t>
            </a:r>
            <a:endParaRPr lang="en-US" sz="2800" dirty="0"/>
          </a:p>
        </p:txBody>
      </p:sp>
      <p:sp>
        <p:nvSpPr>
          <p:cNvPr id="20" name="Rectangle: Diagonal Corners Rounded 19"/>
          <p:cNvSpPr/>
          <p:nvPr/>
        </p:nvSpPr>
        <p:spPr>
          <a:xfrm>
            <a:off x="2520154" y="2348544"/>
            <a:ext cx="2347927" cy="962118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Driving behavior recognition</a:t>
            </a:r>
          </a:p>
        </p:txBody>
      </p:sp>
      <p:sp>
        <p:nvSpPr>
          <p:cNvPr id="29" name="Rectangle: Diagonal Corners Rounded 22"/>
          <p:cNvSpPr/>
          <p:nvPr/>
        </p:nvSpPr>
        <p:spPr>
          <a:xfrm>
            <a:off x="2773701" y="3495023"/>
            <a:ext cx="2059840" cy="512182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preprocess</a:t>
            </a:r>
          </a:p>
        </p:txBody>
      </p:sp>
    </p:spTree>
    <p:extLst>
      <p:ext uri="{BB962C8B-B14F-4D97-AF65-F5344CB8AC3E}">
        <p14:creationId xmlns:p14="http://schemas.microsoft.com/office/powerpoint/2010/main" val="994051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8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8036"/>
            <a:ext cx="8229600" cy="103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On-Board Diagnostics</a:t>
            </a:r>
            <a:br>
              <a:rPr lang="en-US" dirty="0"/>
            </a:br>
            <a:r>
              <a:rPr lang="en-US" dirty="0"/>
              <a:t>(OBD) </a:t>
            </a:r>
            <a:br>
              <a:rPr lang="en-US" dirty="0"/>
            </a:br>
            <a:endParaRPr lang="en-US" sz="4889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ABE2F-6760-4F73-9383-0EEE45590AC9}" type="slidenum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6</a:t>
            </a:fld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9822" y="1600200"/>
            <a:ext cx="6752492" cy="10772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BF"/>
              </a:clrFrom>
              <a:clrTo>
                <a:srgbClr val="FFFFB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3300" y="5173345"/>
            <a:ext cx="1055476" cy="10840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3186545" y="6356350"/>
            <a:ext cx="2715491" cy="2661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866" y="2111213"/>
            <a:ext cx="1622509" cy="10581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66" y="3842540"/>
            <a:ext cx="1571625" cy="12287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2324" y="5700815"/>
            <a:ext cx="754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eaLnBrk="1" hangingPunct="1">
              <a:buClr>
                <a:schemeClr val="tx2"/>
              </a:buClr>
              <a:buSzPct val="120000"/>
              <a:buNone/>
              <a:defRPr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[Ref.] S.H. Chen, J. Pan, and K. Lu, Driving Behavior Analysis Based on Vehicle OBD Information and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Algorithms, IMECS2015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HongKong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82880" y="1945085"/>
            <a:ext cx="8503920" cy="58634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/>
              <a:t>A standard component referring to a vehicle's self-diagnostic and reporting capability</a:t>
            </a:r>
            <a:endParaRPr lang="en-US" b="1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b="1" dirty="0"/>
              <a:t>Information</a:t>
            </a:r>
          </a:p>
          <a:p>
            <a:pPr marL="0" lvl="1" indent="0" eaLnBrk="1" hangingPunct="1">
              <a:buClr>
                <a:schemeClr val="tx2"/>
              </a:buClr>
              <a:buSzPct val="120000"/>
              <a:buNone/>
              <a:defRPr/>
            </a:pPr>
            <a:r>
              <a:rPr lang="en-US" dirty="0"/>
              <a:t>Real-time information from various kinds of sensors</a:t>
            </a:r>
            <a:endParaRPr lang="en-US" b="1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b="1" dirty="0"/>
              <a:t>Connect</a:t>
            </a:r>
          </a:p>
          <a:p>
            <a:pPr marL="0" lvl="1" indent="0" eaLnBrk="1" hangingPunct="1">
              <a:buClr>
                <a:schemeClr val="tx2"/>
              </a:buClr>
              <a:buSzPct val="120000"/>
              <a:buNone/>
              <a:defRPr/>
            </a:pPr>
            <a:r>
              <a:rPr lang="en-US" dirty="0"/>
              <a:t>Serial cable, Bluetooth…</a:t>
            </a:r>
          </a:p>
          <a:p>
            <a:pPr marL="0" indent="0" eaLnBrk="1" hangingPunct="1">
              <a:buNone/>
              <a:defRPr/>
            </a:pPr>
            <a:endParaRPr lang="en-US" sz="1800" dirty="0"/>
          </a:p>
          <a:p>
            <a:pPr marL="0" indent="0" eaLnBrk="1" hangingPunct="1">
              <a:buNone/>
              <a:defRPr/>
            </a:pPr>
            <a:endParaRPr lang="en-US" sz="1800" dirty="0"/>
          </a:p>
          <a:p>
            <a:pPr marL="0" indent="0" eaLnBrk="1" hangingPunct="1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39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8036"/>
            <a:ext cx="8229600" cy="103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AdaBoost</a:t>
            </a:r>
            <a:r>
              <a:rPr lang="en-US" dirty="0"/>
              <a:t> Algorithm</a:t>
            </a:r>
            <a:br>
              <a:rPr lang="en-US" dirty="0"/>
            </a:br>
            <a:endParaRPr lang="en-US" sz="4889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2092036"/>
            <a:ext cx="8229600" cy="426431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/>
              <a:t>Technical Description: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endParaRPr lang="en-US" b="1" dirty="0"/>
          </a:p>
          <a:p>
            <a:pPr marL="0" indent="0" eaLnBrk="1" hangingPunct="1">
              <a:buNone/>
              <a:defRPr/>
            </a:pPr>
            <a:r>
              <a:rPr lang="en-US" b="1" dirty="0"/>
              <a:t>Weak classifier:</a:t>
            </a: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800" dirty="0"/>
              <a:t>  Perceptron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ABE2F-6760-4F73-9383-0EEE45590AC9}" type="slidenum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7</a:t>
            </a:fld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9822" y="1600200"/>
            <a:ext cx="6752492" cy="10772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BF"/>
              </a:clrFrom>
              <a:clrTo>
                <a:srgbClr val="FFFFB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8540" y="5258491"/>
            <a:ext cx="1055476" cy="10840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3186545" y="6356350"/>
            <a:ext cx="2715491" cy="2661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016" y="2590800"/>
            <a:ext cx="7968783" cy="2767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0" name="Line Callout 2 19"/>
          <p:cNvSpPr/>
          <p:nvPr/>
        </p:nvSpPr>
        <p:spPr>
          <a:xfrm>
            <a:off x="5413082" y="3257936"/>
            <a:ext cx="3135173" cy="855491"/>
          </a:xfrm>
          <a:prstGeom prst="borderCallout2">
            <a:avLst>
              <a:gd name="adj1" fmla="val 51103"/>
              <a:gd name="adj2" fmla="val -724"/>
              <a:gd name="adj3" fmla="val 48162"/>
              <a:gd name="adj4" fmla="val -16667"/>
              <a:gd name="adj5" fmla="val -2762"/>
              <a:gd name="adj6" fmla="val -68173"/>
            </a:avLst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Relative ratios of Engine RPM, Vehicle Speed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Throttle Position, Engine Load  </a:t>
            </a:r>
          </a:p>
        </p:txBody>
      </p:sp>
    </p:spTree>
    <p:extLst>
      <p:ext uri="{BB962C8B-B14F-4D97-AF65-F5344CB8AC3E}">
        <p14:creationId xmlns:p14="http://schemas.microsoft.com/office/powerpoint/2010/main" val="242173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8036"/>
            <a:ext cx="8229600" cy="103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Perceptron—</a:t>
            </a:r>
            <a:br>
              <a:rPr lang="en-US" dirty="0"/>
            </a:br>
            <a:r>
              <a:rPr lang="en-US" dirty="0"/>
              <a:t>A weak classifier </a:t>
            </a:r>
            <a:br>
              <a:rPr lang="en-US" dirty="0"/>
            </a:br>
            <a:endParaRPr lang="en-US" sz="4889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71268" y="1904160"/>
            <a:ext cx="8229600" cy="4264313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First neural network learning model in the 1960’s</a:t>
            </a:r>
          </a:p>
          <a:p>
            <a:pPr eaLnBrk="1" hangingPunct="1"/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Simple and limited (single layer models)</a:t>
            </a:r>
          </a:p>
          <a:p>
            <a:pPr eaLnBrk="1" hangingPunct="1"/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Basic concepts are similar for multi-layer models so this is a good learning tool</a:t>
            </a:r>
            <a:endParaRPr lang="en-US" dirty="0"/>
          </a:p>
          <a:p>
            <a:pPr marL="0" indent="0" eaLnBrk="1" hangingPunct="1">
              <a:buNone/>
            </a:pPr>
            <a:endParaRPr lang="en-US" sz="28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dirty="0"/>
              <a:t>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ABE2F-6760-4F73-9383-0EEE45590AC9}" type="slidenum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8</a:t>
            </a:fld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9822" y="1600200"/>
            <a:ext cx="6752492" cy="10772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BF"/>
              </a:clrFrom>
              <a:clrTo>
                <a:srgbClr val="FFFFB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8540" y="5258491"/>
            <a:ext cx="1055476" cy="10840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3186545" y="6356350"/>
            <a:ext cx="2715491" cy="2661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186781" y="46164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415381" y="4641850"/>
            <a:ext cx="514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sz="4400" dirty="0">
                <a:latin typeface="Tahoma" panose="020B0604030504040204" pitchFamily="34" charset="0"/>
                <a:sym typeface="Symbol" panose="05050102010706020507" pitchFamily="18" charset="2"/>
              </a:rPr>
              <a:t></a:t>
            </a:r>
            <a:endParaRPr lang="en-US" sz="4400" dirty="0">
              <a:latin typeface="Tahoma" panose="020B0604030504040204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62781" y="3854450"/>
            <a:ext cx="533400" cy="609600"/>
            <a:chOff x="288" y="1728"/>
            <a:chExt cx="336" cy="384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sv-SE" sz="2800">
                  <a:latin typeface="Tahoma" panose="020B0604030504040204" pitchFamily="34" charset="0"/>
                </a:rPr>
                <a:t>x</a:t>
              </a:r>
              <a:r>
                <a:rPr lang="sv-SE" sz="2800" baseline="-25000">
                  <a:latin typeface="Tahoma" panose="020B0604030504040204" pitchFamily="34" charset="0"/>
                </a:rPr>
                <a:t>1</a:t>
              </a:r>
              <a:endParaRPr lang="en-US" sz="2800" baseline="-25000">
                <a:latin typeface="Tahoma" panose="020B0604030504040204" pitchFamily="34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62781" y="4692650"/>
            <a:ext cx="533400" cy="609600"/>
            <a:chOff x="288" y="1728"/>
            <a:chExt cx="336" cy="384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sv-SE" sz="2800">
                  <a:latin typeface="Tahoma" panose="020B0604030504040204" pitchFamily="34" charset="0"/>
                </a:rPr>
                <a:t>x</a:t>
              </a:r>
              <a:r>
                <a:rPr lang="sv-SE" sz="2800" baseline="-25000">
                  <a:latin typeface="Tahoma" panose="020B0604030504040204" pitchFamily="34" charset="0"/>
                </a:rPr>
                <a:t>2</a:t>
              </a:r>
              <a:endParaRPr lang="en-US" sz="2800" baseline="-25000">
                <a:latin typeface="Tahoma" panose="020B0604030504040204" pitchFamily="34" charset="0"/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62781" y="6140450"/>
            <a:ext cx="533400" cy="609600"/>
            <a:chOff x="288" y="1728"/>
            <a:chExt cx="336" cy="384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288" y="1728"/>
              <a:ext cx="31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sv-SE" sz="2800">
                  <a:latin typeface="Tahoma" panose="020B0604030504040204" pitchFamily="34" charset="0"/>
                </a:rPr>
                <a:t>x</a:t>
              </a:r>
              <a:r>
                <a:rPr lang="sv-SE" sz="2800" baseline="-25000">
                  <a:latin typeface="Tahoma" panose="020B0604030504040204" pitchFamily="34" charset="0"/>
                </a:rPr>
                <a:t>n</a:t>
              </a:r>
              <a:endParaRPr lang="en-US" sz="2800" baseline="-25000">
                <a:latin typeface="Tahoma" panose="020B0604030504040204" pitchFamily="34" charset="0"/>
              </a:endParaRPr>
            </a:p>
          </p:txBody>
        </p:sp>
      </p:grp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1196181" y="415925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196181" y="492125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1196181" y="545465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38981" y="4997450"/>
            <a:ext cx="338138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sv-SE" sz="4000">
                <a:latin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40000"/>
              </a:lnSpc>
            </a:pPr>
            <a:r>
              <a:rPr lang="sv-SE" sz="4000">
                <a:latin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sv-SE" sz="4000">
                <a:latin typeface="Tahoma" panose="020B0604030504040204" pitchFamily="34" charset="0"/>
              </a:rPr>
              <a:t>.</a:t>
            </a:r>
            <a:endParaRPr lang="en-US" sz="4000">
              <a:latin typeface="Tahoma" panose="020B0604030504040204" pitchFamily="34" charset="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500981" y="3854450"/>
            <a:ext cx="5794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sv-SE" sz="2800">
                <a:latin typeface="Tahoma" panose="020B0604030504040204" pitchFamily="34" charset="0"/>
              </a:rPr>
              <a:t>w</a:t>
            </a:r>
            <a:r>
              <a:rPr lang="sv-SE" sz="2800" baseline="-25000">
                <a:latin typeface="Tahoma" panose="020B0604030504040204" pitchFamily="34" charset="0"/>
              </a:rPr>
              <a:t>1</a:t>
            </a:r>
            <a:endParaRPr lang="en-US" sz="2800" baseline="-25000">
              <a:latin typeface="Tahoma" panose="020B0604030504040204" pitchFamily="34" charset="0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119981" y="4387850"/>
            <a:ext cx="5794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sv-SE" sz="2800" dirty="0">
                <a:latin typeface="Tahoma" panose="020B0604030504040204" pitchFamily="34" charset="0"/>
              </a:rPr>
              <a:t>w</a:t>
            </a:r>
            <a:r>
              <a:rPr lang="sv-SE" sz="2800" baseline="-25000" dirty="0">
                <a:latin typeface="Tahoma" panose="020B0604030504040204" pitchFamily="34" charset="0"/>
              </a:rPr>
              <a:t>2</a:t>
            </a:r>
            <a:endParaRPr lang="en-US" sz="2800" baseline="-25000" dirty="0">
              <a:latin typeface="Tahoma" panose="020B0604030504040204" pitchFamily="34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119981" y="5607050"/>
            <a:ext cx="5826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sv-SE" sz="2800">
                <a:latin typeface="Tahoma" panose="020B0604030504040204" pitchFamily="34" charset="0"/>
              </a:rPr>
              <a:t>w</a:t>
            </a:r>
            <a:r>
              <a:rPr lang="sv-SE" sz="2800" baseline="-25000">
                <a:latin typeface="Tahoma" panose="020B0604030504040204" pitchFamily="34" charset="0"/>
              </a:rPr>
              <a:t>n</a:t>
            </a:r>
            <a:endParaRPr lang="en-US" sz="2800" baseline="-25000">
              <a:latin typeface="Tahoma" panose="020B0604030504040204" pitchFamily="34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2872581" y="4083050"/>
            <a:ext cx="5794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sv-SE" sz="2800" dirty="0">
                <a:latin typeface="Tahoma" panose="020B0604030504040204" pitchFamily="34" charset="0"/>
              </a:rPr>
              <a:t>w</a:t>
            </a:r>
            <a:r>
              <a:rPr lang="sv-SE" sz="2800" baseline="-25000" dirty="0">
                <a:latin typeface="Tahoma" panose="020B0604030504040204" pitchFamily="34" charset="0"/>
              </a:rPr>
              <a:t>0</a:t>
            </a:r>
            <a:endParaRPr lang="en-US" sz="2800" baseline="-25000" dirty="0">
              <a:latin typeface="Tahoma" panose="020B0604030504040204" pitchFamily="34" charset="0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2643981" y="4324350"/>
            <a:ext cx="0" cy="2921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387181" y="45402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3177381" y="499745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>
            <a:off x="6301581" y="499745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7977981" y="4692650"/>
            <a:ext cx="533400" cy="533400"/>
            <a:chOff x="288" y="177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288" y="1800"/>
              <a:ext cx="11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sz="2800" baseline="-25000">
                <a:latin typeface="Tahoma" panose="020B0604030504040204" pitchFamily="34" charset="0"/>
              </a:endParaRPr>
            </a:p>
          </p:txBody>
        </p:sp>
      </p:grp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8054181" y="4674898"/>
            <a:ext cx="3778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sv-SE" sz="2800" dirty="0">
                <a:latin typeface="Tahoma" panose="020B0604030504040204" pitchFamily="34" charset="0"/>
              </a:rPr>
              <a:t>o</a:t>
            </a:r>
            <a:endParaRPr lang="en-US" sz="2800" dirty="0">
              <a:latin typeface="Tahom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81" y="5607050"/>
            <a:ext cx="18288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2244724" y="3778250"/>
            <a:ext cx="7985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sv-SE" sz="2800" dirty="0">
                <a:latin typeface="Tahoma" panose="020B0604030504040204" pitchFamily="34" charset="0"/>
              </a:rPr>
              <a:t>x</a:t>
            </a:r>
            <a:r>
              <a:rPr lang="sv-SE" sz="2800" baseline="-25000" dirty="0">
                <a:latin typeface="Tahoma" panose="020B0604030504040204" pitchFamily="34" charset="0"/>
              </a:rPr>
              <a:t>0=1</a:t>
            </a:r>
            <a:endParaRPr lang="en-US" sz="2800" baseline="-25000" dirty="0">
              <a:latin typeface="Tahoma" panose="020B0604030504040204" pitchFamily="34" charset="0"/>
            </a:endParaRPr>
          </a:p>
        </p:txBody>
      </p:sp>
      <p:grpSp>
        <p:nvGrpSpPr>
          <p:cNvPr id="45" name="Group 27"/>
          <p:cNvGrpSpPr>
            <a:grpSpLocks/>
          </p:cNvGrpSpPr>
          <p:nvPr/>
        </p:nvGrpSpPr>
        <p:grpSpPr bwMode="auto">
          <a:xfrm>
            <a:off x="5425281" y="4556826"/>
            <a:ext cx="838200" cy="838200"/>
            <a:chOff x="1488" y="3456"/>
            <a:chExt cx="864" cy="672"/>
          </a:xfrm>
        </p:grpSpPr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1584" y="38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1920" y="360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 flipH="1">
              <a:off x="1920" y="345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 flipH="1" flipV="1">
              <a:off x="1488" y="40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 flipH="1" flipV="1">
              <a:off x="1920" y="360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44525" y="3528503"/>
                <a:ext cx="319856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25" y="3528503"/>
                <a:ext cx="3198568" cy="617861"/>
              </a:xfrm>
              <a:prstGeom prst="rect">
                <a:avLst/>
              </a:prstGeom>
              <a:blipFill rotWithShape="0">
                <a:blip r:embed="rId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44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8036"/>
            <a:ext cx="8229600" cy="103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Analyze result</a:t>
            </a:r>
            <a:br>
              <a:rPr lang="en-US" dirty="0"/>
            </a:br>
            <a:endParaRPr lang="en-US" sz="4889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71268" y="1626164"/>
            <a:ext cx="8229600" cy="585382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OBDII data (91490 lines items)</a:t>
            </a:r>
          </a:p>
          <a:p>
            <a:pPr eaLnBrk="1" hangingPunct="1"/>
            <a:endParaRPr lang="en-US" sz="2800" dirty="0">
              <a:ea typeface="ＭＳ Ｐゴシック" pitchFamily="1" charset="-128"/>
              <a:cs typeface="ＭＳ Ｐゴシック" pitchFamily="1" charset="-128"/>
            </a:endParaRPr>
          </a:p>
          <a:p>
            <a:pPr marL="0" indent="0" eaLnBrk="1" hangingPunct="1">
              <a:buNone/>
            </a:pPr>
            <a:endParaRPr lang="en-US" sz="2800" dirty="0">
              <a:ea typeface="ＭＳ Ｐゴシック" pitchFamily="1" charset="-128"/>
              <a:cs typeface="ＭＳ Ｐゴシック" pitchFamily="1" charset="-128"/>
            </a:endParaRPr>
          </a:p>
          <a:p>
            <a:pPr marL="0" indent="0" eaLnBrk="1" hangingPunct="1">
              <a:buNone/>
            </a:pPr>
            <a:endParaRPr lang="en-US" sz="28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spcBef>
                <a:spcPts val="0"/>
              </a:spcBef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Using </a:t>
            </a:r>
            <a:r>
              <a:rPr lang="en-US" sz="2400" dirty="0" err="1">
                <a:ea typeface="ＭＳ Ｐゴシック" pitchFamily="1" charset="-128"/>
                <a:cs typeface="ＭＳ Ｐゴシック" pitchFamily="1" charset="-128"/>
              </a:rPr>
              <a:t>Bluemix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 + Spark</a:t>
            </a:r>
          </a:p>
          <a:p>
            <a:pPr marL="0" indent="0" eaLnBrk="1" hangingPunct="1">
              <a:buNone/>
            </a:pPr>
            <a:endParaRPr lang="en-US" sz="2800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ABE2F-6760-4F73-9383-0EEE45590AC9}" type="slidenum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9</a:t>
            </a:fld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9822" y="1600200"/>
            <a:ext cx="6752492" cy="10772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BF"/>
              </a:clrFrom>
              <a:clrTo>
                <a:srgbClr val="FFFFB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8540" y="5258491"/>
            <a:ext cx="1055476" cy="10840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3186545" y="6356350"/>
            <a:ext cx="2715491" cy="2661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6272"/>
              </p:ext>
            </p:extLst>
          </p:nvPr>
        </p:nvGraphicFramePr>
        <p:xfrm>
          <a:off x="803563" y="2093773"/>
          <a:ext cx="774721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Engine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Vehicle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Throttle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Engine 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17:24:29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17:24:31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17:24:32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3" y="3964820"/>
            <a:ext cx="6411238" cy="26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298</Words>
  <Application>Microsoft Office PowerPoint</Application>
  <PresentationFormat>On-screen Show (4:3)</PresentationFormat>
  <Paragraphs>142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Algerian</vt:lpstr>
      <vt:lpstr>ＭＳ Ｐゴシック</vt:lpstr>
      <vt:lpstr>宋体</vt:lpstr>
      <vt:lpstr>ヒラギノ角ゴ Pro W3</vt:lpstr>
      <vt:lpstr>Arial</vt:lpstr>
      <vt:lpstr>Calibri</vt:lpstr>
      <vt:lpstr>Cambria Math</vt:lpstr>
      <vt:lpstr>Corbel</vt:lpstr>
      <vt:lpstr>Symbol</vt:lpstr>
      <vt:lpstr>Tahoma</vt:lpstr>
      <vt:lpstr>Times New Roman</vt:lpstr>
      <vt:lpstr>Wingdings</vt:lpstr>
      <vt:lpstr>Office Theme</vt:lpstr>
      <vt:lpstr>PowerPoint Presentation</vt:lpstr>
      <vt:lpstr>The Wild World of DEFENSIVE DRIVING </vt:lpstr>
      <vt:lpstr>Our team </vt:lpstr>
      <vt:lpstr>Starvation for   Driving behavior analysis </vt:lpstr>
      <vt:lpstr>Solution topology </vt:lpstr>
      <vt:lpstr>On-Board Diagnostics (OBD)  </vt:lpstr>
      <vt:lpstr>AdaBoost Algorithm </vt:lpstr>
      <vt:lpstr>Perceptron— A weak classifier  </vt:lpstr>
      <vt:lpstr>Analyze result </vt:lpstr>
      <vt:lpstr>Analyze results </vt:lpstr>
      <vt:lpstr>Potential business value </vt:lpstr>
      <vt:lpstr>PowerPoint Presentation</vt:lpstr>
    </vt:vector>
  </TitlesOfParts>
  <Company>Student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PPT-Wild World of DEFENSIVE DRIVING</dc:title>
  <dc:creator>OSPI</dc:creator>
  <cp:lastModifiedBy>Zhi Cai</cp:lastModifiedBy>
  <cp:revision>227</cp:revision>
  <cp:lastPrinted>2012-02-10T02:35:47Z</cp:lastPrinted>
  <dcterms:created xsi:type="dcterms:W3CDTF">2012-02-09T01:24:56Z</dcterms:created>
  <dcterms:modified xsi:type="dcterms:W3CDTF">2016-09-14T07:44:04Z</dcterms:modified>
</cp:coreProperties>
</file>