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fr-CH"/>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dt" idx="2"/>
          </p:nvPr>
        </p:nvSpPr>
        <p:spPr/>
        <p:txBody>
          <a:bodyPr/>
          <a:p>
            <a:r>
              <a:rPr lang="fr-CH"/>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fr-CH"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dt" idx="2"/>
          </p:nvPr>
        </p:nvSpPr>
        <p:spPr/>
        <p:txBody>
          <a:bodyPr/>
          <a:p>
            <a:r>
              <a:rPr lang="fr-CH"/>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fr-CH"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CH"/>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CH"/>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fr-CH"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CH"/>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fr-CH"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fr-CH"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fr-CH"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fr-CH"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CH"/>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4600" cy="264600"/>
          </a:xfrm>
          <a:prstGeom prst="rect">
            <a:avLst/>
          </a:prstGeom>
          <a:solidFill>
            <a:srgbClr val="2c3e50"/>
          </a:solidFill>
          <a:ln w="10800">
            <a:noFill/>
          </a:ln>
        </p:spPr>
        <p:style>
          <a:lnRef idx="0"/>
          <a:fillRef idx="0"/>
          <a:effectRef idx="0"/>
          <a:fontRef idx="minor"/>
        </p:style>
      </p:sp>
      <p:sp>
        <p:nvSpPr>
          <p:cNvPr id="1" name=""/>
          <p:cNvSpPr/>
          <p:nvPr/>
        </p:nvSpPr>
        <p:spPr>
          <a:xfrm>
            <a:off x="0" y="0"/>
            <a:ext cx="10074600" cy="120960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ftr" idx="1"/>
          </p:nvPr>
        </p:nvSpPr>
        <p:spPr>
          <a:xfrm>
            <a:off x="3420000" y="5400000"/>
            <a:ext cx="3234600" cy="264600"/>
          </a:xfrm>
          <a:prstGeom prst="rect">
            <a:avLst/>
          </a:prstGeom>
          <a:noFill/>
          <a:ln w="72000">
            <a:noFill/>
          </a:ln>
        </p:spPr>
        <p:txBody>
          <a:bodyPr lIns="0" rIns="0" tIns="0" bIns="0" anchor="t">
            <a:noAutofit/>
          </a:bodyPr>
          <a:lstStyle>
            <a:lvl1pPr algn="ctr">
              <a:lnSpc>
                <a:spcPct val="100000"/>
              </a:lnSpc>
              <a:buNone/>
              <a:tabLst>
                <a:tab algn="l" pos="0"/>
              </a:tabLst>
              <a:defRPr b="1" lang="fr-FR" sz="1800" spc="-1" strike="noStrike">
                <a:solidFill>
                  <a:srgbClr val="ffffff"/>
                </a:solidFill>
                <a:latin typeface="Source Sans Pro Black"/>
              </a:defRPr>
            </a:lvl1pPr>
          </a:lstStyle>
          <a:p>
            <a:pPr algn="ctr">
              <a:lnSpc>
                <a:spcPct val="100000"/>
              </a:lnSpc>
              <a:buNone/>
              <a:tabLst>
                <a:tab algn="l" pos="0"/>
              </a:tabLst>
            </a:pPr>
            <a:r>
              <a:rPr b="1" lang="fr-FR" sz="1800" spc="-1" strike="noStrike">
                <a:solidFill>
                  <a:srgbClr val="ffffff"/>
                </a:solidFill>
                <a:latin typeface="Source Sans Pro Black"/>
              </a:rPr>
              <a:t>&lt;footer&gt;</a:t>
            </a:r>
            <a:endParaRPr b="0" lang="fr-CH" sz="1800" spc="-1" strike="noStrike">
              <a:latin typeface="Times New Roman"/>
            </a:endParaRPr>
          </a:p>
        </p:txBody>
      </p:sp>
      <p:sp>
        <p:nvSpPr>
          <p:cNvPr id="3" name="PlaceHolder 2"/>
          <p:cNvSpPr>
            <a:spLocks noGrp="1"/>
          </p:cNvSpPr>
          <p:nvPr>
            <p:ph type="dt" idx="2"/>
          </p:nvPr>
        </p:nvSpPr>
        <p:spPr>
          <a:xfrm>
            <a:off x="360000" y="5400000"/>
            <a:ext cx="2874600" cy="264600"/>
          </a:xfrm>
          <a:prstGeom prst="rect">
            <a:avLst/>
          </a:prstGeom>
          <a:noFill/>
          <a:ln w="72000">
            <a:noFill/>
          </a:ln>
        </p:spPr>
        <p:txBody>
          <a:bodyPr lIns="0" rIns="0" tIns="0" bIns="0" anchor="t">
            <a:noAutofit/>
          </a:bodyPr>
          <a:lstStyle>
            <a:lvl1pPr>
              <a:defRPr b="0" lang="fr-CH" sz="1400" spc="-1" strike="noStrike">
                <a:latin typeface="Times New Roman"/>
              </a:defRPr>
            </a:lvl1pPr>
          </a:lstStyle>
          <a:p>
            <a:r>
              <a:rPr b="0" lang="fr-CH" sz="1400" spc="-1" strike="noStrike">
                <a:latin typeface="Times New Roman"/>
              </a:rPr>
              <a:t>&lt;date/time&gt;</a:t>
            </a:r>
            <a:endParaRPr b="0" lang="fr-CH" sz="1400" spc="-1" strike="noStrike">
              <a:latin typeface="Times New Roman"/>
            </a:endParaRPr>
          </a:p>
        </p:txBody>
      </p:sp>
      <p:sp>
        <p:nvSpPr>
          <p:cNvPr id="4"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fr-CH" sz="4400" spc="-1" strike="noStrike">
                <a:latin typeface="Arial"/>
              </a:rPr>
              <a:t>Click to edit the title text format</a:t>
            </a:r>
            <a:endParaRPr b="0" lang="fr-CH" sz="4400" spc="-1" strike="noStrike">
              <a:latin typeface="Arial"/>
            </a:endParaRPr>
          </a:p>
        </p:txBody>
      </p:sp>
      <p:sp>
        <p:nvSpPr>
          <p:cNvPr id="5"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latin typeface="Arial"/>
              </a:rPr>
              <a:t>Click to edit the outline text format</a:t>
            </a:r>
            <a:endParaRPr b="0" lang="fr-CH" sz="3200" spc="-1" strike="noStrike">
              <a:latin typeface="Arial"/>
            </a:endParaRPr>
          </a:p>
          <a:p>
            <a:pPr lvl="1" marL="864000" indent="-324000">
              <a:spcBef>
                <a:spcPts val="1134"/>
              </a:spcBef>
              <a:buClr>
                <a:srgbClr val="000000"/>
              </a:buClr>
              <a:buSzPct val="75000"/>
              <a:buFont typeface="Symbol" charset="2"/>
              <a:buChar char=""/>
            </a:pPr>
            <a:r>
              <a:rPr b="0" lang="fr-CH" sz="2800" spc="-1" strike="noStrike">
                <a:latin typeface="Arial"/>
              </a:rPr>
              <a:t>Second Outline Level</a:t>
            </a:r>
            <a:endParaRPr b="0" lang="fr-CH" sz="2800" spc="-1" strike="noStrike">
              <a:latin typeface="Arial"/>
            </a:endParaRPr>
          </a:p>
          <a:p>
            <a:pPr lvl="2" marL="1296000" indent="-288000">
              <a:spcBef>
                <a:spcPts val="850"/>
              </a:spcBef>
              <a:buClr>
                <a:srgbClr val="000000"/>
              </a:buClr>
              <a:buSzPct val="45000"/>
              <a:buFont typeface="Wingdings" charset="2"/>
              <a:buChar char=""/>
            </a:pPr>
            <a:r>
              <a:rPr b="0" lang="fr-CH" sz="2400" spc="-1" strike="noStrike">
                <a:latin typeface="Arial"/>
              </a:rPr>
              <a:t>Third Outline Level</a:t>
            </a:r>
            <a:endParaRPr b="0" lang="fr-CH" sz="2400" spc="-1" strike="noStrike">
              <a:latin typeface="Arial"/>
            </a:endParaRPr>
          </a:p>
          <a:p>
            <a:pPr lvl="3" marL="1728000" indent="-216000">
              <a:spcBef>
                <a:spcPts val="567"/>
              </a:spcBef>
              <a:buClr>
                <a:srgbClr val="000000"/>
              </a:buClr>
              <a:buSzPct val="75000"/>
              <a:buFont typeface="Symbol" charset="2"/>
              <a:buChar char=""/>
            </a:pPr>
            <a:r>
              <a:rPr b="0" lang="fr-CH" sz="2000" spc="-1" strike="noStrike">
                <a:latin typeface="Arial"/>
              </a:rPr>
              <a:t>Fourth Outline Level</a:t>
            </a:r>
            <a:endParaRPr b="0" lang="fr-CH" sz="2000" spc="-1" strike="noStrike">
              <a:latin typeface="Arial"/>
            </a:endParaRPr>
          </a:p>
          <a:p>
            <a:pPr lvl="4" marL="2160000" indent="-216000">
              <a:spcBef>
                <a:spcPts val="283"/>
              </a:spcBef>
              <a:buClr>
                <a:srgbClr val="000000"/>
              </a:buClr>
              <a:buSzPct val="45000"/>
              <a:buFont typeface="Wingdings" charset="2"/>
              <a:buChar char=""/>
            </a:pPr>
            <a:r>
              <a:rPr b="0" lang="fr-CH" sz="2000" spc="-1" strike="noStrike">
                <a:latin typeface="Arial"/>
              </a:rPr>
              <a:t>Fifth Outline Level</a:t>
            </a:r>
            <a:endParaRPr b="0" lang="fr-CH" sz="2000" spc="-1" strike="noStrike">
              <a:latin typeface="Arial"/>
            </a:endParaRPr>
          </a:p>
          <a:p>
            <a:pPr lvl="5" marL="2592000" indent="-216000">
              <a:spcBef>
                <a:spcPts val="283"/>
              </a:spcBef>
              <a:buClr>
                <a:srgbClr val="000000"/>
              </a:buClr>
              <a:buSzPct val="45000"/>
              <a:buFont typeface="Wingdings" charset="2"/>
              <a:buChar char=""/>
            </a:pPr>
            <a:r>
              <a:rPr b="0" lang="fr-CH" sz="2000" spc="-1" strike="noStrike">
                <a:latin typeface="Arial"/>
              </a:rPr>
              <a:t>Sixth Outline Level</a:t>
            </a:r>
            <a:endParaRPr b="0" lang="fr-CH" sz="2000" spc="-1" strike="noStrike">
              <a:latin typeface="Arial"/>
            </a:endParaRPr>
          </a:p>
          <a:p>
            <a:pPr lvl="6" marL="3024000" indent="-216000">
              <a:spcBef>
                <a:spcPts val="283"/>
              </a:spcBef>
              <a:buClr>
                <a:srgbClr val="000000"/>
              </a:buClr>
              <a:buSzPct val="45000"/>
              <a:buFont typeface="Wingdings" charset="2"/>
              <a:buChar char=""/>
            </a:pPr>
            <a:r>
              <a:rPr b="0" lang="fr-CH" sz="2000" spc="-1" strike="noStrike">
                <a:latin typeface="Arial"/>
              </a:rPr>
              <a:t>Seventh Outline Level</a:t>
            </a:r>
            <a:endParaRPr b="0" lang="fr-C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tretch/>
        </p:blipFill>
        <p:spPr>
          <a:xfrm>
            <a:off x="0" y="0"/>
            <a:ext cx="10154160" cy="4314600"/>
          </a:xfrm>
          <a:prstGeom prst="rect">
            <a:avLst/>
          </a:prstGeom>
          <a:ln w="10800">
            <a:noFill/>
          </a:ln>
        </p:spPr>
      </p:pic>
      <p:sp>
        <p:nvSpPr>
          <p:cNvPr id="43" name=""/>
          <p:cNvSpPr/>
          <p:nvPr/>
        </p:nvSpPr>
        <p:spPr>
          <a:xfrm>
            <a:off x="714600" y="4392000"/>
            <a:ext cx="9354600" cy="714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ARALLEL </a:t>
            </a: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ROGRAMMING... </a:t>
            </a:r>
            <a:endParaRPr b="0" lang="en-US" sz="2700" spc="-1" strike="noStrike">
              <a:latin typeface="Arial"/>
            </a:endParaRPr>
          </a:p>
        </p:txBody>
      </p:sp>
      <p:sp>
        <p:nvSpPr>
          <p:cNvPr id="44" name=""/>
          <p:cNvSpPr/>
          <p:nvPr/>
        </p:nvSpPr>
        <p:spPr>
          <a:xfrm>
            <a:off x="3240000" y="5055120"/>
            <a:ext cx="3447720" cy="269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200" spc="-1" strike="noStrike">
                <a:solidFill>
                  <a:srgbClr val="000000"/>
                </a:solidFill>
                <a:latin typeface="Arial"/>
                <a:ea typeface="源ノ角ゴシック Normal"/>
              </a:rPr>
              <a:t>Copyright 2023 Patrick Lemoine. All rights reserved.</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2"/>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en-US" sz="2700" spc="-1" strike="noStrike">
              <a:latin typeface="Arial"/>
            </a:endParaRPr>
          </a:p>
        </p:txBody>
      </p:sp>
      <p:sp>
        <p:nvSpPr>
          <p:cNvPr id="79" name=""/>
          <p:cNvSpPr/>
          <p:nvPr/>
        </p:nvSpPr>
        <p:spPr>
          <a:xfrm>
            <a:off x="1917720" y="1414440"/>
            <a:ext cx="7982280" cy="3824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waitAllTasks</a:t>
            </a:r>
            <a:r>
              <a:rPr b="0" lang="en-US" sz="1400" spc="-1" strike="noStrike">
                <a:solidFill>
                  <a:srgbClr val="000000"/>
                </a:solidFill>
                <a:latin typeface="Times New Roman"/>
                <a:ea typeface="DejaVu Sans"/>
              </a:rPr>
              <a:t>()</a:t>
            </a:r>
            <a:endParaRPr b="0" lang="en-US"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all the tasks that have been pushed to the runtime up to this point have finished.</a:t>
            </a:r>
            <a:endParaRPr b="0" lang="en-US" sz="1400" spc="-1" strike="noStrike">
              <a:latin typeface="Arial"/>
            </a:endParaRPr>
          </a:p>
          <a:p>
            <a:pPr>
              <a:lnSpc>
                <a:spcPct val="100000"/>
              </a:lnSpc>
              <a:buNone/>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a:t>
            </a:r>
            <a:r>
              <a:rPr b="1" lang="en-US" sz="1400" spc="-1" strike="noStrike">
                <a:solidFill>
                  <a:srgbClr val="2a6099"/>
                </a:solidFill>
                <a:latin typeface="Times New Roman"/>
                <a:ea typeface="DejaVu Sans"/>
              </a:rPr>
              <a:t> waitRemain</a:t>
            </a:r>
            <a:r>
              <a:rPr b="0" lang="en-US" sz="1400" spc="-1" strike="noStrike">
                <a:solidFill>
                  <a:srgbClr val="000000"/>
                </a:solidFill>
                <a:latin typeface="Times New Roman"/>
                <a:ea typeface="DejaVu Sans"/>
              </a:rPr>
              <a:t>(const long int windowSize)</a:t>
            </a:r>
            <a:endParaRPr b="0" lang="en-US"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the number of still unprocessed tasks becomes less than or equal to windowSize.</a:t>
            </a:r>
            <a:endParaRPr b="0" lang="en-US" sz="1400" spc="-1" strike="noStrike">
              <a:latin typeface="Arial"/>
            </a:endParaRPr>
          </a:p>
          <a:p>
            <a:pPr>
              <a:lnSpc>
                <a:spcPct val="100000"/>
              </a:lnSpc>
              <a:buNone/>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a:t>
            </a:r>
            <a:r>
              <a:rPr b="1" lang="en-US" sz="1400" spc="-1" strike="noStrike">
                <a:solidFill>
                  <a:srgbClr val="2a6099"/>
                </a:solidFill>
                <a:latin typeface="Times New Roman"/>
                <a:ea typeface="DejaVu Sans"/>
              </a:rPr>
              <a:t> stopAllThreads</a:t>
            </a:r>
            <a:r>
              <a:rPr b="0" lang="en-US" sz="1400" spc="-1" strike="noStrike">
                <a:solidFill>
                  <a:srgbClr val="000000"/>
                </a:solidFill>
                <a:latin typeface="Times New Roman"/>
                <a:ea typeface="DejaVu Sans"/>
              </a:rPr>
              <a:t>()</a:t>
            </a:r>
            <a:endParaRPr b="0" lang="en-US"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The method expects all tasks to have already finished, therefore you should always </a:t>
            </a:r>
            <a:endParaRPr b="0" lang="en-US" sz="1400" spc="-1" strike="noStrike">
              <a:latin typeface="Arial"/>
            </a:endParaRPr>
          </a:p>
          <a:p>
            <a:pPr lvl="2" marL="648000" indent="-216000">
              <a:lnSpc>
                <a:spcPct val="100000"/>
              </a:lnSpc>
              <a:buClr>
                <a:srgbClr val="000000"/>
              </a:buClr>
              <a:buSzPct val="45000"/>
              <a:buFont typeface="Wingdings" charset="2"/>
              <a:buChar char=""/>
            </a:pPr>
            <a:r>
              <a:rPr b="1" i="1" lang="en-US" sz="1400" spc="-1" strike="noStrike">
                <a:solidFill>
                  <a:srgbClr val="000000"/>
                </a:solidFill>
                <a:latin typeface="Times New Roman"/>
                <a:ea typeface="DejaVu Sans"/>
              </a:rPr>
              <a:t>call waitAllTasks() before</a:t>
            </a:r>
            <a:r>
              <a:rPr b="0" i="1" lang="en-US" sz="1400" spc="-1" strike="noStrike">
                <a:solidFill>
                  <a:srgbClr val="000000"/>
                </a:solidFill>
                <a:latin typeface="Times New Roman"/>
                <a:ea typeface="DejaVu Sans"/>
              </a:rPr>
              <a:t> calling this method.</a:t>
            </a:r>
            <a:endParaRPr b="0" lang="en-US" sz="1400" spc="-1" strike="noStrike">
              <a:latin typeface="Arial"/>
            </a:endParaRPr>
          </a:p>
          <a:p>
            <a:pPr>
              <a:lnSpc>
                <a:spcPct val="100000"/>
              </a:lnSpc>
              <a:buNone/>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int </a:t>
            </a:r>
            <a:r>
              <a:rPr b="1" lang="en-US" sz="1400" spc="-1" strike="noStrike">
                <a:solidFill>
                  <a:srgbClr val="2a6099"/>
                </a:solidFill>
                <a:latin typeface="Times New Roman"/>
                <a:ea typeface="DejaVu Sans"/>
              </a:rPr>
              <a:t>getNbThreads</a:t>
            </a:r>
            <a:r>
              <a:rPr b="0" lang="en-US" sz="1400" spc="-1" strike="noStrike">
                <a:solidFill>
                  <a:srgbClr val="000000"/>
                </a:solidFill>
                <a:latin typeface="Times New Roman"/>
                <a:ea typeface="DejaVu Sans"/>
              </a:rPr>
              <a:t>()</a:t>
            </a:r>
            <a:endParaRPr b="0" lang="en-US"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Returns the size of the runtime thread pool (in number of threads).</a:t>
            </a:r>
            <a:endParaRPr b="0" lang="en-US" sz="1400" spc="-1" strike="noStrike">
              <a:latin typeface="Arial"/>
            </a:endParaRPr>
          </a:p>
          <a:p>
            <a:pPr>
              <a:lnSpc>
                <a:spcPct val="100000"/>
              </a:lnSpc>
              <a:buNone/>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generateDot</a:t>
            </a:r>
            <a:r>
              <a:rPr b="0" lang="en-US" sz="1400" spc="-1" strike="noStrike">
                <a:solidFill>
                  <a:srgbClr val="000000"/>
                </a:solidFill>
                <a:latin typeface="Times New Roman"/>
                <a:ea typeface="DejaVu Sans"/>
              </a:rPr>
              <a:t>(const std::string&amp; outputFilename, bool printAccesses)</a:t>
            </a:r>
            <a:endParaRPr b="0" lang="en-US" sz="1400" spc="-1" strike="noStrike">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Generate the task graph corresponding to the execution in dot format.</a:t>
            </a:r>
            <a:endParaRPr b="0" lang="en-US" sz="1400" spc="-1" strike="noStrike">
              <a:latin typeface="Arial"/>
            </a:endParaRPr>
          </a:p>
        </p:txBody>
      </p:sp>
      <p:pic>
        <p:nvPicPr>
          <p:cNvPr id="80" name="" descr=""/>
          <p:cNvPicPr/>
          <p:nvPr/>
        </p:nvPicPr>
        <p:blipFill>
          <a:blip r:embed="rId1"/>
          <a:stretch/>
        </p:blipFill>
        <p:spPr>
          <a:xfrm>
            <a:off x="72360" y="1260000"/>
            <a:ext cx="1082520" cy="720000"/>
          </a:xfrm>
          <a:prstGeom prst="rect">
            <a:avLst/>
          </a:prstGeom>
          <a:ln w="0">
            <a:noFill/>
          </a:ln>
        </p:spPr>
      </p:pic>
      <p:pic>
        <p:nvPicPr>
          <p:cNvPr id="81" name="" descr=""/>
          <p:cNvPicPr/>
          <p:nvPr/>
        </p:nvPicPr>
        <p:blipFill>
          <a:blip r:embed="rId2"/>
          <a:stretch/>
        </p:blipFill>
        <p:spPr>
          <a:xfrm>
            <a:off x="46440" y="3456000"/>
            <a:ext cx="1789560" cy="1257840"/>
          </a:xfrm>
          <a:prstGeom prst="rect">
            <a:avLst/>
          </a:prstGeom>
          <a:ln w="108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4"/>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en-US" sz="2700" spc="-1" strike="noStrike">
              <a:latin typeface="Arial"/>
            </a:endParaRPr>
          </a:p>
        </p:txBody>
      </p:sp>
      <p:sp>
        <p:nvSpPr>
          <p:cNvPr id="83" name=""/>
          <p:cNvSpPr/>
          <p:nvPr/>
        </p:nvSpPr>
        <p:spPr>
          <a:xfrm>
            <a:off x="72000" y="1609200"/>
            <a:ext cx="9906120" cy="367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The</a:t>
            </a:r>
            <a:r>
              <a:rPr b="1" lang="en-US" sz="1400" spc="-1" strike="noStrike">
                <a:solidFill>
                  <a:srgbClr val="000000"/>
                </a:solidFill>
                <a:latin typeface="Times New Roman"/>
                <a:ea typeface="DejaVu Sans"/>
              </a:rPr>
              <a:t> data dependency interface </a:t>
            </a:r>
            <a:r>
              <a:rPr b="0" lang="en-US" sz="1400" spc="-1" strike="noStrike">
                <a:solidFill>
                  <a:srgbClr val="000000"/>
                </a:solidFill>
                <a:latin typeface="Times New Roman"/>
                <a:ea typeface="DejaVu Sans"/>
              </a:rPr>
              <a:t>forms a collection of objects that can be used to express data dependencies.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marL="360000">
              <a:lnSpc>
                <a:spcPct val="100000"/>
              </a:lnSpc>
              <a:buNone/>
            </a:pPr>
            <a:r>
              <a:rPr b="1" lang="en-US" sz="1400" spc="-1" strike="noStrike">
                <a:solidFill>
                  <a:srgbClr val="000000"/>
                </a:solidFill>
                <a:latin typeface="Times New Roman"/>
                <a:ea typeface="DejaVu Sans"/>
              </a:rPr>
              <a:t>Scalar data</a:t>
            </a:r>
            <a:endParaRPr b="0" lang="en-US" sz="1400" spc="-1" strike="noStrike">
              <a:latin typeface="Arial"/>
            </a:endParaRPr>
          </a:p>
          <a:p>
            <a:pPr marL="360000">
              <a:lnSpc>
                <a:spcPct val="100000"/>
              </a:lnSpc>
              <a:buNone/>
            </a:pPr>
            <a:endParaRPr b="0" lang="en-US"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SpRead(</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//Reads are ordered by the runtime with respect to writes, maybe-writes, commutative writes and atomic writes.</a:t>
            </a:r>
            <a:endParaRPr b="0" lang="en-US" sz="1400" spc="-1" strike="noStrike">
              <a:latin typeface="Arial"/>
            </a:endParaRPr>
          </a:p>
          <a:p>
            <a:pPr algn="just">
              <a:lnSpc>
                <a:spcPct val="100000"/>
              </a:lnSpc>
              <a:buNone/>
            </a:pPr>
            <a:endParaRPr b="0" lang="en-US"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write dependency on x indicating that the data x will be written to with 100% certainty. </a:t>
            </a:r>
            <a:endParaRPr b="0" lang="en-US"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Multiple successive write requests to given data x will be fulfilled one after the other in the order </a:t>
            </a:r>
            <a:endParaRPr b="0" lang="en-US"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they were emitted in at runtime. </a:t>
            </a:r>
            <a:endParaRPr b="0" lang="en-US" sz="1400" spc="-1" strike="noStrike">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Writes are ordered by the runtime with respect to reads, writes, maybe-writes, commutative writes and atomic writes.</a:t>
            </a:r>
            <a:endParaRPr b="0" lang="en-US" sz="1400" spc="-1" strike="noStrike">
              <a:latin typeface="Arial"/>
            </a:endParaRPr>
          </a:p>
          <a:p>
            <a:pPr algn="just">
              <a:lnSpc>
                <a:spcPct val="100000"/>
              </a:lnSpc>
              <a:buNone/>
            </a:pPr>
            <a:endParaRPr b="0" lang="en-US" sz="1400" spc="-1" strike="noStrike">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SpMaybeWrite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maybe-write dependency indicating that the data x might be written to, i.e. it will not always be the case (writes might occur with a certain probability).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8"/>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en-US" sz="2700" spc="-1" strike="noStrike">
              <a:latin typeface="Arial"/>
            </a:endParaRPr>
          </a:p>
        </p:txBody>
      </p:sp>
      <p:sp>
        <p:nvSpPr>
          <p:cNvPr id="85" name=""/>
          <p:cNvSpPr/>
          <p:nvPr/>
        </p:nvSpPr>
        <p:spPr>
          <a:xfrm>
            <a:off x="180000" y="2129400"/>
            <a:ext cx="9719280" cy="323460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t>
            </a:r>
            <a:r>
              <a:rPr b="0" lang="en-US" sz="1400" spc="-1" strike="noStrike">
                <a:solidFill>
                  <a:srgbClr val="000000"/>
                </a:solidFill>
                <a:latin typeface="Times New Roman"/>
                <a:ea typeface="DejaVu Sans"/>
              </a:rPr>
              <a:t>(x)  </a:t>
            </a:r>
            <a:endParaRPr b="0" lang="en-US" sz="1400" spc="-1" strike="noStrike">
              <a:latin typeface="Arial"/>
            </a:endParaRPr>
          </a:p>
          <a:p>
            <a:pPr marL="216000" indent="-216000" algn="just">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     </a:t>
            </a:r>
            <a:endParaRPr b="0" lang="en-US"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commutative write requests will be fulfilled one after the other in any order </a:t>
            </a:r>
            <a:endParaRPr b="0" lang="en-US" sz="1400" spc="-1" strike="noStrike">
              <a:latin typeface="Arial"/>
            </a:endParaRPr>
          </a:p>
          <a:p>
            <a:pPr marL="216000" indent="-216000" algn="just">
              <a:lnSpc>
                <a:spcPct val="100000"/>
              </a:lnSpc>
              <a:buClr>
                <a:srgbClr val="000000"/>
              </a:buClr>
              <a:buSzPct val="45000"/>
              <a:buFont typeface="Wingdings" charset="2"/>
              <a:buChar char=""/>
            </a:pPr>
            <a:endParaRPr b="0" lang="en-US" sz="1400" spc="-1" strike="noStrike">
              <a:latin typeface="Arial"/>
            </a:endParaRPr>
          </a:p>
          <a:p>
            <a:pPr marL="216000" indent="-216000" algn="just">
              <a:lnSpc>
                <a:spcPct val="100000"/>
              </a:lnSpc>
              <a:buClr>
                <a:srgbClr val="000000"/>
              </a:buClr>
              <a:buSzPct val="45000"/>
              <a:buFont typeface="Wingdings" charset="2"/>
              <a:buChar char=""/>
            </a:pPr>
            <a:endParaRPr b="0" lang="en-US" sz="1400" spc="-1" strike="noStrike">
              <a:latin typeface="Arial"/>
            </a:endParaRPr>
          </a:p>
          <a:p>
            <a:pPr marL="216000" indent="-216000" algn="just">
              <a:lnSpc>
                <a:spcPct val="100000"/>
              </a:lnSpc>
              <a:buClr>
                <a:srgbClr val="000000"/>
              </a:buClr>
              <a:buSzPct val="45000"/>
              <a:buFont typeface="Wingdings" charset="2"/>
              <a:buChar char=""/>
            </a:pPr>
            <a:endParaRPr b="0" lang="en-US" sz="1400" spc="-1" strike="noStrike">
              <a:latin typeface="Arial"/>
            </a:endParaRPr>
          </a:p>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SpAtomicWrite</a:t>
            </a:r>
            <a:r>
              <a:rPr b="0" lang="en-US" sz="1400" spc="-1" strike="noStrike">
                <a:solidFill>
                  <a:srgbClr val="000000"/>
                </a:solidFill>
                <a:latin typeface="Times New Roman"/>
                <a:ea typeface="DejaVu Sans"/>
              </a:rPr>
              <a:t>(x)</a:t>
            </a:r>
            <a:endParaRPr b="0" lang="en-US" sz="1400" spc="-1" strike="noStrike">
              <a:latin typeface="Arial"/>
            </a:endParaRPr>
          </a:p>
          <a:p>
            <a:pPr marL="216000" indent="-216000" algn="just">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	</a:t>
            </a:r>
            <a:endParaRPr b="0" lang="en-US"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Atomic write requests are always fulfilled by default, i.e. an atomic write request awr2 on data x immediately following another atomic write request awr1 on data x does not have to wait for awr1 to be fulfilled in order to be serviced. </a:t>
            </a:r>
            <a:endParaRPr b="0" lang="en-US" sz="1400" spc="-1" strike="noStrike">
              <a:latin typeface="Arial"/>
            </a:endParaRPr>
          </a:p>
          <a:p>
            <a:pPr marL="216000" indent="-216000" algn="just">
              <a:lnSpc>
                <a:spcPct val="100000"/>
              </a:lnSpc>
              <a:buClr>
                <a:srgbClr val="000000"/>
              </a:buClr>
              <a:buSzPct val="45000"/>
              <a:buFont typeface="Wingdings" charset="2"/>
              <a:buChar char=""/>
            </a:pPr>
            <a:endParaRPr b="0" lang="en-US" sz="1400" spc="-1" strike="noStrike">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atomic writes will be performed in any order. The atomic writes will be committed to memory in whatever order they will be committed at runtime, the point is that the Specx runtime does not enforce an order on the atomic writes.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pic>
        <p:nvPicPr>
          <p:cNvPr id="86" name="" descr=""/>
          <p:cNvPicPr/>
          <p:nvPr/>
        </p:nvPicPr>
        <p:blipFill>
          <a:blip r:embed="rId1"/>
          <a:stretch/>
        </p:blipFill>
        <p:spPr>
          <a:xfrm>
            <a:off x="72720" y="1260000"/>
            <a:ext cx="1082520" cy="72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6"/>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Data Dependency Interface</a:t>
            </a:r>
            <a:endParaRPr b="0" lang="en-US" sz="2700" spc="-1" strike="noStrike">
              <a:latin typeface="Arial"/>
            </a:endParaRPr>
          </a:p>
        </p:txBody>
      </p:sp>
      <p:sp>
        <p:nvSpPr>
          <p:cNvPr id="88" name=""/>
          <p:cNvSpPr/>
          <p:nvPr/>
        </p:nvSpPr>
        <p:spPr>
          <a:xfrm>
            <a:off x="257400" y="1349280"/>
            <a:ext cx="9534240" cy="3798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000000"/>
                </a:solidFill>
                <a:latin typeface="Times New Roman"/>
                <a:ea typeface="DejaVu Sans"/>
              </a:rPr>
              <a:t>Non scalar data</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We also provide analogous contructors for aggregates of data values from arrays :</a:t>
            </a:r>
            <a:endParaRPr b="0" lang="en-US" sz="1400" spc="-1" strike="noStrike">
              <a:latin typeface="Arial"/>
            </a:endParaRPr>
          </a:p>
          <a:p>
            <a:pPr>
              <a:lnSpc>
                <a:spcPct val="100000"/>
              </a:lnSpc>
              <a:buNone/>
            </a:pP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SpReadArray </a:t>
            </a:r>
            <a:r>
              <a:rPr b="0" lang="en-US" sz="1400" spc="-1" strike="noStrike">
                <a:solidFill>
                  <a:srgbClr val="000000"/>
                </a:solidFill>
                <a:latin typeface="Times New Roman"/>
                <a:ea typeface="DejaVu Sans"/>
              </a:rPr>
              <a:t>                           (&lt;XTy&gt; *x, &lt;ViewTy&gt; view)</a:t>
            </a: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SpWriteArray  </a:t>
            </a:r>
            <a:r>
              <a:rPr b="0" lang="en-US" sz="1400" spc="-1" strike="noStrike">
                <a:solidFill>
                  <a:srgbClr val="000000"/>
                </a:solidFill>
                <a:latin typeface="Times New Roman"/>
                <a:ea typeface="DejaVu Sans"/>
              </a:rPr>
              <a:t>                         (&lt;XTy&gt; *x, &lt;ViewTy&gt; view)</a:t>
            </a: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SpMaybeWriteArray  </a:t>
            </a:r>
            <a:r>
              <a:rPr b="0" lang="en-US" sz="1400" spc="-1" strike="noStrike">
                <a:solidFill>
                  <a:srgbClr val="000000"/>
                </a:solidFill>
                <a:latin typeface="Times New Roman"/>
                <a:ea typeface="DejaVu Sans"/>
              </a:rPr>
              <a:t>             (&lt;XTy&gt; *x, &lt;ViewTy&gt; view)</a:t>
            </a: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SpCommutativeWriteArray  </a:t>
            </a:r>
            <a:r>
              <a:rPr b="0" lang="en-US" sz="1400" spc="-1" strike="noStrike">
                <a:solidFill>
                  <a:srgbClr val="000000"/>
                </a:solidFill>
                <a:latin typeface="Times New Roman"/>
                <a:ea typeface="DejaVu Sans"/>
              </a:rPr>
              <a:t> (&lt;XTy&gt; *x, &lt;ViewTy&gt; view)</a:t>
            </a: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SpAtomicWriteArray </a:t>
            </a:r>
            <a:r>
              <a:rPr b="0" lang="en-US" sz="1400" spc="-1" strike="noStrike">
                <a:solidFill>
                  <a:srgbClr val="000000"/>
                </a:solidFill>
                <a:latin typeface="Times New Roman"/>
                <a:ea typeface="DejaVu Sans"/>
              </a:rPr>
              <a:t>             (&lt;XTy&gt; *x, &lt;ViewTy&gt; view)</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Times New Roman"/>
                <a:ea typeface="DejaVu Sans"/>
              </a:rPr>
              <a:t>Wrapper objects for callables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We provide two wrapper objects for callables whose purpose is to tag a callable to inform the runtime system of whether it should interpret the given callable as CPU or GPU code:</a:t>
            </a:r>
            <a:endParaRPr b="0" lang="en-US" sz="1400" spc="-1" strike="noStrike">
              <a:latin typeface="Arial"/>
            </a:endParaRPr>
          </a:p>
          <a:p>
            <a:pPr>
              <a:lnSpc>
                <a:spcPct val="100000"/>
              </a:lnSpc>
              <a:buNone/>
            </a:pP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SpCpuCode         </a:t>
            </a:r>
            <a:r>
              <a:rPr b="0" lang="en-US" sz="1400" spc="-1" strike="noStrike">
                <a:solidFill>
                  <a:srgbClr val="000000"/>
                </a:solidFill>
                <a:latin typeface="Times New Roman"/>
                <a:ea typeface="DejaVu Sans"/>
              </a:rPr>
              <a:t>                     (&lt;CallableTy&gt; c)</a:t>
            </a:r>
            <a:endParaRPr b="0" lang="en-US" sz="1400" spc="-1" strike="noStrike">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SpGpuCode      </a:t>
            </a:r>
            <a:r>
              <a:rPr b="0" lang="en-US" sz="1400" spc="-1" strike="noStrike">
                <a:solidFill>
                  <a:srgbClr val="000000"/>
                </a:solidFill>
                <a:latin typeface="Times New Roman"/>
                <a:ea typeface="DejaVu Sans"/>
              </a:rPr>
              <a:t>                        (&lt;CallableTy&gt; c)</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5"/>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Task Viewer Interface </a:t>
            </a:r>
            <a:endParaRPr b="0" lang="en-US" sz="2700" spc="-1" strike="noStrike">
              <a:latin typeface="Arial"/>
            </a:endParaRPr>
          </a:p>
        </p:txBody>
      </p:sp>
      <p:sp>
        <p:nvSpPr>
          <p:cNvPr id="90" name=""/>
          <p:cNvSpPr/>
          <p:nvPr/>
        </p:nvSpPr>
        <p:spPr>
          <a:xfrm>
            <a:off x="278280" y="1620000"/>
            <a:ext cx="638100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Main methods available on task objects returned by task calls</a:t>
            </a:r>
            <a:endParaRPr b="0" lang="en-US" sz="1400" spc="-1" strike="noStrike">
              <a:latin typeface="Arial"/>
            </a:endParaRPr>
          </a:p>
        </p:txBody>
      </p:sp>
      <p:sp>
        <p:nvSpPr>
          <p:cNvPr id="91" name=""/>
          <p:cNvSpPr/>
          <p:nvPr/>
        </p:nvSpPr>
        <p:spPr>
          <a:xfrm>
            <a:off x="948240" y="2124000"/>
            <a:ext cx="8951040" cy="2251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solidFill>
                  <a:srgbClr val="000000"/>
                </a:solidFill>
                <a:latin typeface="Times New Roman"/>
                <a:ea typeface="DejaVu Sans"/>
              </a:rPr>
              <a:t>bool </a:t>
            </a:r>
            <a:r>
              <a:rPr b="1" lang="en-US" sz="1400" spc="-1" strike="noStrike">
                <a:solidFill>
                  <a:srgbClr val="2a6099"/>
                </a:solidFill>
                <a:latin typeface="Times New Roman"/>
                <a:ea typeface="DejaVu Sans"/>
              </a:rPr>
              <a:t>isOver</a:t>
            </a:r>
            <a:r>
              <a:rPr b="1" lang="en-US" sz="1400" spc="-1" strike="noStrike">
                <a:solidFill>
                  <a:srgbClr val="000000"/>
                </a:solidFill>
                <a:latin typeface="Times New Roman"/>
                <a:ea typeface="DejaVu Sans"/>
              </a:rPr>
              <a:t>()      </a:t>
            </a:r>
            <a:r>
              <a:rPr b="1"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/Returns true if the task has finished executing.</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//This method is a blocking call which waits until the task is finished.</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1" lang="en-US" sz="1400" spc="-1" strike="noStrike">
                <a:solidFill>
                  <a:srgbClr val="000000"/>
                </a:solidFill>
                <a:latin typeface="Times New Roman"/>
                <a:ea typeface="DejaVu Sans"/>
              </a:rPr>
              <a:t>&lt;ReturnType&gt; </a:t>
            </a:r>
            <a:r>
              <a:rPr b="1" lang="en-US" sz="1400" spc="-1" strike="noStrike">
                <a:solidFill>
                  <a:srgbClr val="2a6099"/>
                </a:solidFill>
                <a:latin typeface="Times New Roman"/>
                <a:ea typeface="DejaVu Sans"/>
              </a:rPr>
              <a:t>getValue</a:t>
            </a:r>
            <a:r>
              <a:rPr b="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method is a blocking call which retrieves the result value of the task.</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setTaskName</a:t>
            </a:r>
            <a:r>
              <a:rPr b="1" lang="en-US" sz="1400" spc="-1" strike="noStrike">
                <a:solidFill>
                  <a:srgbClr val="000000"/>
                </a:solidFill>
                <a:latin typeface="Times New Roman"/>
                <a:ea typeface="DejaVu Sans"/>
              </a:rPr>
              <a:t>(const std::string&amp; inTaskName)</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//Assigns the name in TaskName to the task. </a:t>
            </a:r>
            <a:endParaRPr b="0" lang="en-US" sz="1400" spc="-1" strike="noStrike">
              <a:latin typeface="Arial"/>
            </a:endParaRPr>
          </a:p>
          <a:p>
            <a:pPr algn="just">
              <a:lnSpc>
                <a:spcPct val="100000"/>
              </a:lnSpc>
              <a:buNone/>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change will be reflected in debug printouts, task graph</a:t>
            </a:r>
            <a:endParaRPr b="0" lang="en-US" sz="1400" spc="-1" strike="noStrike">
              <a:latin typeface="Arial"/>
            </a:endParaRPr>
          </a:p>
          <a:p>
            <a:pPr algn="just">
              <a:lnSpc>
                <a:spcPct val="100000"/>
              </a:lnSpc>
              <a:buNone/>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and trace generation output.</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1" lang="en-US" sz="1400" spc="-1" strike="noStrike">
                <a:solidFill>
                  <a:srgbClr val="000000"/>
                </a:solidFill>
                <a:latin typeface="Times New Roman"/>
                <a:ea typeface="DejaVu Sans"/>
              </a:rPr>
              <a:t>std::string </a:t>
            </a:r>
            <a:r>
              <a:rPr b="1" lang="en-US" sz="1400" spc="-1" strike="noStrike">
                <a:solidFill>
                  <a:srgbClr val="2a6099"/>
                </a:solidFill>
                <a:latin typeface="Times New Roman"/>
                <a:ea typeface="DejaVu Sans"/>
              </a:rPr>
              <a:t>getTaskName</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//Retrieves the name of the task.</a:t>
            </a:r>
            <a:endParaRPr b="0" lang="en-US" sz="1400" spc="-1" strike="noStrike">
              <a:latin typeface="Arial"/>
            </a:endParaRPr>
          </a:p>
        </p:txBody>
      </p:sp>
      <p:sp>
        <p:nvSpPr>
          <p:cNvPr id="92" name=""/>
          <p:cNvSpPr/>
          <p:nvPr/>
        </p:nvSpPr>
        <p:spPr>
          <a:xfrm>
            <a:off x="344520" y="4824000"/>
            <a:ext cx="87267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400" spc="-1" strike="noStrike">
                <a:solidFill>
                  <a:srgbClr val="000000"/>
                </a:solidFill>
                <a:latin typeface="Times New Roman"/>
                <a:ea typeface="DejaVu Sans"/>
              </a:rPr>
              <a:t>Nota: Speculative versions of tasks will have an apostrophe appended to their name.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3"/>
          <p:cNvSpPr/>
          <p:nvPr/>
        </p:nvSpPr>
        <p:spPr>
          <a:xfrm>
            <a:off x="3495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Heap Buffer</a:t>
            </a:r>
            <a:endParaRPr b="0" lang="en-US" sz="2700" spc="-1" strike="noStrike">
              <a:latin typeface="Arial"/>
            </a:endParaRPr>
          </a:p>
        </p:txBody>
      </p:sp>
      <p:pic>
        <p:nvPicPr>
          <p:cNvPr id="94" name="" descr=""/>
          <p:cNvPicPr/>
          <p:nvPr/>
        </p:nvPicPr>
        <p:blipFill>
          <a:blip r:embed="rId1"/>
          <a:stretch/>
        </p:blipFill>
        <p:spPr>
          <a:xfrm>
            <a:off x="8989560" y="61200"/>
            <a:ext cx="1015560" cy="1015560"/>
          </a:xfrm>
          <a:prstGeom prst="rect">
            <a:avLst/>
          </a:prstGeom>
          <a:ln w="0">
            <a:noFill/>
          </a:ln>
        </p:spPr>
      </p:pic>
      <p:sp>
        <p:nvSpPr>
          <p:cNvPr id="95" name=""/>
          <p:cNvSpPr txBox="1"/>
          <p:nvPr/>
        </p:nvSpPr>
        <p:spPr>
          <a:xfrm>
            <a:off x="147240" y="1203840"/>
            <a:ext cx="4640760" cy="4160160"/>
          </a:xfrm>
          <a:prstGeom prst="rect">
            <a:avLst/>
          </a:prstGeom>
          <a:noFill/>
          <a:ln w="0">
            <a:noFill/>
          </a:ln>
        </p:spPr>
        <p:txBody>
          <a:bodyPr lIns="90000" rIns="90000" tIns="45000" bIns="45000" anchor="t">
            <a:noAutofit/>
          </a:bodyPr>
          <a:p>
            <a:r>
              <a:rPr b="0" lang="en-US" sz="1000" spc="-1" strike="noStrike">
                <a:solidFill>
                  <a:srgbClr val="808080"/>
                </a:solidFill>
                <a:latin typeface="Times New Roman"/>
              </a:rPr>
              <a:t>#include &lt;iostream&gt;</a:t>
            </a:r>
            <a:endParaRPr b="0" lang="en-US" sz="1000" spc="-1" strike="noStrike">
              <a:latin typeface="Times New Roman"/>
            </a:endParaRPr>
          </a:p>
          <a:p>
            <a:endParaRPr b="0" lang="en-US" sz="1000" spc="-1" strike="noStrike">
              <a:latin typeface="Times New Roman"/>
            </a:endParaRPr>
          </a:p>
          <a:p>
            <a:r>
              <a:rPr b="0" lang="en-US" sz="1000" spc="-1" strike="noStrike">
                <a:solidFill>
                  <a:srgbClr val="808080"/>
                </a:solidFill>
                <a:latin typeface="Times New Roman"/>
              </a:rPr>
              <a:t>#include "Data/SpDataAccessMode.hpp"</a:t>
            </a:r>
            <a:endParaRPr b="0" lang="en-US" sz="1000" spc="-1" strike="noStrike">
              <a:latin typeface="Times New Roman"/>
            </a:endParaRPr>
          </a:p>
          <a:p>
            <a:r>
              <a:rPr b="0" lang="en-US" sz="1000" spc="-1" strike="noStrike">
                <a:solidFill>
                  <a:srgbClr val="808080"/>
                </a:solidFill>
                <a:latin typeface="Times New Roman"/>
              </a:rPr>
              <a:t>#include "Utils/SpUtils.hpp"</a:t>
            </a:r>
            <a:endParaRPr b="0" lang="en-US" sz="1000" spc="-1" strike="noStrike">
              <a:latin typeface="Times New Roman"/>
            </a:endParaRPr>
          </a:p>
          <a:p>
            <a:r>
              <a:rPr b="0" lang="en-US" sz="1000" spc="-1" strike="noStrike">
                <a:solidFill>
                  <a:srgbClr val="808080"/>
                </a:solidFill>
                <a:latin typeface="Times New Roman"/>
              </a:rPr>
              <a:t>#include "Task/SpTask.hpp"</a:t>
            </a:r>
            <a:endParaRPr b="0" lang="en-US" sz="1000" spc="-1" strike="noStrike">
              <a:latin typeface="Times New Roman"/>
            </a:endParaRPr>
          </a:p>
          <a:p>
            <a:r>
              <a:rPr b="0" lang="en-US" sz="1000" spc="-1" strike="noStrike">
                <a:solidFill>
                  <a:srgbClr val="808080"/>
                </a:solidFill>
                <a:latin typeface="Times New Roman"/>
              </a:rPr>
              <a:t>#include "Legacy/SpRuntime.hpp"</a:t>
            </a:r>
            <a:endParaRPr b="0" lang="en-US" sz="1000" spc="-1" strike="noStrike">
              <a:latin typeface="Times New Roman"/>
            </a:endParaRPr>
          </a:p>
          <a:p>
            <a:r>
              <a:rPr b="0" lang="en-US" sz="1000" spc="-1" strike="noStrike">
                <a:solidFill>
                  <a:srgbClr val="808080"/>
                </a:solidFill>
                <a:latin typeface="Times New Roman"/>
              </a:rPr>
              <a:t>#include "Utils/SpBufferDataView.hpp"</a:t>
            </a:r>
            <a:endParaRPr b="0" lang="en-US" sz="1000" spc="-1" strike="noStrike">
              <a:latin typeface="Times New Roman"/>
            </a:endParaRPr>
          </a:p>
          <a:p>
            <a:r>
              <a:rPr b="0" lang="en-US" sz="1000" spc="-1" strike="noStrike">
                <a:solidFill>
                  <a:srgbClr val="808080"/>
                </a:solidFill>
                <a:latin typeface="Times New Roman"/>
              </a:rPr>
              <a:t>#include "Utils/SpHeapBuffer.hpp"</a:t>
            </a:r>
            <a:endParaRPr b="0" lang="en-US" sz="1000" spc="-1" strike="noStrike">
              <a:latin typeface="Times New Roman"/>
            </a:endParaRPr>
          </a:p>
          <a:p>
            <a:r>
              <a:rPr b="0" lang="en-US" sz="1000" spc="-1" strike="noStrike">
                <a:solidFill>
                  <a:srgbClr val="808080"/>
                </a:solidFill>
                <a:latin typeface="Times New Roman"/>
              </a:rPr>
              <a:t>#include "Utils/small_vector.hpp"</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int main(){</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const int NumThreads =</a:t>
            </a:r>
            <a:r>
              <a:rPr b="1" lang="en-US" sz="1000" spc="-1" strike="noStrike">
                <a:solidFill>
                  <a:srgbClr val="ff0000"/>
                </a:solidFill>
                <a:latin typeface="Times New Roman"/>
              </a:rPr>
              <a:t> SpUtils::DefaultNumThreads</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1" lang="en-US" sz="1000" spc="-1" strike="noStrike">
                <a:solidFill>
                  <a:srgbClr val="ff0000"/>
                </a:solidFill>
                <a:latin typeface="Times New Roman"/>
              </a:rPr>
              <a:t>SpRuntime</a:t>
            </a:r>
            <a:r>
              <a:rPr b="0" lang="en-US" sz="1000" spc="-1" strike="noStrike">
                <a:latin typeface="Times New Roman"/>
              </a:rPr>
              <a:t> runtime(NumThreads);</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solidFill>
                  <a:srgbClr val="ff0000"/>
                </a:solidFill>
                <a:latin typeface="Times New Roman"/>
              </a:rPr>
              <a:t>SpHeapBuffer&lt;small_vector&lt;int&gt;&gt;</a:t>
            </a:r>
            <a:r>
              <a:rPr b="0" lang="en-US" sz="1000" spc="-1" strike="noStrike">
                <a:latin typeface="Times New Roman"/>
              </a:rPr>
              <a:t> heapBuffer;</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for(int idx = 0 ; idx &lt; 5 ; ++idx){</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auto vectorBuffer = heapBuffer.getNewBuffer();</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runtime.task</a:t>
            </a:r>
            <a:r>
              <a:rPr b="0" lang="en-US" sz="1000" spc="-1" strike="noStrike">
                <a:latin typeface="Times New Roman"/>
              </a:rPr>
              <a:t>(</a:t>
            </a:r>
            <a:r>
              <a:rPr b="1" lang="en-US" sz="1000" spc="-1" strike="noStrike">
                <a:solidFill>
                  <a:srgbClr val="ff0000"/>
                </a:solidFill>
                <a:latin typeface="Times New Roman"/>
              </a:rPr>
              <a:t>SpWrite</a:t>
            </a:r>
            <a:r>
              <a:rPr b="0" lang="en-US" sz="1000" spc="-1" strike="noStrike">
                <a:latin typeface="Times New Roman"/>
              </a:rPr>
              <a:t>(vectorBuffer.getDataDep()),</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[](SpDataBuffer&lt;small_vector&lt;int&gt;&gt; /*vector*/){</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for(int idxSub = 0 ; idxSub &lt; 3 ; ++idxSub){</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runtime.task</a:t>
            </a:r>
            <a:r>
              <a:rPr b="0" lang="en-US" sz="1000" spc="-1" strike="noStrike">
                <a:latin typeface="Times New Roman"/>
              </a:rPr>
              <a:t>(</a:t>
            </a:r>
            <a:r>
              <a:rPr b="1" lang="en-US" sz="1000" spc="-1" strike="noStrike">
                <a:solidFill>
                  <a:srgbClr val="ff0000"/>
                </a:solidFill>
                <a:latin typeface="Times New Roman"/>
              </a:rPr>
              <a:t>SpRead</a:t>
            </a:r>
            <a:r>
              <a:rPr b="0" lang="en-US" sz="1000" spc="-1" strike="noStrike">
                <a:latin typeface="Times New Roman"/>
              </a:rPr>
              <a:t>(vectorBuffer.getDataDep()),</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[](const </a:t>
            </a:r>
            <a:r>
              <a:rPr b="1" lang="en-US" sz="1000" spc="-1" strike="noStrike">
                <a:solidFill>
                  <a:srgbClr val="c9211e"/>
                </a:solidFill>
                <a:latin typeface="Times New Roman"/>
              </a:rPr>
              <a:t>SpDataBuffer</a:t>
            </a:r>
            <a:r>
              <a:rPr b="0" lang="en-US" sz="1000" spc="-1" strike="noStrike">
                <a:latin typeface="Times New Roman"/>
              </a:rPr>
              <a:t>&lt;small_vector&lt;int&gt;&gt; /*vector*/){</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p:txBody>
      </p:sp>
      <p:sp>
        <p:nvSpPr>
          <p:cNvPr id="96" name=""/>
          <p:cNvSpPr txBox="1"/>
          <p:nvPr/>
        </p:nvSpPr>
        <p:spPr>
          <a:xfrm>
            <a:off x="5076000" y="3600000"/>
            <a:ext cx="4640760" cy="1770840"/>
          </a:xfrm>
          <a:prstGeom prst="rect">
            <a:avLst/>
          </a:prstGeom>
          <a:noFill/>
          <a:ln w="0">
            <a:noFill/>
          </a:ln>
        </p:spPr>
        <p:txBody>
          <a:bodyPr lIns="90000" rIns="90000" tIns="45000" bIns="45000" anchor="t">
            <a:noAutofit/>
          </a:bodyPr>
          <a:p>
            <a:r>
              <a:rPr b="1" lang="en-US" sz="1000" spc="-1" strike="noStrike">
                <a:latin typeface="Times New Roman"/>
              </a:rPr>
              <a:t>    </a:t>
            </a:r>
            <a:r>
              <a:rPr b="1" lang="en-US" sz="1000" spc="-1" strike="noStrike">
                <a:latin typeface="Times New Roman"/>
              </a:rPr>
              <a:t>runtime.waitAllTasks</a:t>
            </a:r>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a:p>
            <a:r>
              <a:rPr b="1" lang="en-US" sz="1000" spc="-1" strike="noStrike">
                <a:latin typeface="Times New Roman"/>
              </a:rPr>
              <a:t>    </a:t>
            </a:r>
            <a:r>
              <a:rPr b="1" lang="en-US" sz="1000" spc="-1" strike="noStrike">
                <a:latin typeface="Times New Roman"/>
              </a:rPr>
              <a:t>runtime.stopAllThread</a:t>
            </a:r>
            <a:r>
              <a:rPr b="0" lang="en-US" sz="1000" spc="-1" strike="noStrike">
                <a:latin typeface="Times New Roman"/>
              </a:rPr>
              <a:t>s();</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 We generate the task graph corresponding to the execution </a:t>
            </a:r>
            <a:endParaRPr b="0" lang="en-US" sz="1000" spc="-1" strike="noStrike">
              <a:latin typeface="Times New Roman"/>
            </a:endParaRPr>
          </a:p>
          <a:p>
            <a:r>
              <a:rPr b="1" lang="en-US" sz="1000" spc="-1" strike="noStrike">
                <a:latin typeface="Times New Roman"/>
              </a:rPr>
              <a:t>    </a:t>
            </a:r>
            <a:r>
              <a:rPr b="1" lang="en-US" sz="1000" spc="-1" strike="noStrike">
                <a:latin typeface="Times New Roman"/>
              </a:rPr>
              <a:t>runtime.generateDot</a:t>
            </a:r>
            <a:r>
              <a:rPr b="0" lang="en-US" sz="1000" spc="-1" strike="noStrike">
                <a:latin typeface="Times New Roman"/>
              </a:rPr>
              <a:t>("Result.dot", true);</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We generate an Svg trace of the execution</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runtime.generateTrace</a:t>
            </a:r>
            <a:r>
              <a:rPr b="0" lang="en-US" sz="1000" spc="-1" strike="noStrike">
                <a:latin typeface="Times New Roman"/>
              </a:rPr>
              <a:t>("Result.svg");</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return 0;</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p:txBody>
      </p:sp>
      <p:pic>
        <p:nvPicPr>
          <p:cNvPr id="97" name="" descr=""/>
          <p:cNvPicPr/>
          <p:nvPr/>
        </p:nvPicPr>
        <p:blipFill>
          <a:blip r:embed="rId2"/>
          <a:stretch/>
        </p:blipFill>
        <p:spPr>
          <a:xfrm>
            <a:off x="5184000" y="1260000"/>
            <a:ext cx="4680000" cy="2340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4"/>
          <p:cNvSpPr/>
          <p:nvPr/>
        </p:nvSpPr>
        <p:spPr>
          <a:xfrm>
            <a:off x="344160" y="22644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Speculation Model </a:t>
            </a:r>
            <a:endParaRPr b="0" lang="en-US" sz="2700" spc="-1" strike="noStrike">
              <a:latin typeface="Arial"/>
            </a:endParaRPr>
          </a:p>
        </p:txBody>
      </p:sp>
      <p:pic>
        <p:nvPicPr>
          <p:cNvPr id="99" name="" descr=""/>
          <p:cNvPicPr/>
          <p:nvPr/>
        </p:nvPicPr>
        <p:blipFill>
          <a:blip r:embed="rId1"/>
          <a:stretch/>
        </p:blipFill>
        <p:spPr>
          <a:xfrm>
            <a:off x="8984160" y="61560"/>
            <a:ext cx="1015560" cy="1015560"/>
          </a:xfrm>
          <a:prstGeom prst="rect">
            <a:avLst/>
          </a:prstGeom>
          <a:ln w="0">
            <a:noFill/>
          </a:ln>
        </p:spPr>
      </p:pic>
      <p:sp>
        <p:nvSpPr>
          <p:cNvPr id="100" name=""/>
          <p:cNvSpPr txBox="1"/>
          <p:nvPr/>
        </p:nvSpPr>
        <p:spPr>
          <a:xfrm>
            <a:off x="180000" y="1203120"/>
            <a:ext cx="4500000" cy="4291560"/>
          </a:xfrm>
          <a:prstGeom prst="rect">
            <a:avLst/>
          </a:prstGeom>
          <a:noFill/>
          <a:ln w="0">
            <a:noFill/>
          </a:ln>
        </p:spPr>
        <p:txBody>
          <a:bodyPr lIns="90000" rIns="90000" tIns="45000" bIns="45000" anchor="t">
            <a:noAutofit/>
          </a:bodyPr>
          <a:p>
            <a:r>
              <a:rPr b="0" lang="en-US" sz="1000" spc="-1" strike="noStrike">
                <a:solidFill>
                  <a:srgbClr val="808080"/>
                </a:solidFill>
                <a:latin typeface="Times New Roman"/>
              </a:rPr>
              <a:t>#include "Task/SpPriority.hpp"</a:t>
            </a:r>
            <a:endParaRPr b="0" lang="en-US" sz="1000" spc="-1" strike="noStrike">
              <a:latin typeface="Times New Roman"/>
            </a:endParaRPr>
          </a:p>
          <a:p>
            <a:r>
              <a:rPr b="0" lang="en-US" sz="1000" spc="-1" strike="noStrike">
                <a:solidFill>
                  <a:srgbClr val="808080"/>
                </a:solidFill>
                <a:latin typeface="Times New Roman"/>
              </a:rPr>
              <a:t>#include "Task/SpProbability.hpp"</a:t>
            </a:r>
            <a:endParaRPr b="0" lang="en-US" sz="1000" spc="-1" strike="noStrike">
              <a:latin typeface="Times New Roman"/>
            </a:endParaRPr>
          </a:p>
          <a:p>
            <a:r>
              <a:rPr b="0" lang="en-US" sz="1000" spc="-1" strike="noStrike">
                <a:solidFill>
                  <a:srgbClr val="808080"/>
                </a:solidFill>
                <a:latin typeface="Times New Roman"/>
              </a:rPr>
              <a:t>#include "Legacy/SpRuntime.hpp" ……….</a:t>
            </a:r>
            <a:endParaRPr b="0" lang="en-US" sz="1000" spc="-1" strike="noStrike">
              <a:latin typeface="Times New Roman"/>
            </a:endParaRPr>
          </a:p>
          <a:p>
            <a:endParaRPr b="0" lang="en-US" sz="1000" spc="-1" strike="noStrike">
              <a:latin typeface="Times New Roman"/>
            </a:endParaRPr>
          </a:p>
          <a:p>
            <a:r>
              <a:rPr b="1" lang="en-US" sz="1000" spc="-1" strike="noStrike">
                <a:latin typeface="Times New Roman"/>
              </a:rPr>
              <a:t>[[maybe_unused]] const size_t seedSpeculationSuccess = 42;</a:t>
            </a:r>
            <a:endParaRPr b="0" lang="en-US" sz="1000" spc="-1" strike="noStrike">
              <a:latin typeface="Times New Roman"/>
            </a:endParaRPr>
          </a:p>
          <a:p>
            <a:r>
              <a:rPr b="1" lang="en-US" sz="1000" spc="-1" strike="noStrike">
                <a:latin typeface="Times New Roman"/>
              </a:rPr>
              <a:t>[[maybe_unused]] const size_t seedSpeculationFailure = 0;</a:t>
            </a:r>
            <a:endParaRPr b="0" lang="en-US" sz="1000" spc="-1" strike="noStrike">
              <a:latin typeface="Times New Roman"/>
            </a:endParaRPr>
          </a:p>
          <a:p>
            <a:r>
              <a:rPr b="1" lang="en-US" sz="1000" spc="-1" strike="noStrike">
                <a:latin typeface="Times New Roman"/>
              </a:rPr>
              <a:t>const size_t seed = </a:t>
            </a:r>
            <a:r>
              <a:rPr b="1" lang="en-US" sz="1000" spc="-1" strike="noStrike">
                <a:solidFill>
                  <a:srgbClr val="bf0041"/>
                </a:solidFill>
                <a:latin typeface="Times New Roman"/>
              </a:rPr>
              <a:t>seedSpeculationSuccess;</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int main([[maybe_unused]] int argc, [[maybe_unused]] char *argv[]){</a:t>
            </a:r>
            <a:endParaRPr b="0" lang="en-US" sz="1000" spc="-1" strike="noStrike">
              <a:latin typeface="Times New Roman"/>
            </a:endParaRPr>
          </a:p>
          <a:p>
            <a:r>
              <a:rPr b="0" lang="en-US" sz="1000" spc="-1" strike="noStrike">
                <a:solidFill>
                  <a:srgbClr val="666666"/>
                </a:solidFill>
                <a:latin typeface="Times New Roman"/>
              </a:rPr>
              <a:t>// First we instantiate a runtime object and we specify that the runtime should use</a:t>
            </a:r>
            <a:endParaRPr b="0" lang="en-US" sz="1000" spc="-1" strike="noStrike">
              <a:latin typeface="Times New Roman"/>
            </a:endParaRPr>
          </a:p>
          <a:p>
            <a:r>
              <a:rPr b="0" lang="en-US" sz="1000" spc="-1" strike="noStrike">
                <a:solidFill>
                  <a:srgbClr val="666666"/>
                </a:solidFill>
                <a:latin typeface="Times New Roman"/>
              </a:rPr>
              <a:t>// speculation model 2.</a:t>
            </a:r>
            <a:endParaRPr b="0" lang="en-US" sz="1000" spc="-1" strike="noStrike">
              <a:latin typeface="Times New Roman"/>
            </a:endParaRPr>
          </a:p>
          <a:p>
            <a:endParaRPr b="0" lang="en-US" sz="1000" spc="-1" strike="noStrike">
              <a:latin typeface="Times New Roman"/>
            </a:endParaRPr>
          </a:p>
          <a:p>
            <a:r>
              <a:rPr b="0" lang="en-US" sz="1000" spc="-1" strike="noStrike">
                <a:solidFill>
                  <a:srgbClr val="666666"/>
                </a:solidFill>
                <a:latin typeface="Times New Roman"/>
              </a:rPr>
              <a:t>/const int NumThreads = SpUtils::DefaultNumThreads();</a:t>
            </a:r>
            <a:endParaRPr b="0" lang="en-US" sz="1000" spc="-1" strike="noStrike">
              <a:latin typeface="Times New Roman"/>
            </a:endParaRPr>
          </a:p>
          <a:p>
            <a:r>
              <a:rPr b="0" lang="en-US" sz="1000" spc="-1" strike="noStrike">
                <a:solidFill>
                  <a:srgbClr val="666666"/>
                </a:solidFill>
                <a:latin typeface="Times New Roman"/>
              </a:rPr>
              <a:t>//SpRuntime runtime(NumThreads);</a:t>
            </a:r>
            <a:endParaRPr b="0" lang="en-US" sz="1000" spc="-1" strike="noStrike">
              <a:latin typeface="Times New Roman"/>
            </a:endParaRPr>
          </a:p>
          <a:p>
            <a:endParaRPr b="0" lang="en-US" sz="1000" spc="-1" strike="noStrike">
              <a:latin typeface="Times New Roman"/>
            </a:endParaRPr>
          </a:p>
          <a:p>
            <a:r>
              <a:rPr b="1" lang="en-US" sz="1000" spc="-1" strike="noStrike">
                <a:solidFill>
                  <a:srgbClr val="ff0000"/>
                </a:solidFill>
                <a:latin typeface="Times New Roman"/>
              </a:rPr>
              <a:t>    </a:t>
            </a:r>
            <a:r>
              <a:rPr b="1" lang="en-US" sz="1000" spc="-1" strike="noStrike">
                <a:solidFill>
                  <a:srgbClr val="ff0000"/>
                </a:solidFill>
                <a:latin typeface="Times New Roman"/>
              </a:rPr>
              <a:t>SpRuntim</a:t>
            </a:r>
            <a:r>
              <a:rPr b="0" lang="en-US" sz="1000" spc="-1" strike="noStrike">
                <a:latin typeface="Times New Roman"/>
              </a:rPr>
              <a:t>e&lt;</a:t>
            </a:r>
            <a:r>
              <a:rPr b="0" lang="en-US" sz="1000" spc="-1" strike="noStrike">
                <a:solidFill>
                  <a:srgbClr val="bf0041"/>
                </a:solidFill>
                <a:latin typeface="Times New Roman"/>
              </a:rPr>
              <a:t>SpSpeculativeModel::SP_MODEL_3</a:t>
            </a:r>
            <a:r>
              <a:rPr b="0" lang="en-US" sz="1000" spc="-1" strike="noStrike">
                <a:latin typeface="Times New Roman"/>
              </a:rPr>
              <a:t>&gt; runtime;</a:t>
            </a:r>
            <a:endParaRPr b="0" lang="en-US" sz="1000" spc="-1" strike="noStrike">
              <a:latin typeface="Times New Roman"/>
            </a:endParaRPr>
          </a:p>
          <a:p>
            <a:endParaRPr b="0" lang="en-US" sz="1000" spc="-1" strike="noStrike">
              <a:latin typeface="Times New Roman"/>
            </a:endParaRPr>
          </a:p>
          <a:p>
            <a:pPr algn="just">
              <a:buNone/>
            </a:pPr>
            <a:r>
              <a:rPr b="0" lang="en-US" sz="1000" spc="-1" strike="noStrike">
                <a:solidFill>
                  <a:srgbClr val="666666"/>
                </a:solidFill>
                <a:latin typeface="Times New Roman"/>
              </a:rPr>
              <a:t>// Next we set a predicate that will be called by the runtime each time a speculative </a:t>
            </a:r>
            <a:endParaRPr b="0" lang="en-US" sz="1000" spc="-1" strike="noStrike">
              <a:latin typeface="Times New Roman"/>
            </a:endParaRPr>
          </a:p>
          <a:p>
            <a:pPr algn="just">
              <a:buNone/>
            </a:pPr>
            <a:r>
              <a:rPr b="0" lang="en-US" sz="1000" spc="-1" strike="noStrike">
                <a:solidFill>
                  <a:srgbClr val="666666"/>
                </a:solidFill>
                <a:latin typeface="Times New Roman"/>
              </a:rPr>
              <a:t>// task becomes ready to run. It is used to decide if the speculative task should be </a:t>
            </a:r>
            <a:endParaRPr b="0" lang="en-US" sz="1000" spc="-1" strike="noStrike">
              <a:latin typeface="Times New Roman"/>
            </a:endParaRPr>
          </a:p>
          <a:p>
            <a:pPr algn="just">
              <a:buNone/>
            </a:pPr>
            <a:r>
              <a:rPr b="0" lang="en-US" sz="1000" spc="-1" strike="noStrike">
                <a:solidFill>
                  <a:srgbClr val="666666"/>
                </a:solidFill>
                <a:latin typeface="Times New Roman"/>
              </a:rPr>
              <a:t>// allowed to run.</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solidFill>
                  <a:srgbClr val="000000"/>
                </a:solidFill>
                <a:latin typeface="Times New Roman"/>
              </a:rPr>
              <a:t>runtime.setSpeculationTest</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[]([[maybe_unused]] const int nbReadyTasks,</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[[maybe_unused]] const SpProbability&amp; meanProbability) -&gt; bool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return true; </a:t>
            </a:r>
            <a:r>
              <a:rPr b="0" lang="en-US" sz="1000" spc="-1" strike="noStrike">
                <a:solidFill>
                  <a:srgbClr val="666666"/>
                </a:solidFill>
                <a:latin typeface="Times New Roman"/>
              </a:rPr>
              <a:t>// Here we always return true, this basically means</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that we always allow speculative tasks to run</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regardless of runtime conditions.</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p:txBody>
      </p:sp>
      <p:sp>
        <p:nvSpPr>
          <p:cNvPr id="101" name=""/>
          <p:cNvSpPr txBox="1"/>
          <p:nvPr/>
        </p:nvSpPr>
        <p:spPr>
          <a:xfrm>
            <a:off x="5436000" y="1260000"/>
            <a:ext cx="4644720" cy="2752920"/>
          </a:xfrm>
          <a:prstGeom prst="rect">
            <a:avLst/>
          </a:prstGeom>
          <a:noFill/>
          <a:ln w="0">
            <a:noFill/>
          </a:ln>
        </p:spPr>
        <p:txBody>
          <a:bodyPr lIns="90000" rIns="90000" tIns="45000" bIns="45000" anchor="t">
            <a:noAutofit/>
          </a:bodyPr>
          <a:p>
            <a:r>
              <a:rPr b="0" lang="en-US" sz="1000" spc="-1" strike="noStrike">
                <a:latin typeface="Times New Roman"/>
              </a:rPr>
              <a:t>        </a:t>
            </a:r>
            <a:r>
              <a:rPr b="0" lang="en-US" sz="1000" spc="-1" strike="noStrike">
                <a:latin typeface="Times New Roman"/>
              </a:rPr>
              <a:t>}</a:t>
            </a:r>
            <a:endParaRPr b="0" lang="en-US" sz="1000" spc="-1" strike="noStrike">
              <a:latin typeface="Arial"/>
            </a:endParaRPr>
          </a:p>
          <a:p>
            <a:r>
              <a:rPr b="0" lang="en-US" sz="1000" spc="-1" strike="noStrike">
                <a:latin typeface="Times New Roman"/>
              </a:rPr>
              <a:t>    </a:t>
            </a:r>
            <a:r>
              <a:rPr b="0" lang="en-US" sz="1000" spc="-1" strike="noStrike">
                <a:latin typeface="Times New Roman"/>
              </a:rPr>
              <a:t>);</a:t>
            </a:r>
            <a:endParaRPr b="0" lang="en-US" sz="1000" spc="-1" strike="noStrike">
              <a:latin typeface="Arial"/>
            </a:endParaRPr>
          </a:p>
          <a:p>
            <a:r>
              <a:rPr b="0" lang="en-US" sz="1000" spc="-1" strike="noStrike">
                <a:latin typeface="Times New Roman"/>
              </a:rPr>
              <a:t>    </a:t>
            </a:r>
            <a:r>
              <a:rPr b="0" lang="en-US" sz="1000" spc="-1" strike="noStrike">
                <a:latin typeface="Times New Roman"/>
              </a:rPr>
              <a:t>int a = 41, b = 0, c = 0; int value;</a:t>
            </a:r>
            <a:endParaRPr b="0" lang="en-US" sz="1000" spc="-1" strike="noStrike">
              <a:latin typeface="Arial"/>
            </a:endParaRPr>
          </a:p>
          <a:p>
            <a:r>
              <a:rPr b="0" lang="en-US" sz="1000" spc="-1" strike="noStrike">
                <a:latin typeface="Times New Roman"/>
              </a:rPr>
              <a:t>    </a:t>
            </a:r>
            <a:endParaRPr b="0" lang="en-US" sz="1000" spc="-1" strike="noStrike">
              <a:latin typeface="Arial"/>
            </a:endParaRPr>
          </a:p>
          <a:p>
            <a:r>
              <a:rPr b="0" lang="en-US" sz="1000" spc="-1" strike="noStrike">
                <a:solidFill>
                  <a:srgbClr val="666666"/>
                </a:solidFill>
                <a:latin typeface="Times New Roman"/>
              </a:rPr>
              <a:t>    </a:t>
            </a:r>
            <a:r>
              <a:rPr b="0" lang="en-US" sz="1000" spc="-1" strike="noStrike">
                <a:solidFill>
                  <a:srgbClr val="666666"/>
                </a:solidFill>
                <a:latin typeface="Times New Roman"/>
              </a:rPr>
              <a:t>// We create our first task. We are specifying that the task will be reading from a. </a:t>
            </a:r>
            <a:endParaRPr b="0" lang="en-US" sz="1000" spc="-1" strike="noStrike">
              <a:latin typeface="Arial"/>
            </a:endParaRPr>
          </a:p>
          <a:p>
            <a:r>
              <a:rPr b="0" lang="en-US" sz="1000" spc="-1" strike="noStrike">
                <a:solidFill>
                  <a:srgbClr val="666666"/>
                </a:solidFill>
                <a:latin typeface="Times New Roman"/>
              </a:rPr>
              <a:t>    </a:t>
            </a:r>
            <a:r>
              <a:rPr b="0" lang="en-US" sz="1000" spc="-1" strike="noStrike">
                <a:solidFill>
                  <a:srgbClr val="666666"/>
                </a:solidFill>
                <a:latin typeface="Times New Roman"/>
              </a:rPr>
              <a:t>// The task will call the lambda given as a last argument to the call.</a:t>
            </a:r>
            <a:endParaRPr b="0" lang="en-US" sz="1000" spc="-1" strike="noStrike">
              <a:latin typeface="Arial"/>
            </a:endParaRPr>
          </a:p>
          <a:p>
            <a:r>
              <a:rPr b="0" lang="en-US" sz="1000" spc="-1" strike="noStrike">
                <a:solidFill>
                  <a:srgbClr val="666666"/>
                </a:solidFill>
                <a:latin typeface="Times New Roman"/>
              </a:rPr>
              <a:t>    </a:t>
            </a:r>
            <a:r>
              <a:rPr b="0" lang="en-US" sz="1000" spc="-1" strike="noStrike">
                <a:solidFill>
                  <a:srgbClr val="666666"/>
                </a:solidFill>
                <a:latin typeface="Times New Roman"/>
              </a:rPr>
              <a:t>// The return value of the task is the return value of the lambda.  </a:t>
            </a:r>
            <a:endParaRPr b="0" lang="en-US" sz="1000" spc="-1" strike="noStrike">
              <a:latin typeface="Arial"/>
            </a:endParaRPr>
          </a:p>
          <a:p>
            <a:endParaRPr b="0" lang="en-US" sz="1000" spc="-1" strike="noStrike">
              <a:latin typeface="Arial"/>
            </a:endParaRPr>
          </a:p>
          <a:p>
            <a:r>
              <a:rPr b="0" lang="en-US" sz="1000" spc="-1" strike="noStrike">
                <a:latin typeface="Times New Roman"/>
              </a:rPr>
              <a:t>    </a:t>
            </a:r>
            <a:r>
              <a:rPr b="0" lang="en-US" sz="1000" spc="-1" strike="noStrike">
                <a:latin typeface="Times New Roman"/>
              </a:rPr>
              <a:t>auto task1 = </a:t>
            </a:r>
            <a:r>
              <a:rPr b="1" lang="en-US" sz="1000" spc="-1" strike="noStrike">
                <a:latin typeface="Times New Roman"/>
              </a:rPr>
              <a:t>runtime.task</a:t>
            </a:r>
            <a:r>
              <a:rPr b="0" lang="en-US" sz="1000" spc="-1" strike="noStrike">
                <a:latin typeface="Times New Roman"/>
              </a:rPr>
              <a:t>(</a:t>
            </a:r>
            <a:r>
              <a:rPr b="1" lang="en-US" sz="1000" spc="-1" strike="noStrike">
                <a:solidFill>
                  <a:srgbClr val="ff0000"/>
                </a:solidFill>
                <a:latin typeface="Times New Roman"/>
              </a:rPr>
              <a:t>SpRead</a:t>
            </a:r>
            <a:r>
              <a:rPr b="0" lang="en-US" sz="1000" spc="-1" strike="noStrike">
                <a:latin typeface="Times New Roman"/>
              </a:rPr>
              <a:t>(a), </a:t>
            </a:r>
            <a:endParaRPr b="0" lang="en-US" sz="1000" spc="-1" strike="noStrike">
              <a:latin typeface="Arial"/>
            </a:endParaRPr>
          </a:p>
          <a:p>
            <a:r>
              <a:rPr b="0" lang="en-US" sz="1000" spc="-1" strike="noStrike">
                <a:latin typeface="Times New Roman"/>
              </a:rPr>
              <a:t>           </a:t>
            </a:r>
            <a:r>
              <a:rPr b="0" lang="en-US" sz="1000" spc="-1" strike="noStrike">
                <a:latin typeface="Times New Roman"/>
              </a:rPr>
              <a:t>[](const int&amp; inA) -&gt; int { return</a:t>
            </a:r>
            <a:r>
              <a:rPr b="1" i="1" lang="en-US" sz="1000" spc="-1" strike="noStrike">
                <a:latin typeface="Times New Roman"/>
              </a:rPr>
              <a:t> inA + 1;</a:t>
            </a:r>
            <a:r>
              <a:rPr b="0" lang="en-US" sz="1000" spc="-1" strike="noStrike">
                <a:latin typeface="Times New Roman"/>
              </a:rPr>
              <a:t>}</a:t>
            </a:r>
            <a:endParaRPr b="0" lang="en-US" sz="1000" spc="-1" strike="noStrike">
              <a:latin typeface="Arial"/>
            </a:endParaRPr>
          </a:p>
          <a:p>
            <a:r>
              <a:rPr b="0" lang="en-US" sz="1000" spc="-1" strike="noStrike">
                <a:latin typeface="Times New Roman"/>
              </a:rPr>
              <a:t>    </a:t>
            </a:r>
            <a:r>
              <a:rPr b="0" lang="en-US" sz="1000" spc="-1" strike="noStrike">
                <a:latin typeface="Times New Roman"/>
              </a:rPr>
              <a:t>);</a:t>
            </a:r>
            <a:endParaRPr b="0" lang="en-US" sz="1000" spc="-1" strike="noStrike">
              <a:latin typeface="Arial"/>
            </a:endParaRPr>
          </a:p>
          <a:p>
            <a:r>
              <a:rPr b="0" lang="en-US" sz="1000" spc="-1" strike="noStrike">
                <a:latin typeface="Times New Roman"/>
              </a:rPr>
              <a:t>    </a:t>
            </a:r>
            <a:endParaRPr b="0" lang="en-US" sz="1000" spc="-1" strike="noStrike">
              <a:latin typeface="Arial"/>
            </a:endParaRPr>
          </a:p>
          <a:p>
            <a:r>
              <a:rPr b="0" lang="en-US" sz="1000" spc="-1" strike="noStrike">
                <a:solidFill>
                  <a:srgbClr val="666666"/>
                </a:solidFill>
                <a:latin typeface="Times New Roman"/>
              </a:rPr>
              <a:t>    </a:t>
            </a:r>
            <a:r>
              <a:rPr b="0" lang="en-US" sz="1000" spc="-1" strike="noStrike">
                <a:solidFill>
                  <a:srgbClr val="666666"/>
                </a:solidFill>
                <a:latin typeface="Times New Roman"/>
              </a:rPr>
              <a:t>// Here we set a custom name for the task.</a:t>
            </a:r>
            <a:endParaRPr b="0" lang="en-US" sz="1000" spc="-1" strike="noStrike">
              <a:latin typeface="Arial"/>
            </a:endParaRPr>
          </a:p>
          <a:p>
            <a:r>
              <a:rPr b="0" lang="en-US" sz="1000" spc="-1" strike="noStrike">
                <a:latin typeface="Times New Roman"/>
              </a:rPr>
              <a:t>    </a:t>
            </a:r>
            <a:r>
              <a:rPr b="0" lang="en-US" sz="1000" spc="-1" strike="noStrike">
                <a:latin typeface="Times New Roman"/>
              </a:rPr>
              <a:t>task1.setTaskName("First-task");</a:t>
            </a:r>
            <a:endParaRPr b="0" lang="en-US" sz="1000" spc="-1" strike="noStrike">
              <a:latin typeface="Arial"/>
            </a:endParaRPr>
          </a:p>
          <a:p>
            <a:r>
              <a:rPr b="0" lang="en-US" sz="1000" spc="-1" strike="noStrike">
                <a:latin typeface="Times New Roman"/>
              </a:rPr>
              <a:t>    </a:t>
            </a:r>
            <a:endParaRPr b="0" lang="en-US" sz="1000" spc="-1" strike="noStrike">
              <a:latin typeface="Arial"/>
            </a:endParaRPr>
          </a:p>
          <a:p>
            <a:r>
              <a:rPr b="0" lang="en-US" sz="1000" spc="-1" strike="noStrike">
                <a:solidFill>
                  <a:srgbClr val="666666"/>
                </a:solidFill>
                <a:latin typeface="Times New Roman"/>
              </a:rPr>
              <a:t>    </a:t>
            </a:r>
            <a:r>
              <a:rPr b="0" lang="en-US" sz="1000" spc="-1" strike="noStrike">
                <a:solidFill>
                  <a:srgbClr val="666666"/>
                </a:solidFill>
                <a:latin typeface="Times New Roman"/>
              </a:rPr>
              <a:t>// Here we wait until task1 is finished and we retrieve its return value.</a:t>
            </a:r>
            <a:endParaRPr b="0" lang="en-US" sz="1000" spc="-1" strike="noStrike">
              <a:latin typeface="Arial"/>
            </a:endParaRPr>
          </a:p>
          <a:p>
            <a:r>
              <a:rPr b="0" lang="en-US" sz="1000" spc="-1" strike="noStrike">
                <a:latin typeface="Times New Roman"/>
              </a:rPr>
              <a:t>    </a:t>
            </a:r>
            <a:r>
              <a:rPr b="0" lang="en-US" sz="1000" spc="-1" strike="noStrike">
                <a:latin typeface="Times New Roman"/>
              </a:rPr>
              <a:t>b = task1.getValue();</a:t>
            </a:r>
            <a:endParaRPr b="0" lang="en-US" sz="1000" spc="-1" strike="noStrike">
              <a:latin typeface="Arial"/>
            </a:endParaRPr>
          </a:p>
          <a:p>
            <a:r>
              <a:rPr b="0" lang="en-US" sz="1000" spc="-1" strike="noStrike">
                <a:latin typeface="Arial"/>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5"/>
          <p:cNvSpPr/>
          <p:nvPr/>
        </p:nvSpPr>
        <p:spPr>
          <a:xfrm>
            <a:off x="344160" y="22644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a:t>
            </a:r>
            <a:r>
              <a:rPr b="1" lang="en-US" sz="2700" spc="-1" strike="noStrike">
                <a:solidFill>
                  <a:srgbClr val="ffffff"/>
                </a:solidFill>
                <a:latin typeface="Source Sans Pro Black"/>
                <a:ea typeface="DejaVu Sans"/>
              </a:rPr>
              <a:t>Speculation Model </a:t>
            </a:r>
            <a:endParaRPr b="0" lang="en-US" sz="2700" spc="-1" strike="noStrike">
              <a:latin typeface="Arial"/>
            </a:endParaRPr>
          </a:p>
        </p:txBody>
      </p:sp>
      <p:pic>
        <p:nvPicPr>
          <p:cNvPr id="103" name="" descr=""/>
          <p:cNvPicPr/>
          <p:nvPr/>
        </p:nvPicPr>
        <p:blipFill>
          <a:blip r:embed="rId1"/>
          <a:stretch/>
        </p:blipFill>
        <p:spPr>
          <a:xfrm>
            <a:off x="8984160" y="61560"/>
            <a:ext cx="1015560" cy="1015560"/>
          </a:xfrm>
          <a:prstGeom prst="rect">
            <a:avLst/>
          </a:prstGeom>
          <a:ln w="0">
            <a:noFill/>
          </a:ln>
        </p:spPr>
      </p:pic>
      <p:sp>
        <p:nvSpPr>
          <p:cNvPr id="104" name=""/>
          <p:cNvSpPr txBox="1"/>
          <p:nvPr/>
        </p:nvSpPr>
        <p:spPr>
          <a:xfrm>
            <a:off x="0" y="1319400"/>
            <a:ext cx="4140000" cy="4011480"/>
          </a:xfrm>
          <a:prstGeom prst="rect">
            <a:avLst/>
          </a:prstGeom>
          <a:noFill/>
          <a:ln w="0">
            <a:noFill/>
          </a:ln>
        </p:spPr>
        <p:txBody>
          <a:bodyPr lIns="90000" rIns="90000" tIns="45000" bIns="45000" anchor="t">
            <a:noAutofit/>
          </a:bodyPr>
          <a:p>
            <a:r>
              <a:rPr b="0" lang="en-US" sz="1000" spc="-1" strike="noStrike">
                <a:solidFill>
                  <a:srgbClr val="666666"/>
                </a:solidFill>
                <a:latin typeface="Times New Roman"/>
              </a:rPr>
              <a:t>    </a:t>
            </a:r>
            <a:r>
              <a:rPr b="0" lang="en-US" sz="1000" spc="-1" strike="noStrike">
                <a:solidFill>
                  <a:srgbClr val="666666"/>
                </a:solidFill>
                <a:latin typeface="Times New Roman"/>
              </a:rPr>
              <a:t>// Next we create a potential task, i.e. a task which might write to</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some data.</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In this case the task may write to "a" with a probability of 0.5.</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Subsequent tasks will be allowed to speculate over this task.</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The task returns a boolean to inform the runtime of whether or </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not it has written to its maybe-write data dependency a.</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latin typeface="Times New Roman"/>
              </a:rPr>
              <a:t>std::mt19937</a:t>
            </a:r>
            <a:r>
              <a:rPr b="0" lang="en-US" sz="1000" spc="-1" strike="noStrike">
                <a:latin typeface="Times New Roman"/>
              </a:rPr>
              <a:t>_64 mtEngine(seed); //</a:t>
            </a:r>
            <a:r>
              <a:rPr b="0" lang="en-US" sz="1000" spc="-1" strike="noStrike">
                <a:solidFill>
                  <a:srgbClr val="666666"/>
                </a:solidFill>
                <a:latin typeface="Times New Roman"/>
              </a:rPr>
              <a:t>Pseudo Random generator 32 bit</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//numbers with a state size of 19937</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std::uniform_real_distribution&lt;double&gt;</a:t>
            </a:r>
            <a:r>
              <a:rPr b="0" lang="en-US" sz="1000" spc="-1" strike="noStrike">
                <a:latin typeface="Times New Roman"/>
              </a:rPr>
              <a:t> dis01(0,1); </a:t>
            </a:r>
            <a:r>
              <a:rPr b="0" lang="en-US" sz="1000" spc="-1" strike="noStrike">
                <a:solidFill>
                  <a:srgbClr val="666666"/>
                </a:solidFill>
                <a:latin typeface="Times New Roman"/>
              </a:rPr>
              <a:t>//Produces random</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//floating-point values, uniformly distributes.</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auto task2 =</a:t>
            </a:r>
            <a:r>
              <a:rPr b="1" lang="en-US" sz="1000" spc="-1" strike="noStrike">
                <a:latin typeface="Times New Roman"/>
              </a:rPr>
              <a:t> runtime.task</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1" lang="en-US" sz="1000" spc="-1" strike="noStrike">
                <a:solidFill>
                  <a:srgbClr val="ff0000"/>
                </a:solidFill>
                <a:latin typeface="Times New Roman"/>
              </a:rPr>
              <a:t>SpPriority</a:t>
            </a:r>
            <a:r>
              <a:rPr b="0" lang="en-US" sz="1000" spc="-1" strike="noStrike">
                <a:latin typeface="Times New Roman"/>
              </a:rPr>
              <a:t>(0), </a:t>
            </a:r>
            <a:r>
              <a:rPr b="1" lang="en-US" sz="1000" spc="-1" strike="noStrike">
                <a:solidFill>
                  <a:srgbClr val="ff0000"/>
                </a:solidFill>
                <a:latin typeface="Times New Roman"/>
              </a:rPr>
              <a:t>SpProbability</a:t>
            </a:r>
            <a:r>
              <a:rPr b="0" lang="en-US" sz="1000" spc="-1" strike="noStrike">
                <a:latin typeface="Times New Roman"/>
              </a:rPr>
              <a:t>(0.5), </a:t>
            </a:r>
            <a:r>
              <a:rPr b="1" lang="en-US" sz="1000" spc="-1" strike="noStrike">
                <a:solidFill>
                  <a:srgbClr val="ff0000"/>
                </a:solidFill>
                <a:latin typeface="Times New Roman"/>
              </a:rPr>
              <a:t>SpRead</a:t>
            </a:r>
            <a:r>
              <a:rPr b="0" lang="en-US" sz="1000" spc="-1" strike="noStrike">
                <a:latin typeface="Times New Roman"/>
              </a:rPr>
              <a:t>(b),</a:t>
            </a:r>
            <a:r>
              <a:rPr b="1" lang="en-US" sz="1000" spc="-1" strike="noStrike">
                <a:solidFill>
                  <a:srgbClr val="ff0000"/>
                </a:solidFill>
                <a:latin typeface="Times New Roman"/>
              </a:rPr>
              <a:t>SpPotentialWrite</a:t>
            </a:r>
            <a:r>
              <a:rPr b="0" lang="en-US" sz="1000" spc="-1" strike="noStrike">
                <a:latin typeface="Times New Roman"/>
              </a:rPr>
              <a:t>(a),</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1" lang="en-US" sz="1000" spc="-1" strike="noStrike">
                <a:solidFill>
                  <a:srgbClr val="158466"/>
                </a:solidFill>
                <a:latin typeface="Times New Roman"/>
              </a:rPr>
              <a:t>[dis01, mtEngine]</a:t>
            </a:r>
            <a:r>
              <a:rPr b="0" lang="en-US" sz="1000" spc="-1" strike="noStrike">
                <a:latin typeface="Times New Roman"/>
              </a:rPr>
              <a:t> (const int &amp;inB, int &amp;inA) mutable -&gt; bool</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double val = dis01(mtEngine);</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If( inB == 42  &amp;&amp; val &lt; 0.5) { inA = 43; return true; }</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return false;</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p:txBody>
      </p:sp>
      <p:sp>
        <p:nvSpPr>
          <p:cNvPr id="105" name=""/>
          <p:cNvSpPr txBox="1"/>
          <p:nvPr/>
        </p:nvSpPr>
        <p:spPr>
          <a:xfrm>
            <a:off x="5208480" y="1224360"/>
            <a:ext cx="4619520" cy="4011480"/>
          </a:xfrm>
          <a:prstGeom prst="rect">
            <a:avLst/>
          </a:prstGeom>
          <a:noFill/>
          <a:ln w="0">
            <a:noFill/>
          </a:ln>
        </p:spPr>
        <p:txBody>
          <a:bodyPr lIns="90000" rIns="90000" tIns="45000" bIns="45000" anchor="t">
            <a:noAutofit/>
          </a:bodyPr>
          <a:p>
            <a:r>
              <a:rPr b="0" lang="en-US" sz="1000" spc="-1" strike="noStrike">
                <a:latin typeface="Times New Roman"/>
              </a:rPr>
              <a:t>  </a:t>
            </a:r>
            <a:r>
              <a:rPr b="1" lang="en-US" sz="1000" spc="-1" strike="noStrike">
                <a:latin typeface="Times New Roman"/>
              </a:rPr>
              <a:t>  </a:t>
            </a:r>
            <a:r>
              <a:rPr b="1" lang="en-US" sz="1000" spc="-1" strike="noStrike">
                <a:latin typeface="Times New Roman"/>
              </a:rPr>
              <a:t>task2.setTaskName</a:t>
            </a:r>
            <a:r>
              <a:rPr b="0" lang="en-US" sz="1000" spc="-1" strike="noStrike">
                <a:latin typeface="Times New Roman"/>
              </a:rPr>
              <a:t>("Second-task");</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value=task1.getValue(); printf("value task1=%i\n",value);</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value=task2.getValue();  printf("value task2=%i\n",value);</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auto task3 =</a:t>
            </a:r>
            <a:r>
              <a:rPr b="1" lang="en-US" sz="1000" spc="-1" strike="noStrike">
                <a:latin typeface="Times New Roman"/>
              </a:rPr>
              <a:t>runtime.task(</a:t>
            </a:r>
            <a:r>
              <a:rPr b="0" lang="en-US" sz="1000" spc="-1" strike="noStrike">
                <a:latin typeface="Times New Roman"/>
              </a:rPr>
              <a:t> </a:t>
            </a:r>
            <a:r>
              <a:rPr b="1" lang="en-US" sz="1000" spc="-1" strike="noStrike">
                <a:solidFill>
                  <a:srgbClr val="ff0000"/>
                </a:solidFill>
                <a:latin typeface="Times New Roman"/>
              </a:rPr>
              <a:t>SpRead</a:t>
            </a:r>
            <a:r>
              <a:rPr b="0" lang="en-US" sz="1000" spc="-1" strike="noStrike">
                <a:latin typeface="Times New Roman"/>
              </a:rPr>
              <a:t>(a),</a:t>
            </a:r>
            <a:r>
              <a:rPr b="1" lang="en-US" sz="1000" spc="-1" strike="noStrike">
                <a:solidFill>
                  <a:srgbClr val="ff0000"/>
                </a:solidFill>
                <a:latin typeface="Times New Roman"/>
              </a:rPr>
              <a:t> SpWrite</a:t>
            </a:r>
            <a:r>
              <a:rPr b="0" lang="en-US" sz="1000" spc="-1" strike="noStrike">
                <a:latin typeface="Times New Roman"/>
              </a:rPr>
              <a:t>(c), </a:t>
            </a:r>
            <a:endParaRPr b="0" lang="en-US" sz="1000" spc="-1" strike="noStrike">
              <a:latin typeface="Times New Roman"/>
            </a:endParaRPr>
          </a:p>
          <a:p>
            <a:r>
              <a:rPr b="0" lang="en-US" sz="1000" spc="-1" strike="noStrike">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 ]</a:t>
            </a:r>
            <a:r>
              <a:rPr b="0" lang="en-US" sz="1000" spc="-1" strike="noStrike">
                <a:latin typeface="Times New Roman"/>
              </a:rPr>
              <a:t> (const int &amp;inA, int &amp;inC)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if(inA == 41) { inC = 1;} else { inC = 2;}</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task3.setTaskName("Final-task");</a:t>
            </a:r>
            <a:endParaRPr b="0" lang="en-US" sz="1000" spc="-1" strike="noStrike">
              <a:latin typeface="Times New Roman"/>
            </a:endParaRPr>
          </a:p>
          <a:p>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We wait for all tasks to finish</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runtime.waitAllTasks</a:t>
            </a:r>
            <a:r>
              <a:rPr b="0" lang="en-US" sz="1000" spc="-1" strike="noStrike">
                <a:latin typeface="Times New Roman"/>
              </a:rPr>
              <a:t>();   </a:t>
            </a:r>
            <a:endParaRPr b="0" lang="en-US" sz="1000" spc="-1" strike="noStrike">
              <a:latin typeface="Times New Roman"/>
            </a:endParaRPr>
          </a:p>
          <a:p>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 We make all runtime threads exit</a:t>
            </a:r>
            <a:endParaRPr b="0" lang="en-US" sz="1000" spc="-1" strike="noStrike">
              <a:latin typeface="Times New Roman"/>
            </a:endParaRPr>
          </a:p>
          <a:p>
            <a:r>
              <a:rPr b="1" lang="en-US" sz="1000" spc="-1" strike="noStrike">
                <a:latin typeface="Times New Roman"/>
              </a:rPr>
              <a:t>    </a:t>
            </a:r>
            <a:r>
              <a:rPr b="1" lang="en-US" sz="1000" spc="-1" strike="noStrike">
                <a:latin typeface="Times New Roman"/>
              </a:rPr>
              <a:t>runtime.stopAllThreads</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assert((a == 41 || a == 43) &amp;&amp; b == 42 &amp;&amp; (c == 1 || c == 2) &amp;&amp; "Try again!");</a:t>
            </a:r>
            <a:endParaRPr b="0" lang="en-US" sz="1000" spc="-1" strike="noStrike">
              <a:latin typeface="Times New Roman"/>
            </a:endParaRPr>
          </a:p>
          <a:p>
            <a:r>
              <a:rPr b="0" lang="en-US" sz="1000" spc="-1" strike="noStrike">
                <a:latin typeface="Times New Roman"/>
              </a:rPr>
              <a:t> </a:t>
            </a:r>
            <a:r>
              <a:rPr b="0" lang="en-US" sz="1000" spc="-1" strike="noStrike">
                <a:solidFill>
                  <a:srgbClr val="666666"/>
                </a:solidFill>
                <a:latin typeface="Times New Roman"/>
              </a:rPr>
              <a:t>   </a:t>
            </a:r>
            <a:r>
              <a:rPr b="0" lang="en-US" sz="1000" spc="-1" strike="noStrike">
                <a:solidFill>
                  <a:srgbClr val="666666"/>
                </a:solidFill>
                <a:latin typeface="Times New Roman"/>
              </a:rPr>
              <a:t>// We generate the task graph corresponding to the execution </a:t>
            </a:r>
            <a:endParaRPr b="0" lang="en-US" sz="1000" spc="-1" strike="noStrike">
              <a:latin typeface="Times New Roman"/>
            </a:endParaRPr>
          </a:p>
          <a:p>
            <a:r>
              <a:rPr b="0" lang="en-US" sz="1000" spc="-1" strike="noStrike">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runtime.generateDot</a:t>
            </a:r>
            <a:r>
              <a:rPr b="0" lang="en-US" sz="1000" spc="-1" strike="noStrike">
                <a:latin typeface="Times New Roman"/>
              </a:rPr>
              <a:t>("Result.dot", true);</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solidFill>
                  <a:srgbClr val="666666"/>
                </a:solidFill>
                <a:latin typeface="Times New Roman"/>
              </a:rPr>
              <a:t>  </a:t>
            </a:r>
            <a:r>
              <a:rPr b="0" lang="en-US" sz="1000" spc="-1" strike="noStrike">
                <a:solidFill>
                  <a:srgbClr val="666666"/>
                </a:solidFill>
                <a:latin typeface="Times New Roman"/>
              </a:rPr>
              <a:t>// We generate an Svg trace of the execution</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runtime.generateTrace</a:t>
            </a:r>
            <a:r>
              <a:rPr b="0" lang="en-US" sz="1000" spc="-1" strike="noStrike">
                <a:latin typeface="Times New Roman"/>
              </a:rPr>
              <a:t>("Result.svg");</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return 0;</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396000" y="1800000"/>
            <a:ext cx="2484000" cy="2891160"/>
          </a:xfrm>
          <a:prstGeom prst="rect">
            <a:avLst/>
          </a:prstGeom>
          <a:noFill/>
          <a:ln w="0">
            <a:noFill/>
          </a:ln>
        </p:spPr>
        <p:txBody>
          <a:bodyPr lIns="90000" rIns="90000" tIns="45000" bIns="45000" anchor="t">
            <a:noAutofit/>
          </a:bodyPr>
          <a:p>
            <a:r>
              <a:rPr b="0" lang="en-US" sz="1000" spc="-1" strike="noStrike">
                <a:latin typeface="Times New Roman"/>
              </a:rPr>
              <a:t>digraph G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0 -&gt; 2</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0 [label="First-task</a:t>
            </a:r>
            <a:endParaRPr b="0" lang="en-US" sz="1000" spc="-1" strike="noStrike">
              <a:latin typeface="Times New Roman"/>
            </a:endParaRPr>
          </a:p>
          <a:p>
            <a:r>
              <a:rPr b="0" lang="en-US" sz="1000" spc="-1" strike="noStrike">
                <a:latin typeface="Times New Roman"/>
              </a:rPr>
              <a:t>READ 0x7ffe811724f0</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1 -&gt; 2</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1 [label="sp-copy</a:t>
            </a:r>
            <a:endParaRPr b="0" lang="en-US" sz="1000" spc="-1" strike="noStrike">
              <a:latin typeface="Times New Roman"/>
            </a:endParaRPr>
          </a:p>
          <a:p>
            <a:r>
              <a:rPr b="0" lang="en-US" sz="1000" spc="-1" strike="noStrike">
                <a:latin typeface="Times New Roman"/>
              </a:rPr>
              <a:t>WRITE 0x55f486e5efe0</a:t>
            </a:r>
            <a:endParaRPr b="0" lang="en-US" sz="1000" spc="-1" strike="noStrike">
              <a:latin typeface="Times New Roman"/>
            </a:endParaRPr>
          </a:p>
          <a:p>
            <a:r>
              <a:rPr b="0" lang="en-US" sz="1000" spc="-1" strike="noStrike">
                <a:latin typeface="Times New Roman"/>
              </a:rPr>
              <a:t>READ 0x7ffe811724f0</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3 [label="Final-task</a:t>
            </a:r>
            <a:endParaRPr b="0" lang="en-US" sz="1000" spc="-1" strike="noStrike">
              <a:latin typeface="Times New Roman"/>
            </a:endParaRPr>
          </a:p>
          <a:p>
            <a:r>
              <a:rPr b="0" lang="en-US" sz="1000" spc="-1" strike="noStrike">
                <a:latin typeface="Times New Roman"/>
              </a:rPr>
              <a:t>READ 0x7ffe811724f0</a:t>
            </a:r>
            <a:endParaRPr b="0" lang="en-US" sz="1000" spc="-1" strike="noStrike">
              <a:latin typeface="Times New Roman"/>
            </a:endParaRPr>
          </a:p>
          <a:p>
            <a:r>
              <a:rPr b="0" lang="en-US" sz="1000" spc="-1" strike="noStrike">
                <a:latin typeface="Times New Roman"/>
              </a:rPr>
              <a:t>WRITE 0x7ffe811724f8</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2 -&gt; 3</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2 [label="Second-task</a:t>
            </a:r>
            <a:endParaRPr b="0" lang="en-US" sz="1000" spc="-1" strike="noStrike">
              <a:latin typeface="Times New Roman"/>
            </a:endParaRPr>
          </a:p>
          <a:p>
            <a:r>
              <a:rPr b="0" lang="en-US" sz="1000" spc="-1" strike="noStrike">
                <a:latin typeface="Times New Roman"/>
              </a:rPr>
              <a:t>READ 0x7ffe811724f4</a:t>
            </a:r>
            <a:endParaRPr b="0" lang="en-US" sz="1000" spc="-1" strike="noStrike">
              <a:latin typeface="Times New Roman"/>
            </a:endParaRPr>
          </a:p>
          <a:p>
            <a:r>
              <a:rPr b="0" lang="en-US" sz="1000" spc="-1" strike="noStrike">
                <a:latin typeface="Times New Roman"/>
              </a:rPr>
              <a:t>POTENTIAL_WRITE 0x7ffe811724f0</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p:txBody>
      </p:sp>
      <p:sp>
        <p:nvSpPr>
          <p:cNvPr id="107" name=""/>
          <p:cNvSpPr txBox="1"/>
          <p:nvPr/>
        </p:nvSpPr>
        <p:spPr>
          <a:xfrm>
            <a:off x="216000" y="1440000"/>
            <a:ext cx="1080000" cy="230400"/>
          </a:xfrm>
          <a:prstGeom prst="rect">
            <a:avLst/>
          </a:prstGeom>
          <a:noFill/>
          <a:ln w="0">
            <a:noFill/>
          </a:ln>
        </p:spPr>
        <p:txBody>
          <a:bodyPr lIns="90000" rIns="90000" tIns="45000" bIns="45000" anchor="t">
            <a:noAutofit/>
          </a:bodyPr>
          <a:p>
            <a:r>
              <a:rPr b="1" lang="en-US" sz="1000" spc="-1" strike="noStrike">
                <a:latin typeface="Times New Roman"/>
              </a:rPr>
              <a:t>Result.dot</a:t>
            </a:r>
            <a:endParaRPr b="1" lang="en-US" sz="1000" spc="-1" strike="noStrike">
              <a:latin typeface="Times New Roman"/>
            </a:endParaRPr>
          </a:p>
        </p:txBody>
      </p:sp>
      <p:pic>
        <p:nvPicPr>
          <p:cNvPr id="108" name="" descr=""/>
          <p:cNvPicPr/>
          <p:nvPr/>
        </p:nvPicPr>
        <p:blipFill>
          <a:blip r:embed="rId1"/>
          <a:stretch/>
        </p:blipFill>
        <p:spPr>
          <a:xfrm>
            <a:off x="3780000" y="1728000"/>
            <a:ext cx="6110640" cy="3208320"/>
          </a:xfrm>
          <a:prstGeom prst="rect">
            <a:avLst/>
          </a:prstGeom>
          <a:ln w="0">
            <a:noFill/>
          </a:ln>
        </p:spPr>
      </p:pic>
      <p:sp>
        <p:nvSpPr>
          <p:cNvPr id="109" name=""/>
          <p:cNvSpPr txBox="1"/>
          <p:nvPr/>
        </p:nvSpPr>
        <p:spPr>
          <a:xfrm>
            <a:off x="3816000" y="1497600"/>
            <a:ext cx="1080000" cy="230400"/>
          </a:xfrm>
          <a:prstGeom prst="rect">
            <a:avLst/>
          </a:prstGeom>
          <a:noFill/>
          <a:ln w="0">
            <a:noFill/>
          </a:ln>
        </p:spPr>
        <p:txBody>
          <a:bodyPr lIns="90000" rIns="90000" tIns="45000" bIns="45000" anchor="t">
            <a:noAutofit/>
          </a:bodyPr>
          <a:p>
            <a:r>
              <a:rPr b="1" lang="en-US" sz="1000" spc="-1" strike="noStrike">
                <a:latin typeface="Times New Roman"/>
              </a:rPr>
              <a:t>Result.svg</a:t>
            </a:r>
            <a:endParaRPr b="1" lang="en-US" sz="1000" spc="-1" strike="noStrike">
              <a:latin typeface="Times New Roman"/>
            </a:endParaRPr>
          </a:p>
        </p:txBody>
      </p:sp>
      <p:sp>
        <p:nvSpPr>
          <p:cNvPr id="110" name="PlaceHolder 16"/>
          <p:cNvSpPr/>
          <p:nvPr/>
        </p:nvSpPr>
        <p:spPr>
          <a:xfrm>
            <a:off x="338760" y="22680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Exemples </a:t>
            </a:r>
            <a:endParaRPr b="0" lang="en-US" sz="2700" spc="-1" strike="noStrike">
              <a:latin typeface="Arial"/>
            </a:endParaRPr>
          </a:p>
        </p:txBody>
      </p:sp>
      <p:pic>
        <p:nvPicPr>
          <p:cNvPr id="111" name="" descr=""/>
          <p:cNvPicPr/>
          <p:nvPr/>
        </p:nvPicPr>
        <p:blipFill>
          <a:blip r:embed="rId2"/>
          <a:stretch/>
        </p:blipFill>
        <p:spPr>
          <a:xfrm>
            <a:off x="8978760" y="61920"/>
            <a:ext cx="1015560" cy="1015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7"/>
          <p:cNvSpPr/>
          <p:nvPr/>
        </p:nvSpPr>
        <p:spPr>
          <a:xfrm>
            <a:off x="338760" y="22680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VectorBuffer </a:t>
            </a:r>
            <a:endParaRPr b="0" lang="en-US" sz="2700" spc="-1" strike="noStrike">
              <a:latin typeface="Arial"/>
            </a:endParaRPr>
          </a:p>
        </p:txBody>
      </p:sp>
      <p:pic>
        <p:nvPicPr>
          <p:cNvPr id="113" name="" descr=""/>
          <p:cNvPicPr/>
          <p:nvPr/>
        </p:nvPicPr>
        <p:blipFill>
          <a:blip r:embed="rId1"/>
          <a:stretch/>
        </p:blipFill>
        <p:spPr>
          <a:xfrm>
            <a:off x="8978760" y="61920"/>
            <a:ext cx="1015560" cy="1015560"/>
          </a:xfrm>
          <a:prstGeom prst="rect">
            <a:avLst/>
          </a:prstGeom>
          <a:ln w="0">
            <a:noFill/>
          </a:ln>
        </p:spPr>
      </p:pic>
      <p:sp>
        <p:nvSpPr>
          <p:cNvPr id="114" name=""/>
          <p:cNvSpPr txBox="1"/>
          <p:nvPr/>
        </p:nvSpPr>
        <p:spPr>
          <a:xfrm>
            <a:off x="36000" y="1259640"/>
            <a:ext cx="4860000" cy="4291560"/>
          </a:xfrm>
          <a:prstGeom prst="rect">
            <a:avLst/>
          </a:prstGeom>
          <a:noFill/>
          <a:ln w="0">
            <a:noFill/>
          </a:ln>
        </p:spPr>
        <p:txBody>
          <a:bodyPr lIns="90000" rIns="90000" tIns="45000" bIns="45000" anchor="t">
            <a:noAutofit/>
          </a:bodyPr>
          <a:p>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const int initVal = 1;</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int writeVal = 0;</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NumThreads=6;</a:t>
            </a:r>
            <a:endParaRPr b="0" lang="en-US" sz="1000" spc="-1" strike="noStrike">
              <a:latin typeface="Times New Roman"/>
            </a:endParaRPr>
          </a:p>
          <a:p>
            <a:r>
              <a:rPr b="0" lang="en-US" sz="1000" spc="-1" strike="noStrike">
                <a:latin typeface="Times New Roman"/>
              </a:rPr>
              <a:t>      </a:t>
            </a:r>
            <a:r>
              <a:rPr b="0" lang="en-US" sz="1000" spc="-1" strike="noStrike">
                <a:solidFill>
                  <a:srgbClr val="ff0000"/>
                </a:solidFill>
                <a:latin typeface="Times New Roman"/>
              </a:rPr>
              <a:t> </a:t>
            </a:r>
            <a:r>
              <a:rPr b="1" lang="en-US" sz="1000" spc="-1" strike="noStrike">
                <a:solidFill>
                  <a:srgbClr val="ff0000"/>
                </a:solidFill>
                <a:latin typeface="Times New Roman"/>
              </a:rPr>
              <a:t> </a:t>
            </a:r>
            <a:r>
              <a:rPr b="1" lang="en-US" sz="1000" spc="-1" strike="noStrike">
                <a:solidFill>
                  <a:srgbClr val="ff0000"/>
                </a:solidFill>
                <a:latin typeface="Times New Roman"/>
              </a:rPr>
              <a:t>SpRuntime</a:t>
            </a:r>
            <a:r>
              <a:rPr b="0" lang="en-US" sz="1000" spc="-1" strike="noStrike">
                <a:latin typeface="Times New Roman"/>
              </a:rPr>
              <a:t> My_Runtime2(NumThreads); </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small_vector&lt;int&gt; vs;</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std::cout &lt;&lt; "std::allocator&lt;int&gt;:"&lt;&lt; '\n'</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&lt;&lt; "  sizeof (vs):     " &lt;&lt; sizeof (vs)           &lt;&lt; '\n'</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&lt;&lt; "  Maximum size:    " &lt;&lt; vs.max_size ()        &lt;&lt; "\n\n";</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solidFill>
                  <a:srgbClr val="ff0000"/>
                </a:solidFill>
                <a:latin typeface="Times New Roman"/>
              </a:rPr>
              <a:t> </a:t>
            </a:r>
            <a:r>
              <a:rPr b="1" lang="en-US" sz="1000" spc="-1" strike="noStrike">
                <a:solidFill>
                  <a:srgbClr val="ff0000"/>
                </a:solidFill>
                <a:latin typeface="Times New Roman"/>
              </a:rPr>
              <a:t>SpHeapBuffer&lt;small_vector&lt;int&gt;&gt;</a:t>
            </a:r>
            <a:r>
              <a:rPr b="0" lang="en-US" sz="1000" spc="-1" strike="noStrike">
                <a:latin typeface="Times New Roman"/>
              </a:rPr>
              <a:t> heapBuffer;</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int valueN=0; int valueM=0;</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for(int idx = 0 ; idx &lt; 6 ; ++idx){</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auto vectorBuffer = heapBuffer.getNewBuffer();</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latin typeface="Times New Roman"/>
              </a:rPr>
              <a:t>My_Runtime2.task</a:t>
            </a:r>
            <a:r>
              <a:rPr b="0" lang="en-US" sz="1000" spc="-1" strike="noStrike">
                <a:latin typeface="Times New Roman"/>
              </a:rPr>
              <a:t>(</a:t>
            </a:r>
            <a:r>
              <a:rPr b="1" lang="en-US" sz="1000" spc="-1" strike="noStrike">
                <a:solidFill>
                  <a:srgbClr val="ff0000"/>
                </a:solidFill>
                <a:latin typeface="Times New Roman"/>
              </a:rPr>
              <a:t>SpWrite</a:t>
            </a:r>
            <a:r>
              <a:rPr b="0" lang="en-US" sz="1000" spc="-1" strike="noStrike">
                <a:latin typeface="Times New Roman"/>
              </a:rPr>
              <a:t>( vectorBuffer.getDataDep()) ,</a:t>
            </a:r>
            <a:endParaRPr b="0" lang="en-US" sz="1000" spc="-1" strike="noStrike">
              <a:latin typeface="Times New Roman"/>
            </a:endParaRPr>
          </a:p>
          <a:p>
            <a:endParaRPr b="0" lang="en-US" sz="1000" spc="-1" strike="noStrike">
              <a:latin typeface="Times New Roman"/>
            </a:endParaRPr>
          </a:p>
          <a:p>
            <a:pPr marL="360000">
              <a:lnSpc>
                <a:spcPct val="100000"/>
              </a:lnSpc>
              <a:buNone/>
            </a:pPr>
            <a:r>
              <a:rPr b="0" lang="en-US" sz="1000" spc="-1" strike="noStrike">
                <a:latin typeface="Times New Roman"/>
              </a:rPr>
              <a:t>            </a:t>
            </a:r>
            <a:r>
              <a:rPr b="1" lang="en-US" sz="1000" spc="-1" strike="noStrike">
                <a:solidFill>
                  <a:srgbClr val="158466"/>
                </a:solidFill>
                <a:latin typeface="Times New Roman"/>
              </a:rPr>
              <a:t>[&amp;]</a:t>
            </a:r>
            <a:r>
              <a:rPr b="0" lang="en-US" sz="1000" spc="-1" strike="noStrike">
                <a:latin typeface="Times New Roman"/>
              </a:rPr>
              <a:t>(SpDataBuffer&lt;small_vector&lt;int&gt;&gt; ) </a:t>
            </a:r>
            <a:r>
              <a:rPr b="1" i="1" lang="en-US" sz="1000" spc="-1" strike="noStrike">
                <a:latin typeface="Times New Roman"/>
              </a:rPr>
              <a:t>mutable</a:t>
            </a:r>
            <a:endParaRPr b="0" lang="en-US" sz="1000" spc="-1" strike="noStrike">
              <a:latin typeface="Times New Roman"/>
              <a:ea typeface="Microsoft YaHei"/>
            </a:endParaRPr>
          </a:p>
          <a:p>
            <a:pPr marL="360000">
              <a:lnSpc>
                <a:spcPct val="100000"/>
              </a:lnSpc>
              <a:buNone/>
            </a:pPr>
            <a:r>
              <a:rPr b="0" lang="en-US" sz="1000" spc="-1" strike="noStrike">
                <a:latin typeface="Times New Roman"/>
              </a:rPr>
              <a:t>            </a:t>
            </a:r>
            <a:r>
              <a:rPr b="0" lang="en-US" sz="1000" spc="-1" strike="noStrike">
                <a:latin typeface="Times New Roman"/>
              </a:rPr>
              <a:t>{</a:t>
            </a:r>
            <a:endParaRPr b="0" lang="en-US" sz="1000" spc="-1" strike="noStrike">
              <a:latin typeface="Times New Roman"/>
              <a:ea typeface="Microsoft YaHei"/>
            </a:endParaRPr>
          </a:p>
          <a:p>
            <a:pPr marL="360000">
              <a:lnSpc>
                <a:spcPct val="100000"/>
              </a:lnSpc>
              <a:buNone/>
            </a:pPr>
            <a:r>
              <a:rPr b="0" lang="en-US" sz="1000" spc="-1" strike="noStrike">
                <a:latin typeface="Times New Roman"/>
              </a:rPr>
              <a:t>                </a:t>
            </a:r>
            <a:r>
              <a:rPr b="0" lang="en-US" sz="1000" spc="-1" strike="noStrike">
                <a:latin typeface="Times New Roman"/>
              </a:rPr>
              <a:t>valueN=idx;  </a:t>
            </a:r>
            <a:endParaRPr b="0" lang="en-US" sz="1000" spc="-1" strike="noStrike">
              <a:latin typeface="Times New Roman"/>
              <a:ea typeface="Microsoft YaHei"/>
            </a:endParaRPr>
          </a:p>
          <a:p>
            <a:pPr marL="360000">
              <a:lnSpc>
                <a:spcPct val="100000"/>
              </a:lnSpc>
              <a:buNone/>
            </a:pPr>
            <a:r>
              <a:rPr b="0" lang="en-US" sz="1000" spc="-1" strike="noStrike">
                <a:latin typeface="Times New Roman"/>
              </a:rPr>
              <a:t>                </a:t>
            </a:r>
            <a:r>
              <a:rPr b="0" lang="en-US" sz="1000" spc="-1" strike="noStrike">
                <a:latin typeface="Times New Roman"/>
              </a:rPr>
              <a:t>usleep(1000);</a:t>
            </a:r>
            <a:endParaRPr b="0" lang="en-US" sz="1000" spc="-1" strike="noStrike">
              <a:latin typeface="Times New Roman"/>
              <a:ea typeface="Microsoft YaHei"/>
            </a:endParaRPr>
          </a:p>
          <a:p>
            <a:pPr marL="360000">
              <a:lnSpc>
                <a:spcPct val="100000"/>
              </a:lnSpc>
              <a:buNone/>
            </a:pPr>
            <a:r>
              <a:rPr b="0" lang="en-US" sz="1000" spc="-1" strike="noStrike">
                <a:latin typeface="Times New Roman"/>
              </a:rPr>
              <a:t>            </a:t>
            </a:r>
            <a:r>
              <a:rPr b="0" lang="en-US" sz="1000" spc="-1" strike="noStrike">
                <a:latin typeface="Times New Roman"/>
              </a:rPr>
              <a:t>}</a:t>
            </a:r>
            <a:endParaRPr b="0" lang="en-US" sz="1000" spc="-1" strike="noStrike">
              <a:latin typeface="Times New Roman"/>
              <a:ea typeface="Microsoft YaHei"/>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r>
              <a:rPr b="1" lang="en-US" sz="1000" spc="-1" strike="noStrike">
                <a:latin typeface="Times New Roman"/>
              </a:rPr>
              <a:t>.setTaskName</a:t>
            </a:r>
            <a:r>
              <a:rPr b="0" lang="en-US" sz="1000" spc="-1" strike="noStrike">
                <a:latin typeface="Times New Roman"/>
              </a:rPr>
              <a:t>("Write Vector Buffer");</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p:txBody>
      </p:sp>
      <p:sp>
        <p:nvSpPr>
          <p:cNvPr id="115" name=""/>
          <p:cNvSpPr txBox="1"/>
          <p:nvPr/>
        </p:nvSpPr>
        <p:spPr>
          <a:xfrm>
            <a:off x="3960000" y="1332000"/>
            <a:ext cx="4860000" cy="3960000"/>
          </a:xfrm>
          <a:prstGeom prst="rect">
            <a:avLst/>
          </a:prstGeom>
          <a:noFill/>
          <a:ln w="0">
            <a:noFill/>
          </a:ln>
        </p:spPr>
        <p:txBody>
          <a:bodyPr lIns="90000" rIns="90000" tIns="45000" bIns="45000" anchor="t">
            <a:noAutofit/>
          </a:bodyPr>
          <a:p>
            <a:r>
              <a:rPr b="0" lang="en-US" sz="1000" spc="-1" strike="noStrike">
                <a:latin typeface="Times New Roman"/>
              </a:rPr>
              <a:t>            </a:t>
            </a:r>
            <a:r>
              <a:rPr b="0" lang="en-US" sz="1000" spc="-1" strike="noStrike">
                <a:latin typeface="Times New Roman"/>
              </a:rPr>
              <a:t>for(int idxSub = 0 ; idxSub &lt; 2 ; ++idxSub){</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My_Runtime2.task</a:t>
            </a:r>
            <a:r>
              <a:rPr b="0" lang="en-US" sz="1000" spc="-1" strike="noStrike">
                <a:latin typeface="Times New Roman"/>
              </a:rPr>
              <a:t>(</a:t>
            </a:r>
            <a:r>
              <a:rPr b="1" lang="en-US" sz="1000" spc="-1" strike="noStrike">
                <a:latin typeface="Times New Roman"/>
              </a:rPr>
              <a:t>SpRead</a:t>
            </a:r>
            <a:r>
              <a:rPr b="0" lang="en-US" sz="1000" spc="-1" strike="noStrike">
                <a:latin typeface="Times New Roman"/>
              </a:rPr>
              <a:t>( vectorBuffer.getDataDep() ),</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a:t>
            </a:r>
            <a:r>
              <a:rPr b="1" lang="en-US" sz="1000" spc="-1" strike="noStrike">
                <a:solidFill>
                  <a:srgbClr val="158466"/>
                </a:solidFill>
                <a:latin typeface="Times New Roman"/>
              </a:rPr>
              <a:t>[=] </a:t>
            </a:r>
            <a:r>
              <a:rPr b="0" lang="en-US" sz="1000" spc="-1" strike="noStrike">
                <a:latin typeface="Times New Roman"/>
              </a:rPr>
              <a:t>(const SpDataBuffer&lt;small_vector&lt;int&gt;&gt;)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a:t>
            </a:r>
            <a:r>
              <a:rPr b="0" lang="en-US" sz="1000" spc="-1" strike="noStrike">
                <a:latin typeface="Times New Roman"/>
              </a:rPr>
              <a:t>  </a:t>
            </a:r>
            <a:r>
              <a:rPr b="0" lang="en-US" sz="1000" spc="-1" strike="noStrike">
                <a:latin typeface="Times New Roman"/>
              </a:rPr>
              <a:t>usleep(2000);</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r>
              <a:rPr b="1" lang="en-US" sz="1000" spc="-1" strike="noStrike">
                <a:latin typeface="Times New Roman"/>
              </a:rPr>
              <a:t>.setTaskName</a:t>
            </a:r>
            <a:r>
              <a:rPr b="0" lang="en-US" sz="1000" spc="-1" strike="noStrike">
                <a:latin typeface="Times New Roman"/>
              </a:rPr>
              <a:t>("Read Vector Buffer");</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//End For idxSub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//End For idx</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My_Runtime2.waitAllTasks</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My_Runtime2.stopAllThreads</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My_Runtime2.generateDot</a:t>
            </a:r>
            <a:r>
              <a:rPr b="0" lang="en-US" sz="1000" spc="-1" strike="noStrike">
                <a:latin typeface="Times New Roman"/>
              </a:rPr>
              <a:t>("Result.dot",true);</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My_Runtime2.generateTrace</a:t>
            </a:r>
            <a:r>
              <a:rPr b="0" lang="en-US" sz="1000" spc="-1" strike="noStrike">
                <a:latin typeface="Times New Roman"/>
              </a:rPr>
              <a:t>("Result.svg");</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p:txBody>
      </p:sp>
      <p:pic>
        <p:nvPicPr>
          <p:cNvPr id="116" name="" descr=""/>
          <p:cNvPicPr/>
          <p:nvPr/>
        </p:nvPicPr>
        <p:blipFill>
          <a:blip r:embed="rId2"/>
          <a:stretch/>
        </p:blipFill>
        <p:spPr>
          <a:xfrm>
            <a:off x="6948000" y="2744640"/>
            <a:ext cx="3106800" cy="2552760"/>
          </a:xfrm>
          <a:prstGeom prst="rect">
            <a:avLst/>
          </a:prstGeom>
          <a:ln w="0">
            <a:noFill/>
          </a:ln>
        </p:spPr>
      </p:pic>
      <p:sp>
        <p:nvSpPr>
          <p:cNvPr id="117" name=""/>
          <p:cNvSpPr txBox="1"/>
          <p:nvPr/>
        </p:nvSpPr>
        <p:spPr>
          <a:xfrm>
            <a:off x="6984000" y="2505600"/>
            <a:ext cx="1080000" cy="230400"/>
          </a:xfrm>
          <a:prstGeom prst="rect">
            <a:avLst/>
          </a:prstGeom>
          <a:noFill/>
          <a:ln w="0">
            <a:noFill/>
          </a:ln>
        </p:spPr>
        <p:txBody>
          <a:bodyPr lIns="90000" rIns="90000" tIns="45000" bIns="45000" anchor="t">
            <a:noAutofit/>
          </a:bodyPr>
          <a:p>
            <a:r>
              <a:rPr b="1" lang="en-US" sz="1000" spc="-1" strike="noStrike">
                <a:latin typeface="Times New Roman"/>
              </a:rPr>
              <a:t>Result.svg</a:t>
            </a:r>
            <a:endParaRPr b="1"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Parallel Programming: Overview</a:t>
            </a:r>
            <a:endParaRPr b="0" lang="en-US" sz="2700" spc="-1" strike="noStrike">
              <a:latin typeface="Arial"/>
            </a:endParaRPr>
          </a:p>
        </p:txBody>
      </p:sp>
      <p:sp>
        <p:nvSpPr>
          <p:cNvPr id="46" name="PlaceHolder 2"/>
          <p:cNvSpPr>
            <a:spLocks noGrp="1"/>
          </p:cNvSpPr>
          <p:nvPr>
            <p:ph/>
          </p:nvPr>
        </p:nvSpPr>
        <p:spPr>
          <a:xfrm>
            <a:off x="3636000" y="2205000"/>
            <a:ext cx="6260400" cy="2330640"/>
          </a:xfrm>
          <a:prstGeom prst="rect">
            <a:avLst/>
          </a:prstGeom>
          <a:noFill/>
          <a:ln w="0">
            <a:noFill/>
          </a:ln>
        </p:spPr>
        <p:txBody>
          <a:bodyPr lIns="0" rIns="0" tIns="0" bIns="0" anchor="t">
            <a:normAutofit fontScale="99000"/>
          </a:bodyPr>
          <a:p>
            <a:pPr>
              <a:lnSpc>
                <a:spcPct val="100000"/>
              </a:lnSpc>
              <a:spcAft>
                <a:spcPts val="1057"/>
              </a:spcAft>
              <a:buNone/>
              <a:tabLst>
                <a:tab algn="l" pos="0"/>
              </a:tabLst>
            </a:pP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rogramming </a:t>
            </a:r>
            <a:r>
              <a:rPr b="1" lang="en-US" sz="1600" spc="-1" strike="noStrike">
                <a:solidFill>
                  <a:srgbClr val="c9211e"/>
                </a:solidFill>
                <a:latin typeface="Liberation Serif;Times New Roman"/>
                <a:ea typeface="Songti SC"/>
              </a:rPr>
              <a:t>I</a:t>
            </a:r>
            <a:r>
              <a:rPr b="1" lang="en-US" sz="1600" spc="-1" strike="noStrike">
                <a:solidFill>
                  <a:srgbClr val="000000"/>
                </a:solidFill>
                <a:latin typeface="Liberation Serif;Times New Roman"/>
                <a:ea typeface="Songti SC"/>
              </a:rPr>
              <a:t>nterface for </a:t>
            </a: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arallel </a:t>
            </a:r>
            <a:r>
              <a:rPr b="1" lang="en-US" sz="1600" spc="-1" strike="noStrike">
                <a:solidFill>
                  <a:srgbClr val="c9211e"/>
                </a:solidFill>
                <a:latin typeface="Liberation Serif;Times New Roman"/>
                <a:ea typeface="Songti SC"/>
              </a:rPr>
              <a:t>c</a:t>
            </a:r>
            <a:r>
              <a:rPr b="1" lang="en-US" sz="1600" spc="-1" strike="noStrike">
                <a:solidFill>
                  <a:srgbClr val="000000"/>
                </a:solidFill>
                <a:latin typeface="Liberation Serif;Times New Roman"/>
                <a:ea typeface="Songti SC"/>
              </a:rPr>
              <a:t>omputing With</a:t>
            </a:r>
            <a:r>
              <a:rPr b="1" lang="en-US" sz="1600" spc="-1" strike="noStrike">
                <a:solidFill>
                  <a:srgbClr val="c9211e"/>
                </a:solidFill>
                <a:latin typeface="Liberation Serif;Times New Roman"/>
                <a:ea typeface="Songti SC"/>
              </a:rPr>
              <a:t> S</a:t>
            </a:r>
            <a:r>
              <a:rPr b="1" lang="en-US" sz="1600" spc="-1" strike="noStrike">
                <a:solidFill>
                  <a:srgbClr val="000000"/>
                </a:solidFill>
                <a:latin typeface="Liberation Serif;Times New Roman"/>
                <a:ea typeface="Songti SC"/>
              </a:rPr>
              <a:t>PECX </a:t>
            </a:r>
            <a:endParaRPr b="0" lang="en-US" sz="16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What is SPECX ?</a:t>
            </a:r>
            <a:endParaRPr b="0" lang="en-US"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Runtime Interface</a:t>
            </a:r>
            <a:endParaRPr b="0" lang="en-US"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Data Dependency Interface</a:t>
            </a:r>
            <a:endParaRPr b="0" lang="en-US"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Task Viewer Interface </a:t>
            </a:r>
            <a:endParaRPr b="0" lang="en-US" sz="1400" spc="-1" strike="noStrike">
              <a:latin typeface="Arial"/>
            </a:endParaRPr>
          </a:p>
          <a:p>
            <a:pPr marL="360000">
              <a:lnSpc>
                <a:spcPct val="100000"/>
              </a:lnSpc>
              <a:spcAft>
                <a:spcPts val="1057"/>
              </a:spcAft>
              <a:buNone/>
              <a:tabLst>
                <a:tab algn="l" pos="0"/>
              </a:tabLst>
            </a:pPr>
            <a:r>
              <a:rPr b="0" lang="en-US" sz="1400" spc="-1" strike="noStrike">
                <a:solidFill>
                  <a:srgbClr val="000000"/>
                </a:solidFill>
                <a:latin typeface="Liberation Serif;Times New Roman"/>
                <a:ea typeface="Songti SC"/>
              </a:rPr>
              <a:t>Future Developments</a:t>
            </a:r>
            <a:endParaRPr b="0" lang="en-US" sz="1400" spc="-1" strike="noStrike">
              <a:latin typeface="Arial"/>
            </a:endParaRPr>
          </a:p>
          <a:p>
            <a:pPr marL="360000">
              <a:lnSpc>
                <a:spcPct val="100000"/>
              </a:lnSpc>
              <a:spcAft>
                <a:spcPts val="1057"/>
              </a:spcAft>
              <a:buNone/>
              <a:tabLst>
                <a:tab algn="l" pos="0"/>
              </a:tabLst>
            </a:pPr>
            <a:r>
              <a:rPr b="1" lang="en-US" sz="1400" spc="-1" strike="noStrike">
                <a:solidFill>
                  <a:srgbClr val="c9211e"/>
                </a:solidFill>
                <a:latin typeface="Liberation Serif;Times New Roman"/>
                <a:ea typeface="Songti SC"/>
              </a:rPr>
              <a:t>A</a:t>
            </a:r>
            <a:r>
              <a:rPr b="1" lang="en-US" sz="1400" spc="-1" strike="noStrike">
                <a:solidFill>
                  <a:srgbClr val="000000"/>
                </a:solidFill>
                <a:latin typeface="Liberation Serif;Times New Roman"/>
                <a:ea typeface="Songti SC"/>
              </a:rPr>
              <a:t>PI </a:t>
            </a:r>
            <a:r>
              <a:rPr b="1" lang="en-US" sz="1400" spc="-1" strike="noStrike">
                <a:solidFill>
                  <a:srgbClr val="c9211e"/>
                </a:solidFill>
                <a:latin typeface="Liberation Serif;Times New Roman"/>
                <a:ea typeface="Songti SC"/>
              </a:rPr>
              <a:t>E</a:t>
            </a:r>
            <a:r>
              <a:rPr b="1" lang="en-US" sz="1400" spc="-1" strike="noStrike">
                <a:solidFill>
                  <a:srgbClr val="000000"/>
                </a:solidFill>
                <a:latin typeface="Liberation Serif;Times New Roman"/>
                <a:ea typeface="Songti SC"/>
              </a:rPr>
              <a:t>xamples</a:t>
            </a:r>
            <a:endParaRPr b="0" lang="en-US" sz="1400" spc="-1" strike="noStrike">
              <a:latin typeface="Arial"/>
            </a:endParaRPr>
          </a:p>
          <a:p>
            <a:pPr marL="360000">
              <a:lnSpc>
                <a:spcPct val="100000"/>
              </a:lnSpc>
              <a:spcAft>
                <a:spcPts val="1057"/>
              </a:spcAft>
              <a:buNone/>
              <a:tabLst>
                <a:tab algn="l" pos="0"/>
              </a:tabLst>
            </a:pPr>
            <a:endParaRPr b="0" lang="en-US" sz="1400" spc="-1" strike="noStrike">
              <a:latin typeface="Arial"/>
            </a:endParaRPr>
          </a:p>
          <a:p>
            <a:pPr marL="360000">
              <a:lnSpc>
                <a:spcPct val="100000"/>
              </a:lnSpc>
              <a:spcAft>
                <a:spcPts val="1057"/>
              </a:spcAft>
              <a:buNone/>
              <a:tabLst>
                <a:tab algn="l" pos="0"/>
              </a:tabLst>
            </a:pPr>
            <a:endParaRPr b="0" lang="en-US" sz="1600" spc="-1" strike="noStrike">
              <a:latin typeface="Arial"/>
            </a:endParaRPr>
          </a:p>
          <a:p>
            <a:pPr marL="360000">
              <a:lnSpc>
                <a:spcPct val="100000"/>
              </a:lnSpc>
              <a:spcAft>
                <a:spcPts val="1057"/>
              </a:spcAft>
              <a:buNone/>
              <a:tabLst>
                <a:tab algn="l" pos="0"/>
              </a:tabLst>
            </a:pPr>
            <a:endParaRPr b="0" lang="en-US" sz="1600" spc="-1" strike="noStrike">
              <a:latin typeface="Arial"/>
            </a:endParaRPr>
          </a:p>
          <a:p>
            <a:pPr marL="360000">
              <a:lnSpc>
                <a:spcPct val="115000"/>
              </a:lnSpc>
              <a:spcAft>
                <a:spcPts val="1236"/>
              </a:spcAft>
              <a:buNone/>
              <a:tabLst>
                <a:tab algn="l" pos="0"/>
              </a:tabLst>
            </a:pPr>
            <a:endParaRPr b="0" lang="en-US" sz="2000" spc="-1" strike="noStrike">
              <a:latin typeface="Arial"/>
            </a:endParaRPr>
          </a:p>
          <a:p>
            <a:pPr marL="360000">
              <a:lnSpc>
                <a:spcPct val="115000"/>
              </a:lnSpc>
              <a:spcAft>
                <a:spcPts val="1236"/>
              </a:spcAft>
              <a:buNone/>
              <a:tabLst>
                <a:tab algn="l" pos="0"/>
              </a:tabLst>
            </a:pPr>
            <a:endParaRPr b="0" lang="en-US" sz="2000" spc="-1" strike="noStrike">
              <a:latin typeface="Arial"/>
            </a:endParaRPr>
          </a:p>
          <a:p>
            <a:pPr marL="360000">
              <a:lnSpc>
                <a:spcPct val="115000"/>
              </a:lnSpc>
              <a:spcAft>
                <a:spcPts val="1236"/>
              </a:spcAft>
              <a:buNone/>
              <a:tabLst>
                <a:tab algn="l" pos="0"/>
              </a:tabLst>
            </a:pPr>
            <a:endParaRPr b="0" lang="en-US" sz="2000" spc="-1" strike="noStrike">
              <a:latin typeface="Arial"/>
            </a:endParaRPr>
          </a:p>
          <a:p>
            <a:pPr marL="360000">
              <a:lnSpc>
                <a:spcPct val="100000"/>
              </a:lnSpc>
              <a:spcAft>
                <a:spcPts val="1057"/>
              </a:spcAft>
              <a:buNone/>
              <a:tabLst>
                <a:tab algn="l" pos="0"/>
              </a:tabLst>
            </a:pPr>
            <a:endParaRPr b="0" lang="en-US" sz="1600" spc="-1" strike="noStrike">
              <a:latin typeface="Arial"/>
            </a:endParaRPr>
          </a:p>
          <a:p>
            <a:pPr marL="360000">
              <a:lnSpc>
                <a:spcPct val="100000"/>
              </a:lnSpc>
              <a:spcAft>
                <a:spcPts val="1057"/>
              </a:spcAft>
              <a:buNone/>
              <a:tabLst>
                <a:tab algn="l" pos="0"/>
              </a:tabLst>
            </a:pPr>
            <a:endParaRPr b="0" lang="en-US" sz="1600" spc="-1" strike="noStrike">
              <a:latin typeface="Arial"/>
            </a:endParaRPr>
          </a:p>
          <a:p>
            <a:pPr marL="360000">
              <a:lnSpc>
                <a:spcPct val="115000"/>
              </a:lnSpc>
              <a:spcAft>
                <a:spcPts val="1236"/>
              </a:spcAft>
              <a:buNone/>
              <a:tabLst>
                <a:tab algn="l" pos="0"/>
              </a:tabLst>
            </a:pPr>
            <a:endParaRPr b="0" lang="en-US" sz="1400" spc="-1" strike="noStrike">
              <a:latin typeface="Arial"/>
            </a:endParaRPr>
          </a:p>
          <a:p>
            <a:pPr marL="360000">
              <a:lnSpc>
                <a:spcPct val="115000"/>
              </a:lnSpc>
              <a:spcAft>
                <a:spcPts val="1236"/>
              </a:spcAft>
              <a:buNone/>
              <a:tabLst>
                <a:tab algn="l" pos="0"/>
              </a:tabLst>
            </a:pPr>
            <a:endParaRPr b="0" lang="en-US" sz="1400" spc="-1" strike="noStrike">
              <a:latin typeface="Arial"/>
            </a:endParaRPr>
          </a:p>
        </p:txBody>
      </p:sp>
      <p:pic>
        <p:nvPicPr>
          <p:cNvPr id="47" name="Picture 7" descr=""/>
          <p:cNvPicPr/>
          <p:nvPr/>
        </p:nvPicPr>
        <p:blipFill>
          <a:blip r:embed="rId1"/>
          <a:stretch/>
        </p:blipFill>
        <p:spPr>
          <a:xfrm>
            <a:off x="1189440" y="2287800"/>
            <a:ext cx="1193400" cy="2646000"/>
          </a:xfrm>
          <a:prstGeom prst="rect">
            <a:avLst/>
          </a:prstGeom>
          <a:ln w="0">
            <a:noFill/>
          </a:ln>
        </p:spPr>
      </p:pic>
      <p:sp>
        <p:nvSpPr>
          <p:cNvPr id="48" name="Text Box 5"/>
          <p:cNvSpPr/>
          <p:nvPr/>
        </p:nvSpPr>
        <p:spPr>
          <a:xfrm>
            <a:off x="1599120" y="2103840"/>
            <a:ext cx="141552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rmAutofit/>
          </a:bodyPr>
          <a:p>
            <a:pPr>
              <a:lnSpc>
                <a:spcPct val="104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000" spc="-1" strike="noStrike">
                <a:solidFill>
                  <a:srgbClr val="ff0000"/>
                </a:solidFill>
                <a:latin typeface="Source Sans Pro"/>
                <a:ea typeface="DejaVu Sans"/>
              </a:rPr>
              <a:t>G</a:t>
            </a:r>
            <a:r>
              <a:rPr b="1" lang="en-US" sz="2000" spc="-1" strike="noStrike">
                <a:solidFill>
                  <a:srgbClr val="000000"/>
                </a:solidFill>
                <a:latin typeface="Source Sans Pro"/>
                <a:ea typeface="DejaVu Sans"/>
              </a:rPr>
              <a:t>OAL</a:t>
            </a:r>
            <a:endParaRPr b="0" lang="en-US" sz="2000" spc="-1" strike="noStrike">
              <a:latin typeface="Arial"/>
            </a:endParaRPr>
          </a:p>
        </p:txBody>
      </p:sp>
      <p:sp>
        <p:nvSpPr>
          <p:cNvPr id="49" name="PlaceHolder 7"/>
          <p:cNvSpPr/>
          <p:nvPr/>
        </p:nvSpPr>
        <p:spPr>
          <a:xfrm>
            <a:off x="8460000" y="1296000"/>
            <a:ext cx="1495080" cy="488880"/>
          </a:xfrm>
          <a:prstGeom prst="rect">
            <a:avLst/>
          </a:prstGeom>
          <a:noFill/>
          <a:ln w="0">
            <a:noFill/>
          </a:ln>
        </p:spPr>
        <p:style>
          <a:lnRef idx="0"/>
          <a:fillRef idx="0"/>
          <a:effectRef idx="0"/>
          <a:fontRef idx="minor"/>
        </p:style>
        <p:txBody>
          <a:bodyPr lIns="0" rIns="0" tIns="0" bIns="0" anchor="t">
            <a:normAutofit/>
          </a:bodyPr>
          <a:p>
            <a:pPr>
              <a:lnSpc>
                <a:spcPct val="100000"/>
              </a:lnSpc>
              <a:spcAft>
                <a:spcPts val="1057"/>
              </a:spcAft>
              <a:buNone/>
              <a:tabLst>
                <a:tab algn="l" pos="0"/>
              </a:tabLst>
            </a:pPr>
            <a:r>
              <a:rPr b="1" lang="en-US" sz="1600" spc="-1" strike="noStrike">
                <a:solidFill>
                  <a:srgbClr val="0000ff"/>
                </a:solidFill>
                <a:latin typeface="Liberation Serif;Times New Roman"/>
                <a:ea typeface="Songti SC"/>
              </a:rPr>
              <a:t>S</a:t>
            </a:r>
            <a:r>
              <a:rPr b="1" lang="en-US" sz="1600" spc="-1" strike="noStrike">
                <a:solidFill>
                  <a:srgbClr val="000000"/>
                </a:solidFill>
                <a:latin typeface="Liberation Serif;Times New Roman"/>
                <a:ea typeface="Songti SC"/>
              </a:rPr>
              <a:t>ESSION 6/6</a:t>
            </a:r>
            <a:endParaRPr b="0" lang="en-US" sz="1600" spc="-1" strike="noStrike">
              <a:latin typeface="Arial"/>
            </a:endParaRPr>
          </a:p>
          <a:p>
            <a:pPr marL="259200">
              <a:lnSpc>
                <a:spcPct val="115000"/>
              </a:lnSpc>
              <a:spcAft>
                <a:spcPts val="1236"/>
              </a:spcAft>
              <a:buNone/>
              <a:tabLst>
                <a:tab algn="l" pos="0"/>
              </a:tabLst>
            </a:pPr>
            <a:endParaRPr b="0" lang="en-US" sz="2000" spc="-1" strike="noStrike">
              <a:latin typeface="Arial"/>
            </a:endParaRPr>
          </a:p>
          <a:p>
            <a:pPr marL="259200">
              <a:lnSpc>
                <a:spcPct val="115000"/>
              </a:lnSpc>
              <a:spcAft>
                <a:spcPts val="1236"/>
              </a:spcAft>
              <a:buNone/>
              <a:tabLst>
                <a:tab algn="l" pos="0"/>
              </a:tabLst>
            </a:pPr>
            <a:endParaRPr b="0" lang="en-US" sz="2000" spc="-1" strike="noStrike">
              <a:latin typeface="Arial"/>
            </a:endParaRPr>
          </a:p>
          <a:p>
            <a:pPr marL="11520">
              <a:lnSpc>
                <a:spcPct val="100000"/>
              </a:lnSpc>
              <a:spcAft>
                <a:spcPts val="1057"/>
              </a:spcAft>
              <a:buNone/>
              <a:tabLst>
                <a:tab algn="l" pos="0"/>
              </a:tabLst>
            </a:pPr>
            <a:endParaRPr b="0" lang="en-US" sz="1600" spc="-1" strike="noStrike">
              <a:latin typeface="Arial"/>
            </a:endParaRPr>
          </a:p>
          <a:p>
            <a:pPr marL="11520">
              <a:lnSpc>
                <a:spcPct val="100000"/>
              </a:lnSpc>
              <a:spcAft>
                <a:spcPts val="1057"/>
              </a:spcAft>
              <a:buNone/>
              <a:tabLst>
                <a:tab algn="l" pos="0"/>
              </a:tabLst>
            </a:pPr>
            <a:endParaRPr b="0" lang="en-US" sz="1600" spc="-1" strike="noStrike">
              <a:latin typeface="Arial"/>
            </a:endParaRPr>
          </a:p>
          <a:p>
            <a:pPr marL="11520">
              <a:lnSpc>
                <a:spcPct val="115000"/>
              </a:lnSpc>
              <a:spcAft>
                <a:spcPts val="1236"/>
              </a:spcAft>
              <a:buNone/>
              <a:tabLst>
                <a:tab algn="l" pos="0"/>
              </a:tabLst>
            </a:pPr>
            <a:endParaRPr b="0" lang="en-US" sz="1400" spc="-1" strike="noStrike">
              <a:latin typeface="Arial"/>
            </a:endParaRPr>
          </a:p>
          <a:p>
            <a:pPr marL="11520">
              <a:lnSpc>
                <a:spcPct val="115000"/>
              </a:lnSpc>
              <a:spcAft>
                <a:spcPts val="1236"/>
              </a:spcAft>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8"/>
          <p:cNvSpPr/>
          <p:nvPr/>
        </p:nvSpPr>
        <p:spPr>
          <a:xfrm>
            <a:off x="333360" y="22716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Exemple with promise  </a:t>
            </a:r>
            <a:endParaRPr b="0" lang="en-US" sz="2700" spc="-1" strike="noStrike">
              <a:latin typeface="Arial"/>
            </a:endParaRPr>
          </a:p>
        </p:txBody>
      </p:sp>
      <p:pic>
        <p:nvPicPr>
          <p:cNvPr id="119" name="" descr=""/>
          <p:cNvPicPr/>
          <p:nvPr/>
        </p:nvPicPr>
        <p:blipFill>
          <a:blip r:embed="rId1"/>
          <a:stretch/>
        </p:blipFill>
        <p:spPr>
          <a:xfrm>
            <a:off x="8973360" y="62280"/>
            <a:ext cx="1015560" cy="1015560"/>
          </a:xfrm>
          <a:prstGeom prst="rect">
            <a:avLst/>
          </a:prstGeom>
          <a:ln w="0">
            <a:noFill/>
          </a:ln>
        </p:spPr>
      </p:pic>
      <p:sp>
        <p:nvSpPr>
          <p:cNvPr id="120" name=""/>
          <p:cNvSpPr txBox="1"/>
          <p:nvPr/>
        </p:nvSpPr>
        <p:spPr>
          <a:xfrm>
            <a:off x="180000" y="1224000"/>
            <a:ext cx="5400000" cy="4291560"/>
          </a:xfrm>
          <a:prstGeom prst="rect">
            <a:avLst/>
          </a:prstGeom>
          <a:noFill/>
          <a:ln w="0">
            <a:noFill/>
          </a:ln>
        </p:spPr>
        <p:txBody>
          <a:bodyPr lIns="90000" rIns="90000" tIns="45000" bIns="45000" anchor="t">
            <a:noAutofit/>
          </a:bodyPr>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NumThreads=2;</a:t>
            </a:r>
            <a:endParaRPr b="0" lang="en-US" sz="1000" spc="-1" strike="noStrike">
              <a:latin typeface="Times New Roman"/>
            </a:endParaRPr>
          </a:p>
          <a:p>
            <a:r>
              <a:rPr b="0" lang="en-US" sz="1000" spc="-1" strike="noStrike">
                <a:latin typeface="Times New Roman"/>
              </a:rPr>
              <a:t>        </a:t>
            </a:r>
            <a:r>
              <a:rPr b="1" lang="en-US" sz="1000" spc="-1" strike="noStrike">
                <a:solidFill>
                  <a:srgbClr val="bf0041"/>
                </a:solidFill>
                <a:latin typeface="Times New Roman"/>
              </a:rPr>
              <a:t>SpRuntime</a:t>
            </a:r>
            <a:r>
              <a:rPr b="0" lang="en-US" sz="1000" spc="-1" strike="noStrike">
                <a:latin typeface="Times New Roman"/>
              </a:rPr>
              <a:t> My_Runtime3(NumThreads); </a:t>
            </a:r>
            <a:endParaRPr b="0" lang="en-US" sz="1000" spc="-1" strike="noStrike">
              <a:latin typeface="Times New Roman"/>
            </a:endParaRPr>
          </a:p>
          <a:p>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//SpRuntime&lt;SpSpeculativeModel::SP_MODEL_2&gt; My_Runtime3;</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//cout&lt;&lt;":"&lt;&lt;My_Runtime3.getValue()&lt;&lt;"\n";</a:t>
            </a:r>
            <a:endParaRPr b="0" lang="en-US" sz="1000" spc="-1" strike="noStrike">
              <a:latin typeface="Times New Roman"/>
            </a:endParaRPr>
          </a:p>
          <a:p>
            <a:endParaRPr b="0" lang="en-US" sz="1000" spc="-1" strike="noStrike">
              <a:latin typeface="Times New Roman"/>
            </a:endParaRPr>
          </a:p>
          <a:p>
            <a:r>
              <a:rPr b="1" lang="en-US" sz="1000" spc="-1" strike="noStrike">
                <a:latin typeface="Times New Roman"/>
              </a:rPr>
              <a:t>        </a:t>
            </a:r>
            <a:r>
              <a:rPr b="1" lang="en-US" sz="1000" spc="-1" strike="noStrike">
                <a:latin typeface="Times New Roman"/>
              </a:rPr>
              <a:t>My_Runtime3.setSpeculationTes</a:t>
            </a:r>
            <a:r>
              <a:rPr b="0" lang="en-US" sz="1000" spc="-1" strike="noStrike">
                <a:latin typeface="Times New Roman"/>
              </a:rPr>
              <a:t>t(</a:t>
            </a:r>
            <a:endParaRPr b="0" lang="en-US" sz="1000" spc="-1" strike="noStrike">
              <a:latin typeface="Times New Roman"/>
            </a:endParaRPr>
          </a:p>
          <a:p>
            <a:r>
              <a:rPr b="0" lang="en-US" sz="1000" spc="-1" strike="noStrike">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a:t>
            </a:r>
            <a:r>
              <a:rPr b="0" lang="en-US" sz="1000" spc="-1" strike="noStrike">
                <a:latin typeface="Times New Roman"/>
              </a:rPr>
              <a:t> (const int /*inNbReadyTasks*/,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const SpProbability&amp; /*inProbability*/) -&gt; bool</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solidFill>
                  <a:srgbClr val="666666"/>
                </a:solidFill>
                <a:latin typeface="Times New Roman"/>
              </a:rPr>
              <a:t> </a:t>
            </a:r>
            <a:r>
              <a:rPr b="0" lang="en-US" sz="1000" spc="-1" strike="noStrike">
                <a:solidFill>
                  <a:srgbClr val="666666"/>
                </a:solidFill>
                <a:latin typeface="Times New Roman"/>
              </a:rPr>
              <a:t>// Always speculate</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return true;</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int val = 0;</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std::promise&lt;int&gt;</a:t>
            </a:r>
            <a:r>
              <a:rPr b="0" lang="en-US" sz="1000" spc="-1" strike="noStrike">
                <a:latin typeface="Times New Roman"/>
              </a:rPr>
              <a:t> promise3;</a:t>
            </a:r>
            <a:r>
              <a:rPr b="0" lang="en-US" sz="1000" spc="-1" strike="noStrike">
                <a:solidFill>
                  <a:srgbClr val="666666"/>
                </a:solidFill>
                <a:latin typeface="Times New Roman"/>
              </a:rPr>
              <a:t> //the promise that append thread must fulfill.</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1" lang="en-US" sz="1000" spc="-1" strike="noStrike">
                <a:latin typeface="Times New Roman"/>
              </a:rPr>
              <a:t>My_Runtime3.task</a:t>
            </a:r>
            <a:r>
              <a:rPr b="0" lang="en-US" sz="1000" spc="-1" strike="noStrike">
                <a:latin typeface="Times New Roman"/>
              </a:rPr>
              <a:t>( SpRead(val),</a:t>
            </a:r>
            <a:endParaRPr b="0" lang="en-US" sz="1000" spc="-1" strike="noStrike">
              <a:latin typeface="Times New Roman"/>
            </a:endParaRPr>
          </a:p>
          <a:p>
            <a:r>
              <a:rPr b="0" lang="en-US" sz="1000" spc="-1" strike="noStrike">
                <a:latin typeface="Times New Roman"/>
              </a:rPr>
              <a:t>             </a:t>
            </a:r>
            <a:endParaRPr b="0" lang="en-US" sz="1000" spc="-1" strike="noStrike">
              <a:latin typeface="Times New Roman"/>
            </a:endParaRPr>
          </a:p>
          <a:p>
            <a:r>
              <a:rPr b="0" lang="en-US" sz="1000" spc="-1" strike="noStrike">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[&amp;promise3]</a:t>
            </a:r>
            <a:r>
              <a:rPr b="0" lang="en-US" sz="1000" spc="-1" strike="noStrike">
                <a:latin typeface="Times New Roman"/>
              </a:rPr>
              <a:t> (const int&amp; /*valParam*/)</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usleep(100);</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promise3.get_future().get(); </a:t>
            </a:r>
            <a:r>
              <a:rPr b="1" lang="en-US" sz="1000" spc="-1" strike="noStrike">
                <a:solidFill>
                  <a:srgbClr val="666666"/>
                </a:solidFill>
                <a:latin typeface="Times New Roman"/>
              </a:rPr>
              <a:t>//</a:t>
            </a:r>
            <a:r>
              <a:rPr b="0" lang="en-US" sz="1000" spc="-1" strike="noStrike">
                <a:solidFill>
                  <a:srgbClr val="666666"/>
                </a:solidFill>
                <a:latin typeface="Times New Roman"/>
              </a:rPr>
              <a:t>Returns a future object that has the same associated</a:t>
            </a:r>
            <a:endParaRPr b="0" lang="en-US" sz="1000" spc="-1" strike="noStrike">
              <a:latin typeface="Times New Roman"/>
            </a:endParaRPr>
          </a:p>
          <a:p>
            <a:r>
              <a:rPr b="0" lang="en-US" sz="1000" spc="-1" strike="noStrike">
                <a:solidFill>
                  <a:srgbClr val="666666"/>
                </a:solidFill>
                <a:latin typeface="Times New Roman"/>
              </a:rPr>
              <a:t>                                                                </a:t>
            </a:r>
            <a:r>
              <a:rPr b="0" lang="en-US" sz="1000" spc="-1" strike="noStrike">
                <a:solidFill>
                  <a:srgbClr val="666666"/>
                </a:solidFill>
                <a:latin typeface="Times New Roman"/>
              </a:rPr>
              <a:t>//asynchronous state as this promise object.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r>
              <a:rPr b="1" lang="en-US" sz="1000" spc="-1" strike="noStrike">
                <a:latin typeface="Times New Roman"/>
              </a:rPr>
              <a:t>.setTaskName</a:t>
            </a:r>
            <a:r>
              <a:rPr b="0" lang="en-US" sz="1000" spc="-1" strike="noStrike">
                <a:latin typeface="Times New Roman"/>
              </a:rPr>
              <a:t>("First task");</a:t>
            </a:r>
            <a:endParaRPr b="0" lang="en-US" sz="1000" spc="-1" strike="noStrike">
              <a:latin typeface="Times New Roman"/>
            </a:endParaRPr>
          </a:p>
        </p:txBody>
      </p:sp>
      <p:sp>
        <p:nvSpPr>
          <p:cNvPr id="121" name=""/>
          <p:cNvSpPr txBox="1"/>
          <p:nvPr/>
        </p:nvSpPr>
        <p:spPr>
          <a:xfrm>
            <a:off x="5688000" y="1500480"/>
            <a:ext cx="4104000" cy="3251520"/>
          </a:xfrm>
          <a:prstGeom prst="rect">
            <a:avLst/>
          </a:prstGeom>
          <a:noFill/>
          <a:ln w="0">
            <a:noFill/>
          </a:ln>
        </p:spPr>
        <p:txBody>
          <a:bodyPr lIns="90000" rIns="90000" tIns="45000" bIns="45000" anchor="t">
            <a:noAutofit/>
          </a:bodyPr>
          <a:p>
            <a:r>
              <a:rPr b="0" lang="en-US" sz="1000" spc="-1" strike="noStrike">
                <a:latin typeface="Times New Roman"/>
              </a:rPr>
              <a:t>       </a:t>
            </a:r>
            <a:r>
              <a:rPr b="0" lang="en-US" sz="1000" spc="-1" strike="noStrike">
                <a:latin typeface="Times New Roman"/>
              </a:rPr>
              <a:t>for(int idx = 0; idx &lt; 1; idx++) {</a:t>
            </a:r>
            <a:endParaRPr b="0" lang="en-US" sz="1000" spc="-1" strike="noStrike">
              <a:latin typeface="Times New Roman"/>
            </a:endParaRPr>
          </a:p>
          <a:p>
            <a:pPr>
              <a:lnSpc>
                <a:spcPct val="100000"/>
              </a:lnSpc>
              <a:buNone/>
            </a:pPr>
            <a:r>
              <a:rPr b="0" lang="en-US" sz="1000" spc="-1" strike="noStrike">
                <a:latin typeface="Times New Roman"/>
              </a:rPr>
              <a:t>          </a:t>
            </a:r>
            <a:r>
              <a:rPr b="1" lang="en-US" sz="1000" spc="-1" strike="noStrike">
                <a:latin typeface="Times New Roman"/>
              </a:rPr>
              <a:t>My_Runtime3.task</a:t>
            </a:r>
            <a:r>
              <a:rPr b="0" lang="en-US" sz="1000" spc="-1" strike="noStrike">
                <a:latin typeface="Times New Roman"/>
              </a:rPr>
              <a:t>(</a:t>
            </a:r>
            <a:r>
              <a:rPr b="1" lang="en-US" sz="1000" spc="-1" strike="noStrike">
                <a:solidFill>
                  <a:srgbClr val="ff0000"/>
                </a:solidFill>
                <a:latin typeface="Times New Roman"/>
              </a:rPr>
              <a:t> SpWrite</a:t>
            </a:r>
            <a:r>
              <a:rPr b="0" lang="en-US" sz="1000" spc="-1" strike="noStrike">
                <a:latin typeface="Times New Roman"/>
              </a:rPr>
              <a:t>(val), </a:t>
            </a:r>
            <a:endParaRPr b="0" lang="en-US" sz="1000" spc="-1" strike="noStrike">
              <a:latin typeface="Times New Roman"/>
            </a:endParaRPr>
          </a:p>
          <a:p>
            <a:pPr>
              <a:lnSpc>
                <a:spcPct val="100000"/>
              </a:lnSpc>
              <a:buNone/>
            </a:pPr>
            <a:r>
              <a:rPr b="0" lang="en-US" sz="1000" spc="-1" strike="noStrike">
                <a:latin typeface="Times New Roman"/>
              </a:rPr>
              <a:t>              </a:t>
            </a:r>
            <a:r>
              <a:rPr b="1" lang="en-US" sz="1000" spc="-1" strike="noStrike">
                <a:solidFill>
                  <a:srgbClr val="158466"/>
                </a:solidFill>
                <a:latin typeface="Times New Roman"/>
              </a:rPr>
              <a:t>[ ]</a:t>
            </a:r>
            <a:r>
              <a:rPr b="0" lang="en-US" sz="1000" spc="-1" strike="noStrike">
                <a:latin typeface="Times New Roman"/>
              </a:rPr>
              <a:t> (int&amp; valParam)  </a:t>
            </a: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cout&lt;&lt;"CTRL Val in certain task="&lt;&lt;valParam&lt;&lt;"\n";</a:t>
            </a: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usleep(500);</a:t>
            </a: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a:t>
            </a:r>
            <a:r>
              <a:rPr b="1" lang="en-US" sz="1000" spc="-1" strike="noStrike">
                <a:latin typeface="Times New Roman"/>
              </a:rPr>
              <a:t>.setTaskName</a:t>
            </a:r>
            <a:r>
              <a:rPr b="0" lang="en-US" sz="1000" spc="-1" strike="noStrike">
                <a:latin typeface="Times New Roman"/>
              </a:rPr>
              <a:t>("Certain task -- " + std::to_string(idx));</a:t>
            </a: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pPr>
              <a:lnSpc>
                <a:spcPct val="100000"/>
              </a:lnSpc>
              <a:buNone/>
            </a:pPr>
            <a:endParaRPr b="0" lang="en-US" sz="1000" spc="-1" strike="noStrike">
              <a:latin typeface="Times New Roman"/>
            </a:endParaRPr>
          </a:p>
          <a:p>
            <a:pPr>
              <a:lnSpc>
                <a:spcPct val="100000"/>
              </a:lnSpc>
              <a:buNone/>
            </a:pPr>
            <a:r>
              <a:rPr b="0" lang="en-US" sz="1000" spc="-1" strike="noStrike">
                <a:latin typeface="Times New Roman"/>
              </a:rPr>
              <a:t>        </a:t>
            </a:r>
            <a:r>
              <a:rPr b="0" lang="en-US" sz="1000" spc="-1" strike="noStrike">
                <a:latin typeface="Times New Roman"/>
              </a:rPr>
              <a:t>const int nbUncertainTasks = 6;</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        </a:t>
            </a:r>
            <a:r>
              <a:rPr b="0" lang="en-US" sz="1000" spc="-1" strike="noStrike">
                <a:latin typeface="Times New Roman"/>
              </a:rPr>
              <a:t>for(int idx = 0 ; idx &lt; nbUncertainTasks ; ++idx){</a:t>
            </a:r>
            <a:endParaRPr b="0" lang="en-US" sz="1000" spc="-1" strike="noStrike">
              <a:latin typeface="Times New Roman"/>
            </a:endParaRPr>
          </a:p>
          <a:p>
            <a:r>
              <a:rPr b="0" lang="en-US" sz="1000" spc="-1" strike="noStrike">
                <a:latin typeface="Times New Roman"/>
              </a:rPr>
              <a:t>           </a:t>
            </a:r>
            <a:r>
              <a:rPr b="1" lang="en-US" sz="1000" spc="-1" strike="noStrike">
                <a:latin typeface="Times New Roman"/>
              </a:rPr>
              <a:t> </a:t>
            </a:r>
            <a:r>
              <a:rPr b="1" lang="en-US" sz="1000" spc="-1" strike="noStrike">
                <a:latin typeface="Times New Roman"/>
              </a:rPr>
              <a:t>My_Runtime3.task</a:t>
            </a:r>
            <a:r>
              <a:rPr b="0" lang="en-US" sz="1000" spc="-1" strike="noStrike">
                <a:latin typeface="Times New Roman"/>
              </a:rPr>
              <a:t>( </a:t>
            </a:r>
            <a:r>
              <a:rPr b="1" lang="en-US" sz="1000" spc="-1" strike="noStrike">
                <a:solidFill>
                  <a:srgbClr val="ff0000"/>
                </a:solidFill>
                <a:latin typeface="Times New Roman"/>
              </a:rPr>
              <a:t>SpPotentialWrite</a:t>
            </a:r>
            <a:r>
              <a:rPr b="0" lang="en-US" sz="1000" spc="-1" strike="noStrike">
                <a:latin typeface="Times New Roman"/>
              </a:rPr>
              <a:t>(val), </a:t>
            </a:r>
            <a:endParaRPr b="0" lang="en-US" sz="1000" spc="-1" strike="noStrike">
              <a:latin typeface="Times New Roman"/>
            </a:endParaRPr>
          </a:p>
          <a:p>
            <a:r>
              <a:rPr b="0" lang="en-US" sz="1000" spc="-1" strike="noStrike">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 ] </a:t>
            </a:r>
            <a:r>
              <a:rPr b="0" lang="en-US" sz="1000" spc="-1" strike="noStrike">
                <a:latin typeface="Times New Roman"/>
              </a:rPr>
              <a:t>(int&amp; valParam) -&gt; bool</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usleep(1000);</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return true;</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r>
              <a:rPr b="1" lang="en-US" sz="1000" spc="-1" strike="noStrike">
                <a:latin typeface="Times New Roman"/>
              </a:rPr>
              <a:t>.setTaskNam</a:t>
            </a:r>
            <a:r>
              <a:rPr b="0" lang="en-US" sz="1000" spc="-1" strike="noStrike">
                <a:latin typeface="Times New Roman"/>
              </a:rPr>
              <a:t>e("Uncertain task -- " + std::to_string(idx));</a:t>
            </a:r>
            <a:endParaRPr b="0" lang="en-US" sz="1000" spc="-1" strike="noStrike">
              <a:latin typeface="Times New Roman"/>
            </a:endParaRPr>
          </a:p>
          <a:p>
            <a:r>
              <a:rPr b="0" lang="en-US" sz="1000" spc="-1" strike="noStrike">
                <a:latin typeface="Times New Roman"/>
              </a:rPr>
              <a:t>        </a:t>
            </a:r>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4140000" y="1562400"/>
            <a:ext cx="5727960" cy="3636000"/>
          </a:xfrm>
          <a:prstGeom prst="rect">
            <a:avLst/>
          </a:prstGeom>
          <a:ln w="0">
            <a:noFill/>
          </a:ln>
        </p:spPr>
      </p:pic>
      <p:sp>
        <p:nvSpPr>
          <p:cNvPr id="123" name=""/>
          <p:cNvSpPr txBox="1"/>
          <p:nvPr/>
        </p:nvSpPr>
        <p:spPr>
          <a:xfrm>
            <a:off x="180000" y="1368000"/>
            <a:ext cx="3960000" cy="3731400"/>
          </a:xfrm>
          <a:prstGeom prst="rect">
            <a:avLst/>
          </a:prstGeom>
          <a:noFill/>
          <a:ln w="0">
            <a:noFill/>
          </a:ln>
        </p:spPr>
        <p:txBody>
          <a:bodyPr lIns="90000" rIns="90000" tIns="45000" bIns="45000" anchor="t">
            <a:noAutofit/>
          </a:bodyPr>
          <a:p>
            <a:pPr>
              <a:lnSpc>
                <a:spcPct val="100000"/>
              </a:lnSpc>
              <a:buNone/>
            </a:pPr>
            <a:r>
              <a:rPr b="1" lang="en-US" sz="1000" spc="-1" strike="noStrike">
                <a:latin typeface="Times New Roman"/>
              </a:rPr>
              <a:t>My_Runtime3.task(SpWrite(val), </a:t>
            </a:r>
            <a:endParaRPr b="0" lang="en-US" sz="1000" spc="-1" strike="noStrike">
              <a:latin typeface="Times New Roman"/>
            </a:endParaRPr>
          </a:p>
          <a:p>
            <a:pPr>
              <a:lnSpc>
                <a:spcPct val="100000"/>
              </a:lnSpc>
              <a:buNone/>
            </a:pPr>
            <a:r>
              <a:rPr b="1" lang="en-US" sz="1000" spc="-1" strike="noStrike">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 ]</a:t>
            </a:r>
            <a:r>
              <a:rPr b="1" lang="en-US" sz="1000" spc="-1" strike="noStrike">
                <a:latin typeface="Times New Roman"/>
              </a:rPr>
              <a:t> ([[maybe_unused]] int&amp; valParam)</a:t>
            </a:r>
            <a:endParaRPr b="0" lang="en-US" sz="1000" spc="-1" strike="noStrike">
              <a:latin typeface="Times New Roman"/>
            </a:endParaRPr>
          </a:p>
          <a:p>
            <a:pPr>
              <a:lnSpc>
                <a:spcPct val="100000"/>
              </a:lnSpc>
              <a:buNone/>
            </a:pPr>
            <a:r>
              <a:rPr b="1" lang="en-US" sz="1000" spc="-1" strike="noStrike">
                <a:latin typeface="Times New Roman"/>
              </a:rPr>
              <a:t>              </a:t>
            </a:r>
            <a:r>
              <a:rPr b="1" lang="en-US" sz="1000" spc="-1" strike="noStrike">
                <a:latin typeface="Times New Roman"/>
              </a:rPr>
              <a:t>{</a:t>
            </a:r>
            <a:endParaRPr b="0" lang="en-US" sz="1000" spc="-1" strike="noStrike">
              <a:latin typeface="Times New Roman"/>
            </a:endParaRPr>
          </a:p>
          <a:p>
            <a:pPr>
              <a:lnSpc>
                <a:spcPct val="100000"/>
              </a:lnSpc>
              <a:buNone/>
            </a:pPr>
            <a:r>
              <a:rPr b="1" lang="en-US" sz="1000" spc="-1" strike="noStrike">
                <a:latin typeface="Times New Roman"/>
              </a:rPr>
              <a:t>                </a:t>
            </a:r>
            <a:r>
              <a:rPr b="1" lang="en-US" sz="1000" spc="-1" strike="noStrike">
                <a:latin typeface="Times New Roman"/>
              </a:rPr>
              <a:t>usleep(2000);</a:t>
            </a:r>
            <a:endParaRPr b="0" lang="en-US" sz="1000" spc="-1" strike="noStrike">
              <a:latin typeface="Times New Roman"/>
            </a:endParaRPr>
          </a:p>
          <a:p>
            <a:pPr>
              <a:lnSpc>
                <a:spcPct val="100000"/>
              </a:lnSpc>
              <a:buNone/>
            </a:pPr>
            <a:r>
              <a:rPr b="1" lang="en-US" sz="1000" spc="-1" strike="noStrike">
                <a:latin typeface="Times New Roman"/>
              </a:rPr>
              <a:t>              </a:t>
            </a:r>
            <a:r>
              <a:rPr b="1" lang="en-US" sz="1000" spc="-1" strike="noStrike">
                <a:latin typeface="Times New Roman"/>
              </a:rPr>
              <a:t>}</a:t>
            </a:r>
            <a:endParaRPr b="0" lang="en-US" sz="1000" spc="-1" strike="noStrike">
              <a:latin typeface="Times New Roman"/>
            </a:endParaRPr>
          </a:p>
          <a:p>
            <a:pPr>
              <a:lnSpc>
                <a:spcPct val="100000"/>
              </a:lnSpc>
              <a:buNone/>
            </a:pPr>
            <a:r>
              <a:rPr b="1" lang="en-US" sz="1000" spc="-1" strike="noStrike">
                <a:latin typeface="Times New Roman"/>
              </a:rPr>
              <a:t>        </a:t>
            </a:r>
            <a:r>
              <a:rPr b="1" lang="en-US" sz="1000" spc="-1" strike="noStrike">
                <a:latin typeface="Times New Roman"/>
              </a:rPr>
              <a:t>).setTaskName</a:t>
            </a:r>
            <a:r>
              <a:rPr b="1" lang="en-US" sz="1000" spc="-1" strike="noStrike">
                <a:latin typeface="Times New Roman"/>
              </a:rPr>
              <a:t>("Last-task");}</a:t>
            </a:r>
            <a:endParaRPr b="0" lang="en-US" sz="1000" spc="-1" strike="noStrike">
              <a:latin typeface="Times New Roman"/>
            </a:endParaRPr>
          </a:p>
          <a:p>
            <a:endParaRPr b="0" lang="en-US" sz="1000" spc="-1" strike="noStrike">
              <a:latin typeface="Times New Roman"/>
            </a:endParaRPr>
          </a:p>
          <a:p>
            <a:endParaRPr b="0" lang="en-US" sz="1000" spc="-1" strike="noStrike">
              <a:latin typeface="Times New Roman"/>
            </a:endParaRPr>
          </a:p>
          <a:p>
            <a:r>
              <a:rPr b="1" lang="en-US" sz="1000" spc="-1" strike="noStrike">
                <a:latin typeface="Times New Roman"/>
              </a:rPr>
              <a:t>promise3.set_value(0);  // </a:t>
            </a:r>
            <a:r>
              <a:rPr b="0" lang="en-US" sz="1000" spc="-1" strike="noStrike">
                <a:solidFill>
                  <a:srgbClr val="666666"/>
                </a:solidFill>
                <a:latin typeface="Times New Roman"/>
              </a:rPr>
              <a:t>This operation acquired a single mutex associated with the promise object when updating the promise object. </a:t>
            </a:r>
            <a:endParaRPr b="0" lang="en-US" sz="1000" spc="-1" strike="noStrike">
              <a:latin typeface="Times New Roman"/>
            </a:endParaRPr>
          </a:p>
          <a:p>
            <a:pPr algn="just">
              <a:buNone/>
            </a:pPr>
            <a:endParaRPr b="0" lang="en-US" sz="1000" spc="-1" strike="noStrike">
              <a:latin typeface="Times New Roman"/>
            </a:endParaRPr>
          </a:p>
          <a:p>
            <a:pPr algn="just">
              <a:buNone/>
            </a:pPr>
            <a:r>
              <a:rPr b="0" lang="en-US" sz="1000" spc="-1" strike="noStrike">
                <a:solidFill>
                  <a:srgbClr val="666666"/>
                </a:solidFill>
                <a:latin typeface="Times New Roman"/>
              </a:rPr>
              <a:t>An exception is thrown if there is no shared state or if the shared state already stores a value or an exception. Calls to this function don't introduce data races with calls to get_future (so they don't need to synchronize with each other).</a:t>
            </a:r>
            <a:endParaRPr b="0" lang="en-US" sz="1000" spc="-1" strike="noStrike">
              <a:latin typeface="Times New Roman"/>
            </a:endParaRPr>
          </a:p>
          <a:p>
            <a:endParaRPr b="0" lang="en-US" sz="1000" spc="-1" strike="noStrike">
              <a:latin typeface="Times New Roman"/>
            </a:endParaRPr>
          </a:p>
          <a:p>
            <a:r>
              <a:rPr b="1" lang="en-US" sz="1000" spc="-1" strike="noStrike">
                <a:latin typeface="Times New Roman"/>
              </a:rPr>
              <a:t>My_Runtime3.waitAllTasks</a:t>
            </a:r>
            <a:r>
              <a:rPr b="0" lang="en-US" sz="1000" spc="-1" strike="noStrike">
                <a:latin typeface="Times New Roman"/>
              </a:rPr>
              <a:t>();</a:t>
            </a:r>
            <a:endParaRPr b="0" lang="en-US" sz="1000" spc="-1" strike="noStrike">
              <a:latin typeface="Times New Roman"/>
            </a:endParaRPr>
          </a:p>
          <a:p>
            <a:r>
              <a:rPr b="1" lang="en-US" sz="1000" spc="-1" strike="noStrike">
                <a:latin typeface="Times New Roman"/>
              </a:rPr>
              <a:t>My_Runtime3.generateDot</a:t>
            </a:r>
            <a:r>
              <a:rPr b="0" lang="en-US" sz="1000" spc="-1" strike="noStrike">
                <a:latin typeface="Times New Roman"/>
              </a:rPr>
              <a:t>("Result.dot",true);</a:t>
            </a:r>
            <a:endParaRPr b="0" lang="en-US" sz="1000" spc="-1" strike="noStrike">
              <a:latin typeface="Times New Roman"/>
            </a:endParaRPr>
          </a:p>
          <a:p>
            <a:r>
              <a:rPr b="1" lang="en-US" sz="1000" spc="-1" strike="noStrike">
                <a:latin typeface="Times New Roman"/>
              </a:rPr>
              <a:t>My_Runtime3.generateTrace</a:t>
            </a:r>
            <a:r>
              <a:rPr b="0" lang="en-US" sz="1000" spc="-1" strike="noStrike">
                <a:latin typeface="Times New Roman"/>
              </a:rPr>
              <a:t>("Result.svg");</a:t>
            </a:r>
            <a:endParaRPr b="0" lang="en-US" sz="1000" spc="-1" strike="noStrike">
              <a:latin typeface="Times New Roman"/>
            </a:endParaRPr>
          </a:p>
          <a:p>
            <a:endParaRPr b="0" lang="en-US" sz="1000" spc="-1" strike="noStrike">
              <a:latin typeface="Times New Roman"/>
            </a:endParaRPr>
          </a:p>
          <a:p>
            <a:r>
              <a:rPr b="0" lang="en-US" sz="1000" spc="-1" strike="noStrike">
                <a:latin typeface="Times New Roman"/>
              </a:rPr>
              <a:t>}</a:t>
            </a:r>
            <a:endParaRPr b="0" lang="en-US" sz="1000" spc="-1" strike="noStrike">
              <a:latin typeface="Times New Roman"/>
            </a:endParaRPr>
          </a:p>
          <a:p>
            <a:endParaRPr b="0" lang="en-US" sz="1000" spc="-1" strike="noStrike">
              <a:latin typeface="Times New Roman"/>
            </a:endParaRPr>
          </a:p>
          <a:p>
            <a:endParaRPr b="0" lang="en-US" sz="1000" spc="-1" strike="noStrike">
              <a:latin typeface="Times New Roman"/>
            </a:endParaRPr>
          </a:p>
        </p:txBody>
      </p:sp>
      <p:sp>
        <p:nvSpPr>
          <p:cNvPr id="124" name=""/>
          <p:cNvSpPr txBox="1"/>
          <p:nvPr/>
        </p:nvSpPr>
        <p:spPr>
          <a:xfrm>
            <a:off x="4212000" y="1332000"/>
            <a:ext cx="1080000" cy="230400"/>
          </a:xfrm>
          <a:prstGeom prst="rect">
            <a:avLst/>
          </a:prstGeom>
          <a:noFill/>
          <a:ln w="0">
            <a:noFill/>
          </a:ln>
        </p:spPr>
        <p:txBody>
          <a:bodyPr lIns="90000" rIns="90000" tIns="45000" bIns="45000" anchor="t">
            <a:noAutofit/>
          </a:bodyPr>
          <a:p>
            <a:r>
              <a:rPr b="1" lang="en-US" sz="1000" spc="-1" strike="noStrike">
                <a:latin typeface="Times New Roman"/>
              </a:rPr>
              <a:t>Result.svg</a:t>
            </a:r>
            <a:endParaRPr b="1"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en-US" sz="2700" spc="-1" strike="noStrike">
              <a:latin typeface="Arial"/>
            </a:endParaRPr>
          </a:p>
        </p:txBody>
      </p:sp>
      <p:sp>
        <p:nvSpPr>
          <p:cNvPr id="126" name="PlaceHolder 2"/>
          <p:cNvSpPr>
            <a:spLocks noGrp="1"/>
          </p:cNvSpPr>
          <p:nvPr>
            <p:ph/>
          </p:nvPr>
        </p:nvSpPr>
        <p:spPr>
          <a:xfrm>
            <a:off x="360000" y="1548000"/>
            <a:ext cx="9360000" cy="3600000"/>
          </a:xfrm>
          <a:prstGeom prst="rect">
            <a:avLst/>
          </a:prstGeom>
          <a:noFill/>
          <a:ln w="0">
            <a:noFill/>
          </a:ln>
        </p:spPr>
        <p:txBody>
          <a:bodyPr lIns="0" rIns="0" tIns="0" bIns="0" anchor="t">
            <a:normAutofit/>
          </a:bodyPr>
          <a:p>
            <a:pPr marL="432000">
              <a:lnSpc>
                <a:spcPct val="100000"/>
              </a:lnSpc>
              <a:spcAft>
                <a:spcPts val="1057"/>
              </a:spcAft>
              <a:buNone/>
              <a:tabLst>
                <a:tab algn="l" pos="0"/>
              </a:tabLst>
            </a:pPr>
            <a:r>
              <a:rPr b="1" lang="en-US" sz="2000" spc="-1" strike="noStrike">
                <a:solidFill>
                  <a:srgbClr val="2c3e50"/>
                </a:solidFill>
                <a:latin typeface="Arial"/>
              </a:rPr>
              <a:t>Future developments</a:t>
            </a:r>
            <a:endParaRPr b="0" lang="en-US" sz="2000" spc="-1" strike="noStrike">
              <a:latin typeface="Arial"/>
            </a:endParaRPr>
          </a:p>
          <a:p>
            <a:pPr marL="432000">
              <a:lnSpc>
                <a:spcPct val="100000"/>
              </a:lnSpc>
              <a:spcAft>
                <a:spcPts val="1057"/>
              </a:spcAft>
              <a:buNone/>
              <a:tabLst>
                <a:tab algn="l" pos="0"/>
              </a:tabLst>
            </a:pPr>
            <a:endParaRPr b="0" lang="en-US" sz="20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The main objective is to reduce the calculation times, </a:t>
            </a:r>
            <a:endParaRPr b="0" lang="en-US"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To manage the use of the different calculation resources, the different typical workloads, in particular in the case of multicore machines equipped with several acceleration machines.</a:t>
            </a:r>
            <a:endParaRPr b="0" lang="en-US"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rPr>
              <a:t>Plan to separate thread management from execution. </a:t>
            </a:r>
            <a:r>
              <a:rPr b="0" lang="en-US" sz="1400" spc="-1" strike="noStrike">
                <a:latin typeface="Times New Roman"/>
                <a:ea typeface="Microsoft YaHei"/>
              </a:rPr>
              <a:t>To change the prototype of the predicate, to be able to consider additional data or different to make the decision.</a:t>
            </a:r>
            <a:endParaRPr b="0" lang="en-US"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latin typeface="Times New Roman"/>
                <a:ea typeface="Microsoft YaHei"/>
              </a:rPr>
              <a:t>Develop decision graphs to optimize available hybrid resources (CPU, GPU, GPGPU, TPU,...) to increase computational speed for given problems.</a:t>
            </a:r>
            <a:endParaRPr b="0" lang="en-US" sz="1400" spc="-1" strike="noStrike">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latin typeface="Times New Roman"/>
                <a:ea typeface="Microsoft YaHei"/>
              </a:rPr>
              <a:t>To provide effective and high -performance tools to the user.</a:t>
            </a:r>
            <a:endParaRPr b="0" lang="en-US" sz="1400" spc="-1" strike="noStrike">
              <a:latin typeface="Arial"/>
            </a:endParaRPr>
          </a:p>
          <a:p>
            <a:pPr marL="432000">
              <a:lnSpc>
                <a:spcPct val="100000"/>
              </a:lnSpc>
              <a:spcAft>
                <a:spcPts val="1057"/>
              </a:spcAft>
              <a:buNone/>
              <a:tabLst>
                <a:tab algn="l" pos="0"/>
              </a:tabLst>
            </a:pPr>
            <a:r>
              <a:rPr b="0" lang="en-US" sz="1400" spc="-1" strike="noStrike">
                <a:solidFill>
                  <a:srgbClr val="2c3e50"/>
                </a:solidFill>
                <a:latin typeface="Times New Roman"/>
                <a:ea typeface="Microsoft YaHei"/>
              </a:rPr>
              <a:t> </a:t>
            </a:r>
            <a:endParaRPr b="0" lang="en-US" sz="1400" spc="-1" strike="noStrike">
              <a:latin typeface="Arial"/>
            </a:endParaRPr>
          </a:p>
        </p:txBody>
      </p:sp>
      <p:pic>
        <p:nvPicPr>
          <p:cNvPr id="127" name="" descr=""/>
          <p:cNvPicPr/>
          <p:nvPr/>
        </p:nvPicPr>
        <p:blipFill>
          <a:blip r:embed="rId1"/>
          <a:stretch/>
        </p:blipFill>
        <p:spPr>
          <a:xfrm>
            <a:off x="7055280" y="4106880"/>
            <a:ext cx="2302200" cy="9306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7943760" y="4543200"/>
            <a:ext cx="1878840" cy="838080"/>
          </a:xfrm>
          <a:prstGeom prst="rect">
            <a:avLst/>
          </a:prstGeom>
          <a:ln w="10800">
            <a:noFill/>
          </a:ln>
        </p:spPr>
      </p:pic>
      <p:pic>
        <p:nvPicPr>
          <p:cNvPr id="129" name="" descr=""/>
          <p:cNvPicPr/>
          <p:nvPr/>
        </p:nvPicPr>
        <p:blipFill>
          <a:blip r:embed="rId2"/>
          <a:stretch/>
        </p:blipFill>
        <p:spPr>
          <a:xfrm>
            <a:off x="2120400" y="2340000"/>
            <a:ext cx="1476000" cy="1819080"/>
          </a:xfrm>
          <a:prstGeom prst="rect">
            <a:avLst/>
          </a:prstGeom>
          <a:ln w="0">
            <a:noFill/>
          </a:ln>
        </p:spPr>
      </p:pic>
      <p:sp>
        <p:nvSpPr>
          <p:cNvPr id="130" name=""/>
          <p:cNvSpPr/>
          <p:nvPr/>
        </p:nvSpPr>
        <p:spPr>
          <a:xfrm>
            <a:off x="4174560" y="3054960"/>
            <a:ext cx="3201840" cy="3614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源ノ角ゴシック Normal"/>
              </a:rPr>
              <a:t>Thank you for your attention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2628000" y="2952000"/>
            <a:ext cx="5233320" cy="714600"/>
          </a:xfrm>
          <a:prstGeom prst="rect">
            <a:avLst/>
          </a:prstGeom>
          <a:noFill/>
          <a:ln w="10800">
            <a:noFill/>
          </a:ln>
        </p:spPr>
        <p:style>
          <a:lnRef idx="0"/>
          <a:fillRef idx="0"/>
          <a:effectRef idx="0"/>
          <a:fontRef idx="minor"/>
        </p:style>
        <p:txBody>
          <a:bodyPr lIns="90000" rIns="90000" tIns="45000" bIns="45000" anchor="ctr">
            <a:noAutofit/>
          </a:bodyPr>
          <a:p>
            <a:pPr algn="ctr">
              <a:lnSpc>
                <a:spcPct val="115000"/>
              </a:lnSpc>
              <a:spcAft>
                <a:spcPts val="1236"/>
              </a:spcAft>
              <a:buNone/>
            </a:pPr>
            <a:r>
              <a:rPr b="1" lang="en-US" sz="2200" spc="-1" strike="noStrike">
                <a:solidFill>
                  <a:srgbClr val="c9211e"/>
                </a:solidFill>
                <a:latin typeface="Liberation Serif;Times New Roman"/>
                <a:ea typeface="Songti SC"/>
              </a:rPr>
              <a:t>W</a:t>
            </a:r>
            <a:r>
              <a:rPr b="1" lang="en-US" sz="2200" spc="-1" strike="noStrike">
                <a:solidFill>
                  <a:srgbClr val="000000"/>
                </a:solidFill>
                <a:latin typeface="Liberation Serif;Times New Roman"/>
                <a:ea typeface="Songti SC"/>
              </a:rPr>
              <a:t>hat is </a:t>
            </a:r>
            <a:r>
              <a:rPr b="1" lang="en-US" sz="2200" spc="-1" strike="noStrike">
                <a:solidFill>
                  <a:srgbClr val="c9211e"/>
                </a:solidFill>
                <a:latin typeface="Liberation Serif;Times New Roman"/>
                <a:ea typeface="Songti SC"/>
              </a:rPr>
              <a:t>S</a:t>
            </a:r>
            <a:r>
              <a:rPr b="1" lang="en-US" sz="2200" spc="-1" strike="noStrike">
                <a:solidFill>
                  <a:srgbClr val="000000"/>
                </a:solidFill>
                <a:latin typeface="Liberation Serif;Times New Roman"/>
                <a:ea typeface="Songti SC"/>
              </a:rPr>
              <a:t>PECX?</a:t>
            </a:r>
            <a:endParaRPr b="0" lang="en-US" sz="2200" spc="-1" strike="noStrike">
              <a:latin typeface="Arial"/>
            </a:endParaRPr>
          </a:p>
          <a:p>
            <a:pPr algn="ctr">
              <a:lnSpc>
                <a:spcPct val="115000"/>
              </a:lnSpc>
              <a:spcAft>
                <a:spcPts val="1236"/>
              </a:spcAft>
              <a:buNone/>
            </a:pPr>
            <a:r>
              <a:rPr b="0" lang="zh-CN" sz="2200" spc="-1" strike="noStrike">
                <a:solidFill>
                  <a:srgbClr val="2c3e50"/>
                </a:solidFill>
                <a:latin typeface="Source Sans Pro"/>
                <a:ea typeface="Songti SC"/>
              </a:rPr>
              <a:t>양</a:t>
            </a:r>
            <a:endParaRPr b="0" lang="en-US" sz="2200" spc="-1" strike="noStrike">
              <a:latin typeface="Arial"/>
            </a:endParaRPr>
          </a:p>
          <a:p>
            <a:pPr algn="ctr">
              <a:lnSpc>
                <a:spcPct val="115000"/>
              </a:lnSpc>
              <a:spcAft>
                <a:spcPts val="1236"/>
              </a:spcAft>
              <a:buNone/>
            </a:pPr>
            <a:endParaRPr b="0" lang="en-US" sz="2000" spc="-1" strike="noStrike">
              <a:latin typeface="Arial"/>
            </a:endParaRPr>
          </a:p>
        </p:txBody>
      </p:sp>
      <p:pic>
        <p:nvPicPr>
          <p:cNvPr id="51" name="" descr=""/>
          <p:cNvPicPr/>
          <p:nvPr/>
        </p:nvPicPr>
        <p:blipFill>
          <a:blip r:embed="rId1"/>
          <a:stretch/>
        </p:blipFill>
        <p:spPr>
          <a:xfrm>
            <a:off x="2412000" y="2484000"/>
            <a:ext cx="1422000" cy="1405800"/>
          </a:xfrm>
          <a:prstGeom prst="rect">
            <a:avLst/>
          </a:prstGeom>
          <a:ln w="0">
            <a:noFill/>
          </a:ln>
        </p:spPr>
      </p:pic>
      <p:pic>
        <p:nvPicPr>
          <p:cNvPr id="52" name="" descr=""/>
          <p:cNvPicPr/>
          <p:nvPr/>
        </p:nvPicPr>
        <p:blipFill>
          <a:blip r:embed="rId2"/>
          <a:stretch/>
        </p:blipFill>
        <p:spPr>
          <a:xfrm>
            <a:off x="7325640" y="2509560"/>
            <a:ext cx="1165680" cy="1116360"/>
          </a:xfrm>
          <a:prstGeom prst="rect">
            <a:avLst/>
          </a:prstGeom>
          <a:ln w="0">
            <a:noFill/>
          </a:ln>
        </p:spPr>
      </p:pic>
      <p:pic>
        <p:nvPicPr>
          <p:cNvPr id="53" name="Cycles- 1" descr=""/>
          <p:cNvPicPr/>
          <p:nvPr/>
        </p:nvPicPr>
        <p:blipFill>
          <a:blip r:embed="rId3"/>
          <a:stretch/>
        </p:blipFill>
        <p:spPr>
          <a:xfrm>
            <a:off x="7063560" y="2193480"/>
            <a:ext cx="1711440" cy="1685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en-US" sz="2700" spc="-1" strike="noStrike">
              <a:latin typeface="Arial"/>
            </a:endParaRPr>
          </a:p>
        </p:txBody>
      </p:sp>
      <p:sp>
        <p:nvSpPr>
          <p:cNvPr id="55" name="PlaceHolder 2"/>
          <p:cNvSpPr>
            <a:spLocks noGrp="1"/>
          </p:cNvSpPr>
          <p:nvPr>
            <p:ph/>
          </p:nvPr>
        </p:nvSpPr>
        <p:spPr>
          <a:xfrm>
            <a:off x="360000" y="1485000"/>
            <a:ext cx="9354600" cy="1749600"/>
          </a:xfrm>
          <a:prstGeom prst="rect">
            <a:avLst/>
          </a:prstGeom>
          <a:noFill/>
          <a:ln w="0">
            <a:noFill/>
          </a:ln>
        </p:spPr>
        <p:txBody>
          <a:bodyPr lIns="0" rIns="0" tIns="0" bIns="0" anchor="t">
            <a:normAutofit fontScale="89000"/>
          </a:bodyPr>
          <a:p>
            <a:pPr algn="just">
              <a:lnSpc>
                <a:spcPct val="100000"/>
              </a:lnSpc>
              <a:spcAft>
                <a:spcPts val="1057"/>
              </a:spcAft>
              <a:buNone/>
              <a:tabLst>
                <a:tab algn="l" pos="0"/>
              </a:tabLst>
            </a:pPr>
            <a:r>
              <a:rPr b="1" lang="en-US" sz="1400" spc="-1" strike="noStrike">
                <a:solidFill>
                  <a:srgbClr val="2c3e50"/>
                </a:solidFill>
                <a:latin typeface="Arial"/>
              </a:rPr>
              <a:t>SPECX </a:t>
            </a:r>
            <a:r>
              <a:rPr b="0" lang="en-US" sz="1400" spc="-1" strike="noStrike">
                <a:solidFill>
                  <a:srgbClr val="2c3e50"/>
                </a:solidFill>
                <a:latin typeface="Arial"/>
              </a:rPr>
              <a:t> </a:t>
            </a:r>
            <a:endParaRPr b="0" lang="en-US" sz="14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Shares many similarities with StarPU.</a:t>
            </a:r>
            <a:endParaRPr b="0" lang="en-US"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Written in modern C++ (20). </a:t>
            </a:r>
            <a:endParaRPr b="0" lang="en-US"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Task-based execution system. </a:t>
            </a:r>
            <a:endParaRPr b="0" lang="en-US" sz="1600" spc="-1" strike="noStrike">
              <a:latin typeface="Arial"/>
            </a:endParaRPr>
          </a:p>
          <a:p>
            <a:pPr marL="360000" indent="-3240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Able to also support speculative execution, which is the ability to execute tasks ahead of time if others are unsure about changing the data.</a:t>
            </a:r>
            <a:endParaRPr b="0" lang="en-US" sz="1600" spc="-1" strike="noStrike">
              <a:latin typeface="Arial"/>
            </a:endParaRPr>
          </a:p>
        </p:txBody>
      </p:sp>
      <p:sp>
        <p:nvSpPr>
          <p:cNvPr id="56" name=""/>
          <p:cNvSpPr/>
          <p:nvPr/>
        </p:nvSpPr>
        <p:spPr>
          <a:xfrm>
            <a:off x="720000" y="3420000"/>
            <a:ext cx="9174600" cy="1749600"/>
          </a:xfrm>
          <a:prstGeom prst="rect">
            <a:avLst/>
          </a:prstGeom>
          <a:noFill/>
          <a:ln w="0">
            <a:noFill/>
          </a:ln>
        </p:spPr>
        <p:style>
          <a:lnRef idx="0"/>
          <a:fillRef idx="0"/>
          <a:effectRef idx="0"/>
          <a:fontRef idx="minor"/>
        </p:style>
        <p:txBody>
          <a:bodyPr lIns="0" rIns="0" tIns="0" bIns="0" anchor="t">
            <a:normAutofit fontScale="95000"/>
          </a:bodyPr>
          <a:p>
            <a:pPr algn="just">
              <a:lnSpc>
                <a:spcPct val="100000"/>
              </a:lnSpc>
              <a:spcAft>
                <a:spcPts val="1057"/>
              </a:spcAft>
              <a:buNone/>
            </a:pPr>
            <a:r>
              <a:rPr b="1" lang="en-US" sz="1400" spc="-1" strike="noStrike">
                <a:solidFill>
                  <a:srgbClr val="2c3e50"/>
                </a:solidFill>
                <a:latin typeface="Arial"/>
                <a:ea typeface="DejaVu Sans"/>
              </a:rPr>
              <a:t>StarPU</a:t>
            </a:r>
            <a:r>
              <a:rPr b="1" lang="en-US" sz="1400" spc="-1" strike="noStrike">
                <a:solidFill>
                  <a:srgbClr val="2c3e50"/>
                </a:solidFill>
                <a:latin typeface="Times New Roman"/>
                <a:ea typeface="DejaVu Sans"/>
              </a:rPr>
              <a:t> </a:t>
            </a:r>
            <a:r>
              <a:rPr b="0" lang="en-US" sz="1400" spc="-1" strike="noStrike">
                <a:solidFill>
                  <a:srgbClr val="2c3e50"/>
                </a:solidFill>
                <a:latin typeface="Times New Roman"/>
                <a:ea typeface="DejaVu Sans"/>
              </a:rPr>
              <a:t> </a:t>
            </a:r>
            <a:endParaRPr b="0" lang="en-US" sz="14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StarPU is a task scheduling library for hybrid architectures.</a:t>
            </a:r>
            <a:endParaRPr b="0" lang="en-US" sz="16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Design systems in which applications are distributed across the machine, feeding all available resources into parallel tasks.</a:t>
            </a:r>
            <a:endParaRPr b="0" lang="en-US" sz="1600" spc="-1" strike="noStrike">
              <a:latin typeface="Arial"/>
            </a:endParaRPr>
          </a:p>
          <a:p>
            <a:pPr marL="360000" indent="-21600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Songti SC"/>
              </a:rPr>
              <a:t>Optimized heterogeneous scheduling, cluster communication, data transfers and replication between main memory and discrete memories</a:t>
            </a:r>
            <a:endParaRPr b="0" lang="en-US" sz="1600" spc="-1" strike="noStrike">
              <a:latin typeface="Arial"/>
            </a:endParaRPr>
          </a:p>
        </p:txBody>
      </p:sp>
      <p:pic>
        <p:nvPicPr>
          <p:cNvPr id="57" name="" descr=""/>
          <p:cNvPicPr/>
          <p:nvPr/>
        </p:nvPicPr>
        <p:blipFill>
          <a:blip r:embed="rId1"/>
          <a:stretch/>
        </p:blipFill>
        <p:spPr>
          <a:xfrm>
            <a:off x="8421480" y="1450080"/>
            <a:ext cx="1298160" cy="119664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rPr>
              <a:t>SPECX</a:t>
            </a:r>
            <a:endParaRPr b="0" lang="en-US" sz="2700" spc="-1" strike="noStrike">
              <a:latin typeface="Arial"/>
            </a:endParaRPr>
          </a:p>
        </p:txBody>
      </p:sp>
      <p:sp>
        <p:nvSpPr>
          <p:cNvPr id="59" name="PlaceHolder 2"/>
          <p:cNvSpPr>
            <a:spLocks noGrp="1"/>
          </p:cNvSpPr>
          <p:nvPr>
            <p:ph/>
          </p:nvPr>
        </p:nvSpPr>
        <p:spPr>
          <a:xfrm>
            <a:off x="110880" y="1296000"/>
            <a:ext cx="3666600" cy="4101480"/>
          </a:xfrm>
          <a:prstGeom prst="rect">
            <a:avLst/>
          </a:prstGeom>
          <a:noFill/>
          <a:ln w="0">
            <a:noFill/>
          </a:ln>
        </p:spPr>
        <p:txBody>
          <a:bodyPr lIns="0" rIns="0" tIns="0" bIns="0" anchor="t">
            <a:noAutofit/>
          </a:bodyPr>
          <a:p>
            <a:pPr algn="just">
              <a:lnSpc>
                <a:spcPct val="100000"/>
              </a:lnSpc>
              <a:spcAft>
                <a:spcPts val="601"/>
              </a:spcAft>
              <a:buNone/>
              <a:tabLst>
                <a:tab algn="l" pos="0"/>
              </a:tabLst>
            </a:pPr>
            <a:r>
              <a:rPr b="1" lang="en-US" sz="1600" spc="-1" strike="noStrike">
                <a:solidFill>
                  <a:srgbClr val="c9211e"/>
                </a:solidFill>
                <a:latin typeface="Times New Roman"/>
              </a:rPr>
              <a:t>W</a:t>
            </a:r>
            <a:r>
              <a:rPr b="1" lang="en-US" sz="1600" spc="-1" strike="noStrike">
                <a:solidFill>
                  <a:srgbClr val="000000"/>
                </a:solidFill>
                <a:latin typeface="Times New Roman"/>
              </a:rPr>
              <a:t>orkflow</a:t>
            </a:r>
            <a:endParaRPr b="0" lang="en-US" sz="1600" spc="-1" strike="noStrike">
              <a:latin typeface="Arial"/>
            </a:endParaRPr>
          </a:p>
          <a:p>
            <a:pPr algn="just">
              <a:lnSpc>
                <a:spcPct val="100000"/>
              </a:lnSpc>
              <a:spcAft>
                <a:spcPts val="601"/>
              </a:spcAft>
              <a:buNone/>
              <a:tabLst>
                <a:tab algn="l" pos="0"/>
              </a:tabLst>
            </a:pPr>
            <a:endParaRPr b="0" lang="en-US"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Execution interface: </a:t>
            </a:r>
            <a:r>
              <a:rPr b="0" lang="en-US" sz="1300" spc="-1" strike="noStrike">
                <a:solidFill>
                  <a:srgbClr val="000000"/>
                </a:solidFill>
                <a:latin typeface="Times New Roman"/>
              </a:rPr>
              <a:t>Provides functionality for creating tasks, task graphs and generating traces. Can be used to specify speculation model.</a:t>
            </a:r>
            <a:endParaRPr b="0" lang="en-US" sz="1300" spc="-1" strike="noStrike">
              <a:latin typeface="Arial"/>
            </a:endParaRPr>
          </a:p>
          <a:p>
            <a:pPr marL="457200" algn="just">
              <a:lnSpc>
                <a:spcPct val="115000"/>
              </a:lnSpc>
              <a:spcAft>
                <a:spcPts val="1057"/>
              </a:spcAft>
              <a:buNone/>
              <a:tabLst>
                <a:tab algn="l" pos="0"/>
              </a:tabLst>
            </a:pPr>
            <a:endParaRPr b="0" lang="en-US"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Data Dependency Interface:</a:t>
            </a:r>
            <a:r>
              <a:rPr b="0" lang="en-US" sz="1300" spc="-1" strike="noStrike">
                <a:solidFill>
                  <a:srgbClr val="000000"/>
                </a:solidFill>
                <a:latin typeface="Times New Roman"/>
              </a:rPr>
              <a:t> Forms a collection of objects that can be used to express data dependencies. Also provides wrapper objects that can be used to specify whether a given callable should be considered CPU or GPU code.</a:t>
            </a:r>
            <a:endParaRPr b="0" lang="en-US" sz="1300" spc="-1" strike="noStrike">
              <a:latin typeface="Arial"/>
            </a:endParaRPr>
          </a:p>
          <a:p>
            <a:pPr marL="457200" algn="just">
              <a:lnSpc>
                <a:spcPct val="115000"/>
              </a:lnSpc>
              <a:spcAft>
                <a:spcPts val="1057"/>
              </a:spcAft>
              <a:buNone/>
              <a:tabLst>
                <a:tab algn="l" pos="0"/>
              </a:tabLst>
            </a:pPr>
            <a:endParaRPr b="0" lang="en-US" sz="1000" spc="-1" strike="noStrike">
              <a:latin typeface="Arial"/>
            </a:endParaRPr>
          </a:p>
          <a:p>
            <a:pPr marL="457200" algn="just">
              <a:lnSpc>
                <a:spcPct val="115000"/>
              </a:lnSpc>
              <a:spcAft>
                <a:spcPts val="1057"/>
              </a:spcAft>
              <a:buNone/>
              <a:tabLst>
                <a:tab algn="l" pos="0"/>
              </a:tabLst>
            </a:pPr>
            <a:r>
              <a:rPr b="1" lang="en-US" sz="1300" spc="-1" strike="noStrike">
                <a:solidFill>
                  <a:srgbClr val="000000"/>
                </a:solidFill>
                <a:latin typeface="Times New Roman"/>
              </a:rPr>
              <a:t>Task visualization interface:</a:t>
            </a:r>
            <a:r>
              <a:rPr b="0" lang="en-US" sz="1300" spc="-1" strike="noStrike">
                <a:solidFill>
                  <a:srgbClr val="000000"/>
                </a:solidFill>
                <a:latin typeface="Times New Roman"/>
              </a:rPr>
              <a:t> Specifies the ways to interact with the task object.</a:t>
            </a:r>
            <a:endParaRPr b="0" lang="en-US" sz="1300" spc="-1" strike="noStrike">
              <a:latin typeface="Arial"/>
            </a:endParaRPr>
          </a:p>
        </p:txBody>
      </p:sp>
      <p:pic>
        <p:nvPicPr>
          <p:cNvPr id="60" name="" descr=""/>
          <p:cNvPicPr/>
          <p:nvPr/>
        </p:nvPicPr>
        <p:blipFill>
          <a:blip r:embed="rId1"/>
          <a:stretch/>
        </p:blipFill>
        <p:spPr>
          <a:xfrm>
            <a:off x="4135680" y="1836000"/>
            <a:ext cx="5833800" cy="3450600"/>
          </a:xfrm>
          <a:prstGeom prst="rect">
            <a:avLst/>
          </a:prstGeom>
          <a:ln w="10800">
            <a:solidFill>
              <a:srgbClr val="3465a4"/>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3"/>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en-US" sz="2700" spc="-1" strike="noStrike">
              <a:latin typeface="Arial"/>
            </a:endParaRPr>
          </a:p>
        </p:txBody>
      </p:sp>
      <p:sp>
        <p:nvSpPr>
          <p:cNvPr id="62" name=""/>
          <p:cNvSpPr/>
          <p:nvPr/>
        </p:nvSpPr>
        <p:spPr>
          <a:xfrm>
            <a:off x="180000" y="2250360"/>
            <a:ext cx="9719280" cy="19256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The </a:t>
            </a:r>
            <a:r>
              <a:rPr b="1" lang="en-US" sz="1400" spc="-1" strike="noStrike">
                <a:solidFill>
                  <a:srgbClr val="000000"/>
                </a:solidFill>
                <a:latin typeface="Times New Roman"/>
                <a:ea typeface="DejaVu Sans"/>
              </a:rPr>
              <a:t>runtime's functionality</a:t>
            </a:r>
            <a:r>
              <a:rPr b="0" lang="en-US" sz="1400" spc="-1" strike="noStrike">
                <a:solidFill>
                  <a:srgbClr val="000000"/>
                </a:solidFill>
                <a:latin typeface="Times New Roman"/>
                <a:ea typeface="DejaVu Sans"/>
              </a:rPr>
              <a:t> provides task creation, task graph and trace generation facilities.</a:t>
            </a: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Can be used to specify which speculation model you want to use.</a:t>
            </a: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The runtime's constructor takes as a parameter the number of threads it should spawn.</a:t>
            </a: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a:lnSpc>
                <a:spcPct val="100000"/>
              </a:lnSpc>
              <a:buNone/>
            </a:pPr>
            <a:r>
              <a:rPr b="0" i="1" lang="en-US" sz="1400" spc="-1" strike="noStrike">
                <a:solidFill>
                  <a:srgbClr val="000000"/>
                </a:solidFill>
                <a:latin typeface="Times New Roman"/>
                <a:ea typeface="DejaVu Sans"/>
              </a:rPr>
              <a:t>By default the parameter is initialized to the number indicated by the </a:t>
            </a:r>
            <a:r>
              <a:rPr b="1" i="1" lang="en-US" sz="1400" spc="-1" strike="noStrike">
                <a:solidFill>
                  <a:srgbClr val="2a6099"/>
                </a:solidFill>
                <a:latin typeface="Times New Roman"/>
                <a:ea typeface="DejaVu Sans"/>
              </a:rPr>
              <a:t>OMP_NUM_THREADS</a:t>
            </a:r>
            <a:r>
              <a:rPr b="0" i="1" lang="en-US" sz="1400" spc="-1" strike="noStrike">
                <a:solidFill>
                  <a:srgbClr val="000000"/>
                </a:solidFill>
                <a:latin typeface="Times New Roman"/>
                <a:ea typeface="DejaVu Sans"/>
              </a:rPr>
              <a:t> environment variable.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9"/>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en-US" sz="2700" spc="-1" strike="noStrike">
              <a:latin typeface="Arial"/>
            </a:endParaRPr>
          </a:p>
        </p:txBody>
      </p:sp>
      <p:sp>
        <p:nvSpPr>
          <p:cNvPr id="64" name=""/>
          <p:cNvSpPr/>
          <p:nvPr/>
        </p:nvSpPr>
        <p:spPr>
          <a:xfrm>
            <a:off x="624960" y="4248000"/>
            <a:ext cx="8987040" cy="875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parameter specifies a priority for the task. </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 parameter is an object used to specify the probability with which the task may write to its maybe-written data dependencies. </a:t>
            </a:r>
            <a:endParaRPr b="0" lang="en-US" sz="1400" spc="-1" strike="noStrike">
              <a:latin typeface="Arial"/>
            </a:endParaRPr>
          </a:p>
        </p:txBody>
      </p:sp>
      <p:sp>
        <p:nvSpPr>
          <p:cNvPr id="65" name=""/>
          <p:cNvSpPr/>
          <p:nvPr/>
        </p:nvSpPr>
        <p:spPr>
          <a:xfrm>
            <a:off x="590760" y="1566000"/>
            <a:ext cx="9056520" cy="1097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auto </a:t>
            </a:r>
            <a:r>
              <a:rPr b="1" lang="en-US" sz="1400" spc="-1" strike="noStrike">
                <a:solidFill>
                  <a:srgbClr val="000000"/>
                </a:solidFill>
                <a:latin typeface="Times New Roman"/>
                <a:ea typeface="DejaVu Sans"/>
              </a:rPr>
              <a:t>task</a:t>
            </a:r>
            <a:r>
              <a:rPr b="0" lang="en-US" sz="1400" spc="-1" strike="noStrike">
                <a:solidFill>
                  <a:srgbClr val="000000"/>
                </a:solidFill>
                <a:latin typeface="Times New Roman"/>
                <a:ea typeface="DejaVu Sans"/>
              </a:rPr>
              <a:t>([optional] </a:t>
            </a:r>
            <a:r>
              <a:rPr b="1" lang="en-US" sz="1400" spc="-1" strike="noStrike">
                <a:solidFill>
                  <a:srgbClr val="2a6099"/>
                </a:solidFill>
                <a:latin typeface="Times New Roman"/>
                <a:ea typeface="DejaVu Sans"/>
              </a:rPr>
              <a:t>SpPriority</a:t>
            </a:r>
            <a:r>
              <a:rPr b="0" lang="en-US" sz="1400" spc="-1" strike="noStrike">
                <a:solidFill>
                  <a:srgbClr val="000000"/>
                </a:solidFill>
                <a:latin typeface="Times New Roman"/>
                <a:ea typeface="DejaVu Sans"/>
              </a:rPr>
              <a:t> </a:t>
            </a:r>
            <a:r>
              <a:rPr b="0" lang="en-US" sz="1400" spc="-1" strike="noStrike">
                <a:solidFill>
                  <a:srgbClr val="158466"/>
                </a:solidFill>
                <a:latin typeface="Times New Roman"/>
                <a:ea typeface="DejaVu Sans"/>
              </a:rPr>
              <a:t>inPriority</a:t>
            </a:r>
            <a:r>
              <a:rPr b="0" lang="en-US" sz="1400" spc="-1" strike="noStrike">
                <a:solidFill>
                  <a:srgbClr val="000000"/>
                </a:solidFill>
                <a:latin typeface="Times New Roman"/>
                <a:ea typeface="DejaVu Sans"/>
              </a:rPr>
              <a:t>, [optional]</a:t>
            </a:r>
            <a:r>
              <a:rPr b="1" lang="en-US" sz="1400" spc="-1" strike="noStrike">
                <a:solidFill>
                  <a:srgbClr val="2a6099"/>
                </a:solidFill>
                <a:latin typeface="Times New Roman"/>
                <a:ea typeface="DejaVu Sans"/>
              </a:rPr>
              <a:t> SpProbability</a:t>
            </a:r>
            <a:r>
              <a:rPr b="0" lang="en-US" sz="1400" spc="-1" strike="noStrike">
                <a:solidFill>
                  <a:srgbClr val="158466"/>
                </a:solidFill>
                <a:latin typeface="Times New Roman"/>
                <a:ea typeface="DejaVu Sans"/>
              </a:rPr>
              <a:t> inProbabilit</a:t>
            </a:r>
            <a:r>
              <a:rPr b="0" lang="en-US" sz="1400" spc="-1" strike="noStrike">
                <a:solidFill>
                  <a:srgbClr val="000000"/>
                </a:solidFill>
                <a:latin typeface="Times New Roman"/>
                <a:ea typeface="DejaVu Sans"/>
              </a:rPr>
              <a:t>y,</a:t>
            </a: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[optional] &lt;DataDependencyTy&gt; do..., &lt;CallableTy&gt; c)</a:t>
            </a:r>
            <a:r>
              <a:rPr b="1" lang="en-US" sz="1400" spc="-1" strike="noStrike">
                <a:solidFill>
                  <a:srgbClr val="ff0000"/>
                </a:solidFill>
                <a:latin typeface="Times New Roman"/>
                <a:ea typeface="DejaVu Sans"/>
              </a:rPr>
              <a:t> (1)</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auto </a:t>
            </a:r>
            <a:r>
              <a:rPr b="1" lang="en-US" sz="1400" spc="-1" strike="noStrike">
                <a:solidFill>
                  <a:srgbClr val="000000"/>
                </a:solidFill>
                <a:latin typeface="Times New Roman"/>
                <a:ea typeface="DejaVu Sans"/>
              </a:rPr>
              <a:t>task</a:t>
            </a:r>
            <a:r>
              <a:rPr b="0" lang="en-US" sz="1400" spc="-1" strike="noStrike">
                <a:solidFill>
                  <a:srgbClr val="000000"/>
                </a:solidFill>
                <a:latin typeface="Times New Roman"/>
                <a:ea typeface="DejaVu Sans"/>
              </a:rPr>
              <a:t>([optional] </a:t>
            </a:r>
            <a:r>
              <a:rPr b="1" lang="en-US" sz="1400" spc="-1" strike="noStrike">
                <a:solidFill>
                  <a:srgbClr val="2a6099"/>
                </a:solidFill>
                <a:latin typeface="Times New Roman"/>
                <a:ea typeface="DejaVu Sans"/>
              </a:rPr>
              <a:t>SpPriority</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[optional]</a:t>
            </a:r>
            <a:r>
              <a:rPr b="1" lang="en-US" sz="1400" spc="-1" strike="noStrike">
                <a:solidFill>
                  <a:srgbClr val="2a6099"/>
                </a:solidFill>
                <a:latin typeface="Times New Roman"/>
                <a:ea typeface="DejaVu Sans"/>
              </a:rPr>
              <a:t> SpProbability</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a:t>
            </a: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[optional] &lt;DataDependencyTy&gt; do..., </a:t>
            </a:r>
            <a:r>
              <a:rPr b="1" lang="en-US" sz="1400" spc="-1" strike="noStrike">
                <a:solidFill>
                  <a:srgbClr val="2a6099"/>
                </a:solidFill>
                <a:latin typeface="Times New Roman"/>
                <a:ea typeface="DejaVu Sans"/>
              </a:rPr>
              <a:t>SpCpuCode</a:t>
            </a:r>
            <a:r>
              <a:rPr b="0" lang="en-US" sz="1400" spc="-1" strike="noStrike">
                <a:solidFill>
                  <a:srgbClr val="000000"/>
                </a:solidFill>
                <a:latin typeface="Times New Roman"/>
                <a:ea typeface="DejaVu Sans"/>
              </a:rPr>
              <a:t>(&lt;CallableTy&gt; c1), [optional]</a:t>
            </a:r>
            <a:r>
              <a:rPr b="1" lang="en-US" sz="1400" spc="-1" strike="noStrike">
                <a:solidFill>
                  <a:srgbClr val="2a6099"/>
                </a:solidFill>
                <a:latin typeface="Times New Roman"/>
                <a:ea typeface="DejaVu Sans"/>
              </a:rPr>
              <a:t> SpGpuCode</a:t>
            </a:r>
            <a:r>
              <a:rPr b="0" lang="en-US" sz="1400" spc="-1" strike="noStrike">
                <a:solidFill>
                  <a:srgbClr val="000000"/>
                </a:solidFill>
                <a:latin typeface="Times New Roman"/>
                <a:ea typeface="DejaVu Sans"/>
              </a:rPr>
              <a:t>(&lt;CallableTy&gt; c2)) </a:t>
            </a:r>
            <a:r>
              <a:rPr b="1" lang="en-US" sz="1400" spc="-1" strike="noStrike">
                <a:solidFill>
                  <a:srgbClr val="ff0000"/>
                </a:solidFill>
                <a:latin typeface="Times New Roman"/>
                <a:ea typeface="DejaVu Sans"/>
              </a:rPr>
              <a:t>(2)</a:t>
            </a:r>
            <a:endParaRPr b="0" lang="en-US" sz="1400" spc="-1" strike="noStrike">
              <a:latin typeface="Arial"/>
            </a:endParaRPr>
          </a:p>
        </p:txBody>
      </p:sp>
      <p:sp>
        <p:nvSpPr>
          <p:cNvPr id="66" name=""/>
          <p:cNvSpPr/>
          <p:nvPr/>
        </p:nvSpPr>
        <p:spPr>
          <a:xfrm>
            <a:off x="36000" y="1242000"/>
            <a:ext cx="4715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This method creates a new task and injects it into the runtime. </a:t>
            </a:r>
            <a:endParaRPr b="0" lang="en-US" sz="1400" spc="-1" strike="noStrike">
              <a:latin typeface="Arial"/>
            </a:endParaRPr>
          </a:p>
        </p:txBody>
      </p:sp>
      <p:sp>
        <p:nvSpPr>
          <p:cNvPr id="67" name=""/>
          <p:cNvSpPr/>
          <p:nvPr/>
        </p:nvSpPr>
        <p:spPr>
          <a:xfrm>
            <a:off x="1416240" y="2890440"/>
            <a:ext cx="7871760" cy="1465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US" sz="1400" spc="-1" strike="noStrike">
                <a:solidFill>
                  <a:srgbClr val="ff0000"/>
                </a:solidFill>
                <a:latin typeface="Times New Roman"/>
                <a:ea typeface="DejaVu Sans"/>
              </a:rPr>
              <a:t>(1)</a:t>
            </a:r>
            <a:r>
              <a:rPr b="0" lang="en-US" sz="1400" spc="-1" strike="noStrike">
                <a:solidFill>
                  <a:srgbClr val="000000"/>
                </a:solidFill>
                <a:latin typeface="Times New Roman"/>
                <a:ea typeface="DejaVu Sans"/>
              </a:rPr>
              <a:t> the callable is passed as is to the task call. It will implicitly be interpreted by the runtime as CPU code.</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1" lang="en-US" sz="1400" spc="-1" strike="noStrike">
                <a:solidFill>
                  <a:srgbClr val="ff0000"/>
                </a:solidFill>
                <a:latin typeface="Times New Roman"/>
                <a:ea typeface="DejaVu Sans"/>
              </a:rPr>
              <a:t>(2)</a:t>
            </a:r>
            <a:r>
              <a:rPr b="0" lang="en-US" sz="1400" spc="-1" strike="noStrike">
                <a:solidFill>
                  <a:srgbClr val="000000"/>
                </a:solidFill>
                <a:latin typeface="Times New Roman"/>
                <a:ea typeface="DejaVu Sans"/>
              </a:rPr>
              <a:t> the callable c1 is explicitly tagged as CPU code by being wrapped inside a SpCpuCode object.</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0" lang="en-US" sz="1400" spc="-1" strike="noStrike">
                <a:solidFill>
                  <a:srgbClr val="000000"/>
                </a:solidFill>
                <a:latin typeface="Times New Roman"/>
                <a:ea typeface="DejaVu Sans"/>
              </a:rPr>
              <a:t>Overload</a:t>
            </a:r>
            <a:r>
              <a:rPr b="1" lang="en-US" sz="1400" spc="-1" strike="noStrike">
                <a:solidFill>
                  <a:srgbClr val="ff0000"/>
                </a:solidFill>
                <a:latin typeface="Times New Roman"/>
                <a:ea typeface="DejaVu Sans"/>
              </a:rPr>
              <a:t> (2)</a:t>
            </a:r>
            <a:r>
              <a:rPr b="0" lang="en-US" sz="1400" spc="-1" strike="noStrike">
                <a:solidFill>
                  <a:srgbClr val="000000"/>
                </a:solidFill>
                <a:latin typeface="Times New Roman"/>
                <a:ea typeface="DejaVu Sans"/>
              </a:rPr>
              <a:t> additionally permits the user to provide a GPU version of the code </a:t>
            </a: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0" lang="en-US" sz="1400" spc="-1" strike="noStrike">
                <a:solidFill>
                  <a:srgbClr val="000000"/>
                </a:solidFill>
                <a:latin typeface="Times New Roman"/>
                <a:ea typeface="DejaVu Sans"/>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0"/>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en-US" sz="2700" spc="-1" strike="noStrike">
              <a:latin typeface="Arial"/>
            </a:endParaRPr>
          </a:p>
        </p:txBody>
      </p:sp>
      <p:sp>
        <p:nvSpPr>
          <p:cNvPr id="69" name=""/>
          <p:cNvSpPr/>
          <p:nvPr/>
        </p:nvSpPr>
        <p:spPr>
          <a:xfrm>
            <a:off x="4169880" y="1302840"/>
            <a:ext cx="5622120" cy="205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solidFill>
                  <a:srgbClr val="158466"/>
                </a:solidFill>
                <a:latin typeface="Times New Roman"/>
                <a:ea typeface="DejaVu Sans"/>
              </a:rPr>
              <a:t>Type1</a:t>
            </a:r>
            <a:r>
              <a:rPr b="0" lang="en-US" sz="1400" spc="-1" strike="noStrike">
                <a:solidFill>
                  <a:srgbClr val="000000"/>
                </a:solidFill>
                <a:latin typeface="Times New Roman"/>
                <a:ea typeface="DejaVu Sans"/>
              </a:rPr>
              <a:t> v1; </a:t>
            </a:r>
            <a:r>
              <a:rPr b="1" lang="en-US" sz="1400" spc="-1" strike="noStrike">
                <a:solidFill>
                  <a:srgbClr val="158466"/>
                </a:solidFill>
                <a:latin typeface="Times New Roman"/>
                <a:ea typeface="DejaVu Sans"/>
              </a:rPr>
              <a:t>Type2</a:t>
            </a:r>
            <a:r>
              <a:rPr b="0" lang="en-US" sz="1400" spc="-1" strike="noStrike">
                <a:solidFill>
                  <a:srgbClr val="000000"/>
                </a:solidFill>
                <a:latin typeface="Times New Roman"/>
                <a:ea typeface="DejaVu Sans"/>
              </a:rPr>
              <a:t> v2;</a:t>
            </a: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 </a:t>
            </a:r>
            <a:endParaRPr b="0" lang="en-US" sz="1400" spc="-1" strike="noStrike">
              <a:latin typeface="Arial"/>
            </a:endParaRPr>
          </a:p>
          <a:p>
            <a:pPr>
              <a:lnSpc>
                <a:spcPct val="100000"/>
              </a:lnSpc>
              <a:buNone/>
            </a:pPr>
            <a:r>
              <a:rPr b="1" lang="en-US" sz="1400" spc="-1" strike="noStrike">
                <a:solidFill>
                  <a:srgbClr val="ff0000"/>
                </a:solidFill>
                <a:latin typeface="Times New Roman"/>
                <a:ea typeface="DejaVu Sans"/>
              </a:rPr>
              <a:t>runtime.task</a:t>
            </a:r>
            <a:r>
              <a:rPr b="0" lang="en-US" sz="1400" spc="-1" strike="noStrike">
                <a:solidFill>
                  <a:srgbClr val="000000"/>
                </a:solidFill>
                <a:latin typeface="Times New Roman"/>
                <a:ea typeface="DejaVu Sans"/>
              </a:rPr>
              <a:t> ( </a:t>
            </a:r>
            <a:r>
              <a:rPr b="1" lang="en-US" sz="1400" spc="-1" strike="noStrike">
                <a:solidFill>
                  <a:srgbClr val="2a6099"/>
                </a:solidFill>
                <a:latin typeface="Times New Roman"/>
                <a:ea typeface="DejaVu Sans"/>
              </a:rPr>
              <a:t>SpRead</a:t>
            </a:r>
            <a:r>
              <a:rPr b="0" lang="en-US" sz="1400" spc="-1" strike="noStrike">
                <a:solidFill>
                  <a:srgbClr val="000000"/>
                </a:solidFill>
                <a:latin typeface="Times New Roman"/>
                <a:ea typeface="DejaVu Sans"/>
              </a:rPr>
              <a:t>(v1), </a:t>
            </a:r>
            <a:r>
              <a:rPr b="1" lang="en-US" sz="1400" spc="-1" strike="noStrike">
                <a:solidFill>
                  <a:srgbClr val="2a6099"/>
                </a:solidFill>
                <a:latin typeface="Times New Roman"/>
                <a:ea typeface="DejaVu Sans"/>
              </a:rPr>
              <a:t>SpWrite</a:t>
            </a:r>
            <a:r>
              <a:rPr b="0" lang="en-US" sz="1400" spc="-1" strike="noStrike">
                <a:solidFill>
                  <a:srgbClr val="000000"/>
                </a:solidFill>
                <a:latin typeface="Times New Roman"/>
                <a:ea typeface="DejaVu Sans"/>
              </a:rPr>
              <a:t>(v2),       </a:t>
            </a:r>
            <a:endParaRPr b="0" lang="en-US" sz="1400" spc="-1" strike="noStrike">
              <a:latin typeface="Arial"/>
            </a:endParaRPr>
          </a:p>
          <a:p>
            <a:pPr marL="360000">
              <a:lnSpc>
                <a:spcPct val="100000"/>
              </a:lnSpc>
              <a:buNone/>
            </a:pPr>
            <a:r>
              <a:rPr b="1" lang="en-US" sz="1400" spc="-1" strike="noStrike">
                <a:solidFill>
                  <a:srgbClr val="000000"/>
                </a:solidFill>
                <a:latin typeface="Times New Roman"/>
                <a:ea typeface="DejaVu Sans"/>
              </a:rPr>
              <a:t>[ ] </a:t>
            </a:r>
            <a:r>
              <a:rPr b="0" lang="en-US" sz="1400" spc="-1" strike="noStrike">
                <a:solidFill>
                  <a:srgbClr val="000000"/>
                </a:solidFill>
                <a:latin typeface="Times New Roman"/>
                <a:ea typeface="DejaVu Sans"/>
              </a:rPr>
              <a:t>(</a:t>
            </a:r>
            <a:r>
              <a:rPr b="1" lang="en-US" sz="1400" spc="-1" strike="noStrike">
                <a:solidFill>
                  <a:srgbClr val="158466"/>
                </a:solidFill>
                <a:latin typeface="Times New Roman"/>
                <a:ea typeface="DejaVu Sans"/>
              </a:rPr>
              <a:t>const Type1</a:t>
            </a:r>
            <a:r>
              <a:rPr b="0" lang="en-US" sz="1400" spc="-1" strike="noStrike">
                <a:solidFill>
                  <a:srgbClr val="000000"/>
                </a:solidFill>
                <a:latin typeface="Times New Roman"/>
                <a:ea typeface="DejaVu Sans"/>
              </a:rPr>
              <a:t> &amp;paramV1, </a:t>
            </a:r>
            <a:r>
              <a:rPr b="1" lang="en-US" sz="1400" spc="-1" strike="noStrike">
                <a:solidFill>
                  <a:srgbClr val="158466"/>
                </a:solidFill>
                <a:latin typeface="Times New Roman"/>
                <a:ea typeface="DejaVu Sans"/>
              </a:rPr>
              <a:t>Type2</a:t>
            </a:r>
            <a:r>
              <a:rPr b="0" lang="en-US" sz="1400" spc="-1" strike="noStrike">
                <a:solidFill>
                  <a:srgbClr val="000000"/>
                </a:solidFill>
                <a:latin typeface="Times New Roman"/>
                <a:ea typeface="DejaVu Sans"/>
              </a:rPr>
              <a:t> &amp;paramV2) </a:t>
            </a:r>
            <a:endParaRPr b="0" lang="en-US" sz="1400" spc="-1" strike="noStrike">
              <a:latin typeface="Arial"/>
              <a:ea typeface="Microsoft YaHei"/>
            </a:endParaRPr>
          </a:p>
          <a:p>
            <a:pPr marL="360000">
              <a:lnSpc>
                <a:spcPct val="100000"/>
              </a:lnSpc>
              <a:buNone/>
            </a:pPr>
            <a:r>
              <a:rPr b="0" lang="en-US" sz="1400" spc="-1" strike="noStrike">
                <a:solidFill>
                  <a:srgbClr val="000000"/>
                </a:solidFill>
                <a:latin typeface="Times New Roman"/>
                <a:ea typeface="DejaVu Sans"/>
              </a:rPr>
              <a:t>{</a:t>
            </a:r>
            <a:endParaRPr b="0" lang="en-US" sz="1400" spc="-1" strike="noStrike">
              <a:latin typeface="Arial"/>
              <a:ea typeface="Microsoft YaHei"/>
            </a:endParaRPr>
          </a:p>
          <a:p>
            <a:pPr marL="360000">
              <a:lnSpc>
                <a:spcPct val="100000"/>
              </a:lnSpc>
              <a:buNone/>
            </a:pPr>
            <a:r>
              <a:rPr b="0" lang="en-US" sz="1400" spc="-1" strike="noStrike">
                <a:solidFill>
                  <a:srgbClr val="000000"/>
                </a:solidFill>
                <a:latin typeface="Times New Roman"/>
                <a:ea typeface="DejaVu Sans"/>
              </a:rPr>
              <a:t>    </a:t>
            </a:r>
            <a:r>
              <a:rPr b="0" lang="en-US" sz="1400" spc="-1" strike="noStrike">
                <a:solidFill>
                  <a:srgbClr val="000000"/>
                </a:solidFill>
                <a:latin typeface="Times New Roman"/>
                <a:ea typeface="DejaVu Sans"/>
              </a:rPr>
              <a:t>If (paramV1.test()) { paramV2.set(1); } else { paramV2.set(2); }</a:t>
            </a:r>
            <a:endParaRPr b="0" lang="en-US" sz="1400" spc="-1" strike="noStrike">
              <a:latin typeface="Arial"/>
              <a:ea typeface="Microsoft YaHei"/>
            </a:endParaRPr>
          </a:p>
          <a:p>
            <a:pPr marL="360000">
              <a:lnSpc>
                <a:spcPct val="100000"/>
              </a:lnSpc>
              <a:buNone/>
            </a:pPr>
            <a:r>
              <a:rPr b="0" lang="en-US" sz="1400" spc="-1" strike="noStrike">
                <a:solidFill>
                  <a:srgbClr val="000000"/>
                </a:solidFill>
                <a:latin typeface="Times New Roman"/>
                <a:ea typeface="DejaVu Sans"/>
              </a:rPr>
              <a:t>}</a:t>
            </a:r>
            <a:endParaRPr b="0" lang="en-US" sz="1400" spc="-1" strike="noStrike">
              <a:latin typeface="Arial"/>
              <a:ea typeface="Microsoft YaHei"/>
            </a:endParaRPr>
          </a:p>
          <a:p>
            <a:pPr>
              <a:lnSpc>
                <a:spcPct val="100000"/>
              </a:lnSpc>
              <a:buNone/>
            </a:pPr>
            <a:r>
              <a:rPr b="0" lang="en-US" sz="1400" spc="-1" strike="noStrike">
                <a:solidFill>
                  <a:srgbClr val="000000"/>
                </a:solidFill>
                <a:latin typeface="Times New Roman"/>
                <a:ea typeface="DejaVu Sans"/>
              </a:rPr>
              <a:t>); </a:t>
            </a:r>
            <a:endParaRPr b="0" lang="en-US" sz="1400" spc="-1" strike="noStrike">
              <a:latin typeface="Arial"/>
            </a:endParaRPr>
          </a:p>
        </p:txBody>
      </p:sp>
      <p:sp>
        <p:nvSpPr>
          <p:cNvPr id="70" name=""/>
          <p:cNvSpPr/>
          <p:nvPr/>
        </p:nvSpPr>
        <p:spPr>
          <a:xfrm>
            <a:off x="613800" y="3204000"/>
            <a:ext cx="9213480" cy="1662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Parameters corresponding to a </a:t>
            </a:r>
            <a:r>
              <a:rPr b="1" lang="en-US" sz="1400" spc="-1" strike="noStrike">
                <a:solidFill>
                  <a:srgbClr val="2a6099"/>
                </a:solidFill>
                <a:latin typeface="Times New Roman"/>
                <a:ea typeface="DejaVu Sans"/>
              </a:rPr>
              <a:t>SpRead </a:t>
            </a:r>
            <a:r>
              <a:rPr b="0" lang="en-US" sz="1400" spc="-1" strike="noStrike">
                <a:solidFill>
                  <a:srgbClr val="000000"/>
                </a:solidFill>
                <a:latin typeface="Times New Roman"/>
                <a:ea typeface="DejaVu Sans"/>
              </a:rPr>
              <a:t>data dependency object should be declared const. </a:t>
            </a: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Code inside the callable must be referring to parameter names rather than the original variable names. </a:t>
            </a: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In the example given above, code in the lambda body is referring to the names paramV1 and paramV2 to refer to v1 and v2 data values rather than v1 and v2. </a:t>
            </a:r>
            <a:endParaRPr b="0" lang="en-US" sz="1400" spc="-1" strike="noStrike">
              <a:latin typeface="Arial"/>
            </a:endParaRPr>
          </a:p>
          <a:p>
            <a:pPr marL="216000" indent="-216000">
              <a:lnSpc>
                <a:spcPct val="100000"/>
              </a:lnSpc>
              <a:buClr>
                <a:srgbClr val="000000"/>
              </a:buClr>
              <a:buSzPct val="45000"/>
              <a:buFont typeface="Wingdings" charset="2"/>
              <a:buChar char=""/>
            </a:pP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You should not capture v1 and v2 by reference and work with v1 and v2 directly.</a:t>
            </a:r>
            <a:endParaRPr b="0" lang="en-US" sz="1400" spc="-1" strike="noStrike">
              <a:latin typeface="Arial"/>
            </a:endParaRPr>
          </a:p>
        </p:txBody>
      </p:sp>
      <p:sp>
        <p:nvSpPr>
          <p:cNvPr id="71" name=""/>
          <p:cNvSpPr txBox="1"/>
          <p:nvPr/>
        </p:nvSpPr>
        <p:spPr>
          <a:xfrm>
            <a:off x="5472000" y="5040000"/>
            <a:ext cx="4500000" cy="286920"/>
          </a:xfrm>
          <a:prstGeom prst="rect">
            <a:avLst/>
          </a:prstGeom>
          <a:noFill/>
          <a:ln w="0">
            <a:noFill/>
          </a:ln>
        </p:spPr>
        <p:txBody>
          <a:bodyPr lIns="90000" rIns="90000" tIns="45000" bIns="45000" anchor="t">
            <a:noAutofit/>
          </a:bodyPr>
          <a:p>
            <a:r>
              <a:rPr b="0" i="1" lang="en-US" sz="1200" spc="-1" strike="noStrike">
                <a:latin typeface="Times New Roman"/>
              </a:rPr>
              <a:t>Def: A callable objects is something that can be called like a function</a:t>
            </a:r>
            <a:r>
              <a:rPr b="0" lang="en-US" sz="1400" spc="-1" strike="noStrike">
                <a:latin typeface="Times New Roman"/>
              </a:rPr>
              <a:t>.</a:t>
            </a:r>
            <a:endParaRPr b="0" lang="en-US" sz="1400" spc="-1" strike="noStrike">
              <a:latin typeface="Times New Roman"/>
            </a:endParaRPr>
          </a:p>
        </p:txBody>
      </p:sp>
      <p:pic>
        <p:nvPicPr>
          <p:cNvPr id="72" name="" descr=""/>
          <p:cNvPicPr/>
          <p:nvPr/>
        </p:nvPicPr>
        <p:blipFill>
          <a:blip r:embed="rId1"/>
          <a:stretch/>
        </p:blipFill>
        <p:spPr>
          <a:xfrm>
            <a:off x="720000" y="1584000"/>
            <a:ext cx="1927800" cy="1355040"/>
          </a:xfrm>
          <a:prstGeom prst="rect">
            <a:avLst/>
          </a:prstGeom>
          <a:ln w="108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1"/>
          <p:cNvSpPr/>
          <p:nvPr/>
        </p:nvSpPr>
        <p:spPr>
          <a:xfrm>
            <a:off x="354960" y="226080"/>
            <a:ext cx="9354600" cy="713520"/>
          </a:xfrm>
          <a:prstGeom prst="rect">
            <a:avLst/>
          </a:prstGeom>
          <a:noFill/>
          <a:ln w="0">
            <a:noFill/>
          </a:ln>
        </p:spPr>
        <p:style>
          <a:lnRef idx="0"/>
          <a:fillRef idx="0"/>
          <a:effectRef idx="0"/>
          <a:fontRef idx="minor"/>
        </p:style>
        <p:txBody>
          <a:bodyPr lIns="0" rIns="0" tIns="0" bIns="0" anchor="ctr">
            <a:noAutofit/>
          </a:bodyPr>
          <a:p>
            <a:pPr>
              <a:lnSpc>
                <a:spcPct val="100000"/>
              </a:lnSpc>
              <a:buNone/>
              <a:tabLst>
                <a:tab algn="l" pos="0"/>
              </a:tabLst>
            </a:pPr>
            <a:r>
              <a:rPr b="1" lang="en-US" sz="2700" spc="-1" strike="noStrike">
                <a:solidFill>
                  <a:srgbClr val="ffffff"/>
                </a:solidFill>
                <a:latin typeface="Source Sans Pro Black"/>
                <a:ea typeface="DejaVu Sans"/>
              </a:rPr>
              <a:t>SPECX: Runtime Interface</a:t>
            </a:r>
            <a:endParaRPr b="0" lang="en-US" sz="2700" spc="-1" strike="noStrike">
              <a:latin typeface="Arial"/>
            </a:endParaRPr>
          </a:p>
        </p:txBody>
      </p:sp>
      <p:sp>
        <p:nvSpPr>
          <p:cNvPr id="74" name=""/>
          <p:cNvSpPr/>
          <p:nvPr/>
        </p:nvSpPr>
        <p:spPr>
          <a:xfrm>
            <a:off x="360000" y="2173320"/>
            <a:ext cx="829692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setSpeculationTest</a:t>
            </a:r>
            <a:r>
              <a:rPr b="0" lang="en-US" sz="1400" spc="-1" strike="noStrike">
                <a:solidFill>
                  <a:srgbClr val="000000"/>
                </a:solidFill>
                <a:latin typeface="Times New Roman"/>
                <a:ea typeface="DejaVu Sans"/>
              </a:rPr>
              <a:t>(std::function&lt;bool(int,const SpProbability&amp;)&gt; inFormula)</a:t>
            </a:r>
            <a:endParaRPr b="0" lang="en-US" sz="1400" spc="-1" strike="noStrike">
              <a:latin typeface="Arial"/>
            </a:endParaRPr>
          </a:p>
        </p:txBody>
      </p:sp>
      <p:sp>
        <p:nvSpPr>
          <p:cNvPr id="75" name=""/>
          <p:cNvSpPr/>
          <p:nvPr/>
        </p:nvSpPr>
        <p:spPr>
          <a:xfrm>
            <a:off x="540000" y="2845440"/>
            <a:ext cx="926892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Times New Roman"/>
                <a:ea typeface="DejaVu Sans"/>
              </a:rPr>
              <a:t>This method sets a predicate function that will be called by the runtime whenever a speculative task is ready to be put in the queue of ready tasks . </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Times New Roman"/>
                <a:ea typeface="DejaVu Sans"/>
              </a:rPr>
              <a:t>The predicate returns a boolean. Reciprocally a return value of false means the speculative task and all of its dependent speculative tasks should be disabled.</a:t>
            </a:r>
            <a:endParaRPr b="0" lang="en-US" sz="1400" spc="-1" strike="noStrike">
              <a:latin typeface="Arial"/>
            </a:endParaRPr>
          </a:p>
        </p:txBody>
      </p:sp>
      <p:sp>
        <p:nvSpPr>
          <p:cNvPr id="76" name=""/>
          <p:cNvSpPr/>
          <p:nvPr/>
        </p:nvSpPr>
        <p:spPr>
          <a:xfrm>
            <a:off x="1210680" y="4320000"/>
            <a:ext cx="8688600" cy="4831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400" spc="-1" strike="noStrike">
                <a:solidFill>
                  <a:srgbClr val="000000"/>
                </a:solidFill>
                <a:latin typeface="Times New Roman"/>
                <a:ea typeface="DejaVu Sans"/>
              </a:rPr>
              <a:t>If no speculation test is set in the runtime, the default behavior is that a speculative task and all its dependent speculative tasks will only be enabled if at the time the predicate is called no other tasks are ready to run.</a:t>
            </a:r>
            <a:endParaRPr b="0" lang="en-US" sz="1400" spc="-1" strike="noStrike">
              <a:latin typeface="Arial"/>
            </a:endParaRPr>
          </a:p>
        </p:txBody>
      </p:sp>
      <p:pic>
        <p:nvPicPr>
          <p:cNvPr id="77" name="" descr=""/>
          <p:cNvPicPr/>
          <p:nvPr/>
        </p:nvPicPr>
        <p:blipFill>
          <a:blip r:embed="rId1"/>
          <a:stretch/>
        </p:blipFill>
        <p:spPr>
          <a:xfrm>
            <a:off x="72000" y="1260000"/>
            <a:ext cx="1082520" cy="720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1637</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2023-07-07T10:09:38Z</dcterms:created>
  <dc:creator/>
  <dc:description/>
  <dc:language>fr-FR</dc:language>
  <cp:lastModifiedBy/>
  <dcterms:modified xsi:type="dcterms:W3CDTF">2023-09-06T14:55:16Z</dcterms:modified>
  <cp:revision>249</cp:revision>
  <dc:subject/>
  <dc:title>Midnightblue</dc:title>
</cp:coreProperties>
</file>

<file path=docProps/custom.xml><?xml version="1.0" encoding="utf-8"?>
<Properties xmlns="http://schemas.openxmlformats.org/officeDocument/2006/custom-properties" xmlns:vt="http://schemas.openxmlformats.org/officeDocument/2006/docPropsVTypes"/>
</file>