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fr-CH"/>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fr-CH"/>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fr-C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1"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ftr" idx="1"/>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tabLst>
                <a:tab algn="l" pos="0"/>
              </a:tabLst>
              <a:defRPr b="1" lang="fr-FR" sz="1800" spc="-1" strike="noStrike">
                <a:solidFill>
                  <a:srgbClr val="ffffff"/>
                </a:solidFill>
                <a:latin typeface="Source Sans Pro Black"/>
              </a:defRPr>
            </a:lvl1pPr>
          </a:lstStyle>
          <a:p>
            <a:pPr algn="ctr">
              <a:lnSpc>
                <a:spcPct val="100000"/>
              </a:lnSpc>
              <a:buNone/>
              <a:tabLst>
                <a:tab algn="l" pos="0"/>
              </a:tabLst>
            </a:pPr>
            <a:r>
              <a:rPr b="1" lang="fr-FR" sz="1800" spc="-1" strike="noStrike">
                <a:solidFill>
                  <a:srgbClr val="ffffff"/>
                </a:solidFill>
                <a:latin typeface="Source Sans Pro Black"/>
              </a:rPr>
              <a:t>&lt;footer&gt;</a:t>
            </a:r>
            <a:endParaRPr b="0" lang="fr-CH" sz="1800" spc="-1" strike="noStrike">
              <a:latin typeface="Times New Roman"/>
            </a:endParaRPr>
          </a:p>
        </p:txBody>
      </p:sp>
      <p:sp>
        <p:nvSpPr>
          <p:cNvPr id="3" name="PlaceHolder 2"/>
          <p:cNvSpPr>
            <a:spLocks noGrp="1"/>
          </p:cNvSpPr>
          <p:nvPr>
            <p:ph type="dt" idx="2"/>
          </p:nvPr>
        </p:nvSpPr>
        <p:spPr>
          <a:xfrm>
            <a:off x="360000" y="5400000"/>
            <a:ext cx="2874960" cy="264960"/>
          </a:xfrm>
          <a:prstGeom prst="rect">
            <a:avLst/>
          </a:prstGeom>
          <a:noFill/>
          <a:ln w="72000">
            <a:noFill/>
          </a:ln>
        </p:spPr>
        <p:txBody>
          <a:bodyPr lIns="0" rIns="0" tIns="0" bIns="0" anchor="t">
            <a:noAutofit/>
          </a:bodyPr>
          <a:lstStyle>
            <a:lvl1pPr>
              <a:defRPr b="0" lang="fr-CH" sz="1400" spc="-1" strike="noStrike">
                <a:latin typeface="Times New Roman"/>
              </a:defRPr>
            </a:lvl1pPr>
          </a:lstStyle>
          <a:p>
            <a:r>
              <a:rPr b="0" lang="fr-CH" sz="1400" spc="-1" strike="noStrike">
                <a:latin typeface="Times New Roman"/>
              </a:rPr>
              <a:t>&lt;date/time&gt;</a:t>
            </a:r>
            <a:endParaRPr b="0" lang="fr-CH" sz="1400" spc="-1" strike="noStrike">
              <a:latin typeface="Times New Roman"/>
            </a:endParaRPr>
          </a:p>
        </p:txBody>
      </p:sp>
      <p:sp>
        <p:nvSpPr>
          <p:cNvPr id="4"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fr-CH" sz="4400" spc="-1" strike="noStrike">
                <a:latin typeface="Arial"/>
              </a:rPr>
              <a:t>Click to edit the title text format</a:t>
            </a:r>
            <a:endParaRPr b="0" lang="fr-CH" sz="4400" spc="-1" strike="noStrike">
              <a:latin typeface="Arial"/>
            </a:endParaRPr>
          </a:p>
        </p:txBody>
      </p:sp>
      <p:sp>
        <p:nvSpPr>
          <p:cNvPr id="5"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latin typeface="Arial"/>
              </a:rPr>
              <a:t>Click to edit the outline text format</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Second Outline Level</a:t>
            </a:r>
            <a:endParaRPr b="0" lang="fr-CH" sz="2800" spc="-1" strike="noStrike">
              <a:latin typeface="Arial"/>
            </a:endParaRPr>
          </a:p>
          <a:p>
            <a:pPr lvl="2" marL="1296000" indent="-288000">
              <a:spcBef>
                <a:spcPts val="850"/>
              </a:spcBef>
              <a:buClr>
                <a:srgbClr val="000000"/>
              </a:buClr>
              <a:buSzPct val="45000"/>
              <a:buFont typeface="Wingdings" charset="2"/>
              <a:buChar char=""/>
            </a:pPr>
            <a:r>
              <a:rPr b="0" lang="fr-CH" sz="2400" spc="-1" strike="noStrike">
                <a:latin typeface="Arial"/>
              </a:rPr>
              <a:t>Third Outline Level</a:t>
            </a:r>
            <a:endParaRPr b="0" lang="fr-CH" sz="2400" spc="-1" strike="noStrike">
              <a:latin typeface="Arial"/>
            </a:endParaRPr>
          </a:p>
          <a:p>
            <a:pPr lvl="3" marL="1728000" indent="-216000">
              <a:spcBef>
                <a:spcPts val="567"/>
              </a:spcBef>
              <a:buClr>
                <a:srgbClr val="000000"/>
              </a:buClr>
              <a:buSzPct val="75000"/>
              <a:buFont typeface="Symbol" charset="2"/>
              <a:buChar char=""/>
            </a:pPr>
            <a:r>
              <a:rPr b="0" lang="fr-CH" sz="2000" spc="-1" strike="noStrike">
                <a:latin typeface="Arial"/>
              </a:rPr>
              <a:t>Fourth Outline Level</a:t>
            </a:r>
            <a:endParaRPr b="0" lang="fr-CH" sz="2000" spc="-1" strike="noStrike">
              <a:latin typeface="Arial"/>
            </a:endParaRPr>
          </a:p>
          <a:p>
            <a:pPr lvl="4" marL="2160000" indent="-216000">
              <a:spcBef>
                <a:spcPts val="283"/>
              </a:spcBef>
              <a:buClr>
                <a:srgbClr val="000000"/>
              </a:buClr>
              <a:buSzPct val="45000"/>
              <a:buFont typeface="Wingdings" charset="2"/>
              <a:buChar char=""/>
            </a:pPr>
            <a:r>
              <a:rPr b="0" lang="fr-CH" sz="2000" spc="-1" strike="noStrike">
                <a:latin typeface="Arial"/>
              </a:rPr>
              <a:t>Fifth Outline Level</a:t>
            </a:r>
            <a:endParaRPr b="0" lang="fr-CH" sz="2000" spc="-1" strike="noStrike">
              <a:latin typeface="Arial"/>
            </a:endParaRPr>
          </a:p>
          <a:p>
            <a:pPr lvl="5" marL="2592000" indent="-216000">
              <a:spcBef>
                <a:spcPts val="283"/>
              </a:spcBef>
              <a:buClr>
                <a:srgbClr val="000000"/>
              </a:buClr>
              <a:buSzPct val="45000"/>
              <a:buFont typeface="Wingdings" charset="2"/>
              <a:buChar char=""/>
            </a:pPr>
            <a:r>
              <a:rPr b="0" lang="fr-CH" sz="2000" spc="-1" strike="noStrike">
                <a:latin typeface="Arial"/>
              </a:rPr>
              <a:t>Sixth Outline Level</a:t>
            </a:r>
            <a:endParaRPr b="0" lang="fr-CH" sz="2000" spc="-1" strike="noStrike">
              <a:latin typeface="Arial"/>
            </a:endParaRPr>
          </a:p>
          <a:p>
            <a:pPr lvl="6" marL="3024000" indent="-216000">
              <a:spcBef>
                <a:spcPts val="283"/>
              </a:spcBef>
              <a:buClr>
                <a:srgbClr val="000000"/>
              </a:buClr>
              <a:buSzPct val="45000"/>
              <a:buFont typeface="Wingdings" charset="2"/>
              <a:buChar char=""/>
            </a:pPr>
            <a:r>
              <a:rPr b="0" lang="fr-CH" sz="2000" spc="-1" strike="noStrike">
                <a:latin typeface="Arial"/>
              </a:rPr>
              <a:t>Seventh Outline Level</a:t>
            </a:r>
            <a:endParaRPr b="0" lang="fr-C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0" y="0"/>
            <a:ext cx="10154520" cy="4314960"/>
          </a:xfrm>
          <a:prstGeom prst="rect">
            <a:avLst/>
          </a:prstGeom>
          <a:ln w="10800">
            <a:noFill/>
          </a:ln>
        </p:spPr>
      </p:pic>
      <p:sp>
        <p:nvSpPr>
          <p:cNvPr id="43" name=""/>
          <p:cNvSpPr/>
          <p:nvPr/>
        </p:nvSpPr>
        <p:spPr>
          <a:xfrm>
            <a:off x="714600" y="4392000"/>
            <a:ext cx="9354960" cy="714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ARALLEL </a:t>
            </a: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ROGRAMMING... </a:t>
            </a:r>
            <a:endParaRPr b="0" lang="fr-CH" sz="2700" spc="-1" strike="noStrike">
              <a:latin typeface="Arial"/>
            </a:endParaRPr>
          </a:p>
        </p:txBody>
      </p:sp>
      <p:sp>
        <p:nvSpPr>
          <p:cNvPr id="44" name=""/>
          <p:cNvSpPr/>
          <p:nvPr/>
        </p:nvSpPr>
        <p:spPr>
          <a:xfrm>
            <a:off x="3240000" y="5055120"/>
            <a:ext cx="3448080" cy="269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200" spc="-1" strike="noStrike">
                <a:solidFill>
                  <a:srgbClr val="000000"/>
                </a:solidFill>
                <a:latin typeface="Arial"/>
                <a:ea typeface="源ノ角ゴシック Normal"/>
              </a:rPr>
              <a:t>Copyright 2023 Patrick Lemoine. All rights reserved.</a:t>
            </a:r>
            <a:endParaRPr b="0" lang="fr-CH"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2"/>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Runtime Interface</a:t>
            </a:r>
            <a:endParaRPr b="0" lang="fr-CH" sz="2700" spc="-1" strike="noStrike">
              <a:latin typeface="Arial"/>
            </a:endParaRPr>
          </a:p>
        </p:txBody>
      </p:sp>
      <p:pic>
        <p:nvPicPr>
          <p:cNvPr id="81" name="" descr=""/>
          <p:cNvPicPr/>
          <p:nvPr/>
        </p:nvPicPr>
        <p:blipFill>
          <a:blip r:embed="rId1"/>
          <a:stretch/>
        </p:blipFill>
        <p:spPr>
          <a:xfrm>
            <a:off x="8994960" y="61200"/>
            <a:ext cx="1015920" cy="1015920"/>
          </a:xfrm>
          <a:prstGeom prst="rect">
            <a:avLst/>
          </a:prstGeom>
          <a:ln w="0">
            <a:noFill/>
          </a:ln>
        </p:spPr>
      </p:pic>
      <p:sp>
        <p:nvSpPr>
          <p:cNvPr id="82" name=""/>
          <p:cNvSpPr/>
          <p:nvPr/>
        </p:nvSpPr>
        <p:spPr>
          <a:xfrm>
            <a:off x="252000" y="1270440"/>
            <a:ext cx="9359640" cy="3824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latin typeface="Times New Roman"/>
              </a:rPr>
              <a:t>void </a:t>
            </a:r>
            <a:r>
              <a:rPr b="1" lang="fr-CH" sz="1400" spc="-1" strike="noStrike">
                <a:solidFill>
                  <a:srgbClr val="2a6099"/>
                </a:solidFill>
                <a:latin typeface="Times New Roman"/>
              </a:rPr>
              <a:t>waitAllTasks</a:t>
            </a:r>
            <a:r>
              <a:rPr b="0" lang="fr-CH" sz="1400" spc="-1" strike="noStrike">
                <a:latin typeface="Times New Roman"/>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latin typeface="Times New Roman"/>
              </a:rPr>
              <a:t>This method is a blocking call which waits until all the tasks that have been pushed to the runtime up to this point have finished.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latin typeface="Times New Roman"/>
              </a:rPr>
              <a:t>void</a:t>
            </a:r>
            <a:r>
              <a:rPr b="1" lang="fr-CH" sz="1400" spc="-1" strike="noStrike">
                <a:solidFill>
                  <a:srgbClr val="2a6099"/>
                </a:solidFill>
                <a:latin typeface="Times New Roman"/>
              </a:rPr>
              <a:t> waitRemain</a:t>
            </a:r>
            <a:r>
              <a:rPr b="0" lang="fr-CH" sz="1400" spc="-1" strike="noStrike">
                <a:latin typeface="Times New Roman"/>
              </a:rPr>
              <a:t>(const long int windowSize)</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latin typeface="Times New Roman"/>
              </a:rPr>
              <a:t>This method is a blocking call which waits until the number of still unprocessed tasks becomes less than or equal to windowSize.</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latin typeface="Times New Roman"/>
              </a:rPr>
              <a:t>void</a:t>
            </a:r>
            <a:r>
              <a:rPr b="1" lang="fr-CH" sz="1400" spc="-1" strike="noStrike">
                <a:solidFill>
                  <a:srgbClr val="2a6099"/>
                </a:solidFill>
                <a:latin typeface="Times New Roman"/>
              </a:rPr>
              <a:t> stopAllThreads</a:t>
            </a:r>
            <a:r>
              <a:rPr b="0" lang="fr-CH" sz="1400" spc="-1" strike="noStrike">
                <a:latin typeface="Times New Roman"/>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latin typeface="Times New Roman"/>
              </a:rPr>
              <a:t>This method is a blocking call which causes the runtime threads to exit. The method expects all tasks to have already finished, therefore you should always call waitAllTasks() before calling this method.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latin typeface="Times New Roman"/>
              </a:rPr>
              <a:t>int </a:t>
            </a:r>
            <a:r>
              <a:rPr b="1" lang="fr-CH" sz="1400" spc="-1" strike="noStrike">
                <a:solidFill>
                  <a:srgbClr val="2a6099"/>
                </a:solidFill>
                <a:latin typeface="Times New Roman"/>
              </a:rPr>
              <a:t>getNbThreads</a:t>
            </a:r>
            <a:r>
              <a:rPr b="0" lang="fr-CH" sz="1400" spc="-1" strike="noStrike">
                <a:latin typeface="Times New Roman"/>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latin typeface="Times New Roman"/>
              </a:rPr>
              <a:t>This method returns the size of the runtime thread pool (in number of threads).</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latin typeface="Times New Roman"/>
              </a:rPr>
              <a:t>void </a:t>
            </a:r>
            <a:r>
              <a:rPr b="1" lang="fr-CH" sz="1400" spc="-1" strike="noStrike">
                <a:solidFill>
                  <a:srgbClr val="2a6099"/>
                </a:solidFill>
                <a:latin typeface="Times New Roman"/>
              </a:rPr>
              <a:t>generateDot</a:t>
            </a:r>
            <a:r>
              <a:rPr b="0" lang="fr-CH" sz="1400" spc="-1" strike="noStrike">
                <a:latin typeface="Times New Roman"/>
              </a:rPr>
              <a:t>(const std::string&amp; outputFilename, bool printAccesses)</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latin typeface="Times New Roman"/>
              </a:rPr>
              <a:t>This method will generate the task graph corresponding to the execution in dot format.</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4"/>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Data Dependency Interface</a:t>
            </a:r>
            <a:endParaRPr b="0" lang="fr-CH" sz="2700" spc="-1" strike="noStrike">
              <a:latin typeface="Arial"/>
            </a:endParaRPr>
          </a:p>
        </p:txBody>
      </p:sp>
      <p:pic>
        <p:nvPicPr>
          <p:cNvPr id="84" name="" descr=""/>
          <p:cNvPicPr/>
          <p:nvPr/>
        </p:nvPicPr>
        <p:blipFill>
          <a:blip r:embed="rId1"/>
          <a:stretch/>
        </p:blipFill>
        <p:spPr>
          <a:xfrm>
            <a:off x="8994960" y="61200"/>
            <a:ext cx="1015920" cy="1015920"/>
          </a:xfrm>
          <a:prstGeom prst="rect">
            <a:avLst/>
          </a:prstGeom>
          <a:ln w="0">
            <a:noFill/>
          </a:ln>
        </p:spPr>
      </p:pic>
      <p:sp>
        <p:nvSpPr>
          <p:cNvPr id="85" name=""/>
          <p:cNvSpPr/>
          <p:nvPr/>
        </p:nvSpPr>
        <p:spPr>
          <a:xfrm>
            <a:off x="143280" y="1393200"/>
            <a:ext cx="9763200" cy="367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The data dependency interface forms a collection of objects that can be used to express data dependencies.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1" lang="fr-CH" sz="1400" spc="-1" strike="noStrike">
                <a:latin typeface="Times New Roman"/>
              </a:rPr>
              <a:t>Data dependency objects : </a:t>
            </a:r>
            <a:r>
              <a:rPr b="0" lang="en-US" sz="1400" spc="-1" strike="noStrike">
                <a:latin typeface="Times New Roman"/>
              </a:rPr>
              <a:t>Specifying data dependencies boils down to constructing the relevant data dependency objects from the data lvalues.</a:t>
            </a:r>
            <a:endParaRPr b="0" lang="fr-CH" sz="1400" spc="-1" strike="noStrike">
              <a:latin typeface="Arial"/>
            </a:endParaRPr>
          </a:p>
          <a:p>
            <a:pPr>
              <a:lnSpc>
                <a:spcPct val="100000"/>
              </a:lnSpc>
              <a:buNone/>
            </a:pPr>
            <a:endParaRPr b="0" lang="fr-CH" sz="1400" spc="-1" strike="noStrike">
              <a:latin typeface="Arial"/>
            </a:endParaRPr>
          </a:p>
          <a:p>
            <a:pPr marL="360000">
              <a:lnSpc>
                <a:spcPct val="100000"/>
              </a:lnSpc>
              <a:buNone/>
            </a:pPr>
            <a:r>
              <a:rPr b="1" lang="fr-CH" sz="1400" spc="-1" strike="noStrike">
                <a:latin typeface="Times New Roman"/>
              </a:rPr>
              <a:t>Scalar data</a:t>
            </a:r>
            <a:endParaRPr b="0" lang="fr-CH" sz="1400" spc="-1" strike="noStrike">
              <a:latin typeface="Arial"/>
            </a:endParaRPr>
          </a:p>
          <a:p>
            <a:pPr marL="360000">
              <a:lnSpc>
                <a:spcPct val="100000"/>
              </a:lnSpc>
              <a:buNone/>
            </a:pPr>
            <a:endParaRPr b="0" lang="fr-CH" sz="1400" spc="-1" strike="noStrike">
              <a:latin typeface="Arial"/>
            </a:endParaRPr>
          </a:p>
          <a:p>
            <a:pPr marL="72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SpRead(</a:t>
            </a:r>
            <a:r>
              <a:rPr b="0" lang="en-US" sz="1400" spc="-1" strike="noStrike">
                <a:latin typeface="Times New Roman"/>
                <a:ea typeface="Microsoft YaHei"/>
              </a:rPr>
              <a:t>x)  </a:t>
            </a:r>
            <a:r>
              <a:rPr b="0" i="1" lang="en-US" sz="1400" spc="-1" strike="noStrike">
                <a:latin typeface="Times New Roman"/>
                <a:ea typeface="Microsoft YaHei"/>
              </a:rPr>
              <a:t>//Specifies a read dependency on x. Reads are ordered by the runtime with respect to writes, maybe-writes, commutative writes and atomic writes.</a:t>
            </a:r>
            <a:endParaRPr b="0" lang="fr-CH" sz="1400" spc="-1" strike="noStrike">
              <a:latin typeface="Arial"/>
            </a:endParaRPr>
          </a:p>
          <a:p>
            <a:pPr>
              <a:lnSpc>
                <a:spcPct val="100000"/>
              </a:lnSpc>
              <a:buNone/>
            </a:pPr>
            <a:endParaRPr b="0" lang="fr-CH" sz="1400" spc="-1" strike="noStrike">
              <a:latin typeface="Arial"/>
            </a:endParaRPr>
          </a:p>
          <a:p>
            <a:pPr marL="72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SpWrite</a:t>
            </a:r>
            <a:r>
              <a:rPr b="0" lang="en-US" sz="1400" spc="-1" strike="noStrike">
                <a:latin typeface="Times New Roman"/>
                <a:ea typeface="Microsoft YaHei"/>
              </a:rPr>
              <a:t>(x) </a:t>
            </a:r>
            <a:r>
              <a:rPr b="0" i="1" lang="en-US" sz="1400" spc="-1" strike="noStrike">
                <a:latin typeface="Times New Roman"/>
                <a:ea typeface="Microsoft YaHei"/>
              </a:rPr>
              <a:t>//Specifies a write dependency on x indicating that the data x will be written to with 100% certainty. Multiple successive write requests to given data x will be fulfilled one after the other in the order they were emitted in at runtime. Writes are ordered by the runtime with respect to reads, writes, maybe-writes, commutative writes and atomic writes.</a:t>
            </a:r>
            <a:endParaRPr b="0" lang="fr-CH" sz="1400" spc="-1" strike="noStrike">
              <a:latin typeface="Arial"/>
            </a:endParaRPr>
          </a:p>
          <a:p>
            <a:pPr>
              <a:lnSpc>
                <a:spcPct val="100000"/>
              </a:lnSpc>
              <a:buNone/>
            </a:pPr>
            <a:endParaRPr b="0" lang="fr-CH" sz="1400" spc="-1" strike="noStrike">
              <a:latin typeface="Arial"/>
            </a:endParaRPr>
          </a:p>
          <a:p>
            <a:pPr marL="72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SpMaybeWrite</a:t>
            </a:r>
            <a:r>
              <a:rPr b="0" lang="en-US" sz="1400" spc="-1" strike="noStrike">
                <a:latin typeface="Times New Roman"/>
                <a:ea typeface="Microsoft YaHei"/>
              </a:rPr>
              <a:t>(x) </a:t>
            </a:r>
            <a:r>
              <a:rPr b="0" i="1" lang="en-US" sz="1400" spc="-1" strike="noStrike">
                <a:latin typeface="Times New Roman"/>
                <a:ea typeface="Microsoft YaHei"/>
              </a:rPr>
              <a:t>//Specifies a maybe-write dependency indicating that the data x might be written to, i.e. it will not always be the case (writes might occur with a certain probability).</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8"/>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Data Dependency Interface</a:t>
            </a:r>
            <a:endParaRPr b="0" lang="fr-CH" sz="2700" spc="-1" strike="noStrike">
              <a:latin typeface="Arial"/>
            </a:endParaRPr>
          </a:p>
        </p:txBody>
      </p:sp>
      <p:pic>
        <p:nvPicPr>
          <p:cNvPr id="87" name="" descr=""/>
          <p:cNvPicPr/>
          <p:nvPr/>
        </p:nvPicPr>
        <p:blipFill>
          <a:blip r:embed="rId1"/>
          <a:stretch/>
        </p:blipFill>
        <p:spPr>
          <a:xfrm>
            <a:off x="8994960" y="61200"/>
            <a:ext cx="1015920" cy="1015920"/>
          </a:xfrm>
          <a:prstGeom prst="rect">
            <a:avLst/>
          </a:prstGeom>
          <a:ln w="0">
            <a:noFill/>
          </a:ln>
        </p:spPr>
      </p:pic>
      <p:sp>
        <p:nvSpPr>
          <p:cNvPr id="88" name=""/>
          <p:cNvSpPr/>
          <p:nvPr/>
        </p:nvSpPr>
        <p:spPr>
          <a:xfrm>
            <a:off x="180000" y="1841400"/>
            <a:ext cx="9719640" cy="32349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SzPct val="45000"/>
              <a:buFont typeface="Wingdings" charset="2"/>
              <a:buChar char=""/>
            </a:pPr>
            <a:r>
              <a:rPr b="1" lang="fr-CH" sz="1400" spc="-1" strike="noStrike">
                <a:solidFill>
                  <a:srgbClr val="2a6099"/>
                </a:solidFill>
                <a:latin typeface="Times New Roman"/>
              </a:rPr>
              <a:t>SpCommutativeWrite</a:t>
            </a:r>
            <a:r>
              <a:rPr b="0" lang="fr-CH" sz="1400" spc="-1" strike="noStrike">
                <a:latin typeface="Times New Roman"/>
              </a:rPr>
              <a:t>(x)        </a:t>
            </a:r>
            <a:r>
              <a:rPr b="0" i="1" lang="fr-CH" sz="1400" spc="-1" strike="noStrike">
                <a:latin typeface="Times New Roman"/>
              </a:rPr>
              <a:t> //Specifies a commutative write dependency on x, i.e. writes that can be performed in any order.</a:t>
            </a:r>
            <a:endParaRPr b="0" lang="fr-CH" sz="1400" spc="-1" strike="noStrike">
              <a:latin typeface="Arial"/>
            </a:endParaRPr>
          </a:p>
          <a:p>
            <a:pPr algn="just">
              <a:lnSpc>
                <a:spcPct val="100000"/>
              </a:lnSpc>
              <a:buNone/>
            </a:pPr>
            <a:endParaRPr b="0" lang="fr-CH" sz="1400" spc="-1" strike="noStrike">
              <a:latin typeface="Arial"/>
            </a:endParaRPr>
          </a:p>
          <a:p>
            <a:pPr marL="216000" indent="-216000" algn="just">
              <a:lnSpc>
                <a:spcPct val="100000"/>
              </a:lnSpc>
              <a:buClr>
                <a:srgbClr val="000000"/>
              </a:buClr>
              <a:buSzPct val="45000"/>
              <a:buFont typeface="Wingdings" charset="2"/>
              <a:buChar char=""/>
            </a:pPr>
            <a:r>
              <a:rPr b="0" i="1" lang="en-US" sz="1400" spc="-1" strike="noStrike">
                <a:latin typeface="Times New Roman"/>
              </a:rPr>
              <a:t>Multiple successive commutative write requests will be fulfilled one after the other in any order : while a commutative write request cw1 on data x is currently being serviced, all immediately following commutative write request on data x will be put on hold.</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endParaRPr b="0" lang="fr-CH" sz="1400" spc="-1" strike="noStrike">
              <a:latin typeface="Arial"/>
            </a:endParaRPr>
          </a:p>
          <a:p>
            <a:pPr marL="216000" indent="-216000" algn="just">
              <a:lnSpc>
                <a:spcPct val="100000"/>
              </a:lnSpc>
              <a:buClr>
                <a:srgbClr val="000000"/>
              </a:buClr>
              <a:buSzPct val="45000"/>
              <a:buFont typeface="Wingdings" charset="2"/>
              <a:buChar char=""/>
            </a:pPr>
            <a:r>
              <a:rPr b="1" lang="fr-CH" sz="1400" spc="-1" strike="noStrike">
                <a:solidFill>
                  <a:srgbClr val="2a6099"/>
                </a:solidFill>
                <a:latin typeface="Times New Roman"/>
              </a:rPr>
              <a:t>SpAtomicWrite</a:t>
            </a:r>
            <a:r>
              <a:rPr b="0" lang="fr-CH" sz="1400" spc="-1" strike="noStrike">
                <a:latin typeface="Times New Roman"/>
              </a:rPr>
              <a:t>(x)                    </a:t>
            </a:r>
            <a:r>
              <a:rPr b="0" i="1" lang="fr-CH" sz="1400" spc="-1" strike="noStrike">
                <a:latin typeface="Times New Roman"/>
              </a:rPr>
              <a:t>//Specifies an atomic </a:t>
            </a:r>
            <a:r>
              <a:rPr b="0" i="1" lang="en-US" sz="1400" spc="-1" strike="noStrike">
                <a:latin typeface="Times New Roman"/>
              </a:rPr>
              <a:t>write</a:t>
            </a:r>
            <a:r>
              <a:rPr b="0" i="1" lang="fr-CH" sz="1400" spc="-1" strike="noStrike">
                <a:latin typeface="Times New Roman"/>
              </a:rPr>
              <a:t> dependency on x.</a:t>
            </a:r>
            <a:endParaRPr b="0" lang="fr-CH" sz="1400" spc="-1" strike="noStrike">
              <a:latin typeface="Arial"/>
            </a:endParaRPr>
          </a:p>
          <a:p>
            <a:pPr algn="just">
              <a:lnSpc>
                <a:spcPct val="100000"/>
              </a:lnSpc>
              <a:buNone/>
            </a:pPr>
            <a:endParaRPr b="0" lang="fr-CH" sz="1400" spc="-1" strike="noStrike">
              <a:latin typeface="Arial"/>
            </a:endParaRPr>
          </a:p>
          <a:p>
            <a:pPr marL="216000" indent="-216000" algn="just">
              <a:lnSpc>
                <a:spcPct val="100000"/>
              </a:lnSpc>
              <a:buClr>
                <a:srgbClr val="000000"/>
              </a:buClr>
              <a:buSzPct val="45000"/>
              <a:buFont typeface="Wingdings" charset="2"/>
              <a:buChar char=""/>
            </a:pPr>
            <a:r>
              <a:rPr b="0" i="1" lang="en-US" sz="1400" spc="-1" strike="noStrike">
                <a:latin typeface="Times New Roman"/>
              </a:rPr>
              <a:t>Atomic write requests are always fulfilled by default, i.e. an atomic write request awr2 on data x immediately following another atomic write request awr1 on data x does not have to wait for awr1 to be fulfilled in order to be serviced. </a:t>
            </a:r>
            <a:endParaRPr b="0" lang="fr-CH" sz="1400" spc="-1" strike="noStrike">
              <a:latin typeface="Arial"/>
            </a:endParaRPr>
          </a:p>
          <a:p>
            <a:pPr algn="just">
              <a:lnSpc>
                <a:spcPct val="100000"/>
              </a:lnSpc>
              <a:buNone/>
            </a:pPr>
            <a:endParaRPr b="0" lang="fr-CH" sz="1400" spc="-1" strike="noStrike">
              <a:latin typeface="Arial"/>
            </a:endParaRPr>
          </a:p>
          <a:p>
            <a:pPr marL="216000" indent="-216000" algn="just">
              <a:lnSpc>
                <a:spcPct val="100000"/>
              </a:lnSpc>
              <a:buClr>
                <a:srgbClr val="000000"/>
              </a:buClr>
              <a:buSzPct val="45000"/>
              <a:buFont typeface="Wingdings" charset="2"/>
              <a:buChar char=""/>
            </a:pPr>
            <a:r>
              <a:rPr b="0" i="1" lang="en-US" sz="1400" spc="-1" strike="noStrike">
                <a:latin typeface="Times New Roman"/>
              </a:rPr>
              <a:t>Multiple successive atomic writes will be performed in any order. The atomic writes will be committed to memory in whatever order they will be committed at runtime, the point is that the Specx runtime does not enforce an order on the atomic writes.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6"/>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Data Dependency Interface</a:t>
            </a:r>
            <a:endParaRPr b="0" lang="fr-CH" sz="2700" spc="-1" strike="noStrike">
              <a:latin typeface="Arial"/>
            </a:endParaRPr>
          </a:p>
        </p:txBody>
      </p:sp>
      <p:pic>
        <p:nvPicPr>
          <p:cNvPr id="90" name="" descr=""/>
          <p:cNvPicPr/>
          <p:nvPr/>
        </p:nvPicPr>
        <p:blipFill>
          <a:blip r:embed="rId1"/>
          <a:stretch/>
        </p:blipFill>
        <p:spPr>
          <a:xfrm>
            <a:off x="8994960" y="61200"/>
            <a:ext cx="1015920" cy="1015920"/>
          </a:xfrm>
          <a:prstGeom prst="rect">
            <a:avLst/>
          </a:prstGeom>
          <a:ln w="0">
            <a:noFill/>
          </a:ln>
        </p:spPr>
      </p:pic>
      <p:sp>
        <p:nvSpPr>
          <p:cNvPr id="91" name=""/>
          <p:cNvSpPr/>
          <p:nvPr/>
        </p:nvSpPr>
        <p:spPr>
          <a:xfrm>
            <a:off x="257400" y="1349280"/>
            <a:ext cx="9534600" cy="3798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CH" sz="1400" spc="-1" strike="noStrike">
                <a:latin typeface="Times New Roman"/>
              </a:rPr>
              <a:t>Non scalar data</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fr-CH" sz="1400" spc="-1" strike="noStrike">
                <a:latin typeface="Times New Roman"/>
              </a:rPr>
              <a:t>We also </a:t>
            </a:r>
            <a:r>
              <a:rPr b="0" lang="en-US" sz="1400" spc="-1" strike="noStrike">
                <a:latin typeface="Times New Roman"/>
              </a:rPr>
              <a:t>provide</a:t>
            </a:r>
            <a:r>
              <a:rPr b="0" lang="fr-CH" sz="1400" spc="-1" strike="noStrike">
                <a:latin typeface="Times New Roman"/>
              </a:rPr>
              <a:t> </a:t>
            </a:r>
            <a:r>
              <a:rPr b="0" lang="en-US" sz="1400" spc="-1" strike="noStrike">
                <a:latin typeface="Times New Roman"/>
              </a:rPr>
              <a:t>analogous</a:t>
            </a:r>
            <a:r>
              <a:rPr b="0" lang="fr-CH" sz="1400" spc="-1" strike="noStrike">
                <a:latin typeface="Times New Roman"/>
              </a:rPr>
              <a:t> contructors for </a:t>
            </a:r>
            <a:r>
              <a:rPr b="0" lang="en-US" sz="1400" spc="-1" strike="noStrike">
                <a:latin typeface="Times New Roman"/>
              </a:rPr>
              <a:t>aggregates</a:t>
            </a:r>
            <a:r>
              <a:rPr b="0" lang="fr-CH" sz="1400" spc="-1" strike="noStrike">
                <a:latin typeface="Times New Roman"/>
              </a:rPr>
              <a:t> of data values </a:t>
            </a:r>
            <a:r>
              <a:rPr b="0" lang="en-US" sz="1400" spc="-1" strike="noStrike">
                <a:latin typeface="Times New Roman"/>
              </a:rPr>
              <a:t>from</a:t>
            </a:r>
            <a:r>
              <a:rPr b="0" lang="fr-CH" sz="1400" spc="-1" strike="noStrike">
                <a:latin typeface="Times New Roman"/>
              </a:rPr>
              <a:t> </a:t>
            </a:r>
            <a:r>
              <a:rPr b="0" lang="en-US" sz="1400" spc="-1" strike="noStrike">
                <a:latin typeface="Times New Roman"/>
              </a:rPr>
              <a:t>arrays</a:t>
            </a:r>
            <a:r>
              <a:rPr b="0" lang="fr-CH" sz="1400" spc="-1" strike="noStrike">
                <a:latin typeface="Times New Roman"/>
              </a:rPr>
              <a:t> :</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SpReadArray </a:t>
            </a:r>
            <a:r>
              <a:rPr b="0" lang="fr-CH" sz="1400" spc="-1" strike="noStrike">
                <a:latin typeface="Times New Roman"/>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SpWriteArray  </a:t>
            </a:r>
            <a:r>
              <a:rPr b="0" lang="fr-CH" sz="1400" spc="-1" strike="noStrike">
                <a:latin typeface="Times New Roman"/>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SpMaybeWriteArray  </a:t>
            </a:r>
            <a:r>
              <a:rPr b="0" lang="fr-CH" sz="1400" spc="-1" strike="noStrike">
                <a:latin typeface="Times New Roman"/>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SpCommutativeWriteArray  </a:t>
            </a:r>
            <a:r>
              <a:rPr b="0" lang="fr-CH" sz="1400" spc="-1" strike="noStrike">
                <a:latin typeface="Times New Roman"/>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SpAtomicWriteArray </a:t>
            </a:r>
            <a:r>
              <a:rPr b="0" lang="fr-CH" sz="1400" spc="-1" strike="noStrike">
                <a:latin typeface="Times New Roman"/>
              </a:rPr>
              <a:t>             (&lt;XTy&gt; *x, &lt;ViewTy&gt; view)</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1" lang="fr-CH" sz="1400" spc="-1" strike="noStrike">
                <a:latin typeface="Times New Roman"/>
              </a:rPr>
              <a:t>Wrapper objects for callables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We provide two wrapper objects for callables whose purpose is to tag a callable to inform the runtime system of whether it should interpret the given callable as CPU or GPU code:</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SpCpuCode         </a:t>
            </a:r>
            <a:r>
              <a:rPr b="0" lang="fr-CH" sz="1400" spc="-1" strike="noStrike">
                <a:latin typeface="Times New Roman"/>
              </a:rPr>
              <a:t>                     (&lt;CallableTy&gt; c)</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rPr>
              <a:t>SpGpuCode      </a:t>
            </a:r>
            <a:r>
              <a:rPr b="0" lang="fr-CH" sz="1400" spc="-1" strike="noStrike">
                <a:latin typeface="Times New Roman"/>
              </a:rPr>
              <a:t>                        (&lt;CallableTy&gt; c)</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5"/>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Task Viewer Interface </a:t>
            </a:r>
            <a:endParaRPr b="0" lang="fr-CH" sz="2700" spc="-1" strike="noStrike">
              <a:latin typeface="Arial"/>
            </a:endParaRPr>
          </a:p>
        </p:txBody>
      </p:sp>
      <p:pic>
        <p:nvPicPr>
          <p:cNvPr id="93" name="" descr=""/>
          <p:cNvPicPr/>
          <p:nvPr/>
        </p:nvPicPr>
        <p:blipFill>
          <a:blip r:embed="rId1"/>
          <a:stretch/>
        </p:blipFill>
        <p:spPr>
          <a:xfrm>
            <a:off x="8994960" y="61200"/>
            <a:ext cx="1015920" cy="1015920"/>
          </a:xfrm>
          <a:prstGeom prst="rect">
            <a:avLst/>
          </a:prstGeom>
          <a:ln w="0">
            <a:noFill/>
          </a:ln>
        </p:spPr>
      </p:pic>
      <p:sp>
        <p:nvSpPr>
          <p:cNvPr id="94" name=""/>
          <p:cNvSpPr/>
          <p:nvPr/>
        </p:nvSpPr>
        <p:spPr>
          <a:xfrm>
            <a:off x="278280" y="1620000"/>
            <a:ext cx="638136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Main methods available on task objects returned by task calls</a:t>
            </a:r>
            <a:endParaRPr b="0" lang="fr-CH" sz="1400" spc="-1" strike="noStrike">
              <a:latin typeface="Arial"/>
            </a:endParaRPr>
          </a:p>
        </p:txBody>
      </p:sp>
      <p:sp>
        <p:nvSpPr>
          <p:cNvPr id="95" name=""/>
          <p:cNvSpPr/>
          <p:nvPr/>
        </p:nvSpPr>
        <p:spPr>
          <a:xfrm>
            <a:off x="948240" y="2124000"/>
            <a:ext cx="8951400" cy="2252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latin typeface="Times New Roman"/>
              </a:rPr>
              <a:t>bool </a:t>
            </a:r>
            <a:r>
              <a:rPr b="1" lang="en-US" sz="1400" spc="-1" strike="noStrike">
                <a:solidFill>
                  <a:srgbClr val="2a6099"/>
                </a:solidFill>
                <a:latin typeface="Times New Roman"/>
              </a:rPr>
              <a:t>isOver</a:t>
            </a:r>
            <a:r>
              <a:rPr b="1" lang="en-US" sz="1400" spc="-1" strike="noStrike">
                <a:latin typeface="Times New Roman"/>
              </a:rPr>
              <a:t>()      </a:t>
            </a:r>
            <a:r>
              <a:rPr b="1" i="1" lang="en-US" sz="1400" spc="-1" strike="noStrike">
                <a:latin typeface="Times New Roman"/>
              </a:rPr>
              <a:t> /</a:t>
            </a:r>
            <a:r>
              <a:rPr b="0" i="1" lang="en-US" sz="1400" spc="-1" strike="noStrike">
                <a:latin typeface="Times New Roman"/>
              </a:rPr>
              <a:t>/Returns true if the task has finished executing.</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latin typeface="Times New Roman"/>
              </a:rPr>
              <a:t>void </a:t>
            </a:r>
            <a:r>
              <a:rPr b="1" lang="en-US" sz="1400" spc="-1" strike="noStrike">
                <a:solidFill>
                  <a:srgbClr val="2a6099"/>
                </a:solidFill>
                <a:latin typeface="Times New Roman"/>
              </a:rPr>
              <a:t>wait</a:t>
            </a:r>
            <a:r>
              <a:rPr b="1" lang="en-US" sz="1400" spc="-1" strike="noStrike">
                <a:latin typeface="Times New Roman"/>
              </a:rPr>
              <a:t>(</a:t>
            </a:r>
            <a:r>
              <a:rPr b="0" lang="en-US" sz="1400" spc="-1" strike="noStrike">
                <a:latin typeface="Times New Roman"/>
              </a:rPr>
              <a:t>)           </a:t>
            </a:r>
            <a:r>
              <a:rPr b="0" i="1" lang="en-US" sz="1400" spc="-1" strike="noStrike">
                <a:latin typeface="Times New Roman"/>
              </a:rPr>
              <a:t>//This method is a blocking call which waits until the task is finished.</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fr-CH" sz="1400" spc="-1" strike="noStrike">
                <a:latin typeface="Times New Roman"/>
              </a:rPr>
              <a:t>&lt;ReturnType&gt; </a:t>
            </a:r>
            <a:r>
              <a:rPr b="1" lang="fr-CH" sz="1400" spc="-1" strike="noStrike">
                <a:solidFill>
                  <a:srgbClr val="2a6099"/>
                </a:solidFill>
                <a:latin typeface="Times New Roman"/>
              </a:rPr>
              <a:t>getValue</a:t>
            </a:r>
            <a:r>
              <a:rPr b="1" lang="fr-CH" sz="1400" spc="-1" strike="noStrike">
                <a:latin typeface="Times New Roman"/>
              </a:rPr>
              <a:t>()     </a:t>
            </a:r>
            <a:r>
              <a:rPr b="0" i="1" lang="en-US" sz="1400" spc="-1" strike="noStrike">
                <a:latin typeface="Times New Roman"/>
              </a:rPr>
              <a:t>// This method is a blocking call which retrieves the result value of the task.</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fr-CH" sz="1400" spc="-1" strike="noStrike">
                <a:latin typeface="Times New Roman"/>
              </a:rPr>
              <a:t>void </a:t>
            </a:r>
            <a:r>
              <a:rPr b="1" lang="fr-CH" sz="1400" spc="-1" strike="noStrike">
                <a:solidFill>
                  <a:srgbClr val="2a6099"/>
                </a:solidFill>
                <a:latin typeface="Times New Roman"/>
              </a:rPr>
              <a:t>setTaskName</a:t>
            </a:r>
            <a:r>
              <a:rPr b="1" lang="fr-CH" sz="1400" spc="-1" strike="noStrike">
                <a:latin typeface="Times New Roman"/>
              </a:rPr>
              <a:t>(const std::string&amp; inTaskName)</a:t>
            </a:r>
            <a:r>
              <a:rPr b="0" lang="fr-CH" sz="1400" spc="-1" strike="noStrike">
                <a:latin typeface="Times New Roman"/>
              </a:rPr>
              <a:t>  </a:t>
            </a:r>
            <a:r>
              <a:rPr b="0" i="1" lang="fr-CH" sz="1400" spc="-1" strike="noStrike">
                <a:latin typeface="Times New Roman"/>
              </a:rPr>
              <a:t> </a:t>
            </a:r>
            <a:r>
              <a:rPr b="0" i="1" lang="en-US" sz="1400" spc="-1" strike="noStrike">
                <a:latin typeface="Times New Roman"/>
              </a:rPr>
              <a:t>//Assigns the name in TaskName to the task. </a:t>
            </a:r>
            <a:endParaRPr b="0" lang="fr-CH" sz="1400" spc="-1" strike="noStrike">
              <a:latin typeface="Arial"/>
            </a:endParaRPr>
          </a:p>
          <a:p>
            <a:pPr algn="just">
              <a:lnSpc>
                <a:spcPct val="100000"/>
              </a:lnSpc>
              <a:buNone/>
            </a:pPr>
            <a:r>
              <a:rPr b="0" i="1" lang="en-US" sz="1400" spc="-1" strike="noStrike">
                <a:latin typeface="Times New Roman"/>
              </a:rPr>
              <a:t>                                                                                           </a:t>
            </a:r>
            <a:r>
              <a:rPr b="0" i="1" lang="en-US" sz="1400" spc="-1" strike="noStrike">
                <a:latin typeface="Times New Roman"/>
              </a:rPr>
              <a:t>// This change will be reflected in debug printouts, task graph</a:t>
            </a:r>
            <a:endParaRPr b="0" lang="fr-CH" sz="1400" spc="-1" strike="noStrike">
              <a:latin typeface="Arial"/>
            </a:endParaRPr>
          </a:p>
          <a:p>
            <a:pPr algn="just">
              <a:lnSpc>
                <a:spcPct val="100000"/>
              </a:lnSpc>
              <a:buNone/>
            </a:pPr>
            <a:r>
              <a:rPr b="0" i="1" lang="en-US" sz="1400" spc="-1" strike="noStrike">
                <a:latin typeface="Times New Roman"/>
              </a:rPr>
              <a:t>                                                                                           </a:t>
            </a:r>
            <a:r>
              <a:rPr b="0" i="1" lang="en-US" sz="1400" spc="-1" strike="noStrike">
                <a:latin typeface="Times New Roman"/>
              </a:rPr>
              <a:t>// and trace generation output.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latin typeface="Times New Roman"/>
              </a:rPr>
              <a:t>std::string </a:t>
            </a:r>
            <a:r>
              <a:rPr b="1" lang="en-US" sz="1400" spc="-1" strike="noStrike">
                <a:solidFill>
                  <a:srgbClr val="2a6099"/>
                </a:solidFill>
                <a:latin typeface="Times New Roman"/>
              </a:rPr>
              <a:t>getTaskName</a:t>
            </a:r>
            <a:r>
              <a:rPr b="1" lang="en-US" sz="1400" spc="-1" strike="noStrike">
                <a:latin typeface="Times New Roman"/>
              </a:rPr>
              <a:t>()</a:t>
            </a:r>
            <a:r>
              <a:rPr b="0" lang="en-US" sz="1400" spc="-1" strike="noStrike">
                <a:latin typeface="Times New Roman"/>
              </a:rPr>
              <a:t>    </a:t>
            </a:r>
            <a:r>
              <a:rPr b="0" i="1" lang="en-US" sz="1400" spc="-1" strike="noStrike">
                <a:latin typeface="Times New Roman"/>
              </a:rPr>
              <a:t>//Retrieves the name of the task.</a:t>
            </a:r>
            <a:endParaRPr b="0" lang="fr-CH" sz="1400" spc="-1" strike="noStrike">
              <a:latin typeface="Arial"/>
            </a:endParaRPr>
          </a:p>
        </p:txBody>
      </p:sp>
      <p:sp>
        <p:nvSpPr>
          <p:cNvPr id="96" name=""/>
          <p:cNvSpPr/>
          <p:nvPr/>
        </p:nvSpPr>
        <p:spPr>
          <a:xfrm>
            <a:off x="344520" y="4824000"/>
            <a:ext cx="872712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400" spc="-1" strike="noStrike">
                <a:latin typeface="Times New Roman"/>
              </a:rPr>
              <a:t>Nota: Speculative versions of tasks will have an apostrophe appended to their name.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3"/>
          <p:cNvSpPr/>
          <p:nvPr/>
        </p:nvSpPr>
        <p:spPr>
          <a:xfrm>
            <a:off x="3495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Exemples </a:t>
            </a:r>
            <a:endParaRPr b="0" lang="fr-CH" sz="2700" spc="-1" strike="noStrike">
              <a:latin typeface="Arial"/>
            </a:endParaRPr>
          </a:p>
        </p:txBody>
      </p:sp>
      <p:pic>
        <p:nvPicPr>
          <p:cNvPr id="98" name="" descr=""/>
          <p:cNvPicPr/>
          <p:nvPr/>
        </p:nvPicPr>
        <p:blipFill>
          <a:blip r:embed="rId1"/>
          <a:stretch/>
        </p:blipFill>
        <p:spPr>
          <a:xfrm>
            <a:off x="8989560" y="61200"/>
            <a:ext cx="1015920" cy="1015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Future Developments</a:t>
            </a:r>
            <a:endParaRPr b="0" lang="fr-CH" sz="2700" spc="-1" strike="noStrike">
              <a:latin typeface="Arial"/>
            </a:endParaRPr>
          </a:p>
        </p:txBody>
      </p:sp>
      <p:sp>
        <p:nvSpPr>
          <p:cNvPr id="100" name="PlaceHolder 2"/>
          <p:cNvSpPr>
            <a:spLocks noGrp="1"/>
          </p:cNvSpPr>
          <p:nvPr>
            <p:ph/>
          </p:nvPr>
        </p:nvSpPr>
        <p:spPr>
          <a:xfrm>
            <a:off x="360000" y="1800000"/>
            <a:ext cx="9354960" cy="3417840"/>
          </a:xfrm>
          <a:prstGeom prst="rect">
            <a:avLst/>
          </a:prstGeom>
          <a:noFill/>
          <a:ln w="0">
            <a:noFill/>
          </a:ln>
        </p:spPr>
        <p:txBody>
          <a:bodyPr lIns="0" rIns="0" tIns="0" bIns="0" anchor="t">
            <a:normAutofit/>
          </a:bodyPr>
          <a:p>
            <a:pPr marL="432000">
              <a:lnSpc>
                <a:spcPct val="100000"/>
              </a:lnSpc>
              <a:spcAft>
                <a:spcPts val="1057"/>
              </a:spcAft>
              <a:buNone/>
              <a:tabLst>
                <a:tab algn="l" pos="0"/>
              </a:tabLst>
            </a:pPr>
            <a:r>
              <a:rPr b="1" lang="en-US" sz="2000" spc="-1" strike="noStrike">
                <a:solidFill>
                  <a:srgbClr val="2c3e50"/>
                </a:solidFill>
                <a:latin typeface="Arial"/>
              </a:rPr>
              <a:t>Future developments</a:t>
            </a:r>
            <a:endParaRPr b="0" lang="fr-CH" sz="20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Arial"/>
              </a:rPr>
              <a:t>The main objective is to reduce the calculation times, </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Arial"/>
              </a:rPr>
              <a:t>To manage the use of the different calculation resources, the different typical workloads, in particular in the case of multicore machines equipped with several acceleration machines.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Arial"/>
              </a:rPr>
              <a:t>Plan to separate thread management from execution. </a:t>
            </a:r>
            <a:r>
              <a:rPr b="0" lang="en-US" sz="1400" spc="-1" strike="noStrike">
                <a:latin typeface="Times New Roman"/>
                <a:ea typeface="Microsoft YaHei"/>
              </a:rPr>
              <a:t>To change the prototype of the predicate, to be able to consider additional data or different to make the decision.</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latin typeface="Times New Roman"/>
                <a:ea typeface="Microsoft YaHei"/>
              </a:rPr>
              <a:t>Develop decision graphs to optimize available hybrid resources (CPU, GPU, GPGPU, TPU,...) to increase computational speed for given problems.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300" spc="-1" strike="noStrike">
                <a:latin typeface="Times New Roman"/>
                <a:ea typeface="Microsoft YaHei"/>
              </a:rPr>
              <a:t>To provide effective and high -performance tools to the user.</a:t>
            </a:r>
            <a:endParaRPr b="0" lang="fr-CH" sz="1300" spc="-1" strike="noStrike">
              <a:latin typeface="Arial"/>
            </a:endParaRPr>
          </a:p>
          <a:p>
            <a:pPr>
              <a:lnSpc>
                <a:spcPct val="100000"/>
              </a:lnSpc>
              <a:spcAft>
                <a:spcPts val="1057"/>
              </a:spcAft>
              <a:buNone/>
              <a:tabLst>
                <a:tab algn="l" pos="0"/>
              </a:tabLst>
            </a:pPr>
            <a:endParaRPr b="0" lang="fr-CH" sz="1300" spc="-1" strike="noStrike">
              <a:latin typeface="Arial"/>
            </a:endParaRPr>
          </a:p>
          <a:p>
            <a:pPr marL="432000">
              <a:lnSpc>
                <a:spcPct val="100000"/>
              </a:lnSpc>
              <a:spcAft>
                <a:spcPts val="1057"/>
              </a:spcAft>
              <a:buNone/>
              <a:tabLst>
                <a:tab algn="l" pos="0"/>
              </a:tabLst>
            </a:pPr>
            <a:r>
              <a:rPr b="0" lang="en-US" sz="1400" spc="-1" strike="noStrike">
                <a:solidFill>
                  <a:srgbClr val="2c3e50"/>
                </a:solidFill>
                <a:latin typeface="Times New Roman"/>
                <a:ea typeface="Microsoft YaHei"/>
              </a:rPr>
              <a:t> </a:t>
            </a:r>
            <a:endParaRPr b="0" lang="fr-CH" sz="1400" spc="-1" strike="noStrike">
              <a:latin typeface="Arial"/>
            </a:endParaRPr>
          </a:p>
        </p:txBody>
      </p:sp>
      <p:pic>
        <p:nvPicPr>
          <p:cNvPr id="101" name="" descr=""/>
          <p:cNvPicPr/>
          <p:nvPr/>
        </p:nvPicPr>
        <p:blipFill>
          <a:blip r:embed="rId1"/>
          <a:stretch/>
        </p:blipFill>
        <p:spPr>
          <a:xfrm>
            <a:off x="7055280" y="4106880"/>
            <a:ext cx="2302560" cy="930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7943760" y="4543200"/>
            <a:ext cx="1879200" cy="838440"/>
          </a:xfrm>
          <a:prstGeom prst="rect">
            <a:avLst/>
          </a:prstGeom>
          <a:ln w="10800">
            <a:noFill/>
          </a:ln>
        </p:spPr>
      </p:pic>
      <p:pic>
        <p:nvPicPr>
          <p:cNvPr id="103" name="" descr=""/>
          <p:cNvPicPr/>
          <p:nvPr/>
        </p:nvPicPr>
        <p:blipFill>
          <a:blip r:embed="rId2"/>
          <a:stretch/>
        </p:blipFill>
        <p:spPr>
          <a:xfrm>
            <a:off x="2120400" y="2340000"/>
            <a:ext cx="1476360" cy="1819440"/>
          </a:xfrm>
          <a:prstGeom prst="rect">
            <a:avLst/>
          </a:prstGeom>
          <a:ln w="0">
            <a:noFill/>
          </a:ln>
        </p:spPr>
      </p:pic>
      <p:sp>
        <p:nvSpPr>
          <p:cNvPr id="104" name=""/>
          <p:cNvSpPr/>
          <p:nvPr/>
        </p:nvSpPr>
        <p:spPr>
          <a:xfrm>
            <a:off x="4174560" y="3054960"/>
            <a:ext cx="3202200" cy="361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源ノ角ゴシック Normal"/>
              </a:rPr>
              <a:t>Thank you for your attention !</a:t>
            </a:r>
            <a:endParaRPr b="0" lang="fr-CH"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Parallel Programming: Overview</a:t>
            </a:r>
            <a:endParaRPr b="0" lang="fr-CH" sz="2700" spc="-1" strike="noStrike">
              <a:latin typeface="Arial"/>
            </a:endParaRPr>
          </a:p>
        </p:txBody>
      </p:sp>
      <p:sp>
        <p:nvSpPr>
          <p:cNvPr id="46" name="PlaceHolder 2"/>
          <p:cNvSpPr>
            <a:spLocks noGrp="1"/>
          </p:cNvSpPr>
          <p:nvPr>
            <p:ph/>
          </p:nvPr>
        </p:nvSpPr>
        <p:spPr>
          <a:xfrm>
            <a:off x="3636000" y="2205000"/>
            <a:ext cx="6260760" cy="2331000"/>
          </a:xfrm>
          <a:prstGeom prst="rect">
            <a:avLst/>
          </a:prstGeom>
          <a:noFill/>
          <a:ln w="0">
            <a:noFill/>
          </a:ln>
        </p:spPr>
        <p:txBody>
          <a:bodyPr lIns="0" rIns="0" tIns="0" bIns="0" anchor="t">
            <a:normAutofit fontScale="99000"/>
          </a:bodyPr>
          <a:p>
            <a:pPr>
              <a:lnSpc>
                <a:spcPct val="100000"/>
              </a:lnSpc>
              <a:spcAft>
                <a:spcPts val="1057"/>
              </a:spcAft>
              <a:buNone/>
              <a:tabLst>
                <a:tab algn="l" pos="0"/>
              </a:tabLst>
            </a:pP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rogramming </a:t>
            </a:r>
            <a:r>
              <a:rPr b="1" lang="en-US" sz="1600" spc="-1" strike="noStrike">
                <a:solidFill>
                  <a:srgbClr val="c9211e"/>
                </a:solidFill>
                <a:latin typeface="Liberation Serif;Times New Roman"/>
                <a:ea typeface="Songti SC"/>
              </a:rPr>
              <a:t>I</a:t>
            </a:r>
            <a:r>
              <a:rPr b="1" lang="en-US" sz="1600" spc="-1" strike="noStrike">
                <a:solidFill>
                  <a:srgbClr val="000000"/>
                </a:solidFill>
                <a:latin typeface="Liberation Serif;Times New Roman"/>
                <a:ea typeface="Songti SC"/>
              </a:rPr>
              <a:t>nterface for </a:t>
            </a: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arallel </a:t>
            </a:r>
            <a:r>
              <a:rPr b="1" lang="en-US" sz="1600" spc="-1" strike="noStrike">
                <a:solidFill>
                  <a:srgbClr val="c9211e"/>
                </a:solidFill>
                <a:latin typeface="Liberation Serif;Times New Roman"/>
                <a:ea typeface="Songti SC"/>
              </a:rPr>
              <a:t>c</a:t>
            </a:r>
            <a:r>
              <a:rPr b="1" lang="en-US" sz="1600" spc="-1" strike="noStrike">
                <a:solidFill>
                  <a:srgbClr val="000000"/>
                </a:solidFill>
                <a:latin typeface="Liberation Serif;Times New Roman"/>
                <a:ea typeface="Songti SC"/>
              </a:rPr>
              <a:t>omputing With</a:t>
            </a:r>
            <a:r>
              <a:rPr b="1" lang="en-US" sz="1600" spc="-1" strike="noStrike">
                <a:solidFill>
                  <a:srgbClr val="c9211e"/>
                </a:solidFill>
                <a:latin typeface="Liberation Serif;Times New Roman"/>
                <a:ea typeface="Songti SC"/>
              </a:rPr>
              <a:t> S</a:t>
            </a:r>
            <a:r>
              <a:rPr b="1" lang="en-US" sz="1600" spc="-1" strike="noStrike">
                <a:solidFill>
                  <a:srgbClr val="000000"/>
                </a:solidFill>
                <a:latin typeface="Liberation Serif;Times New Roman"/>
                <a:ea typeface="Songti SC"/>
              </a:rPr>
              <a:t>PECX </a:t>
            </a:r>
            <a:endParaRPr b="0" lang="fr-CH" sz="1600" spc="-1" strike="noStrike">
              <a:latin typeface="Arial"/>
              <a:ea typeface="Microsoft YaHei"/>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What is SPECX ?</a:t>
            </a:r>
            <a:endParaRPr b="0" lang="fr-CH" sz="1400" spc="-1" strike="noStrike">
              <a:latin typeface="Arial"/>
              <a:ea typeface="Microsoft YaHei"/>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Runtime Interface</a:t>
            </a:r>
            <a:endParaRPr b="0" lang="fr-CH" sz="1400" spc="-1" strike="noStrike">
              <a:latin typeface="Arial"/>
              <a:ea typeface="Microsoft YaHei"/>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Data Dependency Interface</a:t>
            </a:r>
            <a:endParaRPr b="0" lang="fr-CH" sz="1400" spc="-1" strike="noStrike">
              <a:latin typeface="Arial"/>
              <a:ea typeface="Microsoft YaHei"/>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Task Viewer Interface </a:t>
            </a:r>
            <a:endParaRPr b="0" lang="fr-CH" sz="1400" spc="-1" strike="noStrike">
              <a:latin typeface="Arial"/>
              <a:ea typeface="Microsoft YaHei"/>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Future Developments</a:t>
            </a:r>
            <a:endParaRPr b="0" lang="fr-CH" sz="1400" spc="-1" strike="noStrike">
              <a:latin typeface="Arial"/>
              <a:ea typeface="Microsoft YaHei"/>
            </a:endParaRPr>
          </a:p>
          <a:p>
            <a:pPr>
              <a:lnSpc>
                <a:spcPct val="100000"/>
              </a:lnSpc>
              <a:spcAft>
                <a:spcPts val="1057"/>
              </a:spcAft>
              <a:buNone/>
              <a:tabLst>
                <a:tab algn="l" pos="0"/>
              </a:tabLst>
            </a:pPr>
            <a:r>
              <a:rPr b="1" lang="en-US" sz="1400" spc="-1" strike="noStrike">
                <a:solidFill>
                  <a:srgbClr val="c9211e"/>
                </a:solidFill>
                <a:latin typeface="Liberation Serif;Times New Roman"/>
                <a:ea typeface="Songti SC"/>
              </a:rPr>
              <a:t>A</a:t>
            </a:r>
            <a:r>
              <a:rPr b="1" lang="en-US" sz="1400" spc="-1" strike="noStrike">
                <a:solidFill>
                  <a:srgbClr val="000000"/>
                </a:solidFill>
                <a:latin typeface="Liberation Serif;Times New Roman"/>
                <a:ea typeface="Songti SC"/>
              </a:rPr>
              <a:t>PI </a:t>
            </a:r>
            <a:r>
              <a:rPr b="1" lang="en-US" sz="1400" spc="-1" strike="noStrike">
                <a:solidFill>
                  <a:srgbClr val="c9211e"/>
                </a:solidFill>
                <a:latin typeface="Liberation Serif;Times New Roman"/>
                <a:ea typeface="Songti SC"/>
              </a:rPr>
              <a:t>E</a:t>
            </a:r>
            <a:r>
              <a:rPr b="1" lang="en-US" sz="1400" spc="-1" strike="noStrike">
                <a:solidFill>
                  <a:srgbClr val="000000"/>
                </a:solidFill>
                <a:latin typeface="Liberation Serif;Times New Roman"/>
                <a:ea typeface="Songti SC"/>
              </a:rPr>
              <a:t>xamples</a:t>
            </a:r>
            <a:endParaRPr b="0" lang="fr-CH" sz="1400" spc="-1" strike="noStrike">
              <a:latin typeface="Arial"/>
              <a:ea typeface="Microsoft YaHei"/>
            </a:endParaRPr>
          </a:p>
          <a:p>
            <a:pPr>
              <a:lnSpc>
                <a:spcPct val="100000"/>
              </a:lnSpc>
              <a:spcAft>
                <a:spcPts val="1057"/>
              </a:spcAft>
              <a:buNone/>
              <a:tabLst>
                <a:tab algn="l" pos="0"/>
              </a:tabLst>
            </a:pPr>
            <a:endParaRPr b="0" lang="fr-CH" sz="1400" spc="-1" strike="noStrike">
              <a:latin typeface="Arial"/>
              <a:ea typeface="Microsoft YaHei"/>
            </a:endParaRPr>
          </a:p>
          <a:p>
            <a:pPr>
              <a:lnSpc>
                <a:spcPct val="100000"/>
              </a:lnSpc>
              <a:spcAft>
                <a:spcPts val="1057"/>
              </a:spcAft>
              <a:buNone/>
              <a:tabLst>
                <a:tab algn="l" pos="0"/>
              </a:tabLst>
            </a:pPr>
            <a:endParaRPr b="0" lang="fr-CH" sz="1600" spc="-1" strike="noStrike">
              <a:latin typeface="Arial"/>
              <a:ea typeface="Microsoft YaHei"/>
            </a:endParaRPr>
          </a:p>
          <a:p>
            <a:pPr>
              <a:lnSpc>
                <a:spcPct val="100000"/>
              </a:lnSpc>
              <a:spcAft>
                <a:spcPts val="1057"/>
              </a:spcAft>
              <a:buNone/>
              <a:tabLst>
                <a:tab algn="l" pos="0"/>
              </a:tabLst>
            </a:pPr>
            <a:endParaRPr b="0" lang="fr-CH" sz="1600" spc="-1" strike="noStrike">
              <a:latin typeface="Arial"/>
              <a:ea typeface="Microsoft YaHei"/>
            </a:endParaRPr>
          </a:p>
          <a:p>
            <a:pPr>
              <a:lnSpc>
                <a:spcPct val="115000"/>
              </a:lnSpc>
              <a:spcAft>
                <a:spcPts val="1236"/>
              </a:spcAft>
              <a:buNone/>
              <a:tabLst>
                <a:tab algn="l" pos="0"/>
              </a:tabLst>
            </a:pPr>
            <a:endParaRPr b="0" lang="fr-CH" sz="2000" spc="-1" strike="noStrike">
              <a:latin typeface="Arial"/>
              <a:ea typeface="Microsoft YaHei"/>
            </a:endParaRPr>
          </a:p>
          <a:p>
            <a:pPr>
              <a:lnSpc>
                <a:spcPct val="115000"/>
              </a:lnSpc>
              <a:spcAft>
                <a:spcPts val="1236"/>
              </a:spcAft>
              <a:buNone/>
              <a:tabLst>
                <a:tab algn="l" pos="0"/>
              </a:tabLst>
            </a:pPr>
            <a:endParaRPr b="0" lang="fr-CH" sz="2000" spc="-1" strike="noStrike">
              <a:latin typeface="Arial"/>
              <a:ea typeface="Microsoft YaHei"/>
            </a:endParaRPr>
          </a:p>
          <a:p>
            <a:pPr>
              <a:lnSpc>
                <a:spcPct val="115000"/>
              </a:lnSpc>
              <a:spcAft>
                <a:spcPts val="1236"/>
              </a:spcAft>
              <a:buNone/>
              <a:tabLst>
                <a:tab algn="l" pos="0"/>
              </a:tabLst>
            </a:pPr>
            <a:endParaRPr b="0" lang="fr-CH" sz="2000" spc="-1" strike="noStrike">
              <a:latin typeface="Arial"/>
              <a:ea typeface="Microsoft YaHei"/>
            </a:endParaRPr>
          </a:p>
          <a:p>
            <a:pPr>
              <a:lnSpc>
                <a:spcPct val="100000"/>
              </a:lnSpc>
              <a:spcAft>
                <a:spcPts val="1057"/>
              </a:spcAft>
              <a:buNone/>
              <a:tabLst>
                <a:tab algn="l" pos="0"/>
              </a:tabLst>
            </a:pPr>
            <a:endParaRPr b="0" lang="fr-CH" sz="1600" spc="-1" strike="noStrike">
              <a:latin typeface="Arial"/>
              <a:ea typeface="Microsoft YaHei"/>
            </a:endParaRPr>
          </a:p>
          <a:p>
            <a:pPr>
              <a:lnSpc>
                <a:spcPct val="100000"/>
              </a:lnSpc>
              <a:spcAft>
                <a:spcPts val="1057"/>
              </a:spcAft>
              <a:buNone/>
              <a:tabLst>
                <a:tab algn="l" pos="0"/>
              </a:tabLst>
            </a:pPr>
            <a:endParaRPr b="0" lang="fr-CH" sz="1600" spc="-1" strike="noStrike">
              <a:latin typeface="Arial"/>
              <a:ea typeface="Microsoft YaHei"/>
            </a:endParaRPr>
          </a:p>
          <a:p>
            <a:pPr>
              <a:lnSpc>
                <a:spcPct val="115000"/>
              </a:lnSpc>
              <a:spcAft>
                <a:spcPts val="1236"/>
              </a:spcAft>
              <a:buNone/>
              <a:tabLst>
                <a:tab algn="l" pos="0"/>
              </a:tabLst>
            </a:pPr>
            <a:endParaRPr b="0" lang="fr-CH" sz="1400" spc="-1" strike="noStrike">
              <a:latin typeface="Arial"/>
              <a:ea typeface="Microsoft YaHei"/>
            </a:endParaRPr>
          </a:p>
          <a:p>
            <a:pPr>
              <a:lnSpc>
                <a:spcPct val="115000"/>
              </a:lnSpc>
              <a:spcAft>
                <a:spcPts val="1236"/>
              </a:spcAft>
              <a:buNone/>
              <a:tabLst>
                <a:tab algn="l" pos="0"/>
              </a:tabLst>
            </a:pPr>
            <a:endParaRPr b="0" lang="fr-CH" sz="1400" spc="-1" strike="noStrike">
              <a:latin typeface="Arial"/>
              <a:ea typeface="Microsoft YaHei"/>
            </a:endParaRPr>
          </a:p>
        </p:txBody>
      </p:sp>
      <p:pic>
        <p:nvPicPr>
          <p:cNvPr id="47" name="Picture 7" descr=""/>
          <p:cNvPicPr/>
          <p:nvPr/>
        </p:nvPicPr>
        <p:blipFill>
          <a:blip r:embed="rId1"/>
          <a:stretch/>
        </p:blipFill>
        <p:spPr>
          <a:xfrm>
            <a:off x="1189440" y="2287800"/>
            <a:ext cx="1193760" cy="2646360"/>
          </a:xfrm>
          <a:prstGeom prst="rect">
            <a:avLst/>
          </a:prstGeom>
          <a:ln w="0">
            <a:noFill/>
          </a:ln>
        </p:spPr>
      </p:pic>
      <p:sp>
        <p:nvSpPr>
          <p:cNvPr id="48" name="Text Box 5"/>
          <p:cNvSpPr/>
          <p:nvPr/>
        </p:nvSpPr>
        <p:spPr>
          <a:xfrm>
            <a:off x="1599120" y="2103840"/>
            <a:ext cx="141588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rmAutofit/>
          </a:bodyPr>
          <a:p>
            <a:pPr>
              <a:lnSpc>
                <a:spcPct val="10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000" spc="-1" strike="noStrike">
                <a:solidFill>
                  <a:srgbClr val="ff0000"/>
                </a:solidFill>
                <a:latin typeface="Source Sans Pro"/>
                <a:ea typeface="DejaVu Sans"/>
              </a:rPr>
              <a:t>G</a:t>
            </a:r>
            <a:r>
              <a:rPr b="1" lang="en-US" sz="2000" spc="-1" strike="noStrike">
                <a:solidFill>
                  <a:srgbClr val="000000"/>
                </a:solidFill>
                <a:latin typeface="Source Sans Pro"/>
                <a:ea typeface="DejaVu Sans"/>
              </a:rPr>
              <a:t>OAL</a:t>
            </a:r>
            <a:endParaRPr b="0" lang="fr-CH" sz="2000" spc="-1" strike="noStrike">
              <a:latin typeface="Arial"/>
            </a:endParaRPr>
          </a:p>
        </p:txBody>
      </p:sp>
      <p:sp>
        <p:nvSpPr>
          <p:cNvPr id="49" name="PlaceHolder 7"/>
          <p:cNvSpPr/>
          <p:nvPr/>
        </p:nvSpPr>
        <p:spPr>
          <a:xfrm>
            <a:off x="8460000" y="1296000"/>
            <a:ext cx="1495440" cy="489240"/>
          </a:xfrm>
          <a:prstGeom prst="rect">
            <a:avLst/>
          </a:prstGeom>
          <a:noFill/>
          <a:ln w="0">
            <a:noFill/>
          </a:ln>
        </p:spPr>
        <p:style>
          <a:lnRef idx="0"/>
          <a:fillRef idx="0"/>
          <a:effectRef idx="0"/>
          <a:fontRef idx="minor"/>
        </p:style>
        <p:txBody>
          <a:bodyPr lIns="0" rIns="0" tIns="0" bIns="0" anchor="t">
            <a:normAutofit/>
          </a:bodyPr>
          <a:p>
            <a:pPr>
              <a:lnSpc>
                <a:spcPct val="100000"/>
              </a:lnSpc>
              <a:spcAft>
                <a:spcPts val="1057"/>
              </a:spcAft>
              <a:buNone/>
              <a:tabLst>
                <a:tab algn="l" pos="0"/>
              </a:tabLst>
            </a:pPr>
            <a:r>
              <a:rPr b="1" lang="en-US" sz="1600" spc="-1" strike="noStrike">
                <a:solidFill>
                  <a:srgbClr val="0000ff"/>
                </a:solidFill>
                <a:latin typeface="Liberation Serif;Times New Roman"/>
                <a:ea typeface="Songti SC"/>
              </a:rPr>
              <a:t>S</a:t>
            </a:r>
            <a:r>
              <a:rPr b="1" lang="en-US" sz="1600" spc="-1" strike="noStrike">
                <a:solidFill>
                  <a:srgbClr val="000000"/>
                </a:solidFill>
                <a:latin typeface="Liberation Serif;Times New Roman"/>
                <a:ea typeface="Songti SC"/>
              </a:rPr>
              <a:t>ESSION 6/6</a:t>
            </a:r>
            <a:endParaRPr b="0" lang="fr-CH" sz="16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15000"/>
              </a:lnSpc>
              <a:spcAft>
                <a:spcPts val="1236"/>
              </a:spcAft>
              <a:buNone/>
              <a:tabLst>
                <a:tab algn="l" pos="0"/>
              </a:tabLst>
            </a:pPr>
            <a:endParaRPr b="0" lang="fr-CH" sz="1400" spc="-1" strike="noStrike">
              <a:latin typeface="Arial"/>
            </a:endParaRPr>
          </a:p>
          <a:p>
            <a:pPr marL="11520">
              <a:lnSpc>
                <a:spcPct val="115000"/>
              </a:lnSpc>
              <a:spcAft>
                <a:spcPts val="1236"/>
              </a:spcAft>
              <a:buNone/>
              <a:tabLst>
                <a:tab algn="l" pos="0"/>
              </a:tabLst>
            </a:pP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2628000" y="2952000"/>
            <a:ext cx="5233680" cy="71496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buNone/>
            </a:pPr>
            <a:r>
              <a:rPr b="1" lang="en-US" sz="2200" spc="-1" strike="noStrike">
                <a:solidFill>
                  <a:srgbClr val="c9211e"/>
                </a:solidFill>
                <a:latin typeface="Liberation Serif;Times New Roman"/>
                <a:ea typeface="Songti SC"/>
              </a:rPr>
              <a:t>W</a:t>
            </a:r>
            <a:r>
              <a:rPr b="1" lang="en-US" sz="2200" spc="-1" strike="noStrike">
                <a:solidFill>
                  <a:srgbClr val="000000"/>
                </a:solidFill>
                <a:latin typeface="Liberation Serif;Times New Roman"/>
                <a:ea typeface="Songti SC"/>
              </a:rPr>
              <a:t>hat is </a:t>
            </a:r>
            <a:r>
              <a:rPr b="1" lang="en-US" sz="2200" spc="-1" strike="noStrike">
                <a:solidFill>
                  <a:srgbClr val="c9211e"/>
                </a:solidFill>
                <a:latin typeface="Liberation Serif;Times New Roman"/>
                <a:ea typeface="Songti SC"/>
              </a:rPr>
              <a:t>S</a:t>
            </a:r>
            <a:r>
              <a:rPr b="1" lang="en-US" sz="2200" spc="-1" strike="noStrike">
                <a:solidFill>
                  <a:srgbClr val="000000"/>
                </a:solidFill>
                <a:latin typeface="Liberation Serif;Times New Roman"/>
                <a:ea typeface="Songti SC"/>
              </a:rPr>
              <a:t>PECX?</a:t>
            </a:r>
            <a:endParaRPr b="0" lang="fr-CH" sz="2200" spc="-1" strike="noStrike">
              <a:latin typeface="Arial"/>
            </a:endParaRPr>
          </a:p>
          <a:p>
            <a:pPr algn="ctr">
              <a:lnSpc>
                <a:spcPct val="115000"/>
              </a:lnSpc>
              <a:spcAft>
                <a:spcPts val="1236"/>
              </a:spcAft>
              <a:buNone/>
            </a:pPr>
            <a:r>
              <a:rPr b="0" lang="zh-CN" sz="2200" spc="-1" strike="noStrike">
                <a:solidFill>
                  <a:srgbClr val="2c3e50"/>
                </a:solidFill>
                <a:latin typeface="Source Sans Pro"/>
                <a:ea typeface="Songti SC"/>
              </a:rPr>
              <a:t>양</a:t>
            </a:r>
            <a:endParaRPr b="0" lang="fr-CH" sz="2200" spc="-1" strike="noStrike">
              <a:latin typeface="Arial"/>
            </a:endParaRPr>
          </a:p>
          <a:p>
            <a:pPr algn="ctr">
              <a:lnSpc>
                <a:spcPct val="115000"/>
              </a:lnSpc>
              <a:spcAft>
                <a:spcPts val="1236"/>
              </a:spcAft>
              <a:buNone/>
            </a:pPr>
            <a:endParaRPr b="0" lang="fr-CH" sz="2000" spc="-1" strike="noStrike">
              <a:latin typeface="Arial"/>
            </a:endParaRPr>
          </a:p>
        </p:txBody>
      </p:sp>
      <p:pic>
        <p:nvPicPr>
          <p:cNvPr id="51" name="" descr=""/>
          <p:cNvPicPr/>
          <p:nvPr/>
        </p:nvPicPr>
        <p:blipFill>
          <a:blip r:embed="rId1"/>
          <a:stretch/>
        </p:blipFill>
        <p:spPr>
          <a:xfrm>
            <a:off x="2412000" y="2484000"/>
            <a:ext cx="1422360" cy="1406160"/>
          </a:xfrm>
          <a:prstGeom prst="rect">
            <a:avLst/>
          </a:prstGeom>
          <a:ln w="0">
            <a:noFill/>
          </a:ln>
        </p:spPr>
      </p:pic>
      <p:pic>
        <p:nvPicPr>
          <p:cNvPr id="52" name="" descr=""/>
          <p:cNvPicPr/>
          <p:nvPr/>
        </p:nvPicPr>
        <p:blipFill>
          <a:blip r:embed="rId2"/>
          <a:stretch/>
        </p:blipFill>
        <p:spPr>
          <a:xfrm>
            <a:off x="7325640" y="2509560"/>
            <a:ext cx="1166040" cy="1116720"/>
          </a:xfrm>
          <a:prstGeom prst="rect">
            <a:avLst/>
          </a:prstGeom>
          <a:ln w="0">
            <a:noFill/>
          </a:ln>
        </p:spPr>
      </p:pic>
      <p:pic>
        <p:nvPicPr>
          <p:cNvPr id="53" name="Cycles- 1" descr=""/>
          <p:cNvPicPr/>
          <p:nvPr/>
        </p:nvPicPr>
        <p:blipFill>
          <a:blip r:embed="rId3"/>
          <a:stretch/>
        </p:blipFill>
        <p:spPr>
          <a:xfrm>
            <a:off x="7063560" y="2193480"/>
            <a:ext cx="1711800" cy="1685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55" name="PlaceHolder 2"/>
          <p:cNvSpPr>
            <a:spLocks noGrp="1"/>
          </p:cNvSpPr>
          <p:nvPr>
            <p:ph/>
          </p:nvPr>
        </p:nvSpPr>
        <p:spPr>
          <a:xfrm>
            <a:off x="360000" y="1485000"/>
            <a:ext cx="9354960" cy="1749960"/>
          </a:xfrm>
          <a:prstGeom prst="rect">
            <a:avLst/>
          </a:prstGeom>
          <a:noFill/>
          <a:ln w="0">
            <a:noFill/>
          </a:ln>
        </p:spPr>
        <p:txBody>
          <a:bodyPr lIns="0" rIns="0" tIns="0" bIns="0" anchor="t">
            <a:normAutofit fontScale="89000"/>
          </a:bodyPr>
          <a:p>
            <a:pPr algn="just">
              <a:lnSpc>
                <a:spcPct val="100000"/>
              </a:lnSpc>
              <a:spcAft>
                <a:spcPts val="1057"/>
              </a:spcAft>
              <a:buNone/>
              <a:tabLst>
                <a:tab algn="l" pos="0"/>
              </a:tabLst>
            </a:pPr>
            <a:r>
              <a:rPr b="1" lang="en-US" sz="1400" spc="-1" strike="noStrike">
                <a:solidFill>
                  <a:srgbClr val="2c3e50"/>
                </a:solidFill>
                <a:latin typeface="Arial"/>
              </a:rPr>
              <a:t>SPECX </a:t>
            </a:r>
            <a:r>
              <a:rPr b="0" lang="en-US" sz="1400" spc="-1" strike="noStrike">
                <a:solidFill>
                  <a:srgbClr val="2c3e50"/>
                </a:solidFill>
                <a:latin typeface="Arial"/>
              </a:rPr>
              <a:t> </a:t>
            </a:r>
            <a:endParaRPr b="0" lang="fr-CH" sz="14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Shares many similarities with StarPU.</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Written in modern C++ (20). </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Task-based execution system. </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Able to also support speculative execution, which is the ability to execute tasks ahead of time if others are unsure about changing the data.</a:t>
            </a:r>
            <a:endParaRPr b="0" lang="fr-CH" sz="1600" spc="-1" strike="noStrike">
              <a:latin typeface="Arial"/>
            </a:endParaRPr>
          </a:p>
        </p:txBody>
      </p:sp>
      <p:sp>
        <p:nvSpPr>
          <p:cNvPr id="56" name=""/>
          <p:cNvSpPr/>
          <p:nvPr/>
        </p:nvSpPr>
        <p:spPr>
          <a:xfrm>
            <a:off x="720000" y="3420000"/>
            <a:ext cx="9174960" cy="1749960"/>
          </a:xfrm>
          <a:prstGeom prst="rect">
            <a:avLst/>
          </a:prstGeom>
          <a:noFill/>
          <a:ln w="0">
            <a:noFill/>
          </a:ln>
        </p:spPr>
        <p:style>
          <a:lnRef idx="0"/>
          <a:fillRef idx="0"/>
          <a:effectRef idx="0"/>
          <a:fontRef idx="minor"/>
        </p:style>
        <p:txBody>
          <a:bodyPr lIns="0" rIns="0" tIns="0" bIns="0" anchor="t">
            <a:normAutofit fontScale="95000"/>
          </a:bodyPr>
          <a:p>
            <a:pPr algn="just">
              <a:lnSpc>
                <a:spcPct val="100000"/>
              </a:lnSpc>
              <a:spcAft>
                <a:spcPts val="1057"/>
              </a:spcAft>
              <a:buNone/>
            </a:pPr>
            <a:r>
              <a:rPr b="1" lang="en-US" sz="1400" spc="-1" strike="noStrike">
                <a:solidFill>
                  <a:srgbClr val="2c3e50"/>
                </a:solidFill>
                <a:latin typeface="Arial"/>
                <a:ea typeface="DejaVu Sans"/>
              </a:rPr>
              <a:t>StarPU</a:t>
            </a:r>
            <a:r>
              <a:rPr b="1" lang="en-US" sz="1400" spc="-1" strike="noStrike">
                <a:solidFill>
                  <a:srgbClr val="2c3e50"/>
                </a:solidFill>
                <a:latin typeface="Times New Roman"/>
                <a:ea typeface="DejaVu Sans"/>
              </a:rPr>
              <a:t> </a:t>
            </a:r>
            <a:r>
              <a:rPr b="0" lang="en-US" sz="1400" spc="-1" strike="noStrike">
                <a:solidFill>
                  <a:srgbClr val="2c3e50"/>
                </a:solidFill>
                <a:latin typeface="Times New Roman"/>
                <a:ea typeface="DejaVu Sans"/>
              </a:rPr>
              <a:t> </a:t>
            </a:r>
            <a:endParaRPr b="0" lang="fr-CH" sz="14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StarPU is a task scheduling library for hybrid architectures.</a:t>
            </a:r>
            <a:endParaRPr b="0" lang="fr-CH"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Design systems in which applications are distributed across the machine, feeding all available resources into parallel tasks.</a:t>
            </a:r>
            <a:endParaRPr b="0" lang="fr-CH"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Songti SC"/>
              </a:rPr>
              <a:t>Optimized heterogeneous scheduling, cluster communication, data transfers and replication between main memory and discrete memories</a:t>
            </a:r>
            <a:endParaRPr b="0" lang="fr-CH" sz="1600" spc="-1" strike="noStrike">
              <a:latin typeface="Arial"/>
            </a:endParaRPr>
          </a:p>
        </p:txBody>
      </p:sp>
      <p:pic>
        <p:nvPicPr>
          <p:cNvPr id="57" name="" descr=""/>
          <p:cNvPicPr/>
          <p:nvPr/>
        </p:nvPicPr>
        <p:blipFill>
          <a:blip r:embed="rId1"/>
          <a:stretch/>
        </p:blipFill>
        <p:spPr>
          <a:xfrm>
            <a:off x="8421480" y="1450080"/>
            <a:ext cx="1298520" cy="119700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59" name="PlaceHolder 2"/>
          <p:cNvSpPr>
            <a:spLocks noGrp="1"/>
          </p:cNvSpPr>
          <p:nvPr>
            <p:ph/>
          </p:nvPr>
        </p:nvSpPr>
        <p:spPr>
          <a:xfrm>
            <a:off x="110880" y="1296000"/>
            <a:ext cx="3666960" cy="4101840"/>
          </a:xfrm>
          <a:prstGeom prst="rect">
            <a:avLst/>
          </a:prstGeom>
          <a:noFill/>
          <a:ln w="0">
            <a:noFill/>
          </a:ln>
        </p:spPr>
        <p:txBody>
          <a:bodyPr lIns="0" rIns="0" tIns="0" bIns="0" anchor="t">
            <a:noAutofit/>
          </a:bodyPr>
          <a:p>
            <a:pPr algn="just">
              <a:lnSpc>
                <a:spcPct val="100000"/>
              </a:lnSpc>
              <a:spcAft>
                <a:spcPts val="601"/>
              </a:spcAft>
              <a:buNone/>
              <a:tabLst>
                <a:tab algn="l" pos="0"/>
              </a:tabLst>
            </a:pPr>
            <a:r>
              <a:rPr b="1" lang="en-US" sz="1600" spc="-1" strike="noStrike">
                <a:solidFill>
                  <a:srgbClr val="c9211e"/>
                </a:solidFill>
                <a:latin typeface="Times New Roman"/>
              </a:rPr>
              <a:t>W</a:t>
            </a:r>
            <a:r>
              <a:rPr b="1" lang="en-US" sz="1600" spc="-1" strike="noStrike">
                <a:solidFill>
                  <a:srgbClr val="000000"/>
                </a:solidFill>
                <a:latin typeface="Times New Roman"/>
              </a:rPr>
              <a:t>orkflow</a:t>
            </a:r>
            <a:endParaRPr b="0" lang="fr-CH" sz="1600" spc="-1" strike="noStrike">
              <a:latin typeface="Arial"/>
            </a:endParaRPr>
          </a:p>
          <a:p>
            <a:pPr algn="just">
              <a:lnSpc>
                <a:spcPct val="100000"/>
              </a:lnSpc>
              <a:spcAft>
                <a:spcPts val="601"/>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Execution interface: </a:t>
            </a:r>
            <a:r>
              <a:rPr b="0" lang="en-US" sz="1300" spc="-1" strike="noStrike">
                <a:solidFill>
                  <a:srgbClr val="000000"/>
                </a:solidFill>
                <a:latin typeface="Times New Roman"/>
              </a:rPr>
              <a:t>Provides functionality for creating tasks, task graphs and generating traces. Can be used to specify speculation model.</a:t>
            </a:r>
            <a:endParaRPr b="0" lang="fr-CH" sz="1300" spc="-1" strike="noStrike">
              <a:latin typeface="Arial"/>
            </a:endParaRPr>
          </a:p>
          <a:p>
            <a:pPr marL="457200" algn="just">
              <a:lnSpc>
                <a:spcPct val="115000"/>
              </a:lnSpc>
              <a:spcAft>
                <a:spcPts val="1057"/>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Data Dependency Interface:</a:t>
            </a:r>
            <a:r>
              <a:rPr b="0" lang="en-US" sz="1300" spc="-1" strike="noStrike">
                <a:solidFill>
                  <a:srgbClr val="000000"/>
                </a:solidFill>
                <a:latin typeface="Times New Roman"/>
              </a:rPr>
              <a:t> Forms a collection of objects that can be used to express data dependencies. Also provides wrapper objects that can be used to specify whether a given callable should be considered CPU or GPU code.</a:t>
            </a:r>
            <a:endParaRPr b="0" lang="fr-CH" sz="1300" spc="-1" strike="noStrike">
              <a:latin typeface="Arial"/>
            </a:endParaRPr>
          </a:p>
          <a:p>
            <a:pPr marL="457200" algn="just">
              <a:lnSpc>
                <a:spcPct val="115000"/>
              </a:lnSpc>
              <a:spcAft>
                <a:spcPts val="1057"/>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Task visualization interface:</a:t>
            </a:r>
            <a:r>
              <a:rPr b="0" lang="en-US" sz="1300" spc="-1" strike="noStrike">
                <a:solidFill>
                  <a:srgbClr val="000000"/>
                </a:solidFill>
                <a:latin typeface="Times New Roman"/>
              </a:rPr>
              <a:t> Specifies the ways to interact with the task object.</a:t>
            </a:r>
            <a:endParaRPr b="0" lang="fr-CH" sz="1300" spc="-1" strike="noStrike">
              <a:latin typeface="Arial"/>
            </a:endParaRPr>
          </a:p>
        </p:txBody>
      </p:sp>
      <p:pic>
        <p:nvPicPr>
          <p:cNvPr id="60" name="" descr=""/>
          <p:cNvPicPr/>
          <p:nvPr/>
        </p:nvPicPr>
        <p:blipFill>
          <a:blip r:embed="rId1"/>
          <a:stretch/>
        </p:blipFill>
        <p:spPr>
          <a:xfrm>
            <a:off x="4135680" y="1836000"/>
            <a:ext cx="5834160" cy="3450960"/>
          </a:xfrm>
          <a:prstGeom prst="rect">
            <a:avLst/>
          </a:prstGeom>
          <a:ln w="10800">
            <a:solidFill>
              <a:srgbClr val="3465a4"/>
            </a:solidFill>
            <a:round/>
          </a:ln>
        </p:spPr>
      </p:pic>
      <p:pic>
        <p:nvPicPr>
          <p:cNvPr id="61" name="" descr=""/>
          <p:cNvPicPr/>
          <p:nvPr/>
        </p:nvPicPr>
        <p:blipFill>
          <a:blip r:embed="rId2"/>
          <a:stretch/>
        </p:blipFill>
        <p:spPr>
          <a:xfrm>
            <a:off x="9000000" y="60840"/>
            <a:ext cx="1015920" cy="1015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3"/>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Runtime Interface</a:t>
            </a:r>
            <a:endParaRPr b="0" lang="fr-CH" sz="2700" spc="-1" strike="noStrike">
              <a:latin typeface="Arial"/>
            </a:endParaRPr>
          </a:p>
        </p:txBody>
      </p:sp>
      <p:pic>
        <p:nvPicPr>
          <p:cNvPr id="63" name="" descr=""/>
          <p:cNvPicPr/>
          <p:nvPr/>
        </p:nvPicPr>
        <p:blipFill>
          <a:blip r:embed="rId1"/>
          <a:stretch/>
        </p:blipFill>
        <p:spPr>
          <a:xfrm>
            <a:off x="8994960" y="61200"/>
            <a:ext cx="1015920" cy="1015920"/>
          </a:xfrm>
          <a:prstGeom prst="rect">
            <a:avLst/>
          </a:prstGeom>
          <a:ln w="0">
            <a:noFill/>
          </a:ln>
        </p:spPr>
      </p:pic>
      <p:sp>
        <p:nvSpPr>
          <p:cNvPr id="64" name=""/>
          <p:cNvSpPr/>
          <p:nvPr/>
        </p:nvSpPr>
        <p:spPr>
          <a:xfrm>
            <a:off x="360000" y="2034360"/>
            <a:ext cx="9539640" cy="2645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The runtime's functionality is exposed through a class called </a:t>
            </a:r>
            <a:r>
              <a:rPr b="1" lang="en-US" sz="1400" spc="-1" strike="noStrike">
                <a:solidFill>
                  <a:srgbClr val="2a6099"/>
                </a:solidFill>
                <a:latin typeface="Times New Roman"/>
              </a:rPr>
              <a:t>SpRuntime</a:t>
            </a:r>
            <a:r>
              <a:rPr b="0" lang="en-US" sz="1400" spc="-1" strike="noStrike">
                <a:latin typeface="Times New Roman"/>
              </a:rPr>
              <a:t>.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This class provides task creation, task graph and trace generation facilities.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The </a:t>
            </a:r>
            <a:r>
              <a:rPr b="1" lang="en-US" sz="1400" spc="-1" strike="noStrike">
                <a:solidFill>
                  <a:srgbClr val="2a6099"/>
                </a:solidFill>
                <a:latin typeface="Times New Roman"/>
              </a:rPr>
              <a:t>SpRuntime</a:t>
            </a:r>
            <a:r>
              <a:rPr b="0" lang="en-US" sz="1400" spc="-1" strike="noStrike">
                <a:latin typeface="Times New Roman"/>
              </a:rPr>
              <a:t> class is templated on a non type parameter that can be used to specify which speculation model you want to use.</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The runtime's contructor takes as a parameter the number of threads it should spawn.</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By default the parameter is initialized to the number indicated by the </a:t>
            </a:r>
            <a:r>
              <a:rPr b="1" lang="en-US" sz="1400" spc="-1" strike="noStrike">
                <a:solidFill>
                  <a:srgbClr val="2a6099"/>
                </a:solidFill>
                <a:latin typeface="Times New Roman"/>
              </a:rPr>
              <a:t>OMP_NUM_THREADS</a:t>
            </a:r>
            <a:r>
              <a:rPr b="0" lang="en-US" sz="1400" spc="-1" strike="noStrike">
                <a:latin typeface="Times New Roman"/>
              </a:rPr>
              <a:t> environment variable.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9"/>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Runtime Interface</a:t>
            </a:r>
            <a:endParaRPr b="0" lang="fr-CH" sz="2700" spc="-1" strike="noStrike">
              <a:latin typeface="Arial"/>
            </a:endParaRPr>
          </a:p>
        </p:txBody>
      </p:sp>
      <p:pic>
        <p:nvPicPr>
          <p:cNvPr id="66" name="" descr=""/>
          <p:cNvPicPr/>
          <p:nvPr/>
        </p:nvPicPr>
        <p:blipFill>
          <a:blip r:embed="rId1"/>
          <a:stretch/>
        </p:blipFill>
        <p:spPr>
          <a:xfrm>
            <a:off x="8994960" y="61200"/>
            <a:ext cx="1015920" cy="1015920"/>
          </a:xfrm>
          <a:prstGeom prst="rect">
            <a:avLst/>
          </a:prstGeom>
          <a:ln w="0">
            <a:noFill/>
          </a:ln>
        </p:spPr>
      </p:pic>
      <p:sp>
        <p:nvSpPr>
          <p:cNvPr id="67" name=""/>
          <p:cNvSpPr/>
          <p:nvPr/>
        </p:nvSpPr>
        <p:spPr>
          <a:xfrm>
            <a:off x="336240" y="2772000"/>
            <a:ext cx="9743400" cy="876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latin typeface="Times New Roman"/>
              </a:rPr>
              <a:t>The inPriority parameter specifies a priority for the task.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fr-CH" sz="1400" spc="-1" strike="noStrike">
                <a:latin typeface="Times New Roman"/>
              </a:rPr>
              <a:t>The inProbability parameter is an object used to specify the probability with which the task may write to its maybe-written data dependencies. </a:t>
            </a:r>
            <a:endParaRPr b="0" lang="fr-CH" sz="1400" spc="-1" strike="noStrike">
              <a:latin typeface="Arial"/>
            </a:endParaRPr>
          </a:p>
        </p:txBody>
      </p:sp>
      <p:sp>
        <p:nvSpPr>
          <p:cNvPr id="68" name=""/>
          <p:cNvSpPr/>
          <p:nvPr/>
        </p:nvSpPr>
        <p:spPr>
          <a:xfrm>
            <a:off x="914760" y="1566000"/>
            <a:ext cx="9056880" cy="109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latin typeface="Times New Roman"/>
              </a:rPr>
              <a:t>auto </a:t>
            </a:r>
            <a:r>
              <a:rPr b="1" lang="fr-CH" sz="1400" spc="-1" strike="noStrike">
                <a:latin typeface="Times New Roman"/>
              </a:rPr>
              <a:t>task</a:t>
            </a:r>
            <a:r>
              <a:rPr b="0" lang="fr-CH" sz="1400" spc="-1" strike="noStrike">
                <a:latin typeface="Times New Roman"/>
              </a:rPr>
              <a:t>([optional] </a:t>
            </a:r>
            <a:r>
              <a:rPr b="1" lang="fr-CH" sz="1400" spc="-1" strike="noStrike">
                <a:solidFill>
                  <a:srgbClr val="2a6099"/>
                </a:solidFill>
                <a:latin typeface="Times New Roman"/>
              </a:rPr>
              <a:t>SpPriority</a:t>
            </a:r>
            <a:r>
              <a:rPr b="0" lang="fr-CH" sz="1400" spc="-1" strike="noStrike">
                <a:latin typeface="Times New Roman"/>
              </a:rPr>
              <a:t> inPriority, [optional]</a:t>
            </a:r>
            <a:r>
              <a:rPr b="1" lang="fr-CH" sz="1400" spc="-1" strike="noStrike">
                <a:solidFill>
                  <a:srgbClr val="2a6099"/>
                </a:solidFill>
                <a:latin typeface="Times New Roman"/>
              </a:rPr>
              <a:t> SpProbability</a:t>
            </a:r>
            <a:r>
              <a:rPr b="0" lang="fr-CH" sz="1400" spc="-1" strike="noStrike">
                <a:latin typeface="Times New Roman"/>
              </a:rPr>
              <a:t> inProbability,</a:t>
            </a:r>
            <a:endParaRPr b="0" lang="fr-CH" sz="1400" spc="-1" strike="noStrike">
              <a:latin typeface="Arial"/>
            </a:endParaRPr>
          </a:p>
          <a:p>
            <a:pPr>
              <a:lnSpc>
                <a:spcPct val="100000"/>
              </a:lnSpc>
              <a:buNone/>
            </a:pPr>
            <a:r>
              <a:rPr b="0" lang="fr-CH" sz="1400" spc="-1" strike="noStrike">
                <a:latin typeface="Times New Roman"/>
              </a:rPr>
              <a:t>[optional] &lt;DataDependencyTy&gt; do..., &lt;CallableTy&gt; c)</a:t>
            </a:r>
            <a:r>
              <a:rPr b="1" lang="fr-CH" sz="1400" spc="-1" strike="noStrike">
                <a:solidFill>
                  <a:srgbClr val="ff0000"/>
                </a:solidFill>
                <a:latin typeface="Times New Roman"/>
              </a:rPr>
              <a:t> (1)</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fr-CH" sz="1400" spc="-1" strike="noStrike">
                <a:latin typeface="Times New Roman"/>
              </a:rPr>
              <a:t>auto </a:t>
            </a:r>
            <a:r>
              <a:rPr b="1" lang="fr-CH" sz="1400" spc="-1" strike="noStrike">
                <a:latin typeface="Times New Roman"/>
              </a:rPr>
              <a:t>task</a:t>
            </a:r>
            <a:r>
              <a:rPr b="0" lang="fr-CH" sz="1400" spc="-1" strike="noStrike">
                <a:latin typeface="Times New Roman"/>
              </a:rPr>
              <a:t>([optional] </a:t>
            </a:r>
            <a:r>
              <a:rPr b="1" lang="fr-CH" sz="1400" spc="-1" strike="noStrike">
                <a:solidFill>
                  <a:srgbClr val="2a6099"/>
                </a:solidFill>
                <a:latin typeface="Times New Roman"/>
              </a:rPr>
              <a:t>SpPriority</a:t>
            </a:r>
            <a:r>
              <a:rPr b="0" lang="fr-CH" sz="1400" spc="-1" strike="noStrike">
                <a:latin typeface="Times New Roman"/>
              </a:rPr>
              <a:t> inPriority, [optional]</a:t>
            </a:r>
            <a:r>
              <a:rPr b="1" lang="fr-CH" sz="1400" spc="-1" strike="noStrike">
                <a:solidFill>
                  <a:srgbClr val="2a6099"/>
                </a:solidFill>
                <a:latin typeface="Times New Roman"/>
              </a:rPr>
              <a:t> SpProbability</a:t>
            </a:r>
            <a:r>
              <a:rPr b="0" lang="fr-CH" sz="1400" spc="-1" strike="noStrike">
                <a:latin typeface="Times New Roman"/>
              </a:rPr>
              <a:t> inProbability,</a:t>
            </a:r>
            <a:endParaRPr b="0" lang="fr-CH" sz="1400" spc="-1" strike="noStrike">
              <a:latin typeface="Arial"/>
            </a:endParaRPr>
          </a:p>
          <a:p>
            <a:pPr>
              <a:lnSpc>
                <a:spcPct val="100000"/>
              </a:lnSpc>
              <a:buNone/>
            </a:pPr>
            <a:r>
              <a:rPr b="0" lang="fr-CH" sz="1400" spc="-1" strike="noStrike">
                <a:latin typeface="Times New Roman"/>
              </a:rPr>
              <a:t>[optional] &lt;DataDependencyTy&gt; do..., </a:t>
            </a:r>
            <a:r>
              <a:rPr b="1" lang="fr-CH" sz="1400" spc="-1" strike="noStrike">
                <a:solidFill>
                  <a:srgbClr val="2a6099"/>
                </a:solidFill>
                <a:latin typeface="Times New Roman"/>
              </a:rPr>
              <a:t>SpCpuCode</a:t>
            </a:r>
            <a:r>
              <a:rPr b="0" lang="fr-CH" sz="1400" spc="-1" strike="noStrike">
                <a:latin typeface="Times New Roman"/>
              </a:rPr>
              <a:t>(&lt;CallableTy&gt; c1), [optional]</a:t>
            </a:r>
            <a:r>
              <a:rPr b="1" lang="fr-CH" sz="1400" spc="-1" strike="noStrike">
                <a:solidFill>
                  <a:srgbClr val="2a6099"/>
                </a:solidFill>
                <a:latin typeface="Times New Roman"/>
              </a:rPr>
              <a:t> SpGpuCode</a:t>
            </a:r>
            <a:r>
              <a:rPr b="0" lang="fr-CH" sz="1400" spc="-1" strike="noStrike">
                <a:latin typeface="Times New Roman"/>
              </a:rPr>
              <a:t>(&lt;CallableTy&gt; c2)) </a:t>
            </a:r>
            <a:r>
              <a:rPr b="1" lang="fr-CH" sz="1400" spc="-1" strike="noStrike">
                <a:solidFill>
                  <a:srgbClr val="ff0000"/>
                </a:solidFill>
                <a:latin typeface="Times New Roman"/>
              </a:rPr>
              <a:t>(2)</a:t>
            </a:r>
            <a:endParaRPr b="0" lang="fr-CH" sz="1400" spc="-1" strike="noStrike">
              <a:latin typeface="Arial"/>
            </a:endParaRPr>
          </a:p>
        </p:txBody>
      </p:sp>
      <p:sp>
        <p:nvSpPr>
          <p:cNvPr id="69" name=""/>
          <p:cNvSpPr/>
          <p:nvPr/>
        </p:nvSpPr>
        <p:spPr>
          <a:xfrm>
            <a:off x="360000" y="1242000"/>
            <a:ext cx="47156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This method creates a new task and injects it into the runtime. </a:t>
            </a:r>
            <a:endParaRPr b="0" lang="fr-CH" sz="1400" spc="-1" strike="noStrike">
              <a:latin typeface="Arial"/>
            </a:endParaRPr>
          </a:p>
        </p:txBody>
      </p:sp>
      <p:sp>
        <p:nvSpPr>
          <p:cNvPr id="70" name=""/>
          <p:cNvSpPr/>
          <p:nvPr/>
        </p:nvSpPr>
        <p:spPr>
          <a:xfrm>
            <a:off x="372240" y="3729600"/>
            <a:ext cx="9455400" cy="14659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400" spc="-1" strike="noStrike">
                <a:latin typeface="Times New Roman"/>
              </a:rPr>
              <a:t>In overload </a:t>
            </a:r>
            <a:r>
              <a:rPr b="1" lang="en-US" sz="1400" spc="-1" strike="noStrike">
                <a:solidFill>
                  <a:srgbClr val="ff0000"/>
                </a:solidFill>
                <a:latin typeface="Times New Roman"/>
              </a:rPr>
              <a:t>(1)</a:t>
            </a:r>
            <a:r>
              <a:rPr b="0" lang="en-US" sz="1400" spc="-1" strike="noStrike">
                <a:latin typeface="Times New Roman"/>
              </a:rPr>
              <a:t> the callable is passed as is to the task call. It will implicitly be interpreted by the runtime as CPU code.</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latin typeface="Times New Roman"/>
              </a:rPr>
              <a:t>In overload </a:t>
            </a:r>
            <a:r>
              <a:rPr b="1" lang="en-US" sz="1400" spc="-1" strike="noStrike">
                <a:solidFill>
                  <a:srgbClr val="ff0000"/>
                </a:solidFill>
                <a:latin typeface="Times New Roman"/>
              </a:rPr>
              <a:t>(2)</a:t>
            </a:r>
            <a:r>
              <a:rPr b="0" lang="en-US" sz="1400" spc="-1" strike="noStrike">
                <a:latin typeface="Times New Roman"/>
              </a:rPr>
              <a:t> the callable c1 is explictly tagged as CPU code by being wrapped inside a SpCpuCode object.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latin typeface="Times New Roman"/>
              </a:rPr>
              <a:t>Overload</a:t>
            </a:r>
            <a:r>
              <a:rPr b="1" lang="en-US" sz="1400" spc="-1" strike="noStrike">
                <a:solidFill>
                  <a:srgbClr val="ff0000"/>
                </a:solidFill>
                <a:latin typeface="Times New Roman"/>
              </a:rPr>
              <a:t> (2)</a:t>
            </a:r>
            <a:r>
              <a:rPr b="0" lang="en-US" sz="1400" spc="-1" strike="noStrike">
                <a:latin typeface="Times New Roman"/>
              </a:rPr>
              <a:t> additionally permits the user to provide a GPU version of the code </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latin typeface="Times New Roman"/>
              </a:rPr>
              <a:t>When both CPU and GPU versions of the code are provided, the runtime will decide at runtime which one of the two to execute.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0"/>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Runtime Interface</a:t>
            </a:r>
            <a:endParaRPr b="0" lang="fr-CH" sz="2700" spc="-1" strike="noStrike">
              <a:latin typeface="Arial"/>
            </a:endParaRPr>
          </a:p>
        </p:txBody>
      </p:sp>
      <p:pic>
        <p:nvPicPr>
          <p:cNvPr id="72" name="" descr=""/>
          <p:cNvPicPr/>
          <p:nvPr/>
        </p:nvPicPr>
        <p:blipFill>
          <a:blip r:embed="rId1"/>
          <a:stretch/>
        </p:blipFill>
        <p:spPr>
          <a:xfrm>
            <a:off x="8994960" y="61200"/>
            <a:ext cx="1015920" cy="1015920"/>
          </a:xfrm>
          <a:prstGeom prst="rect">
            <a:avLst/>
          </a:prstGeom>
          <a:ln w="0">
            <a:noFill/>
          </a:ln>
        </p:spPr>
      </p:pic>
      <p:sp>
        <p:nvSpPr>
          <p:cNvPr id="73" name=""/>
          <p:cNvSpPr/>
          <p:nvPr/>
        </p:nvSpPr>
        <p:spPr>
          <a:xfrm>
            <a:off x="137880" y="1302840"/>
            <a:ext cx="8910000" cy="205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latin typeface="Times New Roman"/>
              </a:rPr>
              <a:t>Type1 v1; Type2 v2;</a:t>
            </a:r>
            <a:endParaRPr b="0" lang="fr-CH" sz="1400" spc="-1" strike="noStrike">
              <a:latin typeface="Arial"/>
            </a:endParaRPr>
          </a:p>
          <a:p>
            <a:pPr>
              <a:lnSpc>
                <a:spcPct val="100000"/>
              </a:lnSpc>
              <a:buNone/>
            </a:pPr>
            <a:r>
              <a:rPr b="0" lang="fr-CH" sz="1400" spc="-1" strike="noStrike">
                <a:latin typeface="Times New Roman"/>
              </a:rPr>
              <a:t> </a:t>
            </a:r>
            <a:endParaRPr b="0" lang="fr-CH" sz="1400" spc="-1" strike="noStrike">
              <a:latin typeface="Arial"/>
            </a:endParaRPr>
          </a:p>
          <a:p>
            <a:pPr>
              <a:lnSpc>
                <a:spcPct val="100000"/>
              </a:lnSpc>
              <a:buNone/>
            </a:pPr>
            <a:r>
              <a:rPr b="0" lang="fr-CH" sz="1400" spc="-1" strike="noStrike">
                <a:latin typeface="Times New Roman"/>
              </a:rPr>
              <a:t>runtime.task(</a:t>
            </a:r>
            <a:r>
              <a:rPr b="1" lang="fr-CH" sz="1400" spc="-1" strike="noStrike">
                <a:solidFill>
                  <a:srgbClr val="2a6099"/>
                </a:solidFill>
                <a:latin typeface="Times New Roman"/>
              </a:rPr>
              <a:t>SpRead</a:t>
            </a:r>
            <a:r>
              <a:rPr b="0" lang="fr-CH" sz="1400" spc="-1" strike="noStrike">
                <a:latin typeface="Times New Roman"/>
              </a:rPr>
              <a:t>(v1), </a:t>
            </a:r>
            <a:r>
              <a:rPr b="1" lang="fr-CH" sz="1400" spc="-1" strike="noStrike">
                <a:solidFill>
                  <a:srgbClr val="2a6099"/>
                </a:solidFill>
                <a:latin typeface="Times New Roman"/>
              </a:rPr>
              <a:t>SpWrite</a:t>
            </a:r>
            <a:r>
              <a:rPr b="0" lang="fr-CH" sz="1400" spc="-1" strike="noStrike">
                <a:latin typeface="Times New Roman"/>
              </a:rPr>
              <a:t>(v2), [] (const Type1 &amp;paramV1, Type2 &amp;paramV2) </a:t>
            </a:r>
            <a:endParaRPr b="0" lang="fr-CH" sz="1400" spc="-1" strike="noStrike">
              <a:latin typeface="Arial"/>
            </a:endParaRPr>
          </a:p>
          <a:p>
            <a:pPr>
              <a:lnSpc>
                <a:spcPct val="100000"/>
              </a:lnSpc>
              <a:buNone/>
            </a:pPr>
            <a:r>
              <a:rPr b="0" lang="fr-CH" sz="1400" spc="-1" strike="noStrike">
                <a:latin typeface="Times New Roman"/>
              </a:rPr>
              <a:t>{</a:t>
            </a:r>
            <a:endParaRPr b="0" lang="fr-CH" sz="1400" spc="-1" strike="noStrike">
              <a:latin typeface="Arial"/>
            </a:endParaRPr>
          </a:p>
          <a:p>
            <a:pPr>
              <a:lnSpc>
                <a:spcPct val="100000"/>
              </a:lnSpc>
              <a:buNone/>
            </a:pPr>
            <a:r>
              <a:rPr b="0" lang="fr-CH" sz="1400" spc="-1" strike="noStrike">
                <a:latin typeface="Times New Roman"/>
              </a:rPr>
              <a:t>    </a:t>
            </a:r>
            <a:r>
              <a:rPr b="0" lang="fr-CH" sz="1400" spc="-1" strike="noStrike">
                <a:latin typeface="Times New Roman"/>
              </a:rPr>
              <a:t>if(paramV1.test()) {</a:t>
            </a:r>
            <a:endParaRPr b="0" lang="fr-CH" sz="1400" spc="-1" strike="noStrike">
              <a:latin typeface="Arial"/>
            </a:endParaRPr>
          </a:p>
          <a:p>
            <a:pPr>
              <a:lnSpc>
                <a:spcPct val="100000"/>
              </a:lnSpc>
              <a:buNone/>
            </a:pPr>
            <a:r>
              <a:rPr b="0" lang="fr-CH" sz="1400" spc="-1" strike="noStrike">
                <a:latin typeface="Times New Roman"/>
              </a:rPr>
              <a:t>        </a:t>
            </a:r>
            <a:r>
              <a:rPr b="0" lang="fr-CH" sz="1400" spc="-1" strike="noStrike">
                <a:latin typeface="Times New Roman"/>
              </a:rPr>
              <a:t>paramV2.set(1);</a:t>
            </a:r>
            <a:endParaRPr b="0" lang="fr-CH" sz="1400" spc="-1" strike="noStrike">
              <a:latin typeface="Arial"/>
            </a:endParaRPr>
          </a:p>
          <a:p>
            <a:pPr>
              <a:lnSpc>
                <a:spcPct val="100000"/>
              </a:lnSpc>
              <a:buNone/>
            </a:pPr>
            <a:r>
              <a:rPr b="0" lang="fr-CH" sz="1400" spc="-1" strike="noStrike">
                <a:latin typeface="Times New Roman"/>
              </a:rPr>
              <a:t>    </a:t>
            </a:r>
            <a:r>
              <a:rPr b="0" lang="fr-CH" sz="1400" spc="-1" strike="noStrike">
                <a:latin typeface="Times New Roman"/>
              </a:rPr>
              <a:t>}else {</a:t>
            </a:r>
            <a:endParaRPr b="0" lang="fr-CH" sz="1400" spc="-1" strike="noStrike">
              <a:latin typeface="Arial"/>
            </a:endParaRPr>
          </a:p>
          <a:p>
            <a:pPr>
              <a:lnSpc>
                <a:spcPct val="100000"/>
              </a:lnSpc>
              <a:buNone/>
            </a:pPr>
            <a:r>
              <a:rPr b="0" lang="fr-CH" sz="1400" spc="-1" strike="noStrike">
                <a:latin typeface="Times New Roman"/>
              </a:rPr>
              <a:t>        </a:t>
            </a:r>
            <a:r>
              <a:rPr b="0" lang="fr-CH" sz="1400" spc="-1" strike="noStrike">
                <a:latin typeface="Times New Roman"/>
              </a:rPr>
              <a:t>paramV2.set(2);</a:t>
            </a:r>
            <a:endParaRPr b="0" lang="fr-CH" sz="1400" spc="-1" strike="noStrike">
              <a:latin typeface="Arial"/>
            </a:endParaRPr>
          </a:p>
          <a:p>
            <a:pPr>
              <a:lnSpc>
                <a:spcPct val="100000"/>
              </a:lnSpc>
              <a:buNone/>
            </a:pPr>
            <a:r>
              <a:rPr b="0" lang="fr-CH" sz="1400" spc="-1" strike="noStrike">
                <a:latin typeface="Times New Roman"/>
              </a:rPr>
              <a:t>    </a:t>
            </a:r>
            <a:r>
              <a:rPr b="0" lang="fr-CH" sz="1400" spc="-1" strike="noStrike">
                <a:latin typeface="Times New Roman"/>
              </a:rPr>
              <a:t>}</a:t>
            </a:r>
            <a:endParaRPr b="0" lang="fr-CH" sz="1400" spc="-1" strike="noStrike">
              <a:latin typeface="Arial"/>
            </a:endParaRPr>
          </a:p>
          <a:p>
            <a:pPr>
              <a:lnSpc>
                <a:spcPct val="100000"/>
              </a:lnSpc>
              <a:buNone/>
            </a:pPr>
            <a:r>
              <a:rPr b="0" lang="fr-CH" sz="1400" spc="-1" strike="noStrike">
                <a:latin typeface="Times New Roman"/>
              </a:rPr>
              <a:t>}); </a:t>
            </a:r>
            <a:endParaRPr b="0" lang="fr-CH" sz="1400" spc="-1" strike="noStrike">
              <a:latin typeface="Arial"/>
            </a:endParaRPr>
          </a:p>
        </p:txBody>
      </p:sp>
      <p:sp>
        <p:nvSpPr>
          <p:cNvPr id="74" name=""/>
          <p:cNvSpPr/>
          <p:nvPr/>
        </p:nvSpPr>
        <p:spPr>
          <a:xfrm>
            <a:off x="649800" y="3564000"/>
            <a:ext cx="9213840" cy="1662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Parameters corresponding to a SpRead data dependency object should be declared const.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Code inside the callable must be referring to parameter names rather than the original variable names.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In the example given above, code in the lambda body is referring to the names paramV1 and paramV2 to refer to v1 and v2 data values rather than v1 and v2.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You should not capture v1 and v2 by reference and work with v1 and v2 directly.</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1"/>
          <p:cNvSpPr/>
          <p:nvPr/>
        </p:nvSpPr>
        <p:spPr>
          <a:xfrm>
            <a:off x="354960" y="226080"/>
            <a:ext cx="9354960" cy="71388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 Runtime Interface</a:t>
            </a:r>
            <a:endParaRPr b="0" lang="fr-CH" sz="2700" spc="-1" strike="noStrike">
              <a:latin typeface="Arial"/>
            </a:endParaRPr>
          </a:p>
        </p:txBody>
      </p:sp>
      <p:pic>
        <p:nvPicPr>
          <p:cNvPr id="76" name="" descr=""/>
          <p:cNvPicPr/>
          <p:nvPr/>
        </p:nvPicPr>
        <p:blipFill>
          <a:blip r:embed="rId1"/>
          <a:stretch/>
        </p:blipFill>
        <p:spPr>
          <a:xfrm>
            <a:off x="8994960" y="61200"/>
            <a:ext cx="1015920" cy="1015920"/>
          </a:xfrm>
          <a:prstGeom prst="rect">
            <a:avLst/>
          </a:prstGeom>
          <a:ln w="0">
            <a:noFill/>
          </a:ln>
        </p:spPr>
      </p:pic>
      <p:sp>
        <p:nvSpPr>
          <p:cNvPr id="77" name=""/>
          <p:cNvSpPr/>
          <p:nvPr/>
        </p:nvSpPr>
        <p:spPr>
          <a:xfrm>
            <a:off x="360000" y="1993320"/>
            <a:ext cx="82972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latin typeface="Times New Roman"/>
              </a:rPr>
              <a:t>void </a:t>
            </a:r>
            <a:r>
              <a:rPr b="1" lang="fr-CH" sz="1400" spc="-1" strike="noStrike">
                <a:solidFill>
                  <a:srgbClr val="2a6099"/>
                </a:solidFill>
                <a:latin typeface="Times New Roman"/>
              </a:rPr>
              <a:t>setSpeculationTest</a:t>
            </a:r>
            <a:r>
              <a:rPr b="0" lang="fr-CH" sz="1400" spc="-1" strike="noStrike">
                <a:latin typeface="Times New Roman"/>
              </a:rPr>
              <a:t>(std::function&lt;bool(int,const SpProbability&amp;)&gt; inFormula)</a:t>
            </a:r>
            <a:endParaRPr b="0" lang="fr-CH" sz="1400" spc="-1" strike="noStrike">
              <a:latin typeface="Arial"/>
            </a:endParaRPr>
          </a:p>
        </p:txBody>
      </p:sp>
      <p:sp>
        <p:nvSpPr>
          <p:cNvPr id="78" name=""/>
          <p:cNvSpPr/>
          <p:nvPr/>
        </p:nvSpPr>
        <p:spPr>
          <a:xfrm>
            <a:off x="540000" y="2665440"/>
            <a:ext cx="9269280" cy="1114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Times New Roman"/>
              </a:rPr>
              <a:t>This method sets a predicate function that will be called by the runtime whenever a speculative task is ready to be put in the queue of ready tasks .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latin typeface="Times New Roman"/>
              </a:rPr>
              <a:t>The predicate returns a boolean. Reciprocally a return value of false means the speculative task and all of its dependent speculative tasks should be disabled.</a:t>
            </a:r>
            <a:endParaRPr b="0" lang="fr-CH" sz="1400" spc="-1" strike="noStrike">
              <a:latin typeface="Arial"/>
            </a:endParaRPr>
          </a:p>
        </p:txBody>
      </p:sp>
      <p:sp>
        <p:nvSpPr>
          <p:cNvPr id="79" name=""/>
          <p:cNvSpPr/>
          <p:nvPr/>
        </p:nvSpPr>
        <p:spPr>
          <a:xfrm>
            <a:off x="1210680" y="4140000"/>
            <a:ext cx="8688960" cy="483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400" spc="-1" strike="noStrike">
                <a:latin typeface="Times New Roman"/>
              </a:rPr>
              <a:t>If no speculation test is set in the runtime, the default behavior is that a speculative task and all its dependent speculative tasks will only be enabled if at the time the predicate is called no other tasks are ready to run.</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1382</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2023-07-07T10:09:38Z</dcterms:created>
  <dc:creator/>
  <dc:description/>
  <dc:language>fr-FR</dc:language>
  <cp:lastModifiedBy/>
  <dcterms:modified xsi:type="dcterms:W3CDTF">2023-09-06T08:00:51Z</dcterms:modified>
  <cp:revision>205</cp:revision>
  <dc:subject/>
  <dc:title>Midnightblue</dc:title>
</cp:coreProperties>
</file>

<file path=docProps/custom.xml><?xml version="1.0" encoding="utf-8"?>
<Properties xmlns="http://schemas.openxmlformats.org/officeDocument/2006/custom-properties" xmlns:vt="http://schemas.openxmlformats.org/officeDocument/2006/docPropsVTypes"/>
</file>