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31.png" ContentType="image/png"/>
  <Override PartName="/ppt/media/image7.jpeg" ContentType="image/jpeg"/>
  <Override PartName="/ppt/media/image5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9200" cy="259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069200" cy="1204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9200" cy="259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9200" cy="259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71720" cy="261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0"/>
            <a:ext cx="10071720" cy="1206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5400000"/>
            <a:ext cx="10071360" cy="261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0" y="0"/>
            <a:ext cx="10071360" cy="12063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3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71360" cy="2613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0920" cy="4311360"/>
          </a:xfrm>
          <a:prstGeom prst="rect">
            <a:avLst/>
          </a:prstGeom>
          <a:ln w="10800">
            <a:noFill/>
          </a:ln>
        </p:spPr>
      </p:pic>
      <p:sp>
        <p:nvSpPr>
          <p:cNvPr id="211" name=""/>
          <p:cNvSpPr/>
          <p:nvPr/>
        </p:nvSpPr>
        <p:spPr>
          <a:xfrm>
            <a:off x="714600" y="4392000"/>
            <a:ext cx="9351360" cy="7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5055120"/>
            <a:ext cx="344448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Lemoine. All rights reserved.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35"/>
          <p:cNvSpPr/>
          <p:nvPr/>
        </p:nvSpPr>
        <p:spPr>
          <a:xfrm>
            <a:off x="34488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Point-to-Point Communication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939960" y="1517760"/>
            <a:ext cx="7693200" cy="31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returns after completed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Received: data has arrived and ready to use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Send: safe to reuse sent buffer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aware of deadlocks !!!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Tip: use when possible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9e4f"/>
                </a:solidFill>
                <a:latin typeface="Times New Roman"/>
                <a:ea typeface="DejaVu Sans"/>
              </a:rPr>
              <a:t>Non-Blocking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immediately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Unsafe to modify buffers until operation is known to be complete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computation and communication to overlap</a:t>
            </a: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Tip: Use only when needed</a:t>
            </a:r>
            <a:endParaRPr b="0" lang="fr-CH" sz="1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6997320" y="2265480"/>
            <a:ext cx="1636560" cy="1508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37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Deadlock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1979640" y="2700000"/>
            <a:ext cx="6114240" cy="253872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1968840" y="1657440"/>
            <a:ext cx="731304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dc0000"/>
                </a:solidFill>
                <a:latin typeface="Times New Roman"/>
                <a:ea typeface="DejaVu Sans"/>
              </a:rPr>
              <a:t>Blocking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calls can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in deadlock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is waiting for message that will never arrive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option is to abort the interrupt/kill the code (CTRL-c)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Might not always deadlock - depends on size of system buffer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39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Coolective Communication (BCast)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2094480" y="1337760"/>
            <a:ext cx="5615280" cy="4813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1793520" y="2944440"/>
            <a:ext cx="6001560" cy="226944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2625840" y="2124000"/>
            <a:ext cx="50360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Broadcast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message from the root process to all other processes.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40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(Scatter)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052000" y="1355400"/>
            <a:ext cx="5700600" cy="66168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1977480" y="3070800"/>
            <a:ext cx="5849640" cy="217908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2431080" y="2461320"/>
            <a:ext cx="562680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Sends individual messages from the root process to all other processes.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41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(Gather) 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2043360" y="1329120"/>
            <a:ext cx="5717880" cy="71460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2023920" y="3008160"/>
            <a:ext cx="5781960" cy="216972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3955680" y="2452320"/>
            <a:ext cx="218160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Opposite of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Scatter.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42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(Reduce)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948680" y="1313280"/>
            <a:ext cx="5906880" cy="67428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7740000" y="2340000"/>
            <a:ext cx="1074600" cy="12481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2520000" y="2055960"/>
            <a:ext cx="462168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from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Puts results on root process.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2052000" y="3060000"/>
            <a:ext cx="4853880" cy="202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43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(Allreduce)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405520" y="1288800"/>
            <a:ext cx="4993560" cy="65124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071800" y="2700720"/>
            <a:ext cx="5842080" cy="251316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4"/>
          <a:stretch/>
        </p:blipFill>
        <p:spPr>
          <a:xfrm>
            <a:off x="7800480" y="1349280"/>
            <a:ext cx="1013400" cy="116460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2893680" y="1944000"/>
            <a:ext cx="43002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 all processes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Store results on all processes.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44"/>
          <p:cNvSpPr/>
          <p:nvPr/>
        </p:nvSpPr>
        <p:spPr>
          <a:xfrm>
            <a:off x="33984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(Barrier)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2316600" y="1329480"/>
            <a:ext cx="5171040" cy="49788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2815200" y="3024000"/>
            <a:ext cx="4101840" cy="228636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>
            <a:off x="2887200" y="2017440"/>
            <a:ext cx="444708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synchronization (blocking).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 forced to wait for each other.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only where necessary.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reduce parallelism.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CH" sz="2700" spc="-1" strike="noStrike">
              <a:latin typeface="Arial"/>
            </a:endParaRPr>
          </a:p>
        </p:txBody>
      </p:sp>
      <p:graphicFrame>
        <p:nvGraphicFramePr>
          <p:cNvPr id="296" name=""/>
          <p:cNvGraphicFramePr/>
          <p:nvPr/>
        </p:nvGraphicFramePr>
        <p:xfrm>
          <a:off x="0" y="1262880"/>
          <a:ext cx="10078920" cy="4406760"/>
        </p:xfrm>
        <a:graphic>
          <a:graphicData uri="http://schemas.openxmlformats.org/drawingml/2006/table">
            <a:tbl>
              <a:tblPr/>
              <a:tblGrid>
                <a:gridCol w="5007600"/>
                <a:gridCol w="5071680"/>
              </a:tblGrid>
              <a:tr h="4407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environment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Init: Initialization of the MPI environment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rank: Rank of the process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size: Number of processes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Finalize: Deactivation of the MPI environment 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Abort: Stopping of an MPI program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Wtime: Time taking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Point-to-point communications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Send: Send message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Isend: Non-blocking message sending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Recv: Message received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Irecv: Non-blocking message reception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Sendrecv and MPI Sendrecv replace: Sending and receiving messages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Wait: Waiting for the end of a non-blocking communication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 all: Wait for the end of all non-blocking communications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2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Collective communications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Bcast: General broadcast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Scatter: Selective spread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Gather and MPI Allgather: Collecting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Alltoall: Collection and distribution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Reduce and MPI Allreduce: Reduction 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Barrier: Global synchronization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Derived Types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Contiguous type: Contiguous types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vector and MPI Type create hvector: Types with a con-standing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indexed: Variable pitch types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subarray: Sub-array types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struct: H and erogenous types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commit: Type commit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get extent: Recover the extent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resized: Change of scope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size: Size of a type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free: Release of a type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2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8640000" y="1262880"/>
            <a:ext cx="1338120" cy="10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CH" sz="2700" spc="-1" strike="noStrike">
              <a:latin typeface="Arial"/>
            </a:endParaRPr>
          </a:p>
        </p:txBody>
      </p:sp>
      <p:graphicFrame>
        <p:nvGraphicFramePr>
          <p:cNvPr id="299" name=""/>
          <p:cNvGraphicFramePr/>
          <p:nvPr/>
        </p:nvGraphicFramePr>
        <p:xfrm>
          <a:off x="0" y="1226880"/>
          <a:ext cx="10079280" cy="4442760"/>
        </p:xfrm>
        <a:graphic>
          <a:graphicData uri="http://schemas.openxmlformats.org/drawingml/2006/table">
            <a:tbl>
              <a:tblPr/>
              <a:tblGrid>
                <a:gridCol w="5039640"/>
                <a:gridCol w="5040000"/>
              </a:tblGrid>
              <a:tr h="4443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Communicator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split: Partitioning of a communicator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Dims create: Distribution of processes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create: Creation of a Cart ́esian topology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rank: Rank of a process in the Cart ́esian topology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coordinates: Coordinates of a process in the Cart ́esian topology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shift: Rank of the neighbors in the Cart ́esian topology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free: Release of a communicator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 MPI-IO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open: Opening a file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set view: Changing the view 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close: Closing a file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6.1 Explicit addresses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at: Reading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 all: Collective reading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at: Writing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6.2 Individual pointers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read: Reading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all: collective reading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write: Writing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all: collective writing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seek: Pointer positioning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6.3 Shared pointers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shared: Read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ordered: Collective reading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 shared: Pointer positioning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7.0 Symbolic constants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WORLD, MPI SUCCESS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STATUS IGNORE, MPI PROC NULL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INTEGER, MPI REAL, MPI DOUBLE PRECISION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ORDER FORTRAN, MPI ORDER C</a:t>
                      </a:r>
                      <a:endParaRPr b="0" lang="fr-CH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MODE CREATE,MPI MODE RONLY,MPI MODE WRONLY</a:t>
                      </a:r>
                      <a:endParaRPr b="0" lang="fr-CH" sz="14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8640000" y="1262880"/>
            <a:ext cx="1338120" cy="10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200" cy="70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379960" y="2126160"/>
            <a:ext cx="6255000" cy="182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08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CH" sz="16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(Message Passing Interface)</a:t>
            </a:r>
            <a:endParaRPr b="0" lang="fr-CH" sz="14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72800" cy="2640600"/>
          </a:xfrm>
          <a:prstGeom prst="rect">
            <a:avLst/>
          </a:prstGeom>
          <a:ln w="0">
            <a:noFill/>
          </a:ln>
        </p:spPr>
      </p:pic>
      <p:sp>
        <p:nvSpPr>
          <p:cNvPr id="216" name="Text Box 3"/>
          <p:cNvSpPr/>
          <p:nvPr/>
        </p:nvSpPr>
        <p:spPr>
          <a:xfrm>
            <a:off x="1599120" y="2103840"/>
            <a:ext cx="141012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217" name="PlaceHolder 11"/>
          <p:cNvSpPr/>
          <p:nvPr/>
        </p:nvSpPr>
        <p:spPr>
          <a:xfrm>
            <a:off x="8460000" y="1296000"/>
            <a:ext cx="1503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2/6</a:t>
            </a:r>
            <a:endParaRPr b="0" lang="fr-CH" sz="16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Program Basics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051280" y="1384920"/>
            <a:ext cx="6040800" cy="386316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8640000" y="1262880"/>
            <a:ext cx="1338120" cy="10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44000" y="1260000"/>
            <a:ext cx="6560280" cy="406692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4"/>
          <p:cNvSpPr/>
          <p:nvPr/>
        </p:nvSpPr>
        <p:spPr>
          <a:xfrm>
            <a:off x="35496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6764400" y="1332000"/>
            <a:ext cx="3127320" cy="1569600"/>
          </a:xfrm>
          <a:prstGeom prst="rect">
            <a:avLst/>
          </a:prstGeom>
          <a:ln w="0">
            <a:noFill/>
          </a:ln>
        </p:spPr>
      </p:pic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5"/>
          <p:cNvSpPr/>
          <p:nvPr/>
        </p:nvSpPr>
        <p:spPr>
          <a:xfrm>
            <a:off x="35496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Broadcast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540000" y="1348200"/>
            <a:ext cx="9035280" cy="36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numprocs,myid,namelen;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 processor_name[MPI_MAX_PROCESSOR_NAME];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(MPI_COMM_WORLD,&amp;numprocs);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(MPI_COMM_WORLD,&amp;myid);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MPI_Get_processor_name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(processor_name,&amp;namelen);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double reel=(double) myid;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"&lt;&lt;numprocs&lt;&lt;" on "&lt;&lt;processor_name&lt;&lt;" integervalue "&lt;&lt;reel&lt;&lt;endl;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MPI_Bcast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&amp;reel,1, MPI_DOUBLE,3,MPI_COMM_WORLD);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MPI_Barrier(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MPI_COMM_WORLD);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on "&lt;&lt;processor_name&lt;&lt;" integervalue "&lt;&lt;reel&lt;&lt;endl;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exit(0);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CH" sz="11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4880520" y="1620000"/>
            <a:ext cx="5016600" cy="6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Broadcast a message from the root process to all other processes.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20"/>
          <p:cNvSpPr/>
          <p:nvPr/>
        </p:nvSpPr>
        <p:spPr>
          <a:xfrm>
            <a:off x="35496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Point-to-Point communication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sp>
        <p:nvSpPr>
          <p:cNvPr id="314" name=""/>
          <p:cNvSpPr/>
          <p:nvPr/>
        </p:nvSpPr>
        <p:spPr>
          <a:xfrm>
            <a:off x="540000" y="1175400"/>
            <a:ext cx="831600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&amp;argc,&amp;argv);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MPI_Comm_size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(MPI_COMM_WORLD,&amp;numprocs);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MPI_Comm_rank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(MPI_COMM_WORLD,&amp;myid);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MPI_Status status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int small=myid;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"&lt;&lt;,numprocs&lt;&lt;" small = "&lt;&lt;small,&lt;&lt;endl;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(myid==0) {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MPI_Send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&amp;small,1,MPI_INT,3,10,MPI_COMM_WORLD); }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(myid==3) {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MPI_Recv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&amp;small,1,MPI_INT,0,10,MPI_COMM_WORLD,&amp;status) }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ff"/>
                </a:solidFill>
                <a:latin typeface="Times New Roman"/>
                <a:ea typeface="Microsoft YaHei"/>
              </a:rPr>
              <a:t>MPI_Barrier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 MPI_COMM_WORLD);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small = "&lt;&lt;small&lt;&lt;endl;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MPI_Finalize();</a:t>
            </a:r>
            <a:endParaRPr b="0" lang="fr-CH" sz="105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CH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35496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Reduction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sp>
        <p:nvSpPr>
          <p:cNvPr id="317" name=""/>
          <p:cNvSpPr/>
          <p:nvPr/>
        </p:nvSpPr>
        <p:spPr>
          <a:xfrm>
            <a:off x="0" y="1224000"/>
            <a:ext cx="629568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...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f( double a ) {return (4.0 / (1.0 + a*a));}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CH" sz="11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myid, numprocs;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MPI_COMM_WORLD,&amp;numprocs);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MPI_COMM_WORLD,&amp;myid);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 = 1000000000;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pi,sum=0.0;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startwtime = 0.0;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 { startwtime = </a:t>
            </a: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MPI_Wtime();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MPI_Bcast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(&amp;n, 1, MPI_INT, 0, MPI_COMM_WORLD);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(int i = myid + 1; i &lt;= n; i += numprocs) { sum += f((i-0.5)/(double) n); }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sum/= (double) n;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MPI_Reduce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(&amp;sum, &amp;pi, 1, MPI_DOUBLE, </a:t>
            </a:r>
            <a:r>
              <a:rPr b="1" lang="fr-CH" sz="1000" spc="-1" strike="noStrike">
                <a:solidFill>
                  <a:srgbClr val="009e4f"/>
                </a:solidFill>
                <a:latin typeface="Times New Roman"/>
                <a:ea typeface="DejaVu Sans"/>
              </a:rPr>
              <a:t>MPI_SUM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0, MPI_COMM_WORLD);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cout&lt;&lt;"pi is approximately equal "&lt;&lt;setprecision(16) &lt;&lt; pi &lt;&lt;" Error is"&lt;&lt;fabs(pi - M_PI)&lt;&lt;endl;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cout&lt;&lt;"Wall clock time = "&lt;&lt;MPI_Wtime()-startwtime&lt;&lt;endl;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MPI_Finalize();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Exit(0);</a:t>
            </a:r>
            <a:endParaRPr b="0" lang="fr-CH" sz="10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CH" sz="11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4343760" y="1585440"/>
            <a:ext cx="555192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virtual core computes a part of the loop and a reduction instruction is performed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COMPILING an  MPI Program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40000" y="2340000"/>
            <a:ext cx="9351360" cy="20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latin typeface="Times New Roman"/>
              </a:rPr>
              <a:t>Compiling a program</a:t>
            </a:r>
            <a:r>
              <a:rPr b="0" lang="fr-CH" sz="1400" spc="-1" strike="noStrike">
                <a:latin typeface="Times New Roman"/>
              </a:rPr>
              <a:t> for MPI is almost just like compiling a regular C or C++ program</a:t>
            </a:r>
            <a:endParaRPr b="0" lang="fr-CH" sz="14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latin typeface="Times New Roman"/>
              </a:rPr>
              <a:t>The C compiler is </a:t>
            </a:r>
            <a:r>
              <a:rPr b="1" lang="fr-CH" sz="1400" spc="-1" strike="noStrike">
                <a:latin typeface="Times New Roman"/>
              </a:rPr>
              <a:t>mpicc</a:t>
            </a:r>
            <a:r>
              <a:rPr b="0" lang="fr-CH" sz="1400" spc="-1" strike="noStrike">
                <a:latin typeface="Times New Roman"/>
              </a:rPr>
              <a:t> and the</a:t>
            </a:r>
            <a:r>
              <a:rPr b="1" lang="fr-CH" sz="1400" spc="-1" strike="noStrike">
                <a:latin typeface="Times New Roman"/>
              </a:rPr>
              <a:t> C++</a:t>
            </a:r>
            <a:r>
              <a:rPr b="0" lang="fr-CH" sz="1400" spc="-1" strike="noStrike">
                <a:latin typeface="Times New Roman"/>
              </a:rPr>
              <a:t> compiler is</a:t>
            </a:r>
            <a:r>
              <a:rPr b="1" lang="fr-CH" sz="1400" spc="-1" strike="noStrike">
                <a:latin typeface="Times New Roman"/>
              </a:rPr>
              <a:t> mpic++</a:t>
            </a:r>
            <a:r>
              <a:rPr b="0" lang="fr-CH" sz="1400" spc="-1" strike="noStrike">
                <a:latin typeface="Times New Roman"/>
              </a:rPr>
              <a:t>.</a:t>
            </a:r>
            <a:endParaRPr b="0" lang="fr-CH" sz="1400" spc="-1" strike="noStrike">
              <a:latin typeface="Arial"/>
            </a:endParaRPr>
          </a:p>
          <a:p>
            <a:pPr marL="108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latin typeface="Times New Roman"/>
              </a:rPr>
              <a:t>For example, to compile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MyProg.c </a:t>
            </a:r>
            <a:r>
              <a:rPr b="0" lang="fr-CH" sz="1400" spc="-1" strike="noStrike">
                <a:latin typeface="Times New Roman"/>
              </a:rPr>
              <a:t>you would use a command like</a:t>
            </a:r>
            <a:endParaRPr b="0" lang="fr-CH" sz="1400" spc="-1" strike="noStrike">
              <a:latin typeface="Arial"/>
            </a:endParaRPr>
          </a:p>
          <a:p>
            <a:pPr marL="144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latin typeface="Times New Roman"/>
              </a:rPr>
              <a:t>mpicc</a:t>
            </a:r>
            <a:r>
              <a:rPr b="0" lang="fr-CH" sz="1400" spc="-1" strike="noStrike">
                <a:latin typeface="Times New Roman"/>
              </a:rPr>
              <a:t> -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</a:rPr>
              <a:t> O2 -o</a:t>
            </a:r>
            <a:r>
              <a:rPr b="0" lang="fr-CH" sz="1400" spc="-1" strike="noStrike"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</a:rPr>
              <a:t>MyProg</a:t>
            </a:r>
            <a:r>
              <a:rPr b="0" lang="fr-CH" sz="1400" spc="-1" strike="noStrike"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 . c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CH" sz="32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7536600" y="2340000"/>
            <a:ext cx="1636560" cy="1508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5600" cy="834840"/>
          </a:xfrm>
          <a:prstGeom prst="rect">
            <a:avLst/>
          </a:prstGeom>
          <a:ln w="10800"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2760" cy="181584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4174560" y="3054960"/>
            <a:ext cx="319860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2460600" y="3231360"/>
            <a:ext cx="5230080" cy="3632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 인터페이스</a:t>
            </a:r>
            <a:endParaRPr b="0" lang="fr-CH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Programming interface…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76000" y="1620000"/>
            <a:ext cx="4671720" cy="16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MPI (Message Passing Interface)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a multi-process model whose mode of communication between the processes is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explicit.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==&gt;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communication management is the responsibility of the user. 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51120" y="2448000"/>
            <a:ext cx="4907160" cy="2066760"/>
          </a:xfrm>
          <a:prstGeom prst="rect">
            <a:avLst/>
          </a:prstGeom>
          <a:ln w="10800">
            <a:noFill/>
          </a:ln>
        </p:spPr>
      </p:pic>
      <p:sp>
        <p:nvSpPr>
          <p:cNvPr id="222" name=""/>
          <p:cNvSpPr/>
          <p:nvPr/>
        </p:nvSpPr>
        <p:spPr>
          <a:xfrm>
            <a:off x="5076000" y="3852000"/>
            <a:ext cx="46717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just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OpenMP (Open Multi-Processing)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is a multitasking model whose mode of communication between tasks is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implicit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==&gt; communications is the responsibility of the compiler. 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0" y="1237680"/>
            <a:ext cx="1255320" cy="80244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6"/>
          <p:cNvSpPr/>
          <p:nvPr/>
        </p:nvSpPr>
        <p:spPr>
          <a:xfrm>
            <a:off x="1116000" y="1404000"/>
            <a:ext cx="16153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</a:t>
            </a:r>
            <a:endParaRPr b="0" lang="fr-CH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2064600" y="2988000"/>
            <a:ext cx="6171480" cy="9180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essage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assing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nterface)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CH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584000" y="2484360"/>
            <a:ext cx="1418760" cy="14025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4140000" y="3802680"/>
            <a:ext cx="1770120" cy="94248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7560000" y="2150280"/>
            <a:ext cx="2018880" cy="20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(Message Passing Interface)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180000" y="1649880"/>
            <a:ext cx="9712080" cy="284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 is a library of subroutines (in Fortran,C, C++)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the coordination of a program running as multiple processes in a distributed-memory environment. 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Flexible enough to also be used in a shared-memory environment.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and compiled on a wide variety of single platforms or (homogeneous or heterogeneous) clusters of computers over a network.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scalability of MPI is not limited by the number of processors/cores on one computation node, as opposed to shared memory parallel models. 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library is standardized, should work (without further changes!) 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any machine on which the MPI library is installed.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8437320" y="3884760"/>
            <a:ext cx="1636560" cy="1508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1773360" y="2170800"/>
            <a:ext cx="6257520" cy="47124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1800000" y="3780000"/>
            <a:ext cx="6257520" cy="47808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1823760" y="2608200"/>
            <a:ext cx="543708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envir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onment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in every MPI program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first MPI call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to pass command line arguments to all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872000" y="4221360"/>
            <a:ext cx="30794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Terminates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452240" y="1548000"/>
            <a:ext cx="7546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programs start with a function call which initializes the message passing library.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585440" y="1316880"/>
            <a:ext cx="6633360" cy="45072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592640" y="2857680"/>
            <a:ext cx="6618960" cy="46512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4"/>
          <a:stretch/>
        </p:blipFill>
        <p:spPr>
          <a:xfrm>
            <a:off x="1568160" y="4104000"/>
            <a:ext cx="6705720" cy="100224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1620000" y="1800000"/>
            <a:ext cx="493092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rank of the calling MPI process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communicator, comm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 is set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Init(...)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 communicators can be created if needed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656000" y="3357360"/>
            <a:ext cx="404388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total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communicator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comm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33"/>
          <p:cNvSpPr/>
          <p:nvPr/>
        </p:nvSpPr>
        <p:spPr>
          <a:xfrm>
            <a:off x="349920" y="225720"/>
            <a:ext cx="9351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Point-to-Point Communication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5080" cy="95508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20960" y="1458000"/>
            <a:ext cx="6172920" cy="41724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538920" y="2736000"/>
            <a:ext cx="6582960" cy="4305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4"/>
          <a:stretch/>
        </p:blipFill>
        <p:spPr>
          <a:xfrm>
            <a:off x="1483200" y="4065840"/>
            <a:ext cx="2326680" cy="4640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5"/>
          <a:stretch/>
        </p:blipFill>
        <p:spPr>
          <a:xfrm>
            <a:off x="7376400" y="1726920"/>
            <a:ext cx="2589480" cy="305496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187920" y="1881360"/>
            <a:ext cx="534708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 a message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after buffer is free for reuse 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fr-CH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601200" y="3172680"/>
            <a:ext cx="396468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Received a message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when the data is avaible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fr-CH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511280" y="4536000"/>
            <a:ext cx="26586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way communication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fr-CH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2023-09-04T14:41:08Z</dcterms:modified>
  <cp:revision>231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