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5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5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400000"/>
            <a:ext cx="10071720" cy="2617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71720" cy="12067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1720" cy="2617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1" lang="fr-F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fr-CH" sz="1800" spc="-1" strike="noStrike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>
          <a:xfrm>
            <a:off x="360000" y="5400000"/>
            <a:ext cx="2871720" cy="2617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fr-CH" sz="1400" spc="-1" strike="noStrike">
                <a:latin typeface="Times New Roman"/>
              </a:defRPr>
            </a:lvl1pPr>
          </a:lstStyle>
          <a:p>
            <a:r>
              <a:rPr b="0" lang="fr-CH" sz="1400" spc="-1" strike="noStrike">
                <a:latin typeface="Times New Roman"/>
              </a:rPr>
              <a:t>&lt;date/time&gt;</a:t>
            </a:r>
            <a:endParaRPr b="0" lang="fr-CH" sz="14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CH" sz="4400" spc="-1" strike="noStrike">
                <a:latin typeface="Arial"/>
              </a:rPr>
              <a:t>Click to edit the title text format</a:t>
            </a:r>
            <a:endParaRPr b="0" lang="fr-CH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latin typeface="Arial"/>
              </a:rPr>
              <a:t>Click to edit the outline text format</a:t>
            </a:r>
            <a:endParaRPr b="0" lang="fr-C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800" spc="-1" strike="noStrike">
                <a:latin typeface="Arial"/>
              </a:rPr>
              <a:t>Second Outline Level</a:t>
            </a:r>
            <a:endParaRPr b="0" lang="fr-C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400" spc="-1" strike="noStrike">
                <a:latin typeface="Arial"/>
              </a:rPr>
              <a:t>Third Outline Level</a:t>
            </a:r>
            <a:endParaRPr b="0" lang="fr-C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000" spc="-1" strike="noStrike">
                <a:latin typeface="Arial"/>
              </a:rPr>
              <a:t>Fourth Outline Level</a:t>
            </a:r>
            <a:endParaRPr b="0" lang="fr-C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Fifth Outline Level</a:t>
            </a:r>
            <a:endParaRPr b="0" lang="fr-C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Sixth Outline Level</a:t>
            </a:r>
            <a:endParaRPr b="0" lang="fr-C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Seventh Outline Level</a:t>
            </a:r>
            <a:endParaRPr b="0" lang="fr-C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5400000"/>
            <a:ext cx="10069560" cy="259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0" y="0"/>
            <a:ext cx="10069560" cy="1204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ftr" idx="3"/>
          </p:nvPr>
        </p:nvSpPr>
        <p:spPr>
          <a:xfrm>
            <a:off x="3420000" y="5400000"/>
            <a:ext cx="3229560" cy="2595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1" lang="fr-F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fr-CH" sz="1800" spc="-1" strike="noStrike"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dt" idx="4"/>
          </p:nvPr>
        </p:nvSpPr>
        <p:spPr>
          <a:xfrm>
            <a:off x="360000" y="5400000"/>
            <a:ext cx="2869560" cy="2595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fr-CH" sz="1400" spc="-1" strike="noStrike">
                <a:latin typeface="Times New Roman"/>
              </a:defRPr>
            </a:lvl1pPr>
          </a:lstStyle>
          <a:p>
            <a:r>
              <a:rPr b="0" lang="fr-CH" sz="1400" spc="-1" strike="noStrike">
                <a:latin typeface="Times New Roman"/>
              </a:rPr>
              <a:t>&lt;date/time&gt;</a:t>
            </a:r>
            <a:endParaRPr b="0" lang="fr-CH" sz="1400" spc="-1" strike="noStrike"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CH" sz="4400" spc="-1" strike="noStrike">
                <a:latin typeface="Arial"/>
              </a:rPr>
              <a:t>Click to edit the title text format</a:t>
            </a:r>
            <a:endParaRPr b="0" lang="fr-CH" sz="44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latin typeface="Arial"/>
              </a:rPr>
              <a:t>Click to edit the outline text format</a:t>
            </a:r>
            <a:endParaRPr b="0" lang="fr-C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800" spc="-1" strike="noStrike">
                <a:latin typeface="Arial"/>
              </a:rPr>
              <a:t>Second Outline Level</a:t>
            </a:r>
            <a:endParaRPr b="0" lang="fr-C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400" spc="-1" strike="noStrike">
                <a:latin typeface="Arial"/>
              </a:rPr>
              <a:t>Third Outline Level</a:t>
            </a:r>
            <a:endParaRPr b="0" lang="fr-C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000" spc="-1" strike="noStrike">
                <a:latin typeface="Arial"/>
              </a:rPr>
              <a:t>Fourth Outline Level</a:t>
            </a:r>
            <a:endParaRPr b="0" lang="fr-C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Fifth Outline Level</a:t>
            </a:r>
            <a:endParaRPr b="0" lang="fr-C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Sixth Outline Level</a:t>
            </a:r>
            <a:endParaRPr b="0" lang="fr-C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Seventh Outline Level</a:t>
            </a:r>
            <a:endParaRPr b="0" lang="fr-C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0" y="5400000"/>
            <a:ext cx="10072080" cy="2620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/>
          <p:nvPr/>
        </p:nvSpPr>
        <p:spPr>
          <a:xfrm>
            <a:off x="0" y="0"/>
            <a:ext cx="10072080" cy="12070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PlaceHolder 1"/>
          <p:cNvSpPr>
            <a:spLocks noGrp="1"/>
          </p:cNvSpPr>
          <p:nvPr>
            <p:ph type="ftr" idx="5"/>
          </p:nvPr>
        </p:nvSpPr>
        <p:spPr>
          <a:xfrm>
            <a:off x="3420000" y="5400000"/>
            <a:ext cx="3232080" cy="2620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1" lang="fr-F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fr-CH" sz="1800" spc="-1" strike="noStrike"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dt" idx="6"/>
          </p:nvPr>
        </p:nvSpPr>
        <p:spPr>
          <a:xfrm>
            <a:off x="360000" y="5400000"/>
            <a:ext cx="2872080" cy="2620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fr-CH" sz="1400" spc="-1" strike="noStrike">
                <a:latin typeface="Times New Roman"/>
              </a:defRPr>
            </a:lvl1pPr>
          </a:lstStyle>
          <a:p>
            <a:r>
              <a:rPr b="0" lang="fr-CH" sz="1400" spc="-1" strike="noStrike">
                <a:latin typeface="Times New Roman"/>
              </a:rPr>
              <a:t>&lt;date/time&gt;</a:t>
            </a:r>
            <a:endParaRPr b="0" lang="fr-CH" sz="1400" spc="-1" strike="noStrike"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CH" sz="4400" spc="-1" strike="noStrike">
                <a:latin typeface="Arial"/>
              </a:rPr>
              <a:t>Click to edit the title text format</a:t>
            </a:r>
            <a:endParaRPr b="0" lang="fr-CH" sz="44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latin typeface="Arial"/>
              </a:rPr>
              <a:t>Click to edit the outline text format</a:t>
            </a:r>
            <a:endParaRPr b="0" lang="fr-C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800" spc="-1" strike="noStrike">
                <a:latin typeface="Arial"/>
              </a:rPr>
              <a:t>Second Outline Level</a:t>
            </a:r>
            <a:endParaRPr b="0" lang="fr-C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400" spc="-1" strike="noStrike">
                <a:latin typeface="Arial"/>
              </a:rPr>
              <a:t>Third Outline Level</a:t>
            </a:r>
            <a:endParaRPr b="0" lang="fr-C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000" spc="-1" strike="noStrike">
                <a:latin typeface="Arial"/>
              </a:rPr>
              <a:t>Fourth Outline Level</a:t>
            </a:r>
            <a:endParaRPr b="0" lang="fr-C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Fifth Outline Level</a:t>
            </a:r>
            <a:endParaRPr b="0" lang="fr-C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Sixth Outline Level</a:t>
            </a:r>
            <a:endParaRPr b="0" lang="fr-C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Seventh Outline Level</a:t>
            </a:r>
            <a:endParaRPr b="0" lang="fr-C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"/>
          <p:cNvSpPr/>
          <p:nvPr/>
        </p:nvSpPr>
        <p:spPr>
          <a:xfrm>
            <a:off x="0" y="5400000"/>
            <a:ext cx="10071720" cy="2617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"/>
          <p:cNvSpPr/>
          <p:nvPr/>
        </p:nvSpPr>
        <p:spPr>
          <a:xfrm>
            <a:off x="0" y="0"/>
            <a:ext cx="10071720" cy="12067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PlaceHolder 1"/>
          <p:cNvSpPr>
            <a:spLocks noGrp="1"/>
          </p:cNvSpPr>
          <p:nvPr>
            <p:ph type="ftr" idx="7"/>
          </p:nvPr>
        </p:nvSpPr>
        <p:spPr>
          <a:xfrm>
            <a:off x="3420000" y="5400000"/>
            <a:ext cx="3231720" cy="2617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1" lang="fr-F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fr-CH" sz="1800" spc="-1" strike="noStrike"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dt" idx="8"/>
          </p:nvPr>
        </p:nvSpPr>
        <p:spPr>
          <a:xfrm>
            <a:off x="360000" y="5400000"/>
            <a:ext cx="2871720" cy="2617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fr-CH" sz="1400" spc="-1" strike="noStrike">
                <a:latin typeface="Times New Roman"/>
              </a:defRPr>
            </a:lvl1pPr>
          </a:lstStyle>
          <a:p>
            <a:r>
              <a:rPr b="0" lang="fr-CH" sz="1400" spc="-1" strike="noStrike">
                <a:latin typeface="Times New Roman"/>
              </a:rPr>
              <a:t>&lt;date/time&gt;</a:t>
            </a:r>
            <a:endParaRPr b="0" lang="fr-CH" sz="1400" spc="-1" strike="noStrike">
              <a:latin typeface="Times New Roman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CH" sz="4400" spc="-1" strike="noStrike">
                <a:latin typeface="Arial"/>
              </a:rPr>
              <a:t>Click to edit the title text format</a:t>
            </a:r>
            <a:endParaRPr b="0" lang="fr-CH" sz="44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latin typeface="Arial"/>
              </a:rPr>
              <a:t>Click to edit the outline text format</a:t>
            </a:r>
            <a:endParaRPr b="0" lang="fr-C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800" spc="-1" strike="noStrike">
                <a:latin typeface="Arial"/>
              </a:rPr>
              <a:t>Second Outline Level</a:t>
            </a:r>
            <a:endParaRPr b="0" lang="fr-C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400" spc="-1" strike="noStrike">
                <a:latin typeface="Arial"/>
              </a:rPr>
              <a:t>Third Outline Level</a:t>
            </a:r>
            <a:endParaRPr b="0" lang="fr-C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000" spc="-1" strike="noStrike">
                <a:latin typeface="Arial"/>
              </a:rPr>
              <a:t>Fourth Outline Level</a:t>
            </a:r>
            <a:endParaRPr b="0" lang="fr-C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Fifth Outline Level</a:t>
            </a:r>
            <a:endParaRPr b="0" lang="fr-C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Sixth Outline Level</a:t>
            </a:r>
            <a:endParaRPr b="0" lang="fr-C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Seventh Outline Level</a:t>
            </a:r>
            <a:endParaRPr b="0" lang="fr-C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"/>
          <p:cNvSpPr/>
          <p:nvPr/>
        </p:nvSpPr>
        <p:spPr>
          <a:xfrm>
            <a:off x="0" y="5400000"/>
            <a:ext cx="10071720" cy="2617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"/>
          <p:cNvSpPr/>
          <p:nvPr/>
        </p:nvSpPr>
        <p:spPr>
          <a:xfrm>
            <a:off x="0" y="0"/>
            <a:ext cx="10071720" cy="12067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PlaceHolder 1"/>
          <p:cNvSpPr>
            <a:spLocks noGrp="1"/>
          </p:cNvSpPr>
          <p:nvPr>
            <p:ph type="ftr" idx="9"/>
          </p:nvPr>
        </p:nvSpPr>
        <p:spPr>
          <a:xfrm>
            <a:off x="3420000" y="5400000"/>
            <a:ext cx="3231720" cy="2617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1" lang="fr-F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fr-CH" sz="1800" spc="-1" strike="noStrike">
              <a:latin typeface="Times New Roman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dt" idx="10"/>
          </p:nvPr>
        </p:nvSpPr>
        <p:spPr>
          <a:xfrm>
            <a:off x="360000" y="5400000"/>
            <a:ext cx="2871720" cy="2617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fr-CH" sz="1400" spc="-1" strike="noStrike">
                <a:latin typeface="Times New Roman"/>
              </a:defRPr>
            </a:lvl1pPr>
          </a:lstStyle>
          <a:p>
            <a:r>
              <a:rPr b="0" lang="fr-CH" sz="1400" spc="-1" strike="noStrike">
                <a:latin typeface="Times New Roman"/>
              </a:rPr>
              <a:t>&lt;date/time&gt;</a:t>
            </a:r>
            <a:endParaRPr b="0" lang="fr-CH" sz="1400" spc="-1" strike="noStrike">
              <a:latin typeface="Times New Roman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CH" sz="4400" spc="-1" strike="noStrike">
                <a:latin typeface="Arial"/>
              </a:rPr>
              <a:t>Click to edit the title text format</a:t>
            </a:r>
            <a:endParaRPr b="0" lang="fr-CH" sz="44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latin typeface="Arial"/>
              </a:rPr>
              <a:t>Click to edit the outline text format</a:t>
            </a:r>
            <a:endParaRPr b="0" lang="fr-C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800" spc="-1" strike="noStrike">
                <a:latin typeface="Arial"/>
              </a:rPr>
              <a:t>Second Outline Level</a:t>
            </a:r>
            <a:endParaRPr b="0" lang="fr-C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400" spc="-1" strike="noStrike">
                <a:latin typeface="Arial"/>
              </a:rPr>
              <a:t>Third Outline Level</a:t>
            </a:r>
            <a:endParaRPr b="0" lang="fr-C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000" spc="-1" strike="noStrike">
                <a:latin typeface="Arial"/>
              </a:rPr>
              <a:t>Fourth Outline Level</a:t>
            </a:r>
            <a:endParaRPr b="0" lang="fr-C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Fifth Outline Level</a:t>
            </a:r>
            <a:endParaRPr b="0" lang="fr-C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Sixth Outline Level</a:t>
            </a:r>
            <a:endParaRPr b="0" lang="fr-C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Seventh Outline Level</a:t>
            </a:r>
            <a:endParaRPr b="0" lang="fr-C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"/>
          <p:cNvSpPr/>
          <p:nvPr/>
        </p:nvSpPr>
        <p:spPr>
          <a:xfrm>
            <a:off x="0" y="5400000"/>
            <a:ext cx="10071720" cy="2617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"/>
          <p:cNvSpPr/>
          <p:nvPr/>
        </p:nvSpPr>
        <p:spPr>
          <a:xfrm>
            <a:off x="0" y="0"/>
            <a:ext cx="10071720" cy="12067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PlaceHolder 1"/>
          <p:cNvSpPr>
            <a:spLocks noGrp="1"/>
          </p:cNvSpPr>
          <p:nvPr>
            <p:ph type="ftr" idx="11"/>
          </p:nvPr>
        </p:nvSpPr>
        <p:spPr>
          <a:xfrm>
            <a:off x="3420000" y="5400000"/>
            <a:ext cx="3231720" cy="2617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1" lang="fr-F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fr-CH" sz="1800" spc="-1" strike="noStrike">
              <a:latin typeface="Times New Roman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dt" idx="12"/>
          </p:nvPr>
        </p:nvSpPr>
        <p:spPr>
          <a:xfrm>
            <a:off x="360000" y="5400000"/>
            <a:ext cx="2871720" cy="2617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fr-CH" sz="1400" spc="-1" strike="noStrike">
                <a:latin typeface="Times New Roman"/>
              </a:defRPr>
            </a:lvl1pPr>
          </a:lstStyle>
          <a:p>
            <a:r>
              <a:rPr b="0" lang="fr-CH" sz="1400" spc="-1" strike="noStrike">
                <a:latin typeface="Times New Roman"/>
              </a:rPr>
              <a:t>&lt;date/time&gt;</a:t>
            </a:r>
            <a:endParaRPr b="0" lang="fr-CH" sz="1400" spc="-1" strike="noStrike">
              <a:latin typeface="Times New Roman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CH" sz="4400" spc="-1" strike="noStrike">
                <a:latin typeface="Arial"/>
              </a:rPr>
              <a:t>Click to edit the title text format</a:t>
            </a:r>
            <a:endParaRPr b="0" lang="fr-CH" sz="44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latin typeface="Arial"/>
              </a:rPr>
              <a:t>Click to edit the outline text format</a:t>
            </a:r>
            <a:endParaRPr b="0" lang="fr-C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800" spc="-1" strike="noStrike">
                <a:latin typeface="Arial"/>
              </a:rPr>
              <a:t>Second Outline Level</a:t>
            </a:r>
            <a:endParaRPr b="0" lang="fr-C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400" spc="-1" strike="noStrike">
                <a:latin typeface="Arial"/>
              </a:rPr>
              <a:t>Third Outline Level</a:t>
            </a:r>
            <a:endParaRPr b="0" lang="fr-C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000" spc="-1" strike="noStrike">
                <a:latin typeface="Arial"/>
              </a:rPr>
              <a:t>Fourth Outline Level</a:t>
            </a:r>
            <a:endParaRPr b="0" lang="fr-C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Fifth Outline Level</a:t>
            </a:r>
            <a:endParaRPr b="0" lang="fr-C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Sixth Outline Level</a:t>
            </a:r>
            <a:endParaRPr b="0" lang="fr-C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Seventh Outline Level</a:t>
            </a:r>
            <a:endParaRPr b="0" lang="fr-C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151280" cy="4311720"/>
          </a:xfrm>
          <a:prstGeom prst="rect">
            <a:avLst/>
          </a:prstGeom>
          <a:ln w="10800">
            <a:noFill/>
          </a:ln>
        </p:spPr>
      </p:pic>
      <p:sp>
        <p:nvSpPr>
          <p:cNvPr id="253" name=""/>
          <p:cNvSpPr/>
          <p:nvPr/>
        </p:nvSpPr>
        <p:spPr>
          <a:xfrm>
            <a:off x="714600" y="4392000"/>
            <a:ext cx="9351720" cy="71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0000"/>
                </a:solidFill>
                <a:latin typeface="Source Sans Pro Black"/>
                <a:ea typeface="DejaVu Sans"/>
              </a:rPr>
              <a:t>P</a:t>
            </a:r>
            <a:r>
              <a:rPr b="1" lang="en-US" sz="27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ARALLEL </a:t>
            </a:r>
            <a:r>
              <a:rPr b="1" lang="en-US" sz="2700" spc="-1" strike="noStrike">
                <a:solidFill>
                  <a:srgbClr val="ff0000"/>
                </a:solidFill>
                <a:latin typeface="Source Sans Pro Black"/>
                <a:ea typeface="DejaVu Sans"/>
              </a:rPr>
              <a:t>P</a:t>
            </a:r>
            <a:r>
              <a:rPr b="1" lang="en-US" sz="27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ROGRAMMING... </a:t>
            </a:r>
            <a:endParaRPr b="0" lang="fr-CH" sz="2700" spc="-1" strike="noStrike"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>
            <a:off x="3240000" y="5055120"/>
            <a:ext cx="3444840" cy="26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源ノ角ゴシック Normal"/>
              </a:rPr>
              <a:t>Copyright 2023 Patrick Lemoine. All rights reserved.</a:t>
            </a:r>
            <a:endParaRPr b="0" lang="fr-CH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"/>
          <p:cNvSpPr/>
          <p:nvPr/>
        </p:nvSpPr>
        <p:spPr>
          <a:xfrm>
            <a:off x="1011240" y="1764000"/>
            <a:ext cx="7733880" cy="16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Fewer MPI processes for a given amount of cores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Improved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load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balance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All-to-all communication bottlenecks alleviated</a:t>
            </a:r>
            <a:endParaRPr b="0" lang="fr-CH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Decreased memory consumption if an implementation uses replicated data</a:t>
            </a:r>
            <a:endParaRPr b="0" lang="fr-CH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Additional parallelization levels may be available</a:t>
            </a:r>
            <a:endParaRPr b="0" lang="fr-CH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Possibility for dedicating threads for different tasks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e.g. dedicated communication thread or parallel I/O</a:t>
            </a:r>
            <a:endParaRPr b="0" lang="fr-CH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Dynamic parallelization patterns often easier to implement with OpenMP</a:t>
            </a:r>
            <a:endParaRPr b="0" lang="fr-CH" sz="1400" spc="-1" strike="noStrike">
              <a:latin typeface="Arial"/>
            </a:endParaRPr>
          </a:p>
        </p:txBody>
      </p:sp>
      <p:sp>
        <p:nvSpPr>
          <p:cNvPr id="285" name=""/>
          <p:cNvSpPr/>
          <p:nvPr/>
        </p:nvSpPr>
        <p:spPr>
          <a:xfrm>
            <a:off x="4680000" y="4105440"/>
            <a:ext cx="5397120" cy="111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Increased overhead from thread creation/destruction</a:t>
            </a:r>
            <a:endParaRPr b="0" lang="fr-CH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More complicated programming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Code readability and maintainability issues</a:t>
            </a:r>
            <a:endParaRPr b="0" lang="fr-CH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Thread support in MPI and other libraries needs to be considered</a:t>
            </a:r>
            <a:endParaRPr b="0" lang="fr-CH" sz="1400" spc="-1" strike="noStrike">
              <a:latin typeface="Arial"/>
            </a:endParaRPr>
          </a:p>
        </p:txBody>
      </p:sp>
      <p:sp>
        <p:nvSpPr>
          <p:cNvPr id="286" name=""/>
          <p:cNvSpPr/>
          <p:nvPr/>
        </p:nvSpPr>
        <p:spPr>
          <a:xfrm>
            <a:off x="4527000" y="3829320"/>
            <a:ext cx="32821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Disadvantages of hybridization</a:t>
            </a:r>
            <a:endParaRPr b="0" lang="fr-CH" sz="1400" spc="-1" strike="noStrike">
              <a:latin typeface="Arial"/>
            </a:endParaRPr>
          </a:p>
        </p:txBody>
      </p:sp>
      <p:sp>
        <p:nvSpPr>
          <p:cNvPr id="287" name=""/>
          <p:cNvSpPr/>
          <p:nvPr/>
        </p:nvSpPr>
        <p:spPr>
          <a:xfrm>
            <a:off x="1009080" y="1453320"/>
            <a:ext cx="464004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Potential advantages of the hybrid approach</a:t>
            </a:r>
            <a:endParaRPr b="0" lang="fr-CH" sz="1400" spc="-1" strike="noStrike">
              <a:latin typeface="Arial"/>
            </a:endParaRPr>
          </a:p>
        </p:txBody>
      </p:sp>
      <p:pic>
        <p:nvPicPr>
          <p:cNvPr id="288" name="" descr=""/>
          <p:cNvPicPr/>
          <p:nvPr/>
        </p:nvPicPr>
        <p:blipFill>
          <a:blip r:embed="rId1"/>
          <a:stretch/>
        </p:blipFill>
        <p:spPr>
          <a:xfrm>
            <a:off x="216000" y="1476000"/>
            <a:ext cx="712080" cy="745920"/>
          </a:xfrm>
          <a:prstGeom prst="rect">
            <a:avLst/>
          </a:prstGeom>
          <a:ln w="0">
            <a:noFill/>
          </a:ln>
        </p:spPr>
      </p:pic>
      <p:pic>
        <p:nvPicPr>
          <p:cNvPr id="289" name="" descr=""/>
          <p:cNvPicPr/>
          <p:nvPr/>
        </p:nvPicPr>
        <p:blipFill>
          <a:blip r:embed="rId2"/>
          <a:stretch/>
        </p:blipFill>
        <p:spPr>
          <a:xfrm>
            <a:off x="3780000" y="3888000"/>
            <a:ext cx="712080" cy="671760"/>
          </a:xfrm>
          <a:prstGeom prst="rect">
            <a:avLst/>
          </a:prstGeom>
          <a:ln w="0">
            <a:noFill/>
          </a:ln>
        </p:spPr>
      </p:pic>
      <p:sp>
        <p:nvSpPr>
          <p:cNvPr id="290" name="PlaceHolder 17"/>
          <p:cNvSpPr/>
          <p:nvPr/>
        </p:nvSpPr>
        <p:spPr>
          <a:xfrm>
            <a:off x="360360" y="225720"/>
            <a:ext cx="9351720" cy="71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Hybrid Programming</a:t>
            </a:r>
            <a:endParaRPr b="0" lang="fr-CH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" descr=""/>
          <p:cNvPicPr/>
          <p:nvPr/>
        </p:nvPicPr>
        <p:blipFill>
          <a:blip r:embed="rId1"/>
          <a:stretch/>
        </p:blipFill>
        <p:spPr>
          <a:xfrm>
            <a:off x="720000" y="1454760"/>
            <a:ext cx="8285040" cy="3762000"/>
          </a:xfrm>
          <a:prstGeom prst="rect">
            <a:avLst/>
          </a:prstGeom>
          <a:ln w="0">
            <a:noFill/>
          </a:ln>
        </p:spPr>
      </p:pic>
      <p:sp>
        <p:nvSpPr>
          <p:cNvPr id="292" name="PlaceHolder 18"/>
          <p:cNvSpPr/>
          <p:nvPr/>
        </p:nvSpPr>
        <p:spPr>
          <a:xfrm>
            <a:off x="360720" y="225720"/>
            <a:ext cx="9351720" cy="71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Hybrid Programming: Example</a:t>
            </a:r>
            <a:endParaRPr b="0" lang="fr-CH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1720" cy="71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Hybrid Programming Example</a:t>
            </a:r>
            <a:endParaRPr b="0" lang="fr-CH" sz="2700" spc="-1" strike="noStrike">
              <a:latin typeface="Arial"/>
            </a:endParaRPr>
          </a:p>
        </p:txBody>
      </p:sp>
      <p:pic>
        <p:nvPicPr>
          <p:cNvPr id="294" name="" descr=""/>
          <p:cNvPicPr/>
          <p:nvPr/>
        </p:nvPicPr>
        <p:blipFill>
          <a:blip r:embed="rId1"/>
          <a:stretch/>
        </p:blipFill>
        <p:spPr>
          <a:xfrm>
            <a:off x="15840" y="1264680"/>
            <a:ext cx="5735880" cy="3817080"/>
          </a:xfrm>
          <a:prstGeom prst="rect">
            <a:avLst/>
          </a:prstGeom>
          <a:ln w="10800">
            <a:noFill/>
          </a:ln>
        </p:spPr>
      </p:pic>
      <p:pic>
        <p:nvPicPr>
          <p:cNvPr id="295" name="" descr=""/>
          <p:cNvPicPr/>
          <p:nvPr/>
        </p:nvPicPr>
        <p:blipFill>
          <a:blip r:embed="rId2"/>
          <a:stretch/>
        </p:blipFill>
        <p:spPr>
          <a:xfrm>
            <a:off x="5540040" y="1221120"/>
            <a:ext cx="4388400" cy="414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1720" cy="71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Hybrid Programming Example</a:t>
            </a:r>
            <a:endParaRPr b="0" lang="fr-CH" sz="2700" spc="-1" strike="noStrike">
              <a:latin typeface="Arial"/>
            </a:endParaRPr>
          </a:p>
        </p:txBody>
      </p:sp>
      <p:pic>
        <p:nvPicPr>
          <p:cNvPr id="297" name="" descr=""/>
          <p:cNvPicPr/>
          <p:nvPr/>
        </p:nvPicPr>
        <p:blipFill>
          <a:blip r:embed="rId1"/>
          <a:stretch/>
        </p:blipFill>
        <p:spPr>
          <a:xfrm>
            <a:off x="36000" y="1224000"/>
            <a:ext cx="5221800" cy="4131720"/>
          </a:xfrm>
          <a:prstGeom prst="rect">
            <a:avLst/>
          </a:prstGeom>
          <a:ln w="10800">
            <a:noFill/>
          </a:ln>
        </p:spPr>
      </p:pic>
      <p:pic>
        <p:nvPicPr>
          <p:cNvPr id="298" name="" descr=""/>
          <p:cNvPicPr/>
          <p:nvPr/>
        </p:nvPicPr>
        <p:blipFill>
          <a:blip r:embed="rId2"/>
          <a:stretch/>
        </p:blipFill>
        <p:spPr>
          <a:xfrm>
            <a:off x="5565240" y="1285920"/>
            <a:ext cx="4506480" cy="33858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" descr=""/>
          <p:cNvPicPr/>
          <p:nvPr/>
        </p:nvPicPr>
        <p:blipFill>
          <a:blip r:embed="rId1"/>
          <a:stretch/>
        </p:blipFill>
        <p:spPr>
          <a:xfrm>
            <a:off x="7943760" y="4543200"/>
            <a:ext cx="1875960" cy="835200"/>
          </a:xfrm>
          <a:prstGeom prst="rect">
            <a:avLst/>
          </a:prstGeom>
          <a:ln w="10800">
            <a:noFill/>
          </a:ln>
        </p:spPr>
      </p:pic>
      <p:pic>
        <p:nvPicPr>
          <p:cNvPr id="300" name="" descr=""/>
          <p:cNvPicPr/>
          <p:nvPr/>
        </p:nvPicPr>
        <p:blipFill>
          <a:blip r:embed="rId2"/>
          <a:stretch/>
        </p:blipFill>
        <p:spPr>
          <a:xfrm>
            <a:off x="2120400" y="2340000"/>
            <a:ext cx="1473120" cy="1816200"/>
          </a:xfrm>
          <a:prstGeom prst="rect">
            <a:avLst/>
          </a:prstGeom>
          <a:ln w="0">
            <a:noFill/>
          </a:ln>
        </p:spPr>
      </p:pic>
      <p:sp>
        <p:nvSpPr>
          <p:cNvPr id="301" name=""/>
          <p:cNvSpPr/>
          <p:nvPr/>
        </p:nvSpPr>
        <p:spPr>
          <a:xfrm>
            <a:off x="4174560" y="3054960"/>
            <a:ext cx="3198960" cy="35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源ノ角ゴシック Normal"/>
              </a:rPr>
              <a:t>Thank you for your attention !</a:t>
            </a:r>
            <a:endParaRPr b="0" lang="fr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9560" cy="7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Parallel Programming: Overview</a:t>
            </a:r>
            <a:endParaRPr b="0" lang="fr-CH" sz="27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2379960" y="2126160"/>
            <a:ext cx="6255360" cy="182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CH" sz="1600" spc="-1" strike="noStrike">
              <a:latin typeface="Arial"/>
            </a:endParaRPr>
          </a:p>
          <a:p>
            <a:pPr marL="108000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c9211e"/>
                </a:solidFill>
                <a:latin typeface="Liberation Serif;Times New Roman"/>
                <a:ea typeface="Songti SC"/>
              </a:rPr>
              <a:t>P</a:t>
            </a:r>
            <a:r>
              <a:rPr b="1" lang="en-US" sz="16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rogramming </a:t>
            </a:r>
            <a:r>
              <a:rPr b="1" lang="en-US" sz="1600" spc="-1" strike="noStrike">
                <a:solidFill>
                  <a:srgbClr val="c9211e"/>
                </a:solidFill>
                <a:latin typeface="Liberation Serif;Times New Roman"/>
                <a:ea typeface="Songti SC"/>
              </a:rPr>
              <a:t>I</a:t>
            </a:r>
            <a:r>
              <a:rPr b="1" lang="en-US" sz="16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nterface for </a:t>
            </a:r>
            <a:r>
              <a:rPr b="1" lang="en-US" sz="1600" spc="-1" strike="noStrike">
                <a:solidFill>
                  <a:srgbClr val="c9211e"/>
                </a:solidFill>
                <a:latin typeface="Liberation Serif;Times New Roman"/>
                <a:ea typeface="Songti SC"/>
              </a:rPr>
              <a:t>p</a:t>
            </a:r>
            <a:r>
              <a:rPr b="1" lang="en-US" sz="16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arallel </a:t>
            </a:r>
            <a:r>
              <a:rPr b="1" lang="en-US" sz="1600" spc="-1" strike="noStrike">
                <a:solidFill>
                  <a:srgbClr val="c9211e"/>
                </a:solidFill>
                <a:latin typeface="Liberation Serif;Times New Roman"/>
                <a:ea typeface="Songti SC"/>
              </a:rPr>
              <a:t>c</a:t>
            </a:r>
            <a:r>
              <a:rPr b="1" lang="en-US" sz="16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omputing </a:t>
            </a:r>
            <a:endParaRPr b="0" lang="fr-CH" sz="1600" spc="-1" strike="noStrike">
              <a:latin typeface="Arial"/>
            </a:endParaRPr>
          </a:p>
          <a:p>
            <a:pPr marL="144000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MPI (Message Passing Interface)</a:t>
            </a:r>
            <a:endParaRPr b="0" lang="fr-CH" sz="1400" spc="-1" strike="noStrike">
              <a:latin typeface="Arial"/>
            </a:endParaRPr>
          </a:p>
          <a:p>
            <a:pPr marL="144000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OpenMP (Open Multi-Processing)</a:t>
            </a:r>
            <a:endParaRPr b="0" lang="fr-CH" sz="1400" spc="-1" strike="noStrike">
              <a:latin typeface="Arial"/>
            </a:endParaRPr>
          </a:p>
          <a:p>
            <a:pPr marL="144000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CH" sz="14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CH" sz="1400" spc="-1" strike="noStrike">
              <a:latin typeface="Arial"/>
            </a:endParaRPr>
          </a:p>
          <a:p>
            <a:pPr marL="25920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CH" sz="2000" spc="-1" strike="noStrike">
              <a:latin typeface="Arial"/>
            </a:endParaRPr>
          </a:p>
          <a:p>
            <a:pPr marL="25920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CH" sz="2000" spc="-1" strike="noStrike">
              <a:latin typeface="Arial"/>
            </a:endParaRPr>
          </a:p>
          <a:p>
            <a:pPr marL="25920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CH" sz="2000" spc="-1" strike="noStrike">
              <a:latin typeface="Arial"/>
            </a:endParaRPr>
          </a:p>
          <a:p>
            <a:pPr marL="1152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CH" sz="1600" spc="-1" strike="noStrike">
              <a:latin typeface="Arial"/>
            </a:endParaRPr>
          </a:p>
          <a:p>
            <a:pPr marL="1152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CH" sz="1600" spc="-1" strike="noStrike">
              <a:latin typeface="Arial"/>
            </a:endParaRPr>
          </a:p>
          <a:p>
            <a:pPr marL="1152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CH" sz="1400" spc="-1" strike="noStrike">
              <a:latin typeface="Arial"/>
            </a:endParaRPr>
          </a:p>
          <a:p>
            <a:pPr marL="1152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CH" sz="1400" spc="-1" strike="noStrike">
              <a:latin typeface="Arial"/>
            </a:endParaRPr>
          </a:p>
        </p:txBody>
      </p:sp>
      <p:pic>
        <p:nvPicPr>
          <p:cNvPr id="257" name="Picture 3" descr=""/>
          <p:cNvPicPr/>
          <p:nvPr/>
        </p:nvPicPr>
        <p:blipFill>
          <a:blip r:embed="rId1"/>
          <a:srcRect l="5861" t="0" r="3730" b="0"/>
          <a:stretch/>
        </p:blipFill>
        <p:spPr>
          <a:xfrm>
            <a:off x="1260000" y="2287800"/>
            <a:ext cx="1073160" cy="2640960"/>
          </a:xfrm>
          <a:prstGeom prst="rect">
            <a:avLst/>
          </a:prstGeom>
          <a:ln w="0">
            <a:noFill/>
          </a:ln>
        </p:spPr>
      </p:pic>
      <p:sp>
        <p:nvSpPr>
          <p:cNvPr id="258" name="Text Box 3"/>
          <p:cNvSpPr/>
          <p:nvPr/>
        </p:nvSpPr>
        <p:spPr>
          <a:xfrm>
            <a:off x="1599120" y="2103840"/>
            <a:ext cx="1410480" cy="47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4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Source Sans Pro"/>
                <a:ea typeface="DejaVu Sans"/>
              </a:rPr>
              <a:t>G</a:t>
            </a:r>
            <a:r>
              <a:rPr b="1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OAL</a:t>
            </a:r>
            <a:endParaRPr b="0" lang="fr-CH" sz="2000" spc="-1" strike="noStrike">
              <a:latin typeface="Arial"/>
            </a:endParaRPr>
          </a:p>
        </p:txBody>
      </p:sp>
      <p:sp>
        <p:nvSpPr>
          <p:cNvPr id="259" name="PlaceHolder 11"/>
          <p:cNvSpPr/>
          <p:nvPr/>
        </p:nvSpPr>
        <p:spPr>
          <a:xfrm>
            <a:off x="8460000" y="1296000"/>
            <a:ext cx="150336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ff"/>
                </a:solidFill>
                <a:latin typeface="Liberation Serif;Times New Roman"/>
                <a:ea typeface="Songti SC"/>
              </a:rPr>
              <a:t>S</a:t>
            </a:r>
            <a:r>
              <a:rPr b="1" lang="en-US" sz="16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ESSION 2/3</a:t>
            </a:r>
            <a:endParaRPr b="0" lang="fr-CH" sz="1600" spc="-1" strike="noStrike">
              <a:latin typeface="Arial"/>
            </a:endParaRPr>
          </a:p>
          <a:p>
            <a:pPr marL="25920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CH" sz="2000" spc="-1" strike="noStrike">
              <a:latin typeface="Arial"/>
            </a:endParaRPr>
          </a:p>
          <a:p>
            <a:pPr marL="25920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CH" sz="2000" spc="-1" strike="noStrike">
              <a:latin typeface="Arial"/>
            </a:endParaRPr>
          </a:p>
          <a:p>
            <a:pPr marL="1152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CH" sz="1600" spc="-1" strike="noStrike">
              <a:latin typeface="Arial"/>
            </a:endParaRPr>
          </a:p>
          <a:p>
            <a:pPr marL="1152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CH" sz="1600" spc="-1" strike="noStrike">
              <a:latin typeface="Arial"/>
            </a:endParaRPr>
          </a:p>
          <a:p>
            <a:pPr marL="1152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CH" sz="1400" spc="-1" strike="noStrike">
              <a:latin typeface="Arial"/>
            </a:endParaRPr>
          </a:p>
          <a:p>
            <a:pPr marL="1152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CH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"/>
          <p:cNvSpPr/>
          <p:nvPr/>
        </p:nvSpPr>
        <p:spPr>
          <a:xfrm>
            <a:off x="2460600" y="3231360"/>
            <a:ext cx="5230440" cy="36360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dc0000"/>
                </a:solidFill>
                <a:latin typeface="Liberation Serif;Times New Roman"/>
                <a:ea typeface="Songti SC"/>
              </a:rPr>
              <a:t>P</a:t>
            </a:r>
            <a:r>
              <a:rPr b="1" lang="en-US" sz="22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rogramming </a:t>
            </a:r>
            <a:r>
              <a:rPr b="1" lang="en-US" sz="2200" spc="-1" strike="noStrike">
                <a:solidFill>
                  <a:srgbClr val="dc0000"/>
                </a:solidFill>
                <a:latin typeface="Liberation Serif;Times New Roman"/>
                <a:ea typeface="Songti SC"/>
              </a:rPr>
              <a:t>i</a:t>
            </a:r>
            <a:r>
              <a:rPr b="1" lang="en-US" sz="22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nterface for </a:t>
            </a:r>
            <a:r>
              <a:rPr b="1" lang="en-US" sz="2200" spc="-1" strike="noStrike">
                <a:solidFill>
                  <a:srgbClr val="dc0000"/>
                </a:solidFill>
                <a:latin typeface="Liberation Serif;Times New Roman"/>
                <a:ea typeface="Songti SC"/>
              </a:rPr>
              <a:t>p</a:t>
            </a:r>
            <a:r>
              <a:rPr b="1" lang="en-US" sz="22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arallel </a:t>
            </a:r>
            <a:r>
              <a:rPr b="1" lang="en-US" sz="2200" spc="-1" strike="noStrike">
                <a:solidFill>
                  <a:srgbClr val="dc0000"/>
                </a:solidFill>
                <a:latin typeface="Liberation Serif;Times New Roman"/>
                <a:ea typeface="Songti SC"/>
              </a:rPr>
              <a:t>c</a:t>
            </a:r>
            <a:r>
              <a:rPr b="1" lang="en-US" sz="22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omputing</a:t>
            </a:r>
            <a:endParaRPr b="0" lang="fr-CH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fr-CH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zh-CN" sz="20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병렬 컴퓨팅을 위한 프로그래밍 인터페이스</a:t>
            </a:r>
            <a:endParaRPr b="0" lang="fr-CH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2080" cy="71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Programming interface… </a:t>
            </a:r>
            <a:endParaRPr b="0" lang="fr-CH" sz="27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5076000" y="1620000"/>
            <a:ext cx="4672080" cy="161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fr-CH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MPI (Message Passing Interface)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is a multi-process model whose mode of communication between the processes is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explicit.</a:t>
            </a:r>
            <a:endParaRPr b="0" lang="fr-CH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==&gt;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communication management is the responsibility of the user. </a:t>
            </a:r>
            <a:endParaRPr b="0" lang="fr-CH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fr-CH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CH" sz="1400" spc="-1" strike="noStrike">
              <a:latin typeface="Arial"/>
            </a:endParaRPr>
          </a:p>
        </p:txBody>
      </p:sp>
      <p:pic>
        <p:nvPicPr>
          <p:cNvPr id="263" name="" descr=""/>
          <p:cNvPicPr/>
          <p:nvPr/>
        </p:nvPicPr>
        <p:blipFill>
          <a:blip r:embed="rId1"/>
          <a:stretch/>
        </p:blipFill>
        <p:spPr>
          <a:xfrm>
            <a:off x="51120" y="2448000"/>
            <a:ext cx="4907520" cy="2067120"/>
          </a:xfrm>
          <a:prstGeom prst="rect">
            <a:avLst/>
          </a:prstGeom>
          <a:ln w="10800">
            <a:noFill/>
          </a:ln>
        </p:spPr>
      </p:pic>
      <p:sp>
        <p:nvSpPr>
          <p:cNvPr id="264" name=""/>
          <p:cNvSpPr/>
          <p:nvPr/>
        </p:nvSpPr>
        <p:spPr>
          <a:xfrm>
            <a:off x="5076000" y="3852000"/>
            <a:ext cx="4672080" cy="111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just">
              <a:lnSpc>
                <a:spcPct val="115000"/>
              </a:lnSpc>
              <a:spcAft>
                <a:spcPts val="1236"/>
              </a:spcAft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OpenMP (Open Multi-Processing)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is a multitasking model whose mode of communication between tasks is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implicit</a:t>
            </a:r>
            <a:endParaRPr b="0" lang="fr-CH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==&gt; communications is the responsibility of the compiler. </a:t>
            </a:r>
            <a:endParaRPr b="0" lang="fr-CH" sz="1400" spc="-1" strike="noStrike">
              <a:latin typeface="Arial"/>
            </a:endParaRPr>
          </a:p>
        </p:txBody>
      </p:sp>
      <p:pic>
        <p:nvPicPr>
          <p:cNvPr id="265" name="" descr=""/>
          <p:cNvPicPr/>
          <p:nvPr/>
        </p:nvPicPr>
        <p:blipFill>
          <a:blip r:embed="rId2"/>
          <a:stretch/>
        </p:blipFill>
        <p:spPr>
          <a:xfrm>
            <a:off x="0" y="1237680"/>
            <a:ext cx="1255680" cy="802800"/>
          </a:xfrm>
          <a:prstGeom prst="rect">
            <a:avLst/>
          </a:prstGeom>
          <a:ln w="0">
            <a:noFill/>
          </a:ln>
        </p:spPr>
      </p:pic>
      <p:sp>
        <p:nvSpPr>
          <p:cNvPr id="266" name="PlaceHolder 6"/>
          <p:cNvSpPr/>
          <p:nvPr/>
        </p:nvSpPr>
        <p:spPr>
          <a:xfrm>
            <a:off x="1116000" y="1404000"/>
            <a:ext cx="16156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Remember</a:t>
            </a:r>
            <a:endParaRPr b="0" lang="fr-CH" sz="2000" spc="-1" strike="noStrike">
              <a:latin typeface="Arial"/>
            </a:endParaRPr>
          </a:p>
          <a:p>
            <a:pPr algn="just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fr-CH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CH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"/>
          <p:cNvSpPr/>
          <p:nvPr/>
        </p:nvSpPr>
        <p:spPr>
          <a:xfrm>
            <a:off x="2160000" y="3240000"/>
            <a:ext cx="5230440" cy="71172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  <a:spcAft>
                <a:spcPts val="1236"/>
              </a:spcAft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Hybrid OpenMP-MPI</a:t>
            </a:r>
            <a:endParaRPr b="0" lang="fr-CH" sz="2200" spc="-1" strike="noStrike">
              <a:latin typeface="Arial"/>
            </a:endParaRPr>
          </a:p>
          <a:p>
            <a:pPr algn="ctr">
              <a:lnSpc>
                <a:spcPct val="115000"/>
              </a:lnSpc>
              <a:spcAft>
                <a:spcPts val="1236"/>
              </a:spcAft>
              <a:buNone/>
            </a:pPr>
            <a:endParaRPr b="0" lang="fr-CH" sz="2800" spc="-1" strike="noStrike">
              <a:latin typeface="Arial"/>
            </a:endParaRPr>
          </a:p>
          <a:p>
            <a:pPr algn="ctr">
              <a:lnSpc>
                <a:spcPct val="115000"/>
              </a:lnSpc>
              <a:spcAft>
                <a:spcPts val="1236"/>
              </a:spcAft>
              <a:buNone/>
            </a:pPr>
            <a:endParaRPr b="0" lang="fr-CH" sz="2000" spc="-1" strike="noStrike">
              <a:latin typeface="Arial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1"/>
          <a:stretch/>
        </p:blipFill>
        <p:spPr>
          <a:xfrm>
            <a:off x="1872000" y="2484360"/>
            <a:ext cx="1419120" cy="140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1720" cy="71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Hybrid MPI and OpenMP</a:t>
            </a:r>
            <a:endParaRPr b="0" lang="fr-CH" sz="2700" spc="-1" strike="noStrike">
              <a:latin typeface="Arial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1"/>
          <a:stretch/>
        </p:blipFill>
        <p:spPr>
          <a:xfrm>
            <a:off x="72000" y="2448000"/>
            <a:ext cx="1636920" cy="1508760"/>
          </a:xfrm>
          <a:prstGeom prst="rect">
            <a:avLst/>
          </a:prstGeom>
          <a:ln w="10800">
            <a:noFill/>
          </a:ln>
        </p:spPr>
      </p:pic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1512000" y="2520000"/>
            <a:ext cx="8313120" cy="142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just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c3e50"/>
                </a:solidFill>
                <a:latin typeface="Times New Roman"/>
              </a:rPr>
              <a:t>Hybrid application programs using</a:t>
            </a:r>
            <a:r>
              <a:rPr b="1" lang="en-US" sz="1400" spc="-1" strike="noStrike">
                <a:solidFill>
                  <a:srgbClr val="2c3e50"/>
                </a:solidFill>
                <a:latin typeface="Times New Roman"/>
              </a:rPr>
              <a:t> MPI + OpenMP</a:t>
            </a:r>
            <a:r>
              <a:rPr b="0" lang="en-US" sz="1400" spc="-1" strike="noStrike">
                <a:solidFill>
                  <a:srgbClr val="2c3e50"/>
                </a:solidFill>
                <a:latin typeface="Times New Roman"/>
              </a:rPr>
              <a:t> are now common place on large HPC systems. </a:t>
            </a:r>
            <a:endParaRPr b="0" lang="fr-CH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c3e50"/>
                </a:solidFill>
                <a:latin typeface="Times New Roman"/>
              </a:rPr>
              <a:t>There are basically two main motivations:</a:t>
            </a:r>
            <a:endParaRPr b="0" lang="fr-CH" sz="1400" spc="-1" strike="noStrike">
              <a:latin typeface="Arial"/>
            </a:endParaRPr>
          </a:p>
          <a:p>
            <a:pPr marL="360000" algn="just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c3e50"/>
                </a:solidFill>
                <a:latin typeface="Times New Roman"/>
              </a:rPr>
              <a:t>1. Reduced memory footprint, both in the application and in the MPI library (eg communication buffers).</a:t>
            </a:r>
            <a:endParaRPr b="0" lang="fr-CH" sz="1400" spc="-1" strike="noStrike">
              <a:latin typeface="Arial"/>
            </a:endParaRPr>
          </a:p>
          <a:p>
            <a:pPr marL="360000" algn="just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c3e50"/>
                </a:solidFill>
                <a:latin typeface="Times New Roman"/>
              </a:rPr>
              <a:t>2. Improved performance, especially at high core counts where pure MPI scalability runs out.</a:t>
            </a:r>
            <a:endParaRPr b="0" lang="fr-CH" sz="14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CH" sz="1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CH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1720" cy="71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Hybrid MPI and OpenMP</a:t>
            </a:r>
            <a:endParaRPr b="0" lang="fr-CH" sz="2700" spc="-1" strike="noStrike">
              <a:latin typeface="Arial"/>
            </a:endParaRPr>
          </a:p>
        </p:txBody>
      </p:sp>
      <p:pic>
        <p:nvPicPr>
          <p:cNvPr id="273" name="" descr=""/>
          <p:cNvPicPr/>
          <p:nvPr/>
        </p:nvPicPr>
        <p:blipFill>
          <a:blip r:embed="rId1"/>
          <a:stretch/>
        </p:blipFill>
        <p:spPr>
          <a:xfrm>
            <a:off x="72360" y="2448360"/>
            <a:ext cx="1636920" cy="1508760"/>
          </a:xfrm>
          <a:prstGeom prst="rect">
            <a:avLst/>
          </a:prstGeom>
          <a:ln w="10800">
            <a:noFill/>
          </a:ln>
        </p:spPr>
      </p:pic>
      <p:sp>
        <p:nvSpPr>
          <p:cNvPr id="274" name=""/>
          <p:cNvSpPr/>
          <p:nvPr/>
        </p:nvSpPr>
        <p:spPr>
          <a:xfrm>
            <a:off x="1440000" y="1957680"/>
            <a:ext cx="8349120" cy="250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Parallel</a:t>
            </a:r>
            <a:r>
              <a:rPr b="1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programming</a:t>
            </a:r>
            <a:r>
              <a:rPr b="1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models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Parallel execution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is based on threads or processes (or both) which run at the same time on different CPU cores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Processes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Interaction is based on exchanging messages between processes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MPI (Message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passing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interface)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Threads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Interaction is based on shared memory, i.e. each thread can access directly other threads data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OpenMP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1720" cy="71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Hybrid MPI and OpenMP</a:t>
            </a:r>
            <a:endParaRPr b="0" lang="fr-CH" sz="2700" spc="-1" strike="noStrike">
              <a:latin typeface="Arial"/>
            </a:endParaRPr>
          </a:p>
        </p:txBody>
      </p:sp>
      <p:sp>
        <p:nvSpPr>
          <p:cNvPr id="276" name=""/>
          <p:cNvSpPr/>
          <p:nvPr/>
        </p:nvSpPr>
        <p:spPr>
          <a:xfrm>
            <a:off x="1440000" y="1296000"/>
            <a:ext cx="4480920" cy="13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1: MPI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Processes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Independent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execution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units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Have their own memory space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MPI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launches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N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processes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at application startup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Works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over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multiple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nodes</a:t>
            </a:r>
            <a:endParaRPr b="0" lang="fr-CH" sz="1400" spc="-1" strike="noStrike">
              <a:latin typeface="Arial"/>
            </a:endParaRPr>
          </a:p>
        </p:txBody>
      </p:sp>
      <p:pic>
        <p:nvPicPr>
          <p:cNvPr id="277" name="" descr=""/>
          <p:cNvPicPr/>
          <p:nvPr/>
        </p:nvPicPr>
        <p:blipFill>
          <a:blip r:embed="rId1"/>
          <a:stretch/>
        </p:blipFill>
        <p:spPr>
          <a:xfrm>
            <a:off x="316440" y="3348000"/>
            <a:ext cx="3388680" cy="1511640"/>
          </a:xfrm>
          <a:prstGeom prst="rect">
            <a:avLst/>
          </a:prstGeom>
          <a:ln w="0">
            <a:noFill/>
          </a:ln>
        </p:spPr>
      </p:pic>
      <p:sp>
        <p:nvSpPr>
          <p:cNvPr id="278" name=""/>
          <p:cNvSpPr/>
          <p:nvPr/>
        </p:nvSpPr>
        <p:spPr>
          <a:xfrm>
            <a:off x="77040" y="2666520"/>
            <a:ext cx="4960080" cy="121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fr-CH" sz="1400" spc="-1" strike="noStrike">
                <a:solidFill>
                  <a:srgbClr val="000000"/>
                </a:solidFill>
                <a:latin typeface="Arial"/>
                <a:ea typeface="DejaVu Sans"/>
              </a:rPr>
              <a:t>2: OpenMP:</a:t>
            </a:r>
            <a:r>
              <a:rPr b="0" lang="fr-CH" sz="1400" spc="-1" strike="noStrike">
                <a:solidFill>
                  <a:srgbClr val="000000"/>
                </a:solidFill>
                <a:latin typeface="Arial"/>
                <a:ea typeface="DejaVu Sans"/>
              </a:rPr>
              <a:t> Threads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Threads share memory space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Threads are created and destroyed (parallel regions)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Limited to a single node</a:t>
            </a:r>
            <a:endParaRPr b="0" lang="fr-CH" sz="1400" spc="-1" strike="noStrike">
              <a:latin typeface="Arial"/>
            </a:endParaRPr>
          </a:p>
        </p:txBody>
      </p:sp>
      <p:pic>
        <p:nvPicPr>
          <p:cNvPr id="279" name="" descr=""/>
          <p:cNvPicPr/>
          <p:nvPr/>
        </p:nvPicPr>
        <p:blipFill>
          <a:blip r:embed="rId2"/>
          <a:stretch/>
        </p:blipFill>
        <p:spPr>
          <a:xfrm>
            <a:off x="218520" y="1512000"/>
            <a:ext cx="1158480" cy="693720"/>
          </a:xfrm>
          <a:prstGeom prst="rect">
            <a:avLst/>
          </a:prstGeom>
          <a:ln w="0">
            <a:noFill/>
          </a:ln>
        </p:spPr>
      </p:pic>
      <p:pic>
        <p:nvPicPr>
          <p:cNvPr id="280" name="" descr=""/>
          <p:cNvPicPr/>
          <p:nvPr/>
        </p:nvPicPr>
        <p:blipFill>
          <a:blip r:embed="rId3"/>
          <a:stretch/>
        </p:blipFill>
        <p:spPr>
          <a:xfrm>
            <a:off x="5819760" y="1376640"/>
            <a:ext cx="2748600" cy="2337120"/>
          </a:xfrm>
          <a:prstGeom prst="rect">
            <a:avLst/>
          </a:prstGeom>
          <a:ln w="0">
            <a:noFill/>
          </a:ln>
        </p:spPr>
      </p:pic>
      <p:sp>
        <p:nvSpPr>
          <p:cNvPr id="281" name=""/>
          <p:cNvSpPr/>
          <p:nvPr/>
        </p:nvSpPr>
        <p:spPr>
          <a:xfrm>
            <a:off x="4860000" y="3852000"/>
            <a:ext cx="521712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3: Hybrid programming: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Launch threads (OpenMP) within processes (MPI)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Shared memory programming inside a node, message passing between nodes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Optimum MPI task per node ratio depends on the application and should always be experimented.</a:t>
            </a:r>
            <a:endParaRPr b="0" lang="fr-CH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1720" cy="71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Hybrid Programming</a:t>
            </a:r>
            <a:endParaRPr b="0" lang="fr-CH" sz="2700" spc="-1" strike="noStrike">
              <a:latin typeface="Arial"/>
            </a:endParaRPr>
          </a:p>
        </p:txBody>
      </p:sp>
      <p:sp>
        <p:nvSpPr>
          <p:cNvPr id="283" name=""/>
          <p:cNvSpPr/>
          <p:nvPr/>
        </p:nvSpPr>
        <p:spPr>
          <a:xfrm>
            <a:off x="360000" y="1368000"/>
            <a:ext cx="9533160" cy="356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fr-CH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In hybrid programming each process can have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multiple threads executing simultaneously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All</a:t>
            </a:r>
            <a:r>
              <a:rPr b="0" lang="fr-CH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threads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within</a:t>
            </a:r>
            <a:r>
              <a:rPr b="0" lang="fr-CH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a process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share</a:t>
            </a:r>
            <a:r>
              <a:rPr b="0" lang="fr-CH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all MPI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objects</a:t>
            </a:r>
            <a:r>
              <a:rPr b="0" lang="fr-CH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Communicators</a:t>
            </a:r>
            <a:r>
              <a:rPr b="0" lang="fr-CH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requests</a:t>
            </a:r>
            <a:r>
              <a:rPr b="0" lang="fr-CH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, etc.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MPI defines 4 levels of thread safety: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fr-CH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MPI_THREAD_SINGLE </a:t>
            </a:r>
            <a:r>
              <a:rPr b="0" lang="fr-CH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One</a:t>
            </a:r>
            <a:r>
              <a:rPr b="0" lang="fr-CH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thread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exists</a:t>
            </a:r>
            <a:r>
              <a:rPr b="0" lang="fr-CH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in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program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MPI_THREAD_FUNNELED 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: Multithreaded but only the master thread can make MPI calls Master is one that calls MPI_Init_thread()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fr-CH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MPI_THREAD_SERIALIZED: </a:t>
            </a:r>
            <a:r>
              <a:rPr b="0" lang="fr-CH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Multithreaded, but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only</a:t>
            </a:r>
            <a:r>
              <a:rPr b="0" lang="fr-CH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one thread can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make</a:t>
            </a:r>
            <a:r>
              <a:rPr b="0" lang="fr-CH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MPI calls at a time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MPI_THREAD_MULTIPLE: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Multithreaded and any thread can make MPI calls at any time. Use MPI_Init_thread instead of MPI_Init if more than single thread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</TotalTime>
  <Application>LibreOffice/7.3.3.2$Windows_X86_64 LibreOffice_project/d1d0ea68f081ee2800a922cac8f79445e4603348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2023-07-07T10:09:38Z</dcterms:created>
  <dc:creator/>
  <dc:description/>
  <dc:language>fr-FR</dc:language>
  <cp:lastModifiedBy/>
  <dcterms:modified xsi:type="dcterms:W3CDTF">2023-09-04T14:21:27Z</dcterms:modified>
  <cp:revision>229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