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75680" cy="2656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5680" cy="12106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5680" cy="2656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fr-FR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0" lang="fr-CH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360000" y="5400000"/>
            <a:ext cx="2875680" cy="2656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 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4400" spc="-1" strike="noStrike">
                <a:latin typeface="Arial"/>
              </a:rPr>
              <a:t>Click to edit the title text format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Click to edit the outline text format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Outline Level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Third Outline Level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Fourth Outline Level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Fifth Outline Level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Sixth Outline Level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Seventh Outline Level</a:t>
            </a:r>
            <a:endParaRPr b="0" lang="fr-CH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55240" cy="4315680"/>
          </a:xfrm>
          <a:prstGeom prst="rect">
            <a:avLst/>
          </a:prstGeom>
          <a:ln w="10800">
            <a:noFill/>
          </a:ln>
        </p:spPr>
      </p:pic>
      <p:sp>
        <p:nvSpPr>
          <p:cNvPr id="43" name=""/>
          <p:cNvSpPr/>
          <p:nvPr/>
        </p:nvSpPr>
        <p:spPr>
          <a:xfrm>
            <a:off x="714600" y="4392000"/>
            <a:ext cx="9355680" cy="7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ARALLEL </a:t>
            </a:r>
            <a:r>
              <a:rPr b="1" lang="en-US" sz="2700" spc="-1" strike="noStrike">
                <a:solidFill>
                  <a:srgbClr val="ff0000"/>
                </a:solidFill>
                <a:latin typeface="Source Sans Pro Black"/>
                <a:ea typeface="DejaVu Sans"/>
              </a:rPr>
              <a:t>P</a:t>
            </a:r>
            <a:r>
              <a:rPr b="1" lang="en-US" sz="2700" spc="-1" strike="noStrike">
                <a:solidFill>
                  <a:srgbClr val="000000"/>
                </a:solidFill>
                <a:latin typeface="Source Sans Pro Black"/>
                <a:ea typeface="DejaVu Sans"/>
              </a:rPr>
              <a:t>ROGRAMMING... 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3240000" y="5055120"/>
            <a:ext cx="3448800" cy="27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Copyright 2023 Patrick Lemoine. All rights reserved.</a:t>
            </a:r>
            <a:endParaRPr b="0" lang="fr-CH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7943760" y="4543200"/>
            <a:ext cx="1879920" cy="839160"/>
          </a:xfrm>
          <a:prstGeom prst="rect">
            <a:avLst/>
          </a:prstGeom>
          <a:ln w="1080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2120400" y="2340000"/>
            <a:ext cx="1477080" cy="182016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4174560" y="3054960"/>
            <a:ext cx="320292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源ノ角ゴシック Normal"/>
              </a:rPr>
              <a:t>Thank you for your attention !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56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Parallel Programming: Overview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636000" y="1629000"/>
            <a:ext cx="626148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PECX</a:t>
            </a: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Liberation Serif;Times New Roman"/>
              </a:rPr>
              <a:t>Why ?</a:t>
            </a: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  <p:pic>
        <p:nvPicPr>
          <p:cNvPr id="47" name="Picture 7" descr=""/>
          <p:cNvPicPr/>
          <p:nvPr/>
        </p:nvPicPr>
        <p:blipFill>
          <a:blip r:embed="rId1"/>
          <a:stretch/>
        </p:blipFill>
        <p:spPr>
          <a:xfrm>
            <a:off x="1189440" y="2287800"/>
            <a:ext cx="1194480" cy="2647080"/>
          </a:xfrm>
          <a:prstGeom prst="rect">
            <a:avLst/>
          </a:prstGeom>
          <a:ln w="0">
            <a:noFill/>
          </a:ln>
        </p:spPr>
      </p:pic>
      <p:sp>
        <p:nvSpPr>
          <p:cNvPr id="48" name="Text Box 5"/>
          <p:cNvSpPr/>
          <p:nvPr/>
        </p:nvSpPr>
        <p:spPr>
          <a:xfrm>
            <a:off x="1599120" y="2103840"/>
            <a:ext cx="1416600" cy="47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4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Source Sans Pro"/>
                <a:ea typeface="DejaVu Sans"/>
              </a:rPr>
              <a:t>G</a:t>
            </a: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OAL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49" name="PlaceHolder 7"/>
          <p:cNvSpPr/>
          <p:nvPr/>
        </p:nvSpPr>
        <p:spPr>
          <a:xfrm>
            <a:off x="8460000" y="1296000"/>
            <a:ext cx="1496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ff"/>
                </a:solidFill>
                <a:latin typeface="Liberation Serif;Times New Roman"/>
                <a:ea typeface="Songti SC"/>
              </a:rPr>
              <a:t>S</a:t>
            </a:r>
            <a:r>
              <a:rPr b="1" lang="en-US" sz="16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ESSION 6/6</a:t>
            </a:r>
            <a:endParaRPr b="0" lang="fr-CH" sz="16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259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20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6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  <a:p>
            <a:pPr marL="1152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fr-CH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2628000" y="2952000"/>
            <a:ext cx="5234400" cy="715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  <a:spcAft>
                <a:spcPts val="1236"/>
              </a:spcAft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Liberation Serif;Times New Roman"/>
                <a:ea typeface="Songti SC"/>
              </a:rPr>
              <a:t>SPECX</a:t>
            </a:r>
            <a:endParaRPr b="0" lang="fr-CH" sz="2200" spc="-1" strike="noStrike"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zh-CN" sz="2200" spc="-1" strike="noStrike">
                <a:solidFill>
                  <a:srgbClr val="2c3e50"/>
                </a:solidFill>
                <a:latin typeface="Source Sans Pro"/>
                <a:ea typeface="Songti SC"/>
              </a:rPr>
              <a:t>양</a:t>
            </a:r>
            <a:endParaRPr b="0" lang="fr-CH" sz="2200" spc="-1" strike="noStrike"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236"/>
              </a:spcAft>
              <a:buNone/>
            </a:pPr>
            <a:endParaRPr b="0" lang="fr-CH" sz="2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240000" y="2484000"/>
            <a:ext cx="1423080" cy="140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56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SPECX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5680" cy="175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algn="just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2c3e50"/>
                </a:solidFill>
                <a:latin typeface="Arial"/>
              </a:rPr>
              <a:t>SPECX </a:t>
            </a:r>
            <a:r>
              <a:rPr b="0" lang="en-US" sz="1400" spc="-1" strike="noStrike">
                <a:solidFill>
                  <a:srgbClr val="2c3e50"/>
                </a:solidFill>
                <a:latin typeface="Arial"/>
              </a:rPr>
              <a:t> </a:t>
            </a:r>
            <a:endParaRPr b="0" lang="fr-CH" sz="1400" spc="-1" strike="noStrike">
              <a:latin typeface="Arial"/>
            </a:endParaRPr>
          </a:p>
          <a:p>
            <a:pPr marL="360000" indent="-324000" algn="just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2c3e50"/>
                </a:solidFill>
                <a:latin typeface="Times New Roman"/>
              </a:rPr>
              <a:t>Shares many similarities with StarPU.</a:t>
            </a:r>
            <a:endParaRPr b="0" lang="fr-CH" sz="1600" spc="-1" strike="noStrike">
              <a:latin typeface="Arial"/>
            </a:endParaRPr>
          </a:p>
          <a:p>
            <a:pPr marL="360000" indent="-324000" algn="just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2c3e50"/>
                </a:solidFill>
                <a:latin typeface="Times New Roman"/>
              </a:rPr>
              <a:t>Written in modern C++ (20). </a:t>
            </a:r>
            <a:endParaRPr b="0" lang="fr-CH" sz="1600" spc="-1" strike="noStrike">
              <a:latin typeface="Arial"/>
            </a:endParaRPr>
          </a:p>
          <a:p>
            <a:pPr marL="360000" indent="-324000" algn="just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2c3e50"/>
                </a:solidFill>
                <a:latin typeface="Times New Roman"/>
              </a:rPr>
              <a:t>Task-based execution system. </a:t>
            </a:r>
            <a:endParaRPr b="0" lang="fr-CH" sz="1600" spc="-1" strike="noStrike">
              <a:latin typeface="Arial"/>
            </a:endParaRPr>
          </a:p>
          <a:p>
            <a:pPr marL="360000" indent="-324000" algn="just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2c3e50"/>
                </a:solidFill>
                <a:latin typeface="Times New Roman"/>
              </a:rPr>
              <a:t>Able to also support speculative execution, which is the ability to execute tasks ahead of time if others are unsure about changing the data.</a:t>
            </a:r>
            <a:endParaRPr b="0" lang="fr-CH" sz="16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720000" y="3420000"/>
            <a:ext cx="9175680" cy="17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algn="just">
              <a:lnSpc>
                <a:spcPct val="100000"/>
              </a:lnSpc>
              <a:spcAft>
                <a:spcPts val="1057"/>
              </a:spcAft>
              <a:buNone/>
            </a:pPr>
            <a:r>
              <a:rPr b="1" lang="en-US" sz="1400" spc="-1" strike="noStrike">
                <a:solidFill>
                  <a:srgbClr val="2c3e50"/>
                </a:solidFill>
                <a:latin typeface="Arial"/>
                <a:ea typeface="DejaVu Sans"/>
              </a:rPr>
              <a:t>StarPU</a:t>
            </a:r>
            <a:r>
              <a:rPr b="1" lang="en-US" sz="14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 </a:t>
            </a:r>
            <a:endParaRPr b="0" lang="fr-CH" sz="1400" spc="-1" strike="noStrike">
              <a:latin typeface="Arial"/>
            </a:endParaRPr>
          </a:p>
          <a:p>
            <a:pPr marL="360000" indent="-216000" algn="just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StarPU is a task scheduling library for hybrid architectures.</a:t>
            </a:r>
            <a:endParaRPr b="0" lang="fr-CH" sz="1600" spc="-1" strike="noStrike">
              <a:latin typeface="Arial"/>
            </a:endParaRPr>
          </a:p>
          <a:p>
            <a:pPr marL="360000" indent="-216000" algn="just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c3e50"/>
                </a:solidFill>
                <a:latin typeface="Times New Roman"/>
                <a:ea typeface="DejaVu Sans"/>
              </a:rPr>
              <a:t>Design systems in which applications are distributed across the machine, feeding all available resources into parallel tasks.</a:t>
            </a:r>
            <a:endParaRPr b="0" lang="fr-CH" sz="1600" spc="-1" strike="noStrike">
              <a:latin typeface="Arial"/>
            </a:endParaRPr>
          </a:p>
          <a:p>
            <a:pPr marL="360000" indent="-216000" algn="just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c3e50"/>
                </a:solidFill>
                <a:latin typeface="Times New Roman"/>
                <a:ea typeface="Songti SC"/>
              </a:rPr>
              <a:t>Optimized heterogeneous scheduling, cluster communication, data transfers and replication between main memory and discrete memories</a:t>
            </a:r>
            <a:endParaRPr b="0" lang="fr-CH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56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SPECX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10880" y="1296000"/>
            <a:ext cx="366768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c9211e"/>
                </a:solidFill>
                <a:latin typeface="Times New Roman"/>
              </a:rPr>
              <a:t>W</a:t>
            </a: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orkflow</a:t>
            </a:r>
            <a:endParaRPr b="0" lang="fr-CH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fr-CH" sz="1000" spc="-1" strike="noStrike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</a:rPr>
              <a:t>Execution interface: </a:t>
            </a: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Provides functionality for creating tasks, task graphs and generating traces. Can be used to specify speculation model.</a:t>
            </a:r>
            <a:endParaRPr b="0" lang="fr-CH" sz="1300" spc="-1" strike="noStrike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000" spc="-1" strike="noStrike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</a:rPr>
              <a:t>Data Dependency Interface:</a:t>
            </a: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 Forms a collection of objects that can be used to express data dependencies. Also provides wrapper objects that can be used to specify whether a given callable should be considered CPU or GPU code.</a:t>
            </a:r>
            <a:endParaRPr b="0" lang="fr-CH" sz="1300" spc="-1" strike="noStrike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000" spc="-1" strike="noStrike"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</a:rPr>
              <a:t>Task visualization interface:</a:t>
            </a: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 Specifies the ways to interact with the task object.</a:t>
            </a:r>
            <a:endParaRPr b="0" lang="fr-CH" sz="13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135680" y="1836000"/>
            <a:ext cx="5834880" cy="3451680"/>
          </a:xfrm>
          <a:prstGeom prst="rect">
            <a:avLst/>
          </a:prstGeom>
          <a:ln w="10800">
            <a:solidFill>
              <a:srgbClr val="3465a4"/>
            </a:solidFill>
            <a:round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9000000" y="60840"/>
            <a:ext cx="1016640" cy="101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568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SPECX</a:t>
            </a:r>
            <a:endParaRPr b="0" lang="fr-CH" sz="27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9355680" cy="34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c3e50"/>
                </a:solidFill>
                <a:latin typeface="Arial"/>
              </a:rPr>
              <a:t>Future developments</a:t>
            </a:r>
            <a:endParaRPr b="0" lang="fr-CH" sz="2000" spc="-1" strike="noStrike">
              <a:latin typeface="Arial"/>
            </a:endParaRPr>
          </a:p>
          <a:p>
            <a:pPr marL="720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Arial"/>
              </a:rPr>
              <a:t>The main objective is to reduce the calculation times, </a:t>
            </a:r>
            <a:endParaRPr b="0" lang="fr-CH" sz="1400" spc="-1" strike="noStrike">
              <a:latin typeface="Arial"/>
            </a:endParaRPr>
          </a:p>
          <a:p>
            <a:pPr marL="720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Arial"/>
              </a:rPr>
              <a:t>To manage the use of the different calculation resources, the different typical workloads, in particular in the case of multicore machines equipped with several acceleration machines.</a:t>
            </a:r>
            <a:endParaRPr b="0" lang="fr-CH" sz="1400" spc="-1" strike="noStrike">
              <a:latin typeface="Arial"/>
            </a:endParaRPr>
          </a:p>
          <a:p>
            <a:pPr marL="720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Plan to separate thread management from execution. </a:t>
            </a:r>
            <a:r>
              <a:rPr b="0" lang="en-US" sz="1400" spc="-1" strike="noStrike">
                <a:latin typeface="Times New Roman"/>
                <a:ea typeface="Microsoft YaHei"/>
              </a:rPr>
              <a:t>To change the prototype of the predicate, to be able to consider additional data or different to make the decision.</a:t>
            </a:r>
            <a:endParaRPr b="0" lang="fr-CH" sz="1400" spc="-1" strike="noStrike">
              <a:latin typeface="Arial"/>
            </a:endParaRPr>
          </a:p>
          <a:p>
            <a:pPr marL="720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latin typeface="Times New Roman"/>
                <a:ea typeface="Microsoft YaHei"/>
              </a:rPr>
              <a:t>Develop decision graphs to optimize available hybrid resources (CPU, GPU, GPGPU, TPU,...) to increase computational speed for given problems.</a:t>
            </a:r>
            <a:endParaRPr b="0" lang="fr-CH" sz="1400" spc="-1" strike="noStrike">
              <a:latin typeface="Arial"/>
            </a:endParaRPr>
          </a:p>
          <a:p>
            <a:pPr marL="720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pc="-1" strike="noStrike">
                <a:latin typeface="Times New Roman"/>
                <a:ea typeface="Microsoft YaHei"/>
              </a:rPr>
              <a:t>To provide effective and high -performance tools to the user.</a:t>
            </a:r>
            <a:endParaRPr b="0" lang="fr-CH" sz="13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fr-CH" sz="1300" spc="-1" strike="noStrike">
              <a:latin typeface="Arial"/>
            </a:endParaRPr>
          </a:p>
          <a:p>
            <a:pPr marL="43200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3e50"/>
                </a:solidFill>
                <a:latin typeface="Times New Roman"/>
                <a:ea typeface="Microsoft YaHei"/>
              </a:rPr>
              <a:t> 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7055280" y="4106880"/>
            <a:ext cx="2303280" cy="93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2023-07-07T10:09:38Z</dcterms:created>
  <dc:creator/>
  <dc:description/>
  <dc:language>fr-FR</dc:language>
  <cp:lastModifiedBy/>
  <dcterms:modified xsi:type="dcterms:W3CDTF">2023-09-04T14:49:47Z</dcterms:modified>
  <cp:revision>186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