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2" r:id="rId7"/>
    <p:sldId id="260" r:id="rId8"/>
    <p:sldId id="263" r:id="rId9"/>
    <p:sldId id="264" r:id="rId10"/>
    <p:sldId id="265" r:id="rId11"/>
    <p:sldId id="269" r:id="rId12"/>
    <p:sldId id="270" r:id="rId13"/>
    <p:sldId id="271" r:id="rId14"/>
    <p:sldId id="280" r:id="rId15"/>
    <p:sldId id="278" r:id="rId16"/>
    <p:sldId id="283" r:id="rId17"/>
  </p:sldIdLst>
  <p:sldSz cx="9144000" cy="5143500" type="screen16x9"/>
  <p:notesSz cx="6858000" cy="9144000"/>
  <p:embeddedFontLst>
    <p:embeddedFont>
      <p:font typeface="Amatic SC" panose="00000500000000000000"/>
      <p:regular r:id="rId21"/>
    </p:embeddedFont>
    <p:embeddedFont>
      <p:font typeface="Quicksand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Quicksand" pitchFamily="18" charset="77"/>
      <p:regular r:id="rId27"/>
      <p:bold r:id="rId28"/>
    </p:embeddedFont>
    <p:embeddedFont>
      <p:font typeface="Montserrat" panose="00000500000000000000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11"/>
  </p:normalViewPr>
  <p:slideViewPr>
    <p:cSldViewPr snapToGrid="0" snapToObjects="1">
      <p:cViewPr>
        <p:scale>
          <a:sx n="101" d="100"/>
          <a:sy n="101" d="100"/>
        </p:scale>
        <p:origin x="5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✘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 panose="00000500000000000000"/>
              <a:buChar char="✗"/>
              <a:defRPr sz="3600" b="1"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/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/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 panose="02010500040000000007"/>
                  <a:ea typeface="Short Stack" panose="02010500040000000007"/>
                  <a:cs typeface="Short Stack" panose="02010500040000000007"/>
                  <a:sym typeface="Short Stack" panose="02010500040000000007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 panose="02010500040000000007"/>
                <a:ea typeface="Short Stack" panose="02010500040000000007"/>
                <a:cs typeface="Short Stack" panose="02010500040000000007"/>
                <a:sym typeface="Short Stack" panose="02010500040000000007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 panose="00000500000000000000"/>
              <a:buNone/>
              <a:defRPr sz="3000" b="1">
                <a:solidFill>
                  <a:schemeClr val="dk1"/>
                </a:solidFill>
                <a:latin typeface="Amatic SC" panose="00000500000000000000"/>
                <a:ea typeface="Amatic SC" panose="00000500000000000000"/>
                <a:cs typeface="Amatic SC" panose="00000500000000000000"/>
                <a:sym typeface="Amatic SC" panose="00000500000000000000"/>
              </a:defRPr>
            </a:lvl9pPr>
          </a:lstStyle>
          <a:p/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.xml"/><Relationship Id="rId4" Type="http://schemas.openxmlformats.org/officeDocument/2006/relationships/hyperlink" Target="https://adage.com/article/cmo-strategy/uno-rose-number/310017" TargetMode="External"/><Relationship Id="rId3" Type="http://schemas.openxmlformats.org/officeDocument/2006/relationships/hyperlink" Target="https://www.insider.com/dos-mattel-uno-card-game-sequel-review-2018-2" TargetMode="External"/><Relationship Id="rId2" Type="http://schemas.openxmlformats.org/officeDocument/2006/relationships/hyperlink" Target="https://mashable.com/article/uno-sequel-dos-card-game/" TargetMode="External"/><Relationship Id="rId1" Type="http://schemas.openxmlformats.org/officeDocument/2006/relationships/hyperlink" Target="https://www.engadget.com/2019-01-17-uno-mobile-game-ios-androi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994262" y="1811383"/>
            <a:ext cx="5381898" cy="10972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/>
              <a:t>DOS</a:t>
            </a:r>
            <a:r>
              <a:rPr lang="en-GB" dirty="0"/>
              <a:t> </a:t>
            </a:r>
            <a:r>
              <a:rPr lang="en-GB" sz="5400" dirty="0"/>
              <a:t>EXPRESS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92207" y="2908663"/>
            <a:ext cx="445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“The world’s #2 card game”</a:t>
            </a:r>
            <a:endParaRPr lang="en-US" sz="2400" dirty="0">
              <a:solidFill>
                <a:schemeClr val="bg1"/>
              </a:solidFill>
              <a:latin typeface="American Typewriter" panose="02090604020004020304" pitchFamily="18" charset="77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chemeClr val="lt1"/>
                </a:solidFill>
              </a:rPr>
              <a:t>45,000,000</a:t>
            </a:r>
            <a:endParaRPr sz="9600" dirty="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2"/>
            <a:ext cx="7772400" cy="1646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Whoa! That’s a big number.</a:t>
            </a:r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5" name="Google Shape;888;p33"/>
          <p:cNvGrpSpPr/>
          <p:nvPr/>
        </p:nvGrpSpPr>
        <p:grpSpPr>
          <a:xfrm>
            <a:off x="1477996" y="3054932"/>
            <a:ext cx="536608" cy="918206"/>
            <a:chOff x="2112475" y="238125"/>
            <a:chExt cx="3395050" cy="5238750"/>
          </a:xfrm>
        </p:grpSpPr>
        <p:sp>
          <p:nvSpPr>
            <p:cNvPr id="6" name="Google Shape;88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89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89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89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" name="Google Shape;900;p34"/>
          <p:cNvGrpSpPr/>
          <p:nvPr/>
        </p:nvGrpSpPr>
        <p:grpSpPr>
          <a:xfrm>
            <a:off x="6696074" y="1714257"/>
            <a:ext cx="1675677" cy="788803"/>
            <a:chOff x="1177450" y="241631"/>
            <a:chExt cx="6173152" cy="3616776"/>
          </a:xfrm>
        </p:grpSpPr>
        <p:sp>
          <p:nvSpPr>
            <p:cNvPr id="11" name="Google Shape;90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90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90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90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" name="Google Shape;888;p33"/>
          <p:cNvGrpSpPr/>
          <p:nvPr/>
        </p:nvGrpSpPr>
        <p:grpSpPr>
          <a:xfrm>
            <a:off x="6447767" y="3514035"/>
            <a:ext cx="961911" cy="1016055"/>
            <a:chOff x="2112475" y="238125"/>
            <a:chExt cx="3395050" cy="5238750"/>
          </a:xfrm>
        </p:grpSpPr>
        <p:sp>
          <p:nvSpPr>
            <p:cNvPr id="16" name="Google Shape;88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9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9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9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831572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GB" sz="4800" dirty="0"/>
              <a:t>$67,700,000</a:t>
            </a:r>
            <a:endParaRPr sz="4800" dirty="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1783672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That’s a lot of money</a:t>
            </a:r>
            <a:endParaRPr sz="2000" dirty="0"/>
          </a:p>
        </p:txBody>
      </p:sp>
      <p:sp>
        <p:nvSpPr>
          <p:cNvPr id="831" name="Google Shape;831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3149994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100%</a:t>
            </a:r>
            <a:endParaRPr sz="4800" dirty="0"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3942047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Total success!</a:t>
            </a:r>
            <a:endParaRPr sz="2000" dirty="0"/>
          </a:p>
        </p:txBody>
      </p:sp>
      <p:sp>
        <p:nvSpPr>
          <p:cNvPr id="833" name="Google Shape;833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081725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90,000,000 players</a:t>
            </a:r>
            <a:endParaRPr sz="4800" dirty="0"/>
          </a:p>
        </p:txBody>
      </p:sp>
      <p:sp>
        <p:nvSpPr>
          <p:cNvPr id="834" name="Google Shape;834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2914241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dirty="0"/>
              <a:t>And a lot of people</a:t>
            </a:r>
            <a:endParaRPr sz="2000" dirty="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6567" y="95693"/>
            <a:ext cx="8484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Quicksand" pitchFamily="18" charset="77"/>
              </a:rPr>
              <a:t>MORE UNO RELATED STATISTICS TO PROVE OUR POINT :</a:t>
            </a:r>
            <a:endParaRPr lang="en-US" sz="2400" dirty="0">
              <a:latin typeface="Quicksand" pitchFamily="18" charset="77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"/>
          <p:cNvSpPr txBox="1">
            <a:spLocks noGrp="1"/>
          </p:cNvSpPr>
          <p:nvPr>
            <p:ph type="title"/>
          </p:nvPr>
        </p:nvSpPr>
        <p:spPr>
          <a:xfrm>
            <a:off x="1028375" y="21987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Conclusion</a:t>
            </a:r>
            <a:r>
              <a:rPr lang="en-GB" sz="8000" dirty="0"/>
              <a:t> </a:t>
            </a:r>
            <a:endParaRPr sz="8000" dirty="0"/>
          </a:p>
        </p:txBody>
      </p:sp>
      <p:sp>
        <p:nvSpPr>
          <p:cNvPr id="928" name="Google Shape;928;p3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Any questions?</a:t>
            </a:r>
            <a:endParaRPr sz="2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0"/>
          <p:cNvSpPr txBox="1"/>
          <p:nvPr/>
        </p:nvSpPr>
        <p:spPr>
          <a:xfrm>
            <a:off x="1010721" y="136152"/>
            <a:ext cx="6931800" cy="67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References:</a:t>
            </a:r>
            <a:endParaRPr sz="2800" b="1" dirty="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808074"/>
            <a:ext cx="663471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hlinkClick r:id="rId1"/>
              </a:rPr>
              <a:t>https://www.engadget.com/2019-01-17-uno-mobile-game-ios-android.html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https://mashable.com/article/uno-sequel-dos-card-game/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https://www.insider.com/dos-mattel-uno-card-game-sequel-review-2018-2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hlinkClick r:id="rId4"/>
              </a:rPr>
              <a:t>https://adage.com/article/cmo-strategy/uno-rose-number/310017</a:t>
            </a:r>
            <a:endParaRPr lang="en-US" sz="19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75402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</a:t>
            </a:r>
            <a:r>
              <a:rPr lang="en-GB" sz="3600" dirty="0"/>
              <a:t>he Team</a:t>
            </a:r>
            <a:endParaRPr sz="3600" dirty="0"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3395877" y="1899203"/>
            <a:ext cx="2204198" cy="4963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Nur E Jannat Oishee</a:t>
            </a:r>
            <a:endParaRPr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028375" y="1857931"/>
            <a:ext cx="1740950" cy="5457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Aliza Amir	</a:t>
            </a:r>
            <a:endParaRPr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193547" y="1917848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Izazul Hoque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375" y="3116683"/>
            <a:ext cx="14632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    Jiali Wu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278776" y="311668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Jamina Shajrin Diba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0716" y="3116683"/>
            <a:ext cx="13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Pui Na</a:t>
            </a:r>
            <a:endParaRPr lang="en-US" sz="1800" dirty="0"/>
          </a:p>
        </p:txBody>
      </p:sp>
      <p:sp>
        <p:nvSpPr>
          <p:cNvPr id="9" name="Frame 8"/>
          <p:cNvSpPr/>
          <p:nvPr/>
        </p:nvSpPr>
        <p:spPr>
          <a:xfrm>
            <a:off x="1149531" y="1715589"/>
            <a:ext cx="1506583" cy="680002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45558" y="2961348"/>
            <a:ext cx="1506583" cy="680002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282667" y="1736134"/>
            <a:ext cx="2456282" cy="6800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282667" y="2961348"/>
            <a:ext cx="2456282" cy="680002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6193547" y="2962082"/>
            <a:ext cx="1647678" cy="680002"/>
          </a:xfrm>
          <a:prstGeom prst="fram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6193547" y="1727580"/>
            <a:ext cx="1647678" cy="680002"/>
          </a:xfrm>
          <a:prstGeom prst="fram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4"/>
                </a:solidFill>
              </a:rPr>
              <a:t>DOS IS </a:t>
            </a:r>
            <a:br>
              <a:rPr lang="en-GB" dirty="0">
                <a:solidFill>
                  <a:schemeClr val="accent4"/>
                </a:solidFill>
              </a:rPr>
            </a:br>
            <a:r>
              <a:rPr lang="en-GB" dirty="0">
                <a:solidFill>
                  <a:schemeClr val="accent4"/>
                </a:solidFill>
              </a:rPr>
              <a:t>A SEQUEL TO UNO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DOS express as fun?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algn="ctr"/>
            <a:r>
              <a:rPr lang="en-GB" dirty="0">
                <a:solidFill>
                  <a:schemeClr val="lt1"/>
                </a:solidFill>
              </a:rPr>
              <a:t>As the name suggests, DOS is second to UNO.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lt1"/>
                </a:solidFill>
              </a:rPr>
              <a:t>DOS VS.UNO?</a:t>
            </a:r>
            <a:endParaRPr sz="6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464187" y="1879601"/>
            <a:ext cx="6215575" cy="40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5400" dirty="0"/>
              <a:t>Why shouldn’t you play dos express?</a:t>
            </a:r>
            <a:endParaRPr sz="5400"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158597" y="0"/>
            <a:ext cx="6826756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NO SPECIAL CARDS</a:t>
            </a:r>
            <a:endParaRPr dirty="0"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599961" y="730693"/>
            <a:ext cx="3440100" cy="3261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GB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  <a:cs typeface="Calibri" panose="020F0502020204030204" pitchFamily="34" charset="0"/>
              </a:rPr>
              <a:t>UNO’S SPECIAL CARDS: </a:t>
            </a:r>
            <a:endParaRPr dirty="0">
              <a:solidFill>
                <a:schemeClr val="tx1">
                  <a:lumMod val="50000"/>
                </a:schemeClr>
              </a:solidFill>
              <a:latin typeface="American Typewriter" panose="02090604020004020304" pitchFamily="18" charset="77"/>
              <a:cs typeface="Calibri" panose="020F0502020204030204" pitchFamily="34" charset="0"/>
            </a:endParaRPr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87" y="1419724"/>
            <a:ext cx="4910070" cy="1708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53" y="1622997"/>
            <a:ext cx="3490255" cy="22315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1554" y="1235058"/>
            <a:ext cx="293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American Typewriter" panose="02090604020004020304" pitchFamily="18" charset="77"/>
                <a:cs typeface="Calibri" panose="020F0502020204030204" pitchFamily="34" charset="0"/>
              </a:rPr>
              <a:t>DOS’S SPECIAL CARDS: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American Typewriter" panose="02090604020004020304" pitchFamily="18" charset="7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234278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/>
              <a:t>2.Lengthy</a:t>
            </a:r>
            <a:endParaRPr sz="9600" dirty="0"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138" y="184420"/>
            <a:ext cx="1663837" cy="18898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349974" y="353650"/>
            <a:ext cx="4222001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3. Not fun because winning is so easy</a:t>
            </a:r>
            <a:endParaRPr sz="3600" dirty="0"/>
          </a:p>
        </p:txBody>
      </p:sp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2091" y="2435998"/>
            <a:ext cx="2096681" cy="2096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5" y="1819675"/>
            <a:ext cx="3009888" cy="2023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662" b="9556"/>
          <a:stretch>
            <a:fillRect/>
          </a:stretch>
        </p:blipFill>
        <p:spPr>
          <a:xfrm>
            <a:off x="5996877" y="467701"/>
            <a:ext cx="2895663" cy="26412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/>
          <p:nvPr/>
        </p:nvSpPr>
        <p:spPr>
          <a:xfrm>
            <a:off x="486106" y="406400"/>
            <a:ext cx="8403893" cy="415723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2" name="Google Shape;812;p26"/>
          <p:cNvSpPr/>
          <p:nvPr/>
        </p:nvSpPr>
        <p:spPr>
          <a:xfrm rot="1478230">
            <a:off x="1130961" y="18161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814" name="Google Shape;814;p26"/>
          <p:cNvSpPr/>
          <p:nvPr/>
        </p:nvSpPr>
        <p:spPr>
          <a:xfrm rot="1478230">
            <a:off x="3803111" y="155192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815" name="Google Shape;815;p26"/>
          <p:cNvSpPr/>
          <p:nvPr/>
        </p:nvSpPr>
        <p:spPr>
          <a:xfrm rot="1478230">
            <a:off x="4526086" y="36784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816" name="Google Shape;816;p26"/>
          <p:cNvSpPr/>
          <p:nvPr/>
        </p:nvSpPr>
        <p:spPr>
          <a:xfrm rot="1478230">
            <a:off x="6594511" y="208047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7291936" y="37192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 panose="02010500040000000007"/>
              <a:ea typeface="Short Stack" panose="02010500040000000007"/>
              <a:cs typeface="Short Stack" panose="02010500040000000007"/>
              <a:sym typeface="Short Stack" panose="02010500040000000007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演示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Arial</vt:lpstr>
      <vt:lpstr>Amatic SC</vt:lpstr>
      <vt:lpstr>Quicksand</vt:lpstr>
      <vt:lpstr>Short Stack</vt:lpstr>
      <vt:lpstr>American Typewriter</vt:lpstr>
      <vt:lpstr>Segoe Print</vt:lpstr>
      <vt:lpstr>Calibri</vt:lpstr>
      <vt:lpstr>Calibri</vt:lpstr>
      <vt:lpstr>Quicksand</vt:lpstr>
      <vt:lpstr>Montserrat</vt:lpstr>
      <vt:lpstr>微软雅黑</vt:lpstr>
      <vt:lpstr>Arial Unicode MS</vt:lpstr>
      <vt:lpstr>Knight template</vt:lpstr>
      <vt:lpstr>DOS EXPRESS</vt:lpstr>
      <vt:lpstr>The Team</vt:lpstr>
      <vt:lpstr>DOS IS  A SEQUEL TO UNO</vt:lpstr>
      <vt:lpstr>DOS VS.UNO?</vt:lpstr>
      <vt:lpstr>PowerPoint 演示文稿</vt:lpstr>
      <vt:lpstr>1. NO SPECIAL CARDS</vt:lpstr>
      <vt:lpstr>2.Lengthy</vt:lpstr>
      <vt:lpstr>3. Not fun because winning is so easy</vt:lpstr>
      <vt:lpstr>PowerPoint 演示文稿</vt:lpstr>
      <vt:lpstr>45,000,000</vt:lpstr>
      <vt:lpstr>90,000,000 players</vt:lpstr>
      <vt:lpstr>Conclusion </vt:lpstr>
      <vt:lpstr>THANKS!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EXPRESS</dc:title>
  <dc:creator/>
  <cp:lastModifiedBy>Administrator</cp:lastModifiedBy>
  <cp:revision>18</cp:revision>
  <dcterms:created xsi:type="dcterms:W3CDTF">2020-03-26T02:51:00Z</dcterms:created>
  <dcterms:modified xsi:type="dcterms:W3CDTF">2020-03-26T03:23:35Z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