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7"/>
  </p:notesMasterIdLst>
  <p:handoutMasterIdLst>
    <p:handoutMasterId r:id="rId48"/>
  </p:handoutMasterIdLst>
  <p:sldIdLst>
    <p:sldId id="302" r:id="rId3"/>
    <p:sldId id="310" r:id="rId4"/>
    <p:sldId id="320" r:id="rId5"/>
    <p:sldId id="323" r:id="rId6"/>
    <p:sldId id="321" r:id="rId7"/>
    <p:sldId id="322" r:id="rId8"/>
    <p:sldId id="326" r:id="rId9"/>
    <p:sldId id="327" r:id="rId10"/>
    <p:sldId id="314" r:id="rId11"/>
    <p:sldId id="317" r:id="rId12"/>
    <p:sldId id="313" r:id="rId13"/>
    <p:sldId id="324" r:id="rId14"/>
    <p:sldId id="318" r:id="rId15"/>
    <p:sldId id="303" r:id="rId16"/>
    <p:sldId id="291" r:id="rId17"/>
    <p:sldId id="293" r:id="rId18"/>
    <p:sldId id="312" r:id="rId19"/>
    <p:sldId id="282" r:id="rId20"/>
    <p:sldId id="256" r:id="rId21"/>
    <p:sldId id="257" r:id="rId22"/>
    <p:sldId id="283" r:id="rId23"/>
    <p:sldId id="284" r:id="rId24"/>
    <p:sldId id="285" r:id="rId25"/>
    <p:sldId id="286" r:id="rId26"/>
    <p:sldId id="273" r:id="rId27"/>
    <p:sldId id="274" r:id="rId28"/>
    <p:sldId id="258" r:id="rId29"/>
    <p:sldId id="287" r:id="rId30"/>
    <p:sldId id="295" r:id="rId31"/>
    <p:sldId id="296" r:id="rId32"/>
    <p:sldId id="297" r:id="rId33"/>
    <p:sldId id="298" r:id="rId34"/>
    <p:sldId id="304" r:id="rId35"/>
    <p:sldId id="292" r:id="rId36"/>
    <p:sldId id="301" r:id="rId37"/>
    <p:sldId id="311" r:id="rId38"/>
    <p:sldId id="300" r:id="rId39"/>
    <p:sldId id="299" r:id="rId40"/>
    <p:sldId id="261" r:id="rId41"/>
    <p:sldId id="305" r:id="rId42"/>
    <p:sldId id="306" r:id="rId43"/>
    <p:sldId id="307" r:id="rId44"/>
    <p:sldId id="308" r:id="rId45"/>
    <p:sldId id="309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3" initials="1" lastIdx="1" clrIdx="0">
    <p:extLst>
      <p:ext uri="{19B8F6BF-5375-455C-9EA6-DF929625EA0E}">
        <p15:presenceInfo xmlns:p15="http://schemas.microsoft.com/office/powerpoint/2012/main" xmlns="" userId="1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1E1"/>
    <a:srgbClr val="F719C7"/>
    <a:srgbClr val="FA6EDC"/>
    <a:srgbClr val="FDC3F1"/>
    <a:srgbClr val="72EAE4"/>
    <a:srgbClr val="2CE0DC"/>
    <a:srgbClr val="169693"/>
    <a:srgbClr val="20DED9"/>
    <a:srgbClr val="0DC0FF"/>
    <a:srgbClr val="37A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3" autoAdjust="0"/>
    <p:restoredTop sz="94660"/>
  </p:normalViewPr>
  <p:slideViewPr>
    <p:cSldViewPr snapToGrid="0">
      <p:cViewPr>
        <p:scale>
          <a:sx n="125" d="100"/>
          <a:sy n="125" d="100"/>
        </p:scale>
        <p:origin x="-72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AE389490-0687-4CFF-A20F-7F15F18A53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392F3E8-0CC1-4305-AB36-41EAE9F21D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8409A-76EF-49F4-B912-71D30B36F07E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44F21C8-7406-4C0D-B9A8-A83779A3B6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AA71D6C-2484-475E-96EA-F78E8B41775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6E617-797F-4148-B3E3-490C3A1DE2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123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09E05-92AC-4AC3-BBC5-0803708528A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492FA-60D5-4286-8107-BDB11B7D22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BC2129A-F903-4FCF-8A68-06CDE9B54C2F}"/>
              </a:ext>
            </a:extLst>
          </p:cNvPr>
          <p:cNvSpPr txBox="1"/>
          <p:nvPr/>
        </p:nvSpPr>
        <p:spPr>
          <a:xfrm>
            <a:off x="0" y="0"/>
            <a:ext cx="275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지출결의서 페이지</a:t>
            </a:r>
          </a:p>
        </p:txBody>
      </p:sp>
    </p:spTree>
    <p:extLst>
      <p:ext uri="{BB962C8B-B14F-4D97-AF65-F5344CB8AC3E}">
        <p14:creationId xmlns:p14="http://schemas.microsoft.com/office/powerpoint/2010/main" val="420727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804752-DAC2-4EE8-8C21-A9C758F65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0FBDD92-51CB-4CB2-8D90-127862908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AC07866-F703-43CD-805E-682E8D02E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6253-4AC5-4C2F-80CF-7E811CDDCB5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61BB3B9-DDED-440D-BAC9-C506C50D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59A0557-4638-4FDC-AC69-61F9310D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A719-51EC-4D46-98A6-9A2C41462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02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24F0AC3-F72A-4D39-8FDF-D2B74A89A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75D7C-5112-4B91-B1CE-256EC5B02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EC2FDC8-2B8E-4832-9ED9-8FFBCE46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6253-4AC5-4C2F-80CF-7E811CDDCB5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66A1DC8-8968-431F-A8E6-C17957D9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75B420-988C-411A-A3D3-7D13158D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A719-51EC-4D46-98A6-9A2C41462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27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11724E9-55CF-4E45-A7C1-0A02F1785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A08F236-71BA-44DD-BF6B-6E13835FA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A81899F-F4D7-491F-AF44-2381DF99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6253-4AC5-4C2F-80CF-7E811CDDCB5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56783CB-3387-4911-B317-49B91521F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17D5E51-850A-4FC2-A742-E11DC98E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A719-51EC-4D46-98A6-9A2C41462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099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89A6138-8863-4710-9A48-3CD9AEF06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64ABE7B-3B7F-4BE3-ACBB-71D55389E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06B42FA-3DD6-45B7-9602-F3DD304A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1B16-E951-4AA8-AE67-D374456361C8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21D084F-6C7E-4355-A3EB-35454CD8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6912398-7D51-4C46-BD93-C121ED18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C942-2B7D-4F9B-8526-2FF588C97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415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32C86C3-8CD9-4BDA-AA12-AD22341A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BB2C6D3-3D3E-4D4C-91E4-65ED71652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40A7E5A-BCFE-463F-81C7-914035FD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1B16-E951-4AA8-AE67-D374456361C8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E2C007-520B-4CD9-A592-A0B98FD5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412C213-D18D-4025-80E2-F417CBE3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C942-2B7D-4F9B-8526-2FF588C97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264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FB75CF-254B-462B-9624-827BFAD89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FBF710E-C750-40E9-B0FA-1809F0ECB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430FDC6-939C-48B7-B492-69B7DDAAE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1B16-E951-4AA8-AE67-D374456361C8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BF60D12-06ED-4EAE-AA70-744A37F4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83F043A-1546-4EE6-9E60-3E3E8737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C942-2B7D-4F9B-8526-2FF588C97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365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4FD2A4-A077-4434-B5A5-72F36BF9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4AD7C6F-4EE2-4028-8AF3-8608DF336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75B100D-8910-4C66-BA35-D18120DC6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00682F0-92E8-4EEE-9321-FA23C589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1B16-E951-4AA8-AE67-D374456361C8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E4815EF-CBFA-4915-9418-1C9BF595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9938359-A671-4EAB-B628-9C02D260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C942-2B7D-4F9B-8526-2FF588C97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906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936608-AC49-49ED-B600-2B0AAAF6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2A8A2A2-BC3D-40CD-B361-B14CB4774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365EB80-700E-4301-9BD5-573E9DDBB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4608F6F-CD9C-4F11-97DD-1475480CD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9BBE113-B33F-49F1-B5E0-E0434362C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E4350A8-58B0-47DE-B6F1-D22672375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1B16-E951-4AA8-AE67-D374456361C8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DEF201F1-6E11-474A-8093-3F31A90A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FB2390A-47D8-4CEC-8220-9E8531F7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C942-2B7D-4F9B-8526-2FF588C97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597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7EFFFDB-F9FB-4DB7-B53C-42B598AFF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459E206-1010-4018-BD5A-40B0364E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1B16-E951-4AA8-AE67-D374456361C8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CA626B87-D2F7-48CC-B5F6-1AE91303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8D4582A-AD94-445F-99E3-D24538EA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C942-2B7D-4F9B-8526-2FF588C97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330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969B7588-37AC-4F06-BBC6-9FCD791F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1B16-E951-4AA8-AE67-D374456361C8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94F3A15-E932-4CBB-B2D1-982C4540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8986709-2DBF-4F1D-BE8E-CEEE90FF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C942-2B7D-4F9B-8526-2FF588C97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25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28C0129-C462-4543-95F7-511328E1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1004416-4E41-4673-8349-1187FBA8D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E4C0671-5022-418A-AA7F-62B200786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358E0E4-1C4A-4353-8416-352C0D0B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1B16-E951-4AA8-AE67-D374456361C8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04F2A6F-1541-406D-9860-96186B11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9A53D85-0B6D-47E8-AAB5-5CB5D396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C942-2B7D-4F9B-8526-2FF588C97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63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67CCBDE-C93A-4D39-A9B4-E32E3756D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C2B8D50-5673-4554-A7CD-66817929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6253-4AC5-4C2F-80CF-7E811CDDCB5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60538D2-6F1B-44B9-8646-29BF6D5FF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01C631B-8F92-4478-AE02-11DB1FEE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A719-51EC-4D46-98A6-9A2C414622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83D324CA-CA44-4CEC-B644-7036EA2864C0}"/>
              </a:ext>
            </a:extLst>
          </p:cNvPr>
          <p:cNvSpPr>
            <a:spLocks noGrp="1"/>
          </p:cNvSpPr>
          <p:nvPr userDrawn="1"/>
        </p:nvSpPr>
        <p:spPr>
          <a:xfrm>
            <a:off x="0" y="0"/>
            <a:ext cx="10515600" cy="60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xmlns="" id="{D9B966B2-6595-4450-AB95-D617B683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746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786627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E1C932B-398E-4072-AF9E-0917B6EC3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EA66B07B-A943-43A1-A04F-537515DA0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947DFE4-B0CE-41F6-94C0-FDE66F7FE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3D9C398-C350-4889-B7E3-86B95C3E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1B16-E951-4AA8-AE67-D374456361C8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97AE9D4-901D-4F44-B283-F306FC460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2104FCE-369D-45E4-B1C6-24E9E128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C942-2B7D-4F9B-8526-2FF588C97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190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6BDF6DE-DD4D-4362-973B-B930AECC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9D4BD6F-F062-49EA-85BD-20872B806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EE528C7-7916-42E6-B289-738C2DF20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1B16-E951-4AA8-AE67-D374456361C8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10E7CB5-F862-4ED4-9F60-F667DAB7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AAA351A-3F46-4A4E-B1A9-582ED86F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C942-2B7D-4F9B-8526-2FF588C97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187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3626A26-6551-4151-A815-FE52B4352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653427D-B5A2-4D29-B048-7A007170E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6C94FEF-A9C5-4BB0-B0F2-4C2B1720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1B16-E951-4AA8-AE67-D374456361C8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94F5C96-64C7-4EC8-9671-8BEB4778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1CCAAD8-ED86-4AB7-AC2C-49104803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C942-2B7D-4F9B-8526-2FF588C97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46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6E729A-0FEB-40F1-B830-8103CBE7E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DEF53D-5978-4723-B740-4E438C9EC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58889A-51C5-423C-8D8E-F3957814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6253-4AC5-4C2F-80CF-7E811CDDCB5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B2CF791-E7B7-48E7-8688-B07FB728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300A857-F9E1-48DD-9600-3D0C3D29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A719-51EC-4D46-98A6-9A2C41462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31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32F99B1-5AB8-4C5D-9B67-C677B61E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A1F773B-170D-4970-8F2F-DD2D1515F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191CC98-F967-4044-9C51-EA8B6BF71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0598DC5-49C9-4D05-812F-6C1E62176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6253-4AC5-4C2F-80CF-7E811CDDCB5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E09917B-0098-409E-81DA-4E150A21B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DF9B232-FBBD-4AC4-ADD9-9BABDF1F3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A719-51EC-4D46-98A6-9A2C41462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4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E83914-C56A-4F59-8A9D-7E6EB5D1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41D6EFB-9704-491F-B919-1B89F12E2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86699D2-F9EE-4031-AF2B-F33BF89E2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483ED5E-9D54-4444-97A4-AA9C8114A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6A37BA9-B91C-4F8E-9125-DF7EC2223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82C85D7-0C90-4AB7-9C17-9C0AD8E0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6253-4AC5-4C2F-80CF-7E811CDDCB5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2859951-3F63-498D-A4F9-88BAA0B4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B3AE6F3-71A8-4597-90D8-A69CC404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A719-51EC-4D46-98A6-9A2C41462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96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DAE990B-E466-425C-AF47-A0F490F0A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F89C2B72-9626-4F59-BEE9-A4A68F5A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6253-4AC5-4C2F-80CF-7E811CDDCB5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CFB23E42-10D6-4416-91E7-54139805D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DF6B3F3-FA44-43BA-A116-EDBDB9A80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A719-51EC-4D46-98A6-9A2C41462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02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F25949C-4E52-4676-BFDE-6B39E35A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6253-4AC5-4C2F-80CF-7E811CDDCB5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7DA444E-EAB5-4D35-B138-91207B0F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2DDB8BA-1055-4373-9C20-B6E751DF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A719-51EC-4D46-98A6-9A2C41462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4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20102AF-F72F-4DAB-B5B6-2E567FD6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5C42120-28F3-485A-B3C4-9366137D0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D3D44C5-5EF9-4C0A-8C51-56CCBBA2D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AEE7346-0486-4DF8-A4AD-0E26C4179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6253-4AC5-4C2F-80CF-7E811CDDCB5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05E4E3C-24C5-4B63-8E83-33E29614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2E0E181-E135-44DE-A895-8E5371C4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A719-51EC-4D46-98A6-9A2C41462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4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CC0BA40-61C5-4195-B1BF-2EF911D7E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DCDA360-48D2-4E62-ADBF-947C65CEF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9A85CFB-5003-43B9-8063-8BDB1C606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384B9D7-BD07-450A-850B-6F3AAF82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6253-4AC5-4C2F-80CF-7E811CDDCB5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5C0F080-0FB1-4030-984F-EE47D593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2F8AA7C-F123-4897-B986-8230E22A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A719-51EC-4D46-98A6-9A2C41462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72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9B24F4CE-E135-4599-8174-8DF4461D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63F5A62-B3EC-49AC-9D8A-34F62AF41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8D26A66-C934-4EE8-B828-419E071BF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B6253-4AC5-4C2F-80CF-7E811CDDCB5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02CB1B3-DE30-4351-B3D0-F4034555E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ACE9426-A76E-45B2-86EB-571C2E54E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1A719-51EC-4D46-98A6-9A2C41462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54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255C28ED-1CCA-4855-8A4F-E86CC1D98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6244507-4C91-4531-96F6-78FE049F9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6C6A7DE-86A3-43D4-9806-A13B63F94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A1B16-E951-4AA8-AE67-D374456361C8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BC1C752-E603-42B0-99A7-2808B8A15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096D675-9158-4662-A042-EA06C0D50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4C942-2B7D-4F9B-8526-2FF588C97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39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7A0A682C-EB4E-4329-A5AE-E3F141353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ko-KR" altLang="en-US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프로젝트 기술서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xmlns="" id="{18BB99F9-9DF8-4215-869B-1AF807E72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26606"/>
            <a:ext cx="9144000" cy="540544"/>
          </a:xfrm>
        </p:spPr>
        <p:txBody>
          <a:bodyPr>
            <a:normAutofit lnSpcReduction="10000"/>
          </a:bodyPr>
          <a:lstStyle/>
          <a:p>
            <a:r>
              <a:rPr lang="en-US" altLang="ko-KR" sz="3600" dirty="0">
                <a:latin typeface="HY견고딕" pitchFamily="18" charset="-127"/>
                <a:ea typeface="HY견고딕" pitchFamily="18" charset="-127"/>
              </a:rPr>
              <a:t>- ERP </a:t>
            </a:r>
            <a:r>
              <a:rPr lang="ko-KR" altLang="en-US" sz="3600" dirty="0">
                <a:latin typeface="HY견고딕" pitchFamily="18" charset="-127"/>
                <a:ea typeface="HY견고딕" pitchFamily="18" charset="-127"/>
              </a:rPr>
              <a:t>지출결의서</a:t>
            </a:r>
            <a:r>
              <a:rPr lang="en-US" altLang="ko-KR" sz="3600" dirty="0">
                <a:latin typeface="HY견고딕" pitchFamily="18" charset="-127"/>
                <a:ea typeface="HY견고딕" pitchFamily="18" charset="-127"/>
              </a:rPr>
              <a:t>-</a:t>
            </a:r>
            <a:endParaRPr lang="ko-KR" altLang="en-US" sz="360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4BEE713-DF41-4ADA-AD76-4A8B4AF84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187" y="5514975"/>
            <a:ext cx="3933825" cy="742950"/>
          </a:xfrm>
          <a:prstGeom prst="rect">
            <a:avLst/>
          </a:prstGeom>
        </p:spPr>
      </p:pic>
      <p:sp>
        <p:nvSpPr>
          <p:cNvPr id="11" name="부제목 4">
            <a:extLst>
              <a:ext uri="{FF2B5EF4-FFF2-40B4-BE49-F238E27FC236}">
                <a16:creationId xmlns:a16="http://schemas.microsoft.com/office/drawing/2014/main" xmlns="" id="{5FF47CFE-0AA3-4E00-8D99-7ABA1F3E40C5}"/>
              </a:ext>
            </a:extLst>
          </p:cNvPr>
          <p:cNvSpPr txBox="1">
            <a:spLocks/>
          </p:cNvSpPr>
          <p:nvPr/>
        </p:nvSpPr>
        <p:spPr>
          <a:xfrm>
            <a:off x="1524000" y="4399756"/>
            <a:ext cx="9144000" cy="5405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>
                <a:latin typeface="HY견고딕" pitchFamily="18" charset="-127"/>
                <a:ea typeface="HY견고딕" pitchFamily="18" charset="-127"/>
              </a:rPr>
              <a:t>교육생 이종웅</a:t>
            </a:r>
          </a:p>
        </p:txBody>
      </p:sp>
    </p:spTree>
    <p:extLst>
      <p:ext uri="{BB962C8B-B14F-4D97-AF65-F5344CB8AC3E}">
        <p14:creationId xmlns:p14="http://schemas.microsoft.com/office/powerpoint/2010/main" val="2585615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모서리가 둥근 직사각형 115">
            <a:extLst>
              <a:ext uri="{FF2B5EF4-FFF2-40B4-BE49-F238E27FC236}">
                <a16:creationId xmlns:a16="http://schemas.microsoft.com/office/drawing/2014/main" xmlns="" id="{39B7CD02-95F2-4E4D-B4AD-CB0DF95C9B1C}"/>
              </a:ext>
            </a:extLst>
          </p:cNvPr>
          <p:cNvSpPr/>
          <p:nvPr/>
        </p:nvSpPr>
        <p:spPr>
          <a:xfrm>
            <a:off x="8430897" y="2234050"/>
            <a:ext cx="2144098" cy="2819001"/>
          </a:xfrm>
          <a:prstGeom prst="roundRect">
            <a:avLst/>
          </a:prstGeom>
          <a:solidFill>
            <a:schemeClr val="bg2">
              <a:lumMod val="9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나눔스퀘어 ExtraBold" panose="020B0600000101010101"/>
              <a:ea typeface="나눔스퀘어 ExtraBold" panose="020B0600000101010101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C799443-7001-421D-9D77-F93539D22644}"/>
              </a:ext>
            </a:extLst>
          </p:cNvPr>
          <p:cNvSpPr txBox="1"/>
          <p:nvPr/>
        </p:nvSpPr>
        <p:spPr>
          <a:xfrm>
            <a:off x="0" y="0"/>
            <a:ext cx="4504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개발 환경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E373B79A-0DEC-4864-BF7F-FAB1F2F47EAD}"/>
              </a:ext>
            </a:extLst>
          </p:cNvPr>
          <p:cNvGrpSpPr/>
          <p:nvPr/>
        </p:nvGrpSpPr>
        <p:grpSpPr>
          <a:xfrm>
            <a:off x="4378835" y="2347654"/>
            <a:ext cx="3189607" cy="1988820"/>
            <a:chOff x="5716905" y="2925445"/>
            <a:chExt cx="3189607" cy="1988820"/>
          </a:xfrm>
        </p:grpSpPr>
        <p:sp>
          <p:nvSpPr>
            <p:cNvPr id="9" name="모서리가 둥근 직사각형 115">
              <a:extLst>
                <a:ext uri="{FF2B5EF4-FFF2-40B4-BE49-F238E27FC236}">
                  <a16:creationId xmlns:a16="http://schemas.microsoft.com/office/drawing/2014/main" xmlns="" id="{A71CC603-AE1B-4A6A-9E72-C3552D169A91}"/>
                </a:ext>
              </a:extLst>
            </p:cNvPr>
            <p:cNvSpPr/>
            <p:nvPr/>
          </p:nvSpPr>
          <p:spPr>
            <a:xfrm>
              <a:off x="5716905" y="2925445"/>
              <a:ext cx="2749550" cy="198882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  <a:latin typeface="나눔스퀘어 ExtraBold" panose="020B0600000101010101"/>
                <a:ea typeface="나눔스퀘어 ExtraBold" panose="020B0600000101010101"/>
              </a:endParaRPr>
            </a:p>
          </p:txBody>
        </p:sp>
        <p:sp>
          <p:nvSpPr>
            <p:cNvPr id="10" name="Rechteck 38">
              <a:extLst>
                <a:ext uri="{FF2B5EF4-FFF2-40B4-BE49-F238E27FC236}">
                  <a16:creationId xmlns:a16="http://schemas.microsoft.com/office/drawing/2014/main" xmlns="" id="{27FC2AD7-EF34-4083-B7D2-804F478AC58D}"/>
                </a:ext>
              </a:extLst>
            </p:cNvPr>
            <p:cNvSpPr/>
            <p:nvPr/>
          </p:nvSpPr>
          <p:spPr>
            <a:xfrm>
              <a:off x="5995035" y="3371215"/>
              <a:ext cx="2192655" cy="1379220"/>
            </a:xfrm>
            <a:prstGeom prst="rect">
              <a:avLst/>
            </a:prstGeom>
            <a:solidFill>
              <a:schemeClr val="bg1"/>
            </a:solidFill>
            <a:ln w="127000">
              <a:noFill/>
            </a:ln>
            <a:effectLst>
              <a:outerShdw blurRad="977900" dist="635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 sz="900">
                <a:latin typeface="나눔바른고딕"/>
                <a:ea typeface="나눔바른고딕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DAEE267A-15BA-4918-9C67-E2F055E63D9A}"/>
                </a:ext>
              </a:extLst>
            </p:cNvPr>
            <p:cNvSpPr txBox="1"/>
            <p:nvPr/>
          </p:nvSpPr>
          <p:spPr>
            <a:xfrm>
              <a:off x="5724355" y="2989487"/>
              <a:ext cx="31821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tx1"/>
                  </a:solidFill>
                  <a:ea typeface="나눔스퀘어 ExtraBold" panose="020B0600000101010101"/>
                </a:rPr>
                <a:t>Web Application Server</a:t>
              </a:r>
              <a:endParaRPr lang="ko-KR" altLang="en-US" sz="1800" b="1" dirty="0">
                <a:solidFill>
                  <a:schemeClr val="tx1"/>
                </a:solidFill>
                <a:ea typeface="나눔스퀘어 ExtraBold" panose="020B0600000101010101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A17CBCED-258F-4CB3-97E0-785BA1BB831F}"/>
              </a:ext>
            </a:extLst>
          </p:cNvPr>
          <p:cNvGrpSpPr/>
          <p:nvPr/>
        </p:nvGrpSpPr>
        <p:grpSpPr>
          <a:xfrm>
            <a:off x="8430897" y="5468713"/>
            <a:ext cx="2011680" cy="1388745"/>
            <a:chOff x="9107170" y="4523105"/>
            <a:chExt cx="2011680" cy="1388745"/>
          </a:xfrm>
        </p:grpSpPr>
        <p:sp>
          <p:nvSpPr>
            <p:cNvPr id="15" name="모서리가 둥근 직사각형 115">
              <a:extLst>
                <a:ext uri="{FF2B5EF4-FFF2-40B4-BE49-F238E27FC236}">
                  <a16:creationId xmlns:a16="http://schemas.microsoft.com/office/drawing/2014/main" xmlns="" id="{2F64ED3C-34D4-4ECF-86D6-75B63E288B2D}"/>
                </a:ext>
              </a:extLst>
            </p:cNvPr>
            <p:cNvSpPr/>
            <p:nvPr/>
          </p:nvSpPr>
          <p:spPr>
            <a:xfrm>
              <a:off x="9107170" y="4523105"/>
              <a:ext cx="2011680" cy="138874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  <a:latin typeface="나눔스퀘어 ExtraBold" panose="020B0600000101010101"/>
                <a:ea typeface="나눔스퀘어 ExtraBold" panose="020B0600000101010101"/>
              </a:endParaRPr>
            </a:p>
          </p:txBody>
        </p:sp>
        <p:sp>
          <p:nvSpPr>
            <p:cNvPr id="16" name="Rechteck 38">
              <a:extLst>
                <a:ext uri="{FF2B5EF4-FFF2-40B4-BE49-F238E27FC236}">
                  <a16:creationId xmlns:a16="http://schemas.microsoft.com/office/drawing/2014/main" xmlns="" id="{C9DAD9AF-D066-4FAF-8701-979B77C28963}"/>
                </a:ext>
              </a:extLst>
            </p:cNvPr>
            <p:cNvSpPr/>
            <p:nvPr/>
          </p:nvSpPr>
          <p:spPr>
            <a:xfrm>
              <a:off x="9311005" y="4909820"/>
              <a:ext cx="1604645" cy="882650"/>
            </a:xfrm>
            <a:prstGeom prst="rect">
              <a:avLst/>
            </a:prstGeom>
            <a:solidFill>
              <a:schemeClr val="bg1"/>
            </a:solidFill>
            <a:ln w="127000">
              <a:noFill/>
            </a:ln>
            <a:effectLst>
              <a:outerShdw blurRad="977900" dist="635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 sz="900">
                <a:latin typeface="나눔바른고딕"/>
                <a:ea typeface="나눔바른고딕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A711ED9-DB16-4B93-9E49-22215F0C7EAF}"/>
                </a:ext>
              </a:extLst>
            </p:cNvPr>
            <p:cNvSpPr txBox="1"/>
            <p:nvPr/>
          </p:nvSpPr>
          <p:spPr>
            <a:xfrm>
              <a:off x="9466580" y="4586605"/>
              <a:ext cx="15436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tx1"/>
                  </a:solidFill>
                  <a:ea typeface="나눔스퀘어 ExtraBold" panose="020B0600000101010101"/>
                </a:rPr>
                <a:t>Data Base</a:t>
              </a:r>
              <a:endParaRPr lang="ko-KR" altLang="en-US" sz="1800" b="1" dirty="0">
                <a:solidFill>
                  <a:schemeClr val="tx1"/>
                </a:solidFill>
                <a:ea typeface="나눔스퀘어 ExtraBold" panose="020B0600000101010101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4A0F5887-B32E-46B8-BDDF-A0BB6A09D7A2}"/>
              </a:ext>
            </a:extLst>
          </p:cNvPr>
          <p:cNvGrpSpPr/>
          <p:nvPr/>
        </p:nvGrpSpPr>
        <p:grpSpPr>
          <a:xfrm>
            <a:off x="296237" y="2321656"/>
            <a:ext cx="2961063" cy="4147010"/>
            <a:chOff x="3064510" y="1397000"/>
            <a:chExt cx="1893570" cy="3124200"/>
          </a:xfrm>
        </p:grpSpPr>
        <p:sp>
          <p:nvSpPr>
            <p:cNvPr id="23" name="모서리가 둥근 직사각형 115">
              <a:extLst>
                <a:ext uri="{FF2B5EF4-FFF2-40B4-BE49-F238E27FC236}">
                  <a16:creationId xmlns:a16="http://schemas.microsoft.com/office/drawing/2014/main" xmlns="" id="{5A821722-002D-4E64-8498-C1ECA87671C9}"/>
                </a:ext>
              </a:extLst>
            </p:cNvPr>
            <p:cNvSpPr/>
            <p:nvPr/>
          </p:nvSpPr>
          <p:spPr>
            <a:xfrm>
              <a:off x="3064510" y="1397000"/>
              <a:ext cx="1893570" cy="3124200"/>
            </a:xfrm>
            <a:prstGeom prst="roundRect">
              <a:avLst/>
            </a:prstGeom>
            <a:solidFill>
              <a:schemeClr val="bg2">
                <a:lumMod val="90000"/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  <a:latin typeface="나눔스퀘어 ExtraBold" panose="020B0600000101010101"/>
                <a:ea typeface="나눔스퀘어 ExtraBold" panose="020B0600000101010101"/>
              </a:endParaRPr>
            </a:p>
          </p:txBody>
        </p:sp>
        <p:sp>
          <p:nvSpPr>
            <p:cNvPr id="24" name="Rechteck 38">
              <a:extLst>
                <a:ext uri="{FF2B5EF4-FFF2-40B4-BE49-F238E27FC236}">
                  <a16:creationId xmlns:a16="http://schemas.microsoft.com/office/drawing/2014/main" xmlns="" id="{3103CECC-B871-4787-AF23-70DF0C61755F}"/>
                </a:ext>
              </a:extLst>
            </p:cNvPr>
            <p:cNvSpPr/>
            <p:nvPr/>
          </p:nvSpPr>
          <p:spPr>
            <a:xfrm>
              <a:off x="3220477" y="1744848"/>
              <a:ext cx="1605915" cy="2597663"/>
            </a:xfrm>
            <a:prstGeom prst="rect">
              <a:avLst/>
            </a:prstGeom>
            <a:solidFill>
              <a:schemeClr val="bg1"/>
            </a:solidFill>
            <a:ln w="127000">
              <a:noFill/>
            </a:ln>
            <a:effectLst>
              <a:outerShdw blurRad="977900" dist="635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 sz="900">
                <a:latin typeface="나눔바른고딕"/>
                <a:ea typeface="나눔바른고딕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AB1E9363-6A54-4F36-A030-D8456163CEB3}"/>
                </a:ext>
              </a:extLst>
            </p:cNvPr>
            <p:cNvSpPr txBox="1"/>
            <p:nvPr/>
          </p:nvSpPr>
          <p:spPr>
            <a:xfrm>
              <a:off x="3566013" y="1439287"/>
              <a:ext cx="972763" cy="2632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  <a:ea typeface="나눔스퀘어 ExtraBold" panose="020B0600000101010101"/>
                </a:rPr>
                <a:t>Front-End</a:t>
              </a:r>
              <a:endParaRPr lang="ko-KR" altLang="en-US" sz="1800" b="1" dirty="0">
                <a:solidFill>
                  <a:schemeClr val="tx1"/>
                </a:solidFill>
                <a:ea typeface="나눔스퀘어 ExtraBold" panose="020B0600000101010101"/>
              </a:endParaRPr>
            </a:p>
          </p:txBody>
        </p:sp>
      </p:grpSp>
      <p:pic>
        <p:nvPicPr>
          <p:cNvPr id="28" name="Picture 14">
            <a:extLst>
              <a:ext uri="{FF2B5EF4-FFF2-40B4-BE49-F238E27FC236}">
                <a16:creationId xmlns:a16="http://schemas.microsoft.com/office/drawing/2014/main" xmlns="" id="{14329D70-0538-470F-9366-E1759410E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432" y="5888171"/>
            <a:ext cx="789940" cy="78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8">
            <a:extLst>
              <a:ext uri="{FF2B5EF4-FFF2-40B4-BE49-F238E27FC236}">
                <a16:creationId xmlns:a16="http://schemas.microsoft.com/office/drawing/2014/main" xmlns="" id="{7B438D00-B6A8-4196-8C01-88E8BF994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545" y="4936223"/>
            <a:ext cx="1074420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6">
            <a:extLst>
              <a:ext uri="{FF2B5EF4-FFF2-40B4-BE49-F238E27FC236}">
                <a16:creationId xmlns:a16="http://schemas.microsoft.com/office/drawing/2014/main" xmlns="" id="{7F431C5D-1A99-44A7-B7C7-68865DBD4D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78" b="18202"/>
          <a:stretch/>
        </p:blipFill>
        <p:spPr bwMode="auto">
          <a:xfrm>
            <a:off x="1236280" y="4482002"/>
            <a:ext cx="1162685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44F63C24-BB15-45A7-9BA9-88FF590812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7" t="27329" r="10644" b="22814"/>
          <a:stretch/>
        </p:blipFill>
        <p:spPr bwMode="auto">
          <a:xfrm>
            <a:off x="10136826" y="5063010"/>
            <a:ext cx="1232998" cy="38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6">
            <a:extLst>
              <a:ext uri="{FF2B5EF4-FFF2-40B4-BE49-F238E27FC236}">
                <a16:creationId xmlns:a16="http://schemas.microsoft.com/office/drawing/2014/main" xmlns="" id="{CA00E68E-026F-4035-912C-B83F098F43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8" r="13165" b="16558"/>
          <a:stretch/>
        </p:blipFill>
        <p:spPr bwMode="auto">
          <a:xfrm>
            <a:off x="4948124" y="2983672"/>
            <a:ext cx="1610336" cy="91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59808823-EA70-49B0-A794-B50E40E8853E}"/>
              </a:ext>
            </a:extLst>
          </p:cNvPr>
          <p:cNvCxnSpPr>
            <a:cxnSpLocks/>
          </p:cNvCxnSpPr>
          <p:nvPr/>
        </p:nvCxnSpPr>
        <p:spPr>
          <a:xfrm>
            <a:off x="9371761" y="5057507"/>
            <a:ext cx="0" cy="383624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98F557E7-2EC1-468D-A79B-A8AC0E14E509}"/>
              </a:ext>
            </a:extLst>
          </p:cNvPr>
          <p:cNvCxnSpPr>
            <a:cxnSpLocks/>
          </p:cNvCxnSpPr>
          <p:nvPr/>
        </p:nvCxnSpPr>
        <p:spPr>
          <a:xfrm flipV="1">
            <a:off x="9680176" y="5052346"/>
            <a:ext cx="0" cy="370532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>
            <a:extLst>
              <a:ext uri="{FF2B5EF4-FFF2-40B4-BE49-F238E27FC236}">
                <a16:creationId xmlns:a16="http://schemas.microsoft.com/office/drawing/2014/main" xmlns="" id="{9B79D51A-99A1-4FF6-BA20-0979EB26B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7" y="3791723"/>
            <a:ext cx="754380" cy="60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0">
            <a:extLst>
              <a:ext uri="{FF2B5EF4-FFF2-40B4-BE49-F238E27FC236}">
                <a16:creationId xmlns:a16="http://schemas.microsoft.com/office/drawing/2014/main" xmlns="" id="{E4BC0BE7-E0B2-467A-ACB3-F83DB1245B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9" t="3724" r="58592" b="57499"/>
          <a:stretch/>
        </p:blipFill>
        <p:spPr bwMode="auto">
          <a:xfrm>
            <a:off x="826777" y="2951001"/>
            <a:ext cx="507365" cy="66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0">
            <a:extLst>
              <a:ext uri="{FF2B5EF4-FFF2-40B4-BE49-F238E27FC236}">
                <a16:creationId xmlns:a16="http://schemas.microsoft.com/office/drawing/2014/main" xmlns="" id="{EDF49622-0790-45EB-BEB5-C767BF6E2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72" t="4582" r="9824" b="57737"/>
          <a:stretch/>
        </p:blipFill>
        <p:spPr bwMode="auto">
          <a:xfrm>
            <a:off x="1590359" y="2970051"/>
            <a:ext cx="488315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0">
            <a:extLst>
              <a:ext uri="{FF2B5EF4-FFF2-40B4-BE49-F238E27FC236}">
                <a16:creationId xmlns:a16="http://schemas.microsoft.com/office/drawing/2014/main" xmlns="" id="{F0577D5E-1ED3-4E34-BB44-C1262318CD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3" t="49237" r="60554" b="12554"/>
          <a:stretch/>
        </p:blipFill>
        <p:spPr bwMode="auto">
          <a:xfrm>
            <a:off x="2397501" y="2965883"/>
            <a:ext cx="453390" cy="65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hteck 38">
            <a:extLst>
              <a:ext uri="{FF2B5EF4-FFF2-40B4-BE49-F238E27FC236}">
                <a16:creationId xmlns:a16="http://schemas.microsoft.com/office/drawing/2014/main" xmlns="" id="{27FC2AD7-EF34-4083-B7D2-804F478AC58D}"/>
              </a:ext>
            </a:extLst>
          </p:cNvPr>
          <p:cNvSpPr/>
          <p:nvPr/>
        </p:nvSpPr>
        <p:spPr>
          <a:xfrm>
            <a:off x="8748082" y="2764559"/>
            <a:ext cx="1587818" cy="2081604"/>
          </a:xfrm>
          <a:prstGeom prst="rect">
            <a:avLst/>
          </a:prstGeom>
          <a:solidFill>
            <a:schemeClr val="bg1"/>
          </a:solidFill>
          <a:ln w="127000">
            <a:noFill/>
          </a:ln>
          <a:effectLst>
            <a:outerShdw blurRad="977900" dist="635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900">
              <a:latin typeface="나눔바른고딕"/>
              <a:ea typeface="나눔바른고딕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1E4EE440-165B-4305-8A44-A67865194637}"/>
              </a:ext>
            </a:extLst>
          </p:cNvPr>
          <p:cNvSpPr txBox="1"/>
          <p:nvPr/>
        </p:nvSpPr>
        <p:spPr>
          <a:xfrm>
            <a:off x="8946836" y="2349943"/>
            <a:ext cx="1189990" cy="36957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  <a:ea typeface="나눔스퀘어 ExtraBold" panose="020B0600000101010101"/>
              </a:rPr>
              <a:t>Back-End</a:t>
            </a:r>
            <a:endParaRPr lang="ko-KR" altLang="en-US" sz="1800" b="1" dirty="0">
              <a:solidFill>
                <a:schemeClr val="tx1"/>
              </a:solidFill>
              <a:ea typeface="나눔스퀘어 ExtraBold" panose="020B0600000101010101"/>
            </a:endParaRPr>
          </a:p>
        </p:txBody>
      </p:sp>
      <p:pic>
        <p:nvPicPr>
          <p:cNvPr id="36" name="Picture 30">
            <a:extLst>
              <a:ext uri="{FF2B5EF4-FFF2-40B4-BE49-F238E27FC236}">
                <a16:creationId xmlns:a16="http://schemas.microsoft.com/office/drawing/2014/main" xmlns="" id="{CE2A93A7-FCF2-4F0A-B48D-05861FC20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5" y="2777576"/>
            <a:ext cx="1049655" cy="65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>
            <a:extLst>
              <a:ext uri="{FF2B5EF4-FFF2-40B4-BE49-F238E27FC236}">
                <a16:creationId xmlns:a16="http://schemas.microsoft.com/office/drawing/2014/main" xmlns="" id="{E3C1A6D6-99E8-4EFA-AA2B-6F11402C2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504" y="3523623"/>
            <a:ext cx="1734820" cy="71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8">
            <a:extLst>
              <a:ext uri="{FF2B5EF4-FFF2-40B4-BE49-F238E27FC236}">
                <a16:creationId xmlns:a16="http://schemas.microsoft.com/office/drawing/2014/main" xmlns="" id="{E2703DDE-CCDE-4235-8A23-430150041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874" y="4376705"/>
            <a:ext cx="1351915" cy="34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692EA22-BF4A-4C02-920B-6B022C67780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323" y="5545889"/>
            <a:ext cx="1163782" cy="55825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BCF68CB5-7AB0-4FE4-B05F-DBA08BEA92C0}"/>
              </a:ext>
            </a:extLst>
          </p:cNvPr>
          <p:cNvSpPr txBox="1"/>
          <p:nvPr/>
        </p:nvSpPr>
        <p:spPr>
          <a:xfrm>
            <a:off x="310759" y="1220466"/>
            <a:ext cx="138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/>
              </a:rPr>
              <a:t>■ </a:t>
            </a:r>
            <a:r>
              <a:rPr lang="en-US" altLang="ko-KR" dirty="0">
                <a:latin typeface="나눔스퀘어 ExtraBold"/>
              </a:rPr>
              <a:t>HTML5</a:t>
            </a:r>
            <a:endParaRPr lang="ko-KR" altLang="en-US" dirty="0">
              <a:latin typeface="나눔스퀘어 ExtraBold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5102DB1A-6334-4429-8F5A-40EF3728DCBC}"/>
              </a:ext>
            </a:extLst>
          </p:cNvPr>
          <p:cNvSpPr txBox="1"/>
          <p:nvPr/>
        </p:nvSpPr>
        <p:spPr>
          <a:xfrm>
            <a:off x="310759" y="1540833"/>
            <a:ext cx="118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/>
              </a:rPr>
              <a:t>■ </a:t>
            </a:r>
            <a:r>
              <a:rPr lang="en-US" altLang="ko-KR" dirty="0">
                <a:latin typeface="나눔스퀘어 ExtraBold"/>
              </a:rPr>
              <a:t>CSS3</a:t>
            </a:r>
            <a:endParaRPr lang="ko-KR" altLang="en-US" dirty="0">
              <a:latin typeface="나눔스퀘어 ExtraBold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50457B2-D972-4279-978F-4AE5B88F87E3}"/>
              </a:ext>
            </a:extLst>
          </p:cNvPr>
          <p:cNvSpPr txBox="1"/>
          <p:nvPr/>
        </p:nvSpPr>
        <p:spPr>
          <a:xfrm>
            <a:off x="310759" y="1854272"/>
            <a:ext cx="18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/>
              </a:rPr>
              <a:t>■ </a:t>
            </a:r>
            <a:r>
              <a:rPr lang="en-US" altLang="ko-KR" dirty="0">
                <a:latin typeface="나눔스퀘어 ExtraBold"/>
              </a:rPr>
              <a:t>JavaScript</a:t>
            </a:r>
            <a:endParaRPr lang="ko-KR" altLang="en-US" dirty="0">
              <a:latin typeface="나눔스퀘어 ExtraBold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DC7F991-DFCD-4EE4-9A49-ADE60A29399B}"/>
              </a:ext>
            </a:extLst>
          </p:cNvPr>
          <p:cNvSpPr txBox="1"/>
          <p:nvPr/>
        </p:nvSpPr>
        <p:spPr>
          <a:xfrm>
            <a:off x="4302465" y="1261012"/>
            <a:ext cx="265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/>
              </a:rPr>
              <a:t>■ </a:t>
            </a:r>
            <a:r>
              <a:rPr lang="en-US" altLang="ko-KR" dirty="0">
                <a:latin typeface="나눔스퀘어 ExtraBold"/>
              </a:rPr>
              <a:t>Apache Tomcat v8.0</a:t>
            </a:r>
            <a:endParaRPr lang="ko-KR" altLang="en-US" dirty="0">
              <a:latin typeface="나눔스퀘어 ExtraBold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C3BC99BA-2DF0-46D0-AD7E-A29FFCF30950}"/>
              </a:ext>
            </a:extLst>
          </p:cNvPr>
          <p:cNvSpPr txBox="1"/>
          <p:nvPr/>
        </p:nvSpPr>
        <p:spPr>
          <a:xfrm>
            <a:off x="8352878" y="1204045"/>
            <a:ext cx="249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/>
              </a:rPr>
              <a:t>■ </a:t>
            </a:r>
            <a:r>
              <a:rPr lang="en-US" altLang="ko-KR" dirty="0">
                <a:latin typeface="나눔스퀘어 ExtraBold"/>
              </a:rPr>
              <a:t>JDK1.8.0_181</a:t>
            </a:r>
            <a:endParaRPr lang="ko-KR" altLang="en-US" dirty="0">
              <a:latin typeface="나눔스퀘어 ExtraBold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E05632E0-3A45-4E49-84ED-2F14A2A46621}"/>
              </a:ext>
            </a:extLst>
          </p:cNvPr>
          <p:cNvSpPr txBox="1"/>
          <p:nvPr/>
        </p:nvSpPr>
        <p:spPr>
          <a:xfrm>
            <a:off x="8352878" y="1534381"/>
            <a:ext cx="132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/>
              </a:rPr>
              <a:t>■ </a:t>
            </a:r>
            <a:r>
              <a:rPr lang="en-US" altLang="ko-KR" dirty="0">
                <a:latin typeface="나눔스퀘어 ExtraBold"/>
              </a:rPr>
              <a:t>spring</a:t>
            </a:r>
            <a:endParaRPr lang="ko-KR" altLang="en-US" dirty="0">
              <a:latin typeface="나눔스퀘어 ExtraBold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B8AA9CB-5531-4CAB-AE5C-B64531B4F8F9}"/>
              </a:ext>
            </a:extLst>
          </p:cNvPr>
          <p:cNvSpPr txBox="1"/>
          <p:nvPr/>
        </p:nvSpPr>
        <p:spPr>
          <a:xfrm>
            <a:off x="8352878" y="1854272"/>
            <a:ext cx="132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/>
              </a:rPr>
              <a:t>■ </a:t>
            </a:r>
            <a:r>
              <a:rPr lang="en-US" altLang="ko-KR" dirty="0">
                <a:latin typeface="나눔스퀘어 ExtraBold"/>
              </a:rPr>
              <a:t>Maven</a:t>
            </a:r>
            <a:endParaRPr lang="ko-KR" altLang="en-US" dirty="0">
              <a:latin typeface="나눔스퀘어 ExtraBold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522851E-527F-4832-9AF0-F70B995269A3}"/>
              </a:ext>
            </a:extLst>
          </p:cNvPr>
          <p:cNvSpPr txBox="1"/>
          <p:nvPr/>
        </p:nvSpPr>
        <p:spPr>
          <a:xfrm>
            <a:off x="310759" y="781090"/>
            <a:ext cx="138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/>
              </a:rPr>
              <a:t>Front-end</a:t>
            </a:r>
            <a:endParaRPr lang="ko-KR" altLang="en-US" dirty="0">
              <a:latin typeface="나눔스퀘어 ExtraBold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6E2B2FC7-0D39-460D-8B7E-BCBF68BC0D56}"/>
              </a:ext>
            </a:extLst>
          </p:cNvPr>
          <p:cNvSpPr txBox="1"/>
          <p:nvPr/>
        </p:nvSpPr>
        <p:spPr>
          <a:xfrm>
            <a:off x="4318879" y="791684"/>
            <a:ext cx="138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/>
              </a:rPr>
              <a:t>WAS</a:t>
            </a:r>
            <a:endParaRPr lang="ko-KR" altLang="en-US" dirty="0">
              <a:latin typeface="나눔스퀘어 ExtraBold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2C12FFB0-C77B-4B79-800E-64E1CB939374}"/>
              </a:ext>
            </a:extLst>
          </p:cNvPr>
          <p:cNvSpPr txBox="1"/>
          <p:nvPr/>
        </p:nvSpPr>
        <p:spPr>
          <a:xfrm>
            <a:off x="8410819" y="784064"/>
            <a:ext cx="138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/>
              </a:rPr>
              <a:t>Back-end</a:t>
            </a:r>
            <a:endParaRPr lang="ko-KR" altLang="en-US" dirty="0">
              <a:latin typeface="나눔스퀘어 ExtraBold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39395576-01FD-429F-97E0-FF728756DAE5}"/>
              </a:ext>
            </a:extLst>
          </p:cNvPr>
          <p:cNvSpPr txBox="1"/>
          <p:nvPr/>
        </p:nvSpPr>
        <p:spPr>
          <a:xfrm>
            <a:off x="6954002" y="5448449"/>
            <a:ext cx="138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/>
              </a:rPr>
              <a:t>Date Base</a:t>
            </a:r>
            <a:endParaRPr lang="ko-KR" altLang="en-US" dirty="0">
              <a:latin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296296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7A0A682C-EB4E-4329-A5AE-E3F141353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81860"/>
            <a:ext cx="12192001" cy="2387600"/>
          </a:xfrm>
          <a:solidFill>
            <a:srgbClr val="0070C0"/>
          </a:solidFill>
        </p:spPr>
        <p:txBody>
          <a:bodyPr anchor="ctr"/>
          <a:lstStyle/>
          <a:p>
            <a:r>
              <a:rPr lang="en-US" altLang="ko-KR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3. ERD </a:t>
            </a:r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2806150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C799443-7001-421D-9D77-F93539D22644}"/>
              </a:ext>
            </a:extLst>
          </p:cNvPr>
          <p:cNvSpPr txBox="1"/>
          <p:nvPr/>
        </p:nvSpPr>
        <p:spPr>
          <a:xfrm>
            <a:off x="0" y="0"/>
            <a:ext cx="4504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3. ERD </a:t>
            </a:r>
            <a:r>
              <a:rPr lang="ko-KR" altLang="en-US" sz="2000" dirty="0" err="1"/>
              <a:t>다이어</a:t>
            </a:r>
            <a:r>
              <a:rPr lang="ko-KR" altLang="en-US" sz="2000" dirty="0"/>
              <a:t> 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BF4B30B-E691-42F5-9DB0-7DA7FCDA3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36" y="967213"/>
            <a:ext cx="8991092" cy="563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C799443-7001-421D-9D77-F93539D22644}"/>
              </a:ext>
            </a:extLst>
          </p:cNvPr>
          <p:cNvSpPr txBox="1"/>
          <p:nvPr/>
        </p:nvSpPr>
        <p:spPr>
          <a:xfrm>
            <a:off x="0" y="0"/>
            <a:ext cx="4504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3. ERD </a:t>
            </a:r>
            <a:r>
              <a:rPr lang="ko-KR" altLang="en-US" sz="2000" dirty="0" err="1"/>
              <a:t>다이어</a:t>
            </a:r>
            <a:r>
              <a:rPr lang="ko-KR" altLang="en-US" sz="2000" dirty="0"/>
              <a:t> 그램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08" y="1259192"/>
            <a:ext cx="11779181" cy="383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8600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7A0A682C-EB4E-4329-A5AE-E3F141353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81860"/>
            <a:ext cx="12192001" cy="2387600"/>
          </a:xfrm>
          <a:solidFill>
            <a:srgbClr val="0070C0"/>
          </a:solidFill>
        </p:spPr>
        <p:txBody>
          <a:bodyPr anchor="ctr"/>
          <a:lstStyle/>
          <a:p>
            <a:r>
              <a:rPr lang="en-US" altLang="ko-KR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4. </a:t>
            </a:r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지출결의서 신청</a:t>
            </a:r>
          </a:p>
        </p:txBody>
      </p:sp>
    </p:spTree>
    <p:extLst>
      <p:ext uri="{BB962C8B-B14F-4D97-AF65-F5344CB8AC3E}">
        <p14:creationId xmlns:p14="http://schemas.microsoft.com/office/powerpoint/2010/main" val="3556413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C799443-7001-421D-9D77-F93539D22644}"/>
              </a:ext>
            </a:extLst>
          </p:cNvPr>
          <p:cNvSpPr txBox="1"/>
          <p:nvPr/>
        </p:nvSpPr>
        <p:spPr>
          <a:xfrm>
            <a:off x="0" y="0"/>
            <a:ext cx="4504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/>
              <a:t>지출결의서 신청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A509C02F-6F18-4FBA-A4D2-71B0E7B48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0"/>
          <a:stretch/>
        </p:blipFill>
        <p:spPr>
          <a:xfrm>
            <a:off x="1082040" y="2327039"/>
            <a:ext cx="8971663" cy="37391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878B184-32C7-41B9-B75B-52532112742D}"/>
              </a:ext>
            </a:extLst>
          </p:cNvPr>
          <p:cNvSpPr txBox="1"/>
          <p:nvPr/>
        </p:nvSpPr>
        <p:spPr>
          <a:xfrm>
            <a:off x="273600" y="791818"/>
            <a:ext cx="10806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</a:t>
            </a:r>
            <a:r>
              <a:rPr lang="ko-KR" altLang="en-US" dirty="0"/>
              <a:t> 페이지 기능</a:t>
            </a:r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직원이 회사 업무 상 지출해야 할 금액 발생할 경우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</a:t>
            </a:r>
            <a:r>
              <a:rPr lang="ko-KR" altLang="en-US" dirty="0">
                <a:solidFill>
                  <a:srgbClr val="FF0000"/>
                </a:solidFill>
              </a:rPr>
              <a:t>사용 용도</a:t>
            </a:r>
            <a:r>
              <a:rPr lang="en-US" altLang="ko-KR" dirty="0"/>
              <a:t>(</a:t>
            </a:r>
            <a:r>
              <a:rPr lang="ko-KR" altLang="en-US" dirty="0" err="1"/>
              <a:t>계정대분류</a:t>
            </a:r>
            <a:r>
              <a:rPr lang="en-US" altLang="ko-KR" dirty="0"/>
              <a:t>, </a:t>
            </a:r>
            <a:r>
              <a:rPr lang="ko-KR" altLang="en-US" dirty="0"/>
              <a:t>상세분류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ko-KR" altLang="en-US" dirty="0">
                <a:solidFill>
                  <a:srgbClr val="FF0000"/>
                </a:solidFill>
              </a:rPr>
              <a:t>지출금액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 사용일자 등을 </a:t>
            </a:r>
            <a:r>
              <a:rPr lang="ko-KR" altLang="en-US" dirty="0"/>
              <a:t>입력하여 지출결의서를 신청할 수 있음</a:t>
            </a:r>
          </a:p>
        </p:txBody>
      </p:sp>
      <p:sp>
        <p:nvSpPr>
          <p:cNvPr id="2" name="왼쪽 중괄호 1"/>
          <p:cNvSpPr/>
          <p:nvPr/>
        </p:nvSpPr>
        <p:spPr>
          <a:xfrm>
            <a:off x="792480" y="4114800"/>
            <a:ext cx="380999" cy="1440180"/>
          </a:xfrm>
          <a:prstGeom prst="leftBrace">
            <a:avLst>
              <a:gd name="adj1" fmla="val 8333"/>
              <a:gd name="adj2" fmla="val 505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3298" y="4704085"/>
            <a:ext cx="9396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신청 리스트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096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C799443-7001-421D-9D77-F93539D22644}"/>
              </a:ext>
            </a:extLst>
          </p:cNvPr>
          <p:cNvSpPr txBox="1"/>
          <p:nvPr/>
        </p:nvSpPr>
        <p:spPr>
          <a:xfrm>
            <a:off x="0" y="0"/>
            <a:ext cx="4504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/>
              <a:t>지출결의서 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878B184-32C7-41B9-B75B-52532112742D}"/>
              </a:ext>
            </a:extLst>
          </p:cNvPr>
          <p:cNvSpPr txBox="1"/>
          <p:nvPr/>
        </p:nvSpPr>
        <p:spPr>
          <a:xfrm>
            <a:off x="273601" y="791818"/>
            <a:ext cx="4483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지출결의서 신청 페이지 처리 프로세스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BFD27BE-61F4-4557-9A11-E151754FA961}"/>
              </a:ext>
            </a:extLst>
          </p:cNvPr>
          <p:cNvSpPr/>
          <p:nvPr/>
        </p:nvSpPr>
        <p:spPr>
          <a:xfrm>
            <a:off x="898271" y="1922136"/>
            <a:ext cx="1618252" cy="813732"/>
          </a:xfrm>
          <a:prstGeom prst="rect">
            <a:avLst/>
          </a:prstGeom>
          <a:solidFill>
            <a:srgbClr val="72E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조회 조건 선택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xmlns="" id="{6CFB6F5D-6134-4B85-9059-D1E994330654}"/>
              </a:ext>
            </a:extLst>
          </p:cNvPr>
          <p:cNvSpPr/>
          <p:nvPr/>
        </p:nvSpPr>
        <p:spPr>
          <a:xfrm>
            <a:off x="2848913" y="2128222"/>
            <a:ext cx="444617" cy="40011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4A973F4-F099-478F-92FC-906CBB84286A}"/>
              </a:ext>
            </a:extLst>
          </p:cNvPr>
          <p:cNvSpPr/>
          <p:nvPr/>
        </p:nvSpPr>
        <p:spPr>
          <a:xfrm>
            <a:off x="3625920" y="1920282"/>
            <a:ext cx="1618252" cy="813732"/>
          </a:xfrm>
          <a:prstGeom prst="rect">
            <a:avLst/>
          </a:prstGeom>
          <a:solidFill>
            <a:srgbClr val="72E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기존 지출결의서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신청 리스트 조회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xmlns="" id="{614984BC-A6E1-4C0D-8F87-23C65DD761DD}"/>
              </a:ext>
            </a:extLst>
          </p:cNvPr>
          <p:cNvSpPr/>
          <p:nvPr/>
        </p:nvSpPr>
        <p:spPr>
          <a:xfrm>
            <a:off x="2783347" y="3969291"/>
            <a:ext cx="444617" cy="40011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8354452-AD5A-4038-9269-8157B77B14D8}"/>
              </a:ext>
            </a:extLst>
          </p:cNvPr>
          <p:cNvSpPr txBox="1"/>
          <p:nvPr/>
        </p:nvSpPr>
        <p:spPr>
          <a:xfrm>
            <a:off x="253142" y="1250263"/>
            <a:ext cx="613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■ 지출결의서 신청 리스트 조회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3F8B90D-E4CF-4607-8B5F-42C561690DEE}"/>
              </a:ext>
            </a:extLst>
          </p:cNvPr>
          <p:cNvSpPr txBox="1"/>
          <p:nvPr/>
        </p:nvSpPr>
        <p:spPr>
          <a:xfrm>
            <a:off x="273601" y="3059829"/>
            <a:ext cx="613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■ 신규 신청</a:t>
            </a:r>
            <a:r>
              <a:rPr lang="en-US" altLang="ko-KR" dirty="0"/>
              <a:t>(</a:t>
            </a:r>
            <a:r>
              <a:rPr lang="ko-KR" altLang="en-US" dirty="0" err="1"/>
              <a:t>모달</a:t>
            </a:r>
            <a:r>
              <a:rPr lang="ko-KR" altLang="en-US" dirty="0"/>
              <a:t> 창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C935026-FBC1-4112-B50B-D8D8CB6BFA74}"/>
              </a:ext>
            </a:extLst>
          </p:cNvPr>
          <p:cNvSpPr/>
          <p:nvPr/>
        </p:nvSpPr>
        <p:spPr>
          <a:xfrm>
            <a:off x="898272" y="3749478"/>
            <a:ext cx="1618252" cy="813732"/>
          </a:xfrm>
          <a:prstGeom prst="rect">
            <a:avLst/>
          </a:prstGeom>
          <a:solidFill>
            <a:srgbClr val="FB8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신규 등록 버튼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클릭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ED526D5-BC3F-4EC3-AD16-DAAC461E8133}"/>
              </a:ext>
            </a:extLst>
          </p:cNvPr>
          <p:cNvSpPr/>
          <p:nvPr/>
        </p:nvSpPr>
        <p:spPr>
          <a:xfrm>
            <a:off x="3625919" y="3749478"/>
            <a:ext cx="1618254" cy="813732"/>
          </a:xfrm>
          <a:prstGeom prst="rect">
            <a:avLst/>
          </a:prstGeom>
          <a:solidFill>
            <a:srgbClr val="FB8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  <a:p>
            <a:pPr algn="ctr"/>
            <a:r>
              <a:rPr lang="ko-KR" altLang="en-US" sz="1400" dirty="0" err="1"/>
              <a:t>모달창</a:t>
            </a:r>
            <a:r>
              <a:rPr lang="ko-KR" altLang="en-US" sz="1400" dirty="0"/>
              <a:t> 열림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신규 신청</a:t>
            </a:r>
            <a:r>
              <a:rPr lang="en-US" altLang="ko-KR" sz="1400" dirty="0"/>
              <a:t>) </a:t>
            </a:r>
            <a:br>
              <a:rPr lang="en-US" altLang="ko-KR" sz="1400" dirty="0"/>
            </a:br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56970964-6398-4C57-9DBE-903E19FB6E4A}"/>
              </a:ext>
            </a:extLst>
          </p:cNvPr>
          <p:cNvSpPr/>
          <p:nvPr/>
        </p:nvSpPr>
        <p:spPr>
          <a:xfrm>
            <a:off x="6707762" y="3752142"/>
            <a:ext cx="1997044" cy="813732"/>
          </a:xfrm>
          <a:prstGeom prst="rect">
            <a:avLst/>
          </a:prstGeom>
          <a:solidFill>
            <a:srgbClr val="FB8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지출결의정보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테이블에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신청정보 저장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C0ED3CE-2422-4C62-9FF8-0687DE3C8EF2}"/>
              </a:ext>
            </a:extLst>
          </p:cNvPr>
          <p:cNvSpPr txBox="1"/>
          <p:nvPr/>
        </p:nvSpPr>
        <p:spPr>
          <a:xfrm>
            <a:off x="273601" y="4921338"/>
            <a:ext cx="613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■ 신청한 지출 결의 건 삭제 시</a:t>
            </a:r>
            <a:r>
              <a:rPr lang="en-US" altLang="ko-KR" dirty="0"/>
              <a:t>(</a:t>
            </a:r>
            <a:r>
              <a:rPr lang="ko-KR" altLang="en-US" dirty="0" err="1"/>
              <a:t>모달</a:t>
            </a:r>
            <a:r>
              <a:rPr lang="ko-KR" altLang="en-US" dirty="0"/>
              <a:t> 창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xmlns="" id="{684A8669-4013-44B8-B05B-CC8667B5ED7B}"/>
              </a:ext>
            </a:extLst>
          </p:cNvPr>
          <p:cNvSpPr/>
          <p:nvPr/>
        </p:nvSpPr>
        <p:spPr>
          <a:xfrm>
            <a:off x="5739930" y="3969291"/>
            <a:ext cx="444617" cy="40011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CCBCA43C-6750-4038-A577-EA74CA27A47C}"/>
              </a:ext>
            </a:extLst>
          </p:cNvPr>
          <p:cNvSpPr/>
          <p:nvPr/>
        </p:nvSpPr>
        <p:spPr>
          <a:xfrm>
            <a:off x="855045" y="5535689"/>
            <a:ext cx="1660516" cy="8137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결의번호</a:t>
            </a:r>
            <a:r>
              <a:rPr lang="en-US" altLang="ko-KR" sz="1400" dirty="0"/>
              <a:t> </a:t>
            </a:r>
            <a:r>
              <a:rPr lang="ko-KR" altLang="en-US" sz="1400" dirty="0"/>
              <a:t>클릭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3E0B921-0147-47B4-AC25-A2CA6AD0C455}"/>
              </a:ext>
            </a:extLst>
          </p:cNvPr>
          <p:cNvSpPr/>
          <p:nvPr/>
        </p:nvSpPr>
        <p:spPr>
          <a:xfrm>
            <a:off x="3605699" y="5528069"/>
            <a:ext cx="2020502" cy="8137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모달창</a:t>
            </a:r>
            <a:r>
              <a:rPr lang="ko-KR" altLang="en-US" sz="1400" dirty="0"/>
              <a:t> 열림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신청 정보 단건조회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xmlns="" id="{42EB1AFD-4335-47DA-8CE1-31034C207723}"/>
              </a:ext>
            </a:extLst>
          </p:cNvPr>
          <p:cNvSpPr/>
          <p:nvPr/>
        </p:nvSpPr>
        <p:spPr>
          <a:xfrm>
            <a:off x="2783346" y="5734880"/>
            <a:ext cx="444617" cy="40011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xmlns="" id="{55F958BB-2BBF-4956-9799-4D79A14446FC}"/>
              </a:ext>
            </a:extLst>
          </p:cNvPr>
          <p:cNvSpPr/>
          <p:nvPr/>
        </p:nvSpPr>
        <p:spPr>
          <a:xfrm>
            <a:off x="5962239" y="5705331"/>
            <a:ext cx="444617" cy="40011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8AB5782F-6664-41FC-BA51-02AE4DC93AE1}"/>
              </a:ext>
            </a:extLst>
          </p:cNvPr>
          <p:cNvSpPr/>
          <p:nvPr/>
        </p:nvSpPr>
        <p:spPr>
          <a:xfrm>
            <a:off x="6715382" y="5529000"/>
            <a:ext cx="1997044" cy="8137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삭제 버튼 클릭</a:t>
            </a:r>
            <a:endParaRPr lang="en-US" altLang="ko-KR" sz="1400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승인 </a:t>
            </a:r>
            <a:r>
              <a:rPr lang="en-US" altLang="ko-KR" sz="1400" dirty="0"/>
              <a:t>/ </a:t>
            </a:r>
            <a:r>
              <a:rPr lang="ko-KR" altLang="en-US" sz="1400" dirty="0"/>
              <a:t>반려 처리 이후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삭제 불가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85258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C799443-7001-421D-9D77-F93539D22644}"/>
              </a:ext>
            </a:extLst>
          </p:cNvPr>
          <p:cNvSpPr txBox="1"/>
          <p:nvPr/>
        </p:nvSpPr>
        <p:spPr>
          <a:xfrm>
            <a:off x="0" y="0"/>
            <a:ext cx="4504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/>
              <a:t>지출결의서 신청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344DA69-221F-4CF4-A37F-2831A68FB15B}"/>
              </a:ext>
            </a:extLst>
          </p:cNvPr>
          <p:cNvSpPr txBox="1"/>
          <p:nvPr/>
        </p:nvSpPr>
        <p:spPr>
          <a:xfrm>
            <a:off x="273601" y="791818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신청 리스트 조회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34DE397-4CE8-4440-8959-A19644DCDF99}"/>
              </a:ext>
            </a:extLst>
          </p:cNvPr>
          <p:cNvSpPr txBox="1"/>
          <p:nvPr/>
        </p:nvSpPr>
        <p:spPr>
          <a:xfrm>
            <a:off x="281285" y="1280161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■ 신청 리스트 조회 프로세스</a:t>
            </a:r>
          </a:p>
        </p:txBody>
      </p:sp>
      <p:sp>
        <p:nvSpPr>
          <p:cNvPr id="22" name="화살표: 오른쪽 9">
            <a:extLst>
              <a:ext uri="{FF2B5EF4-FFF2-40B4-BE49-F238E27FC236}">
                <a16:creationId xmlns:a16="http://schemas.microsoft.com/office/drawing/2014/main" xmlns="" id="{614984BC-A6E1-4C0D-8F87-23C65DD761DD}"/>
              </a:ext>
            </a:extLst>
          </p:cNvPr>
          <p:cNvSpPr/>
          <p:nvPr/>
        </p:nvSpPr>
        <p:spPr>
          <a:xfrm>
            <a:off x="2649897" y="2201035"/>
            <a:ext cx="444617" cy="40011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2C935026-FBC1-4112-B50B-D8D8CB6BFA74}"/>
              </a:ext>
            </a:extLst>
          </p:cNvPr>
          <p:cNvSpPr/>
          <p:nvPr/>
        </p:nvSpPr>
        <p:spPr>
          <a:xfrm>
            <a:off x="603456" y="1994224"/>
            <a:ext cx="1763226" cy="813732"/>
          </a:xfrm>
          <a:prstGeom prst="rect">
            <a:avLst/>
          </a:prstGeom>
          <a:solidFill>
            <a:srgbClr val="16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 </a:t>
            </a:r>
            <a:r>
              <a:rPr lang="en-US" altLang="ko-KR" sz="1400" dirty="0"/>
              <a:t>JSP </a:t>
            </a:r>
            <a:r>
              <a:rPr lang="ko-KR" altLang="en-US" sz="1400" dirty="0"/>
              <a:t>불러오기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EED526D5-BC3F-4EC3-AD16-DAAC461E8133}"/>
              </a:ext>
            </a:extLst>
          </p:cNvPr>
          <p:cNvSpPr/>
          <p:nvPr/>
        </p:nvSpPr>
        <p:spPr>
          <a:xfrm>
            <a:off x="3331105" y="1997543"/>
            <a:ext cx="1751435" cy="813732"/>
          </a:xfrm>
          <a:prstGeom prst="rect">
            <a:avLst/>
          </a:prstGeom>
          <a:solidFill>
            <a:srgbClr val="16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신청 리스트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조회</a:t>
            </a:r>
            <a:r>
              <a:rPr lang="en-US" altLang="ko-KR" sz="1400" dirty="0"/>
              <a:t> </a:t>
            </a:r>
            <a:r>
              <a:rPr lang="ko-KR" altLang="en-US" sz="1400" dirty="0"/>
              <a:t>함수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56970964-6398-4C57-9DBE-903E19FB6E4A}"/>
              </a:ext>
            </a:extLst>
          </p:cNvPr>
          <p:cNvSpPr/>
          <p:nvPr/>
        </p:nvSpPr>
        <p:spPr>
          <a:xfrm>
            <a:off x="6412947" y="1977130"/>
            <a:ext cx="1783143" cy="813732"/>
          </a:xfrm>
          <a:prstGeom prst="rect">
            <a:avLst/>
          </a:prstGeom>
          <a:solidFill>
            <a:srgbClr val="16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Controller</a:t>
            </a:r>
            <a:endParaRPr lang="ko-KR" altLang="en-US" sz="1400" dirty="0"/>
          </a:p>
        </p:txBody>
      </p:sp>
      <p:sp>
        <p:nvSpPr>
          <p:cNvPr id="26" name="화살표: 오른쪽 18">
            <a:extLst>
              <a:ext uri="{FF2B5EF4-FFF2-40B4-BE49-F238E27FC236}">
                <a16:creationId xmlns:a16="http://schemas.microsoft.com/office/drawing/2014/main" xmlns="" id="{684A8669-4013-44B8-B05B-CC8667B5ED7B}"/>
              </a:ext>
            </a:extLst>
          </p:cNvPr>
          <p:cNvSpPr/>
          <p:nvPr/>
        </p:nvSpPr>
        <p:spPr>
          <a:xfrm>
            <a:off x="5611508" y="2194279"/>
            <a:ext cx="444617" cy="40011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18">
            <a:extLst>
              <a:ext uri="{FF2B5EF4-FFF2-40B4-BE49-F238E27FC236}">
                <a16:creationId xmlns:a16="http://schemas.microsoft.com/office/drawing/2014/main" xmlns="" id="{684A8669-4013-44B8-B05B-CC8667B5ED7B}"/>
              </a:ext>
            </a:extLst>
          </p:cNvPr>
          <p:cNvSpPr/>
          <p:nvPr/>
        </p:nvSpPr>
        <p:spPr>
          <a:xfrm>
            <a:off x="8691526" y="2204354"/>
            <a:ext cx="444617" cy="40011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56970964-6398-4C57-9DBE-903E19FB6E4A}"/>
              </a:ext>
            </a:extLst>
          </p:cNvPr>
          <p:cNvSpPr/>
          <p:nvPr/>
        </p:nvSpPr>
        <p:spPr>
          <a:xfrm>
            <a:off x="9539067" y="1977130"/>
            <a:ext cx="1801756" cy="813732"/>
          </a:xfrm>
          <a:prstGeom prst="rect">
            <a:avLst/>
          </a:prstGeom>
          <a:solidFill>
            <a:srgbClr val="16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Service</a:t>
            </a:r>
            <a:endParaRPr lang="ko-KR" altLang="en-US" sz="1400" dirty="0"/>
          </a:p>
        </p:txBody>
      </p:sp>
      <p:sp>
        <p:nvSpPr>
          <p:cNvPr id="29" name="화살표: 오른쪽 18">
            <a:extLst>
              <a:ext uri="{FF2B5EF4-FFF2-40B4-BE49-F238E27FC236}">
                <a16:creationId xmlns:a16="http://schemas.microsoft.com/office/drawing/2014/main" xmlns="" id="{684A8669-4013-44B8-B05B-CC8667B5ED7B}"/>
              </a:ext>
            </a:extLst>
          </p:cNvPr>
          <p:cNvSpPr/>
          <p:nvPr/>
        </p:nvSpPr>
        <p:spPr>
          <a:xfrm rot="5400000">
            <a:off x="10217636" y="3155816"/>
            <a:ext cx="444617" cy="40011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56970964-6398-4C57-9DBE-903E19FB6E4A}"/>
              </a:ext>
            </a:extLst>
          </p:cNvPr>
          <p:cNvSpPr/>
          <p:nvPr/>
        </p:nvSpPr>
        <p:spPr>
          <a:xfrm>
            <a:off x="9583849" y="3955402"/>
            <a:ext cx="1801756" cy="730898"/>
          </a:xfrm>
          <a:prstGeom prst="rect">
            <a:avLst/>
          </a:prstGeom>
          <a:solidFill>
            <a:srgbClr val="16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ServiceImpl</a:t>
            </a:r>
            <a:endParaRPr lang="ko-KR" altLang="en-US" sz="1400" dirty="0"/>
          </a:p>
        </p:txBody>
      </p:sp>
      <p:sp>
        <p:nvSpPr>
          <p:cNvPr id="31" name="화살표: 오른쪽 18">
            <a:extLst>
              <a:ext uri="{FF2B5EF4-FFF2-40B4-BE49-F238E27FC236}">
                <a16:creationId xmlns:a16="http://schemas.microsoft.com/office/drawing/2014/main" xmlns="" id="{684A8669-4013-44B8-B05B-CC8667B5ED7B}"/>
              </a:ext>
            </a:extLst>
          </p:cNvPr>
          <p:cNvSpPr/>
          <p:nvPr/>
        </p:nvSpPr>
        <p:spPr>
          <a:xfrm rot="10800000">
            <a:off x="8686015" y="4109495"/>
            <a:ext cx="444617" cy="40011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56970964-6398-4C57-9DBE-903E19FB6E4A}"/>
              </a:ext>
            </a:extLst>
          </p:cNvPr>
          <p:cNvSpPr/>
          <p:nvPr/>
        </p:nvSpPr>
        <p:spPr>
          <a:xfrm>
            <a:off x="6412947" y="3944101"/>
            <a:ext cx="1783142" cy="730898"/>
          </a:xfrm>
          <a:prstGeom prst="rect">
            <a:avLst/>
          </a:prstGeom>
          <a:solidFill>
            <a:srgbClr val="16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Dao</a:t>
            </a:r>
            <a:endParaRPr lang="ko-KR" altLang="en-US" sz="1400" dirty="0"/>
          </a:p>
        </p:txBody>
      </p:sp>
      <p:sp>
        <p:nvSpPr>
          <p:cNvPr id="33" name="화살표: 오른쪽 18">
            <a:extLst>
              <a:ext uri="{FF2B5EF4-FFF2-40B4-BE49-F238E27FC236}">
                <a16:creationId xmlns:a16="http://schemas.microsoft.com/office/drawing/2014/main" xmlns="" id="{684A8669-4013-44B8-B05B-CC8667B5ED7B}"/>
              </a:ext>
            </a:extLst>
          </p:cNvPr>
          <p:cNvSpPr/>
          <p:nvPr/>
        </p:nvSpPr>
        <p:spPr>
          <a:xfrm rot="10800000">
            <a:off x="5604173" y="4143603"/>
            <a:ext cx="444617" cy="40011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18">
            <a:extLst>
              <a:ext uri="{FF2B5EF4-FFF2-40B4-BE49-F238E27FC236}">
                <a16:creationId xmlns:a16="http://schemas.microsoft.com/office/drawing/2014/main" xmlns="" id="{684A8669-4013-44B8-B05B-CC8667B5ED7B}"/>
              </a:ext>
            </a:extLst>
          </p:cNvPr>
          <p:cNvSpPr/>
          <p:nvPr/>
        </p:nvSpPr>
        <p:spPr>
          <a:xfrm rot="10800000">
            <a:off x="2649897" y="4162213"/>
            <a:ext cx="444617" cy="40011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56970964-6398-4C57-9DBE-903E19FB6E4A}"/>
              </a:ext>
            </a:extLst>
          </p:cNvPr>
          <p:cNvSpPr/>
          <p:nvPr/>
        </p:nvSpPr>
        <p:spPr>
          <a:xfrm>
            <a:off x="583539" y="3929225"/>
            <a:ext cx="1783143" cy="745774"/>
          </a:xfrm>
          <a:prstGeom prst="rect">
            <a:avLst/>
          </a:prstGeom>
          <a:solidFill>
            <a:srgbClr val="16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</a:t>
            </a:r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56970964-6398-4C57-9DBE-903E19FB6E4A}"/>
              </a:ext>
            </a:extLst>
          </p:cNvPr>
          <p:cNvSpPr/>
          <p:nvPr/>
        </p:nvSpPr>
        <p:spPr>
          <a:xfrm>
            <a:off x="3358645" y="3913181"/>
            <a:ext cx="1783143" cy="745774"/>
          </a:xfrm>
          <a:prstGeom prst="rect">
            <a:avLst/>
          </a:prstGeom>
          <a:solidFill>
            <a:srgbClr val="16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Mapper</a:t>
            </a:r>
            <a:endParaRPr lang="ko-KR" altLang="en-US" sz="1400" dirty="0"/>
          </a:p>
        </p:txBody>
      </p:sp>
      <p:sp>
        <p:nvSpPr>
          <p:cNvPr id="38" name="화살표: 오른쪽 18">
            <a:extLst>
              <a:ext uri="{FF2B5EF4-FFF2-40B4-BE49-F238E27FC236}">
                <a16:creationId xmlns:a16="http://schemas.microsoft.com/office/drawing/2014/main" xmlns="" id="{684A8669-4013-44B8-B05B-CC8667B5ED7B}"/>
              </a:ext>
            </a:extLst>
          </p:cNvPr>
          <p:cNvSpPr/>
          <p:nvPr/>
        </p:nvSpPr>
        <p:spPr>
          <a:xfrm rot="5400000">
            <a:off x="1252801" y="4953890"/>
            <a:ext cx="444617" cy="40011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56970964-6398-4C57-9DBE-903E19FB6E4A}"/>
              </a:ext>
            </a:extLst>
          </p:cNvPr>
          <p:cNvSpPr/>
          <p:nvPr/>
        </p:nvSpPr>
        <p:spPr>
          <a:xfrm>
            <a:off x="583539" y="5601322"/>
            <a:ext cx="1783143" cy="745774"/>
          </a:xfrm>
          <a:prstGeom prst="rect">
            <a:avLst/>
          </a:prstGeom>
          <a:solidFill>
            <a:srgbClr val="169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Callback JSP </a:t>
            </a:r>
            <a:r>
              <a:rPr lang="ko-KR" altLang="en-US" sz="1400" dirty="0"/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2066690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A4E3D74-FA0C-45B9-99BF-04AD41C6CE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45" b="2085"/>
          <a:stretch/>
        </p:blipFill>
        <p:spPr>
          <a:xfrm>
            <a:off x="367684" y="4665307"/>
            <a:ext cx="9822899" cy="21926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F76D9F1-6C58-4039-8C9C-1B02D8A505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5" t="8892" b="10641"/>
          <a:stretch/>
        </p:blipFill>
        <p:spPr>
          <a:xfrm>
            <a:off x="346449" y="2830013"/>
            <a:ext cx="8337777" cy="3988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34D2815-DC68-4392-B7B5-BCE969D202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8" r="1891"/>
          <a:stretch/>
        </p:blipFill>
        <p:spPr>
          <a:xfrm>
            <a:off x="337118" y="1627920"/>
            <a:ext cx="8240067" cy="120383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C563B345-7A56-41AA-8996-533C4D3FC1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80"/>
          <a:stretch/>
        </p:blipFill>
        <p:spPr>
          <a:xfrm>
            <a:off x="367684" y="3334706"/>
            <a:ext cx="4905375" cy="111811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DCA2B3E3-8AE9-43EE-9F15-EF1CD3B9F3A0}"/>
              </a:ext>
            </a:extLst>
          </p:cNvPr>
          <p:cNvSpPr/>
          <p:nvPr/>
        </p:nvSpPr>
        <p:spPr>
          <a:xfrm>
            <a:off x="3122220" y="2838633"/>
            <a:ext cx="1361433" cy="2053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67E138C-CCF5-4CA2-B9E9-84847DD3371A}"/>
              </a:ext>
            </a:extLst>
          </p:cNvPr>
          <p:cNvSpPr/>
          <p:nvPr/>
        </p:nvSpPr>
        <p:spPr>
          <a:xfrm>
            <a:off x="1909361" y="4218789"/>
            <a:ext cx="1343767" cy="1928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848F8330-146F-4B87-B1E5-95FD0D6C547D}"/>
              </a:ext>
            </a:extLst>
          </p:cNvPr>
          <p:cNvSpPr/>
          <p:nvPr/>
        </p:nvSpPr>
        <p:spPr>
          <a:xfrm>
            <a:off x="1909361" y="4683968"/>
            <a:ext cx="1045187" cy="1959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885B6459-187F-4546-ABFF-7CA2764F0A84}"/>
              </a:ext>
            </a:extLst>
          </p:cNvPr>
          <p:cNvSpPr/>
          <p:nvPr/>
        </p:nvSpPr>
        <p:spPr>
          <a:xfrm>
            <a:off x="1490973" y="6512765"/>
            <a:ext cx="1883374" cy="1959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8CC136B-4888-4685-A872-ECAAB0F8F31C}"/>
              </a:ext>
            </a:extLst>
          </p:cNvPr>
          <p:cNvSpPr txBox="1"/>
          <p:nvPr/>
        </p:nvSpPr>
        <p:spPr>
          <a:xfrm>
            <a:off x="2350411" y="4448660"/>
            <a:ext cx="461665" cy="2638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C799443-7001-421D-9D77-F93539D22644}"/>
              </a:ext>
            </a:extLst>
          </p:cNvPr>
          <p:cNvSpPr txBox="1"/>
          <p:nvPr/>
        </p:nvSpPr>
        <p:spPr>
          <a:xfrm>
            <a:off x="0" y="0"/>
            <a:ext cx="4504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/>
              <a:t>지출결의서 신청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344DA69-221F-4CF4-A37F-2831A68FB15B}"/>
              </a:ext>
            </a:extLst>
          </p:cNvPr>
          <p:cNvSpPr txBox="1"/>
          <p:nvPr/>
        </p:nvSpPr>
        <p:spPr>
          <a:xfrm>
            <a:off x="273601" y="791818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신청 리스트 조회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34DE397-4CE8-4440-8959-A19644DCDF99}"/>
              </a:ext>
            </a:extLst>
          </p:cNvPr>
          <p:cNvSpPr txBox="1"/>
          <p:nvPr/>
        </p:nvSpPr>
        <p:spPr>
          <a:xfrm>
            <a:off x="273601" y="1166312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■ 초기 페이지 설정</a:t>
            </a:r>
          </a:p>
        </p:txBody>
      </p:sp>
    </p:spTree>
    <p:extLst>
      <p:ext uri="{BB962C8B-B14F-4D97-AF65-F5344CB8AC3E}">
        <p14:creationId xmlns:p14="http://schemas.microsoft.com/office/powerpoint/2010/main" val="3732742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EB5DA1B-213B-4F65-928E-70D28C222B68}"/>
              </a:ext>
            </a:extLst>
          </p:cNvPr>
          <p:cNvSpPr txBox="1"/>
          <p:nvPr/>
        </p:nvSpPr>
        <p:spPr>
          <a:xfrm>
            <a:off x="0" y="0"/>
            <a:ext cx="4504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/>
              <a:t>지출결의서 신청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F149861-94A4-49B2-A060-2A4C7AE5F1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1" b="13007"/>
          <a:stretch/>
        </p:blipFill>
        <p:spPr>
          <a:xfrm>
            <a:off x="3116423" y="1775556"/>
            <a:ext cx="8184521" cy="432252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7E074F0-0987-4D76-882D-744D4CDEE2AE}"/>
              </a:ext>
            </a:extLst>
          </p:cNvPr>
          <p:cNvSpPr/>
          <p:nvPr/>
        </p:nvSpPr>
        <p:spPr>
          <a:xfrm>
            <a:off x="3694408" y="4922968"/>
            <a:ext cx="4320587" cy="3861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xmlns="" id="{EFBBE4B2-594E-4D63-A492-0CF0BCA6714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92954" y="4456437"/>
            <a:ext cx="998377" cy="466531"/>
          </a:xfrm>
          <a:prstGeom prst="bentConnector3">
            <a:avLst>
              <a:gd name="adj1" fmla="val 99533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CD022BE-763F-4572-99E3-F571D8DE7E9A}"/>
              </a:ext>
            </a:extLst>
          </p:cNvPr>
          <p:cNvSpPr txBox="1"/>
          <p:nvPr/>
        </p:nvSpPr>
        <p:spPr>
          <a:xfrm>
            <a:off x="8391331" y="4271771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콤보 박스 초기화 함수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EF763DE-4800-4DB4-858B-7A554E3E28AC}"/>
              </a:ext>
            </a:extLst>
          </p:cNvPr>
          <p:cNvSpPr txBox="1"/>
          <p:nvPr/>
        </p:nvSpPr>
        <p:spPr>
          <a:xfrm>
            <a:off x="4989731" y="5821081"/>
            <a:ext cx="2403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지출결의 신청 리스트 조회 함수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xmlns="" id="{57588F17-B47D-4EF8-9657-D081F325AE3F}"/>
              </a:ext>
            </a:extLst>
          </p:cNvPr>
          <p:cNvCxnSpPr>
            <a:cxnSpLocks/>
          </p:cNvCxnSpPr>
          <p:nvPr/>
        </p:nvCxnSpPr>
        <p:spPr>
          <a:xfrm rot="10800000">
            <a:off x="4105470" y="5719666"/>
            <a:ext cx="941494" cy="239914"/>
          </a:xfrm>
          <a:prstGeom prst="bentConnector3">
            <a:avLst>
              <a:gd name="adj1" fmla="val 99552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F22BFADC-CC88-402F-BF12-B45403427D11}"/>
              </a:ext>
            </a:extLst>
          </p:cNvPr>
          <p:cNvSpPr/>
          <p:nvPr/>
        </p:nvSpPr>
        <p:spPr>
          <a:xfrm>
            <a:off x="3694408" y="5495851"/>
            <a:ext cx="1295323" cy="22381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5641971-56DD-48C6-A2BC-710576788840}"/>
              </a:ext>
            </a:extLst>
          </p:cNvPr>
          <p:cNvSpPr/>
          <p:nvPr/>
        </p:nvSpPr>
        <p:spPr>
          <a:xfrm>
            <a:off x="3694408" y="5298626"/>
            <a:ext cx="2687731" cy="19722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9B5B42E7-C6B4-4815-92EE-2FE96D82D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30" y="5961895"/>
            <a:ext cx="2555492" cy="285758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AF1D58A-E619-4B4A-880A-9DB5B6DEF1BB}"/>
              </a:ext>
            </a:extLst>
          </p:cNvPr>
          <p:cNvSpPr/>
          <p:nvPr/>
        </p:nvSpPr>
        <p:spPr>
          <a:xfrm>
            <a:off x="3232350" y="3492070"/>
            <a:ext cx="2687731" cy="19722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2ED21499-D166-4563-820D-636D21F27644}"/>
              </a:ext>
            </a:extLst>
          </p:cNvPr>
          <p:cNvSpPr/>
          <p:nvPr/>
        </p:nvSpPr>
        <p:spPr>
          <a:xfrm>
            <a:off x="3232349" y="3689294"/>
            <a:ext cx="2687731" cy="197224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5F3077EF-F3D7-4A3D-8107-EEA7F2059CBD}"/>
              </a:ext>
            </a:extLst>
          </p:cNvPr>
          <p:cNvCxnSpPr>
            <a:stCxn id="24" idx="1"/>
          </p:cNvCxnSpPr>
          <p:nvPr/>
        </p:nvCxnSpPr>
        <p:spPr>
          <a:xfrm flipH="1">
            <a:off x="1981200" y="3787906"/>
            <a:ext cx="1251149" cy="21739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F6FA5871-8B27-4901-A61C-AFB43BBBBB50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1729740" y="3590682"/>
            <a:ext cx="1502610" cy="288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8A155E9D-CFC3-4754-8B77-8841639D05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81" t="28622" r="81506" b="7531"/>
          <a:stretch/>
        </p:blipFill>
        <p:spPr>
          <a:xfrm>
            <a:off x="389535" y="2368396"/>
            <a:ext cx="1340205" cy="313684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FF3CD88-BDF9-4BC3-9DB3-3ECD81A79170}"/>
              </a:ext>
            </a:extLst>
          </p:cNvPr>
          <p:cNvSpPr txBox="1"/>
          <p:nvPr/>
        </p:nvSpPr>
        <p:spPr>
          <a:xfrm>
            <a:off x="304081" y="1304029"/>
            <a:ext cx="2940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■ </a:t>
            </a:r>
            <a:r>
              <a:rPr lang="en-US" altLang="ko-KR" dirty="0" err="1"/>
              <a:t>Onload</a:t>
            </a:r>
            <a:r>
              <a:rPr lang="en-US" altLang="ko-KR" dirty="0"/>
              <a:t> </a:t>
            </a:r>
            <a:r>
              <a:rPr lang="ko-KR" altLang="en-US" dirty="0"/>
              <a:t>이벤트 </a:t>
            </a:r>
            <a:r>
              <a:rPr lang="en-US" altLang="ko-KR" dirty="0"/>
              <a:t>: </a:t>
            </a:r>
            <a:r>
              <a:rPr lang="ko-KR" altLang="en-US" dirty="0"/>
              <a:t>초기화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3C97604-0199-462B-A852-FC670A84EC76}"/>
              </a:ext>
            </a:extLst>
          </p:cNvPr>
          <p:cNvSpPr txBox="1"/>
          <p:nvPr/>
        </p:nvSpPr>
        <p:spPr>
          <a:xfrm>
            <a:off x="273601" y="791818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신청 리스트 조회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953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DAA0DA77-D8E4-488B-BF28-F8DB9E9AB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940" y="207963"/>
            <a:ext cx="9144000" cy="896937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목 차</a:t>
            </a:r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xmlns="" id="{12DAAC24-B7A7-4911-8C0D-32429A4EA4A1}"/>
              </a:ext>
            </a:extLst>
          </p:cNvPr>
          <p:cNvSpPr txBox="1">
            <a:spLocks/>
          </p:cNvSpPr>
          <p:nvPr/>
        </p:nvSpPr>
        <p:spPr>
          <a:xfrm>
            <a:off x="1104689" y="2959740"/>
            <a:ext cx="4117922" cy="476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3. ERD </a:t>
            </a:r>
            <a:r>
              <a:rPr lang="ko-KR" altLang="en-US" sz="2800" dirty="0">
                <a:latin typeface="HY견고딕" pitchFamily="18" charset="-127"/>
                <a:ea typeface="HY견고딕" pitchFamily="18" charset="-127"/>
              </a:rPr>
              <a:t>다이어그램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xmlns="" id="{4C9F337B-E9F1-4FD7-A8F2-C3EBABB3C45A}"/>
              </a:ext>
            </a:extLst>
          </p:cNvPr>
          <p:cNvSpPr txBox="1">
            <a:spLocks/>
          </p:cNvSpPr>
          <p:nvPr/>
        </p:nvSpPr>
        <p:spPr>
          <a:xfrm>
            <a:off x="1129637" y="3663554"/>
            <a:ext cx="5124450" cy="5290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4. </a:t>
            </a:r>
            <a:r>
              <a:rPr lang="ko-KR" altLang="en-US" sz="2800" dirty="0">
                <a:latin typeface="HY견고딕" pitchFamily="18" charset="-127"/>
                <a:ea typeface="HY견고딕" pitchFamily="18" charset="-127"/>
              </a:rPr>
              <a:t>지출결의서 신청</a:t>
            </a:r>
          </a:p>
        </p:txBody>
      </p:sp>
      <p:sp>
        <p:nvSpPr>
          <p:cNvPr id="7" name="제목 2">
            <a:extLst>
              <a:ext uri="{FF2B5EF4-FFF2-40B4-BE49-F238E27FC236}">
                <a16:creationId xmlns:a16="http://schemas.microsoft.com/office/drawing/2014/main" xmlns="" id="{36759CCB-8736-4659-9119-4BEBC3B36B3D}"/>
              </a:ext>
            </a:extLst>
          </p:cNvPr>
          <p:cNvSpPr txBox="1">
            <a:spLocks/>
          </p:cNvSpPr>
          <p:nvPr/>
        </p:nvSpPr>
        <p:spPr>
          <a:xfrm>
            <a:off x="1165116" y="4440724"/>
            <a:ext cx="6467501" cy="5290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5. </a:t>
            </a:r>
            <a:r>
              <a:rPr lang="ko-KR" altLang="en-US" sz="2800" dirty="0">
                <a:latin typeface="HY견고딕" pitchFamily="18" charset="-127"/>
                <a:ea typeface="HY견고딕" pitchFamily="18" charset="-127"/>
              </a:rPr>
              <a:t>지출결의서 조회 및 승인 </a:t>
            </a:r>
          </a:p>
        </p:txBody>
      </p:sp>
      <p:sp>
        <p:nvSpPr>
          <p:cNvPr id="8" name="제목 2">
            <a:extLst>
              <a:ext uri="{FF2B5EF4-FFF2-40B4-BE49-F238E27FC236}">
                <a16:creationId xmlns:a16="http://schemas.microsoft.com/office/drawing/2014/main" xmlns="" id="{12DAAC24-B7A7-4911-8C0D-32429A4EA4A1}"/>
              </a:ext>
            </a:extLst>
          </p:cNvPr>
          <p:cNvSpPr txBox="1">
            <a:spLocks/>
          </p:cNvSpPr>
          <p:nvPr/>
        </p:nvSpPr>
        <p:spPr>
          <a:xfrm>
            <a:off x="1055529" y="1442641"/>
            <a:ext cx="4117922" cy="476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1. </a:t>
            </a:r>
            <a:r>
              <a:rPr lang="ko-KR" altLang="en-US" sz="2800" dirty="0">
                <a:latin typeface="HY견고딕" pitchFamily="18" charset="-127"/>
                <a:ea typeface="HY견고딕" pitchFamily="18" charset="-127"/>
              </a:rPr>
              <a:t>프로젝트 개요</a:t>
            </a:r>
          </a:p>
        </p:txBody>
      </p:sp>
      <p:sp>
        <p:nvSpPr>
          <p:cNvPr id="9" name="제목 2">
            <a:extLst>
              <a:ext uri="{FF2B5EF4-FFF2-40B4-BE49-F238E27FC236}">
                <a16:creationId xmlns:a16="http://schemas.microsoft.com/office/drawing/2014/main" xmlns="" id="{4C9F337B-E9F1-4FD7-A8F2-C3EBABB3C45A}"/>
              </a:ext>
            </a:extLst>
          </p:cNvPr>
          <p:cNvSpPr txBox="1">
            <a:spLocks/>
          </p:cNvSpPr>
          <p:nvPr/>
        </p:nvSpPr>
        <p:spPr>
          <a:xfrm>
            <a:off x="1104689" y="2146305"/>
            <a:ext cx="5124450" cy="5290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2. </a:t>
            </a:r>
            <a:r>
              <a:rPr lang="ko-KR" altLang="en-US" sz="2800" dirty="0">
                <a:latin typeface="HY견고딕" pitchFamily="18" charset="-127"/>
                <a:ea typeface="HY견고딕" pitchFamily="18" charset="-127"/>
              </a:rPr>
              <a:t>개발 환경 </a:t>
            </a:r>
          </a:p>
        </p:txBody>
      </p:sp>
      <p:sp>
        <p:nvSpPr>
          <p:cNvPr id="10" name="제목 2">
            <a:extLst>
              <a:ext uri="{FF2B5EF4-FFF2-40B4-BE49-F238E27FC236}">
                <a16:creationId xmlns:a16="http://schemas.microsoft.com/office/drawing/2014/main" xmlns="" id="{36759CCB-8736-4659-9119-4BEBC3B36B3D}"/>
              </a:ext>
            </a:extLst>
          </p:cNvPr>
          <p:cNvSpPr txBox="1">
            <a:spLocks/>
          </p:cNvSpPr>
          <p:nvPr/>
        </p:nvSpPr>
        <p:spPr>
          <a:xfrm>
            <a:off x="1165117" y="5197322"/>
            <a:ext cx="6467501" cy="5290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6. </a:t>
            </a:r>
            <a:r>
              <a:rPr lang="ko-KR" altLang="en-US" sz="2800" dirty="0">
                <a:latin typeface="HY견고딕" pitchFamily="18" charset="-127"/>
                <a:ea typeface="HY견고딕" pitchFamily="18" charset="-127"/>
              </a:rPr>
              <a:t>영업 실적 조회</a:t>
            </a:r>
          </a:p>
        </p:txBody>
      </p:sp>
    </p:spTree>
    <p:extLst>
      <p:ext uri="{BB962C8B-B14F-4D97-AF65-F5344CB8AC3E}">
        <p14:creationId xmlns:p14="http://schemas.microsoft.com/office/powerpoint/2010/main" val="1449040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8AC978F-254C-4BAF-8805-EB29234F99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56" r="19543"/>
          <a:stretch/>
        </p:blipFill>
        <p:spPr>
          <a:xfrm>
            <a:off x="140945" y="2181721"/>
            <a:ext cx="5493511" cy="38844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5C26EE3-2365-4C1B-B9B0-6CDBFF9329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3" r="3240"/>
          <a:stretch/>
        </p:blipFill>
        <p:spPr>
          <a:xfrm>
            <a:off x="5446473" y="1029465"/>
            <a:ext cx="5887617" cy="564624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441407D-5EDB-4406-9091-5FA1128BE1FF}"/>
              </a:ext>
            </a:extLst>
          </p:cNvPr>
          <p:cNvSpPr/>
          <p:nvPr/>
        </p:nvSpPr>
        <p:spPr>
          <a:xfrm>
            <a:off x="410034" y="2990022"/>
            <a:ext cx="3844725" cy="19272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1BC7520B-4BD6-429F-906F-75B5E8837A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33" r="1547"/>
          <a:stretch/>
        </p:blipFill>
        <p:spPr>
          <a:xfrm>
            <a:off x="5970632" y="2199609"/>
            <a:ext cx="5879270" cy="34267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CD71039-9D36-4FAC-B5AF-670BAD7E73C4}"/>
              </a:ext>
            </a:extLst>
          </p:cNvPr>
          <p:cNvSpPr txBox="1"/>
          <p:nvPr/>
        </p:nvSpPr>
        <p:spPr>
          <a:xfrm>
            <a:off x="0" y="0"/>
            <a:ext cx="4504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/>
              <a:t>지출결의서 신청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755C656-473D-4A02-AA74-017794537F0A}"/>
              </a:ext>
            </a:extLst>
          </p:cNvPr>
          <p:cNvSpPr txBox="1"/>
          <p:nvPr/>
        </p:nvSpPr>
        <p:spPr>
          <a:xfrm>
            <a:off x="273601" y="1224757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■ 조회 조건 파라미터 설정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89A0CF5-8904-4D62-82AB-629ED6FEB78C}"/>
              </a:ext>
            </a:extLst>
          </p:cNvPr>
          <p:cNvSpPr txBox="1"/>
          <p:nvPr/>
        </p:nvSpPr>
        <p:spPr>
          <a:xfrm>
            <a:off x="140945" y="1708357"/>
            <a:ext cx="147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javascript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2161D36-27A0-46A9-B99A-4ACD4EE3152D}"/>
              </a:ext>
            </a:extLst>
          </p:cNvPr>
          <p:cNvSpPr txBox="1"/>
          <p:nvPr/>
        </p:nvSpPr>
        <p:spPr>
          <a:xfrm>
            <a:off x="5970632" y="1728028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&lt;html&gt;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63906CE8-B429-4B89-8B9A-693346F53F54}"/>
              </a:ext>
            </a:extLst>
          </p:cNvPr>
          <p:cNvSpPr/>
          <p:nvPr/>
        </p:nvSpPr>
        <p:spPr>
          <a:xfrm>
            <a:off x="1044882" y="5786279"/>
            <a:ext cx="1658252" cy="136158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4CF20AD5-84DE-4FC9-9B98-92246E7D46C4}"/>
              </a:ext>
            </a:extLst>
          </p:cNvPr>
          <p:cNvCxnSpPr>
            <a:cxnSpLocks/>
          </p:cNvCxnSpPr>
          <p:nvPr/>
        </p:nvCxnSpPr>
        <p:spPr>
          <a:xfrm>
            <a:off x="2550186" y="5473776"/>
            <a:ext cx="0" cy="32787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101D57F-3A9C-40CE-9AFF-898877EC427B}"/>
              </a:ext>
            </a:extLst>
          </p:cNvPr>
          <p:cNvSpPr txBox="1"/>
          <p:nvPr/>
        </p:nvSpPr>
        <p:spPr>
          <a:xfrm>
            <a:off x="1348575" y="5245104"/>
            <a:ext cx="1045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@Request</a:t>
            </a:r>
            <a:r>
              <a:rPr lang="ko-KR" altLang="en-US" sz="1200" dirty="0">
                <a:solidFill>
                  <a:schemeClr val="bg1"/>
                </a:solidFill>
              </a:rPr>
              <a:t>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EB63F38-8D1C-4F6B-A7AF-E37792893605}"/>
              </a:ext>
            </a:extLst>
          </p:cNvPr>
          <p:cNvSpPr txBox="1"/>
          <p:nvPr/>
        </p:nvSpPr>
        <p:spPr>
          <a:xfrm>
            <a:off x="273601" y="791818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신청 리스트 조회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2095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73EA134-BB19-40D9-B37B-82E169E0AD22}"/>
              </a:ext>
            </a:extLst>
          </p:cNvPr>
          <p:cNvSpPr txBox="1"/>
          <p:nvPr/>
        </p:nvSpPr>
        <p:spPr>
          <a:xfrm>
            <a:off x="0" y="0"/>
            <a:ext cx="4504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/>
              <a:t>지출결의서 신청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B79466A-F373-4E45-82A4-FFBFB9E63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09" y="1744824"/>
            <a:ext cx="8596247" cy="488558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0A5FD84-EA7A-4093-BCF6-FADC26160481}"/>
              </a:ext>
            </a:extLst>
          </p:cNvPr>
          <p:cNvSpPr/>
          <p:nvPr/>
        </p:nvSpPr>
        <p:spPr>
          <a:xfrm>
            <a:off x="1474237" y="2144046"/>
            <a:ext cx="1166326" cy="17927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C65871E-CA47-4A99-BF32-75AA1F7389AD}"/>
              </a:ext>
            </a:extLst>
          </p:cNvPr>
          <p:cNvSpPr/>
          <p:nvPr/>
        </p:nvSpPr>
        <p:spPr>
          <a:xfrm>
            <a:off x="705503" y="4554456"/>
            <a:ext cx="4239721" cy="456084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C8838EF-4C3D-49BD-A837-BA457B47438B}"/>
              </a:ext>
            </a:extLst>
          </p:cNvPr>
          <p:cNvSpPr txBox="1"/>
          <p:nvPr/>
        </p:nvSpPr>
        <p:spPr>
          <a:xfrm>
            <a:off x="4958594" y="4628609"/>
            <a:ext cx="219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지출결의서 신청 리스트 조회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F69202F-87C3-4555-9BF6-072139854C80}"/>
              </a:ext>
            </a:extLst>
          </p:cNvPr>
          <p:cNvSpPr/>
          <p:nvPr/>
        </p:nvSpPr>
        <p:spPr>
          <a:xfrm>
            <a:off x="705502" y="5010540"/>
            <a:ext cx="4239721" cy="88640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1BE3FAF-BD38-4483-84F6-0DF9EAADBAAB}"/>
              </a:ext>
            </a:extLst>
          </p:cNvPr>
          <p:cNvSpPr txBox="1"/>
          <p:nvPr/>
        </p:nvSpPr>
        <p:spPr>
          <a:xfrm>
            <a:off x="4958594" y="5199141"/>
            <a:ext cx="219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지출결의서 리스트 </a:t>
            </a:r>
            <a:r>
              <a:rPr lang="ko-KR" altLang="en-US" sz="1200" dirty="0" err="1">
                <a:solidFill>
                  <a:schemeClr val="bg1"/>
                </a:solidFill>
              </a:rPr>
              <a:t>갯수</a:t>
            </a:r>
            <a:r>
              <a:rPr lang="ko-KR" altLang="en-US" sz="1200" dirty="0">
                <a:solidFill>
                  <a:schemeClr val="bg1"/>
                </a:solidFill>
              </a:rPr>
              <a:t> 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9802215-2548-4DE5-AB38-0C50254BE7E5}"/>
              </a:ext>
            </a:extLst>
          </p:cNvPr>
          <p:cNvSpPr txBox="1"/>
          <p:nvPr/>
        </p:nvSpPr>
        <p:spPr>
          <a:xfrm>
            <a:off x="273601" y="1252081"/>
            <a:ext cx="152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■ </a:t>
            </a:r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44C4BC6-8705-43E8-A954-C78F3CECF4BC}"/>
              </a:ext>
            </a:extLst>
          </p:cNvPr>
          <p:cNvSpPr txBox="1"/>
          <p:nvPr/>
        </p:nvSpPr>
        <p:spPr>
          <a:xfrm>
            <a:off x="273601" y="791818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신청 리스트 조회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3498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73EA134-BB19-40D9-B37B-82E169E0AD22}"/>
              </a:ext>
            </a:extLst>
          </p:cNvPr>
          <p:cNvSpPr txBox="1"/>
          <p:nvPr/>
        </p:nvSpPr>
        <p:spPr>
          <a:xfrm>
            <a:off x="0" y="0"/>
            <a:ext cx="4504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/>
              <a:t>지출결의서 신청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8FE9C0B-68FE-4054-88AF-E5254C42F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38" y="1747571"/>
            <a:ext cx="7840678" cy="48661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399B4BE-000A-4AC3-8CA4-AAB93972BDED}"/>
              </a:ext>
            </a:extLst>
          </p:cNvPr>
          <p:cNvSpPr txBox="1"/>
          <p:nvPr/>
        </p:nvSpPr>
        <p:spPr>
          <a:xfrm>
            <a:off x="217617" y="1219058"/>
            <a:ext cx="123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■</a:t>
            </a:r>
            <a:r>
              <a:rPr lang="en-US" altLang="ko-KR" dirty="0"/>
              <a:t> Service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1DD0D65-5544-4A44-BCEB-BF1D07CD9E69}"/>
              </a:ext>
            </a:extLst>
          </p:cNvPr>
          <p:cNvSpPr txBox="1"/>
          <p:nvPr/>
        </p:nvSpPr>
        <p:spPr>
          <a:xfrm>
            <a:off x="217617" y="788766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신청 리스트 조회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8186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73EA134-BB19-40D9-B37B-82E169E0AD22}"/>
              </a:ext>
            </a:extLst>
          </p:cNvPr>
          <p:cNvSpPr txBox="1"/>
          <p:nvPr/>
        </p:nvSpPr>
        <p:spPr>
          <a:xfrm>
            <a:off x="0" y="0"/>
            <a:ext cx="4504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/>
              <a:t>지출결의서 신청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9B8F251-BFB3-4698-954C-B3E8243DC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6" y="1823669"/>
            <a:ext cx="7679093" cy="45379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89377BD-32C2-4B7A-9727-5011AE2A944F}"/>
              </a:ext>
            </a:extLst>
          </p:cNvPr>
          <p:cNvSpPr txBox="1"/>
          <p:nvPr/>
        </p:nvSpPr>
        <p:spPr>
          <a:xfrm>
            <a:off x="274820" y="1259726"/>
            <a:ext cx="169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■</a:t>
            </a:r>
            <a:r>
              <a:rPr lang="en-US" altLang="ko-KR" dirty="0"/>
              <a:t> </a:t>
            </a:r>
            <a:r>
              <a:rPr lang="en-US" altLang="ko-KR" dirty="0" err="1"/>
              <a:t>ServiceImpl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A19CD37-D52A-485E-B19F-88B5754719EC}"/>
              </a:ext>
            </a:extLst>
          </p:cNvPr>
          <p:cNvSpPr txBox="1"/>
          <p:nvPr/>
        </p:nvSpPr>
        <p:spPr>
          <a:xfrm>
            <a:off x="273601" y="791818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신청 리스트 조회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101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73EA134-BB19-40D9-B37B-82E169E0AD22}"/>
              </a:ext>
            </a:extLst>
          </p:cNvPr>
          <p:cNvSpPr txBox="1"/>
          <p:nvPr/>
        </p:nvSpPr>
        <p:spPr>
          <a:xfrm>
            <a:off x="0" y="0"/>
            <a:ext cx="4504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/>
              <a:t>지출결의서 신청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925346C-A09F-4E63-BE5E-617A8C79C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14" y="1827721"/>
            <a:ext cx="6021055" cy="44977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9893262-B77B-4FEE-ABB8-89F71CAB5142}"/>
              </a:ext>
            </a:extLst>
          </p:cNvPr>
          <p:cNvSpPr txBox="1"/>
          <p:nvPr/>
        </p:nvSpPr>
        <p:spPr>
          <a:xfrm>
            <a:off x="359326" y="1183526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■</a:t>
            </a:r>
            <a:r>
              <a:rPr lang="en-US" altLang="ko-KR" dirty="0"/>
              <a:t> Dao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F9932A-8665-49E1-A0A1-9715D4997E22}"/>
              </a:ext>
            </a:extLst>
          </p:cNvPr>
          <p:cNvSpPr txBox="1"/>
          <p:nvPr/>
        </p:nvSpPr>
        <p:spPr>
          <a:xfrm>
            <a:off x="273601" y="791818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신청 리스트 조회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9534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1DCDE6B-2802-4177-AFB9-83A2C33FC2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7" t="3959" r="20026"/>
          <a:stretch/>
        </p:blipFill>
        <p:spPr>
          <a:xfrm>
            <a:off x="270986" y="1595616"/>
            <a:ext cx="4669026" cy="349877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F9E548D-CFD1-4B83-8B32-A1F6661A14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0" r="1759"/>
          <a:stretch/>
        </p:blipFill>
        <p:spPr>
          <a:xfrm>
            <a:off x="270986" y="5094387"/>
            <a:ext cx="4669026" cy="17445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4318D5B-1FD7-48F8-850D-9DE15C830FD4}"/>
              </a:ext>
            </a:extLst>
          </p:cNvPr>
          <p:cNvSpPr txBox="1"/>
          <p:nvPr/>
        </p:nvSpPr>
        <p:spPr>
          <a:xfrm>
            <a:off x="-1554" y="-3142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/>
              <a:t>지출결의서 신청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86D9F72-1E2C-4906-AB42-41D9A079F539}"/>
              </a:ext>
            </a:extLst>
          </p:cNvPr>
          <p:cNvSpPr txBox="1"/>
          <p:nvPr/>
        </p:nvSpPr>
        <p:spPr>
          <a:xfrm>
            <a:off x="273601" y="1174373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■</a:t>
            </a:r>
            <a:r>
              <a:rPr lang="en-US" altLang="ko-KR" dirty="0"/>
              <a:t> Mapper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FA4C1DB-6618-4E82-B372-1ADBB7B02386}"/>
              </a:ext>
            </a:extLst>
          </p:cNvPr>
          <p:cNvSpPr txBox="1"/>
          <p:nvPr/>
        </p:nvSpPr>
        <p:spPr>
          <a:xfrm>
            <a:off x="217617" y="811626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신청 리스트 조회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F16C54C-89E8-4E1A-9F67-F1FFC4E6D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828" y="1595616"/>
            <a:ext cx="5178586" cy="21123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8928224-E68B-41D2-B0C1-4EC3ED778F55}"/>
              </a:ext>
            </a:extLst>
          </p:cNvPr>
          <p:cNvSpPr txBox="1"/>
          <p:nvPr/>
        </p:nvSpPr>
        <p:spPr>
          <a:xfrm>
            <a:off x="3251452" y="2929503"/>
            <a:ext cx="116115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리스트 조회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1C2B79F-1F21-493E-BD7F-7EA821794CF0}"/>
              </a:ext>
            </a:extLst>
          </p:cNvPr>
          <p:cNvSpPr txBox="1"/>
          <p:nvPr/>
        </p:nvSpPr>
        <p:spPr>
          <a:xfrm>
            <a:off x="9108366" y="3208410"/>
            <a:ext cx="15120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리스트 개수 조회</a:t>
            </a:r>
          </a:p>
        </p:txBody>
      </p:sp>
    </p:spTree>
    <p:extLst>
      <p:ext uri="{BB962C8B-B14F-4D97-AF65-F5344CB8AC3E}">
        <p14:creationId xmlns:p14="http://schemas.microsoft.com/office/powerpoint/2010/main" val="357095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48A9994-3DFB-4C79-8E8D-376D571BF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141" r="19756"/>
          <a:stretch/>
        </p:blipFill>
        <p:spPr>
          <a:xfrm>
            <a:off x="290234" y="1682748"/>
            <a:ext cx="6418476" cy="13227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79ACBCD-C784-4DCF-9518-7257513E4E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54" b="1764"/>
          <a:stretch/>
        </p:blipFill>
        <p:spPr>
          <a:xfrm>
            <a:off x="290235" y="3825199"/>
            <a:ext cx="7762084" cy="28555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BDA3B23-6D3C-44D3-9F52-4D73E17CA2D0}"/>
              </a:ext>
            </a:extLst>
          </p:cNvPr>
          <p:cNvSpPr txBox="1"/>
          <p:nvPr/>
        </p:nvSpPr>
        <p:spPr>
          <a:xfrm>
            <a:off x="0" y="0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/>
              <a:t>지출결의서 신청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2C98A4F-3F90-48F3-9EDD-AB29F976760D}"/>
              </a:ext>
            </a:extLst>
          </p:cNvPr>
          <p:cNvSpPr/>
          <p:nvPr/>
        </p:nvSpPr>
        <p:spPr>
          <a:xfrm>
            <a:off x="742303" y="2661918"/>
            <a:ext cx="5863770" cy="213487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7B4174E-02FF-4DBF-9988-CF113CEF6754}"/>
              </a:ext>
            </a:extLst>
          </p:cNvPr>
          <p:cNvSpPr txBox="1"/>
          <p:nvPr/>
        </p:nvSpPr>
        <p:spPr>
          <a:xfrm>
            <a:off x="6843538" y="2410321"/>
            <a:ext cx="1822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리스트 조회 후 </a:t>
            </a:r>
            <a:r>
              <a:rPr lang="en-US" altLang="ko-KR" sz="1200" dirty="0"/>
              <a:t>callback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6930CF93-D932-4C7C-8DA9-3B9B6B5CE699}"/>
              </a:ext>
            </a:extLst>
          </p:cNvPr>
          <p:cNvSpPr/>
          <p:nvPr/>
        </p:nvSpPr>
        <p:spPr>
          <a:xfrm>
            <a:off x="648998" y="4519191"/>
            <a:ext cx="1860937" cy="646239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994511AB-1201-4E8A-A64C-74C75F767784}"/>
              </a:ext>
            </a:extLst>
          </p:cNvPr>
          <p:cNvSpPr/>
          <p:nvPr/>
        </p:nvSpPr>
        <p:spPr>
          <a:xfrm>
            <a:off x="648998" y="5351894"/>
            <a:ext cx="7263361" cy="83422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38BE10F-5466-46C2-B1C7-162097C6FF45}"/>
              </a:ext>
            </a:extLst>
          </p:cNvPr>
          <p:cNvSpPr txBox="1"/>
          <p:nvPr/>
        </p:nvSpPr>
        <p:spPr>
          <a:xfrm>
            <a:off x="2888608" y="4485210"/>
            <a:ext cx="35334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기존에 있는 목록들 삭제하고 새롭게 조회된 목록 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11D454B-219B-436E-9A9D-E2B3234BEF44}"/>
              </a:ext>
            </a:extLst>
          </p:cNvPr>
          <p:cNvSpPr txBox="1"/>
          <p:nvPr/>
        </p:nvSpPr>
        <p:spPr>
          <a:xfrm>
            <a:off x="4867676" y="6294916"/>
            <a:ext cx="21396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페이지 네비게이션 생성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3D7A15F-19DD-45FA-9026-DC2D212E1D58}"/>
              </a:ext>
            </a:extLst>
          </p:cNvPr>
          <p:cNvSpPr txBox="1"/>
          <p:nvPr/>
        </p:nvSpPr>
        <p:spPr>
          <a:xfrm>
            <a:off x="217617" y="811626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신청 리스트 조회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E22CA5F-C428-4A7F-A26B-49E6C3F67443}"/>
              </a:ext>
            </a:extLst>
          </p:cNvPr>
          <p:cNvSpPr txBox="1"/>
          <p:nvPr/>
        </p:nvSpPr>
        <p:spPr>
          <a:xfrm>
            <a:off x="217617" y="1167785"/>
            <a:ext cx="499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■</a:t>
            </a:r>
            <a:r>
              <a:rPr lang="en-US" altLang="ko-KR" dirty="0"/>
              <a:t> </a:t>
            </a:r>
            <a:r>
              <a:rPr lang="ko-KR" altLang="en-US" dirty="0"/>
              <a:t>조회 결과를 가지고 호출한 함수로 </a:t>
            </a:r>
            <a:r>
              <a:rPr lang="en-US" altLang="ko-KR" dirty="0" err="1"/>
              <a:t>CallBack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AF2DC1F-483C-4F78-ACA6-6259514B79D4}"/>
              </a:ext>
            </a:extLst>
          </p:cNvPr>
          <p:cNvSpPr txBox="1"/>
          <p:nvPr/>
        </p:nvSpPr>
        <p:spPr>
          <a:xfrm>
            <a:off x="217617" y="3235514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■</a:t>
            </a:r>
            <a:r>
              <a:rPr lang="en-US" altLang="ko-KR" dirty="0"/>
              <a:t> </a:t>
            </a:r>
            <a:r>
              <a:rPr lang="ko-KR" altLang="en-US" dirty="0"/>
              <a:t>페이지 네비게이션 생성 함수</a:t>
            </a:r>
          </a:p>
        </p:txBody>
      </p:sp>
    </p:spTree>
    <p:extLst>
      <p:ext uri="{BB962C8B-B14F-4D97-AF65-F5344CB8AC3E}">
        <p14:creationId xmlns:p14="http://schemas.microsoft.com/office/powerpoint/2010/main" val="3950964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73EA134-BB19-40D9-B37B-82E169E0AD22}"/>
              </a:ext>
            </a:extLst>
          </p:cNvPr>
          <p:cNvSpPr txBox="1"/>
          <p:nvPr/>
        </p:nvSpPr>
        <p:spPr>
          <a:xfrm>
            <a:off x="0" y="0"/>
            <a:ext cx="4504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/>
              <a:t>지출결의서 신청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12F5A55-B675-45B3-8E33-DC0062FE2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17" y="1828800"/>
            <a:ext cx="8690107" cy="486921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285ECF9-BE4B-4AD9-983C-B3FFD62FE095}"/>
              </a:ext>
            </a:extLst>
          </p:cNvPr>
          <p:cNvSpPr/>
          <p:nvPr/>
        </p:nvSpPr>
        <p:spPr>
          <a:xfrm>
            <a:off x="2196856" y="3656873"/>
            <a:ext cx="5794620" cy="238950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EC5F19F-148D-49AD-BBCC-D2D83FA59786}"/>
              </a:ext>
            </a:extLst>
          </p:cNvPr>
          <p:cNvSpPr txBox="1"/>
          <p:nvPr/>
        </p:nvSpPr>
        <p:spPr>
          <a:xfrm>
            <a:off x="217617" y="811626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신청 리스트 조회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74CA13A-7489-43B0-BEC5-F669D072FB76}"/>
              </a:ext>
            </a:extLst>
          </p:cNvPr>
          <p:cNvSpPr txBox="1"/>
          <p:nvPr/>
        </p:nvSpPr>
        <p:spPr>
          <a:xfrm>
            <a:off x="217617" y="1223142"/>
            <a:ext cx="401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■</a:t>
            </a:r>
            <a:r>
              <a:rPr lang="en-US" altLang="ko-KR" dirty="0"/>
              <a:t> </a:t>
            </a:r>
            <a:r>
              <a:rPr lang="ko-KR" altLang="en-US" dirty="0"/>
              <a:t>조회 리스트를 출력할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811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73EA134-BB19-40D9-B37B-82E169E0AD22}"/>
              </a:ext>
            </a:extLst>
          </p:cNvPr>
          <p:cNvSpPr txBox="1"/>
          <p:nvPr/>
        </p:nvSpPr>
        <p:spPr>
          <a:xfrm>
            <a:off x="0" y="0"/>
            <a:ext cx="4504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/>
              <a:t>지출결의서 신청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CD90683-58E8-4967-AFE2-A87389744D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287" t="27222" b="65147"/>
          <a:stretch/>
        </p:blipFill>
        <p:spPr>
          <a:xfrm>
            <a:off x="603909" y="1198930"/>
            <a:ext cx="1041010" cy="25814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2EAE472-107A-4DB0-AD53-10D3C6CB61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20" b="5295"/>
          <a:stretch/>
        </p:blipFill>
        <p:spPr>
          <a:xfrm>
            <a:off x="603909" y="1689850"/>
            <a:ext cx="10058400" cy="914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26A85C61-9B13-4950-AFF2-D828869DC4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99" r="48209"/>
          <a:stretch/>
        </p:blipFill>
        <p:spPr>
          <a:xfrm>
            <a:off x="603909" y="2798072"/>
            <a:ext cx="3079447" cy="34611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AAE3E324-6D80-4A53-90E2-818F8D2A75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777" y="2752428"/>
            <a:ext cx="3475816" cy="363829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36573FE-80B9-4150-B9E6-5C9ACC8AE87A}"/>
              </a:ext>
            </a:extLst>
          </p:cNvPr>
          <p:cNvSpPr/>
          <p:nvPr/>
        </p:nvSpPr>
        <p:spPr>
          <a:xfrm>
            <a:off x="3434538" y="2231025"/>
            <a:ext cx="3582956" cy="195942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9A3632FF-5B71-444D-8DA9-5A5BAA9BBEFC}"/>
              </a:ext>
            </a:extLst>
          </p:cNvPr>
          <p:cNvSpPr/>
          <p:nvPr/>
        </p:nvSpPr>
        <p:spPr>
          <a:xfrm>
            <a:off x="1228580" y="3415004"/>
            <a:ext cx="2198863" cy="2286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68BA6CD-46E0-4D7A-BF20-74FEA0467752}"/>
              </a:ext>
            </a:extLst>
          </p:cNvPr>
          <p:cNvSpPr txBox="1"/>
          <p:nvPr/>
        </p:nvSpPr>
        <p:spPr>
          <a:xfrm>
            <a:off x="273600" y="112669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■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772EDC5-8F63-4CFC-A07C-4D4A7FB09700}"/>
              </a:ext>
            </a:extLst>
          </p:cNvPr>
          <p:cNvSpPr txBox="1"/>
          <p:nvPr/>
        </p:nvSpPr>
        <p:spPr>
          <a:xfrm>
            <a:off x="1444262" y="1126696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버튼 클릭 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04005FB-9FCB-4EF3-9A8F-815FB4A5A5F4}"/>
              </a:ext>
            </a:extLst>
          </p:cNvPr>
          <p:cNvSpPr txBox="1"/>
          <p:nvPr/>
        </p:nvSpPr>
        <p:spPr>
          <a:xfrm>
            <a:off x="307264" y="757364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4) </a:t>
            </a:r>
            <a:r>
              <a:rPr lang="ko-KR" altLang="en-US" dirty="0"/>
              <a:t>신규 등록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A386B7A-D1E5-4177-B23E-F73D3DB6A444}"/>
              </a:ext>
            </a:extLst>
          </p:cNvPr>
          <p:cNvSpPr/>
          <p:nvPr/>
        </p:nvSpPr>
        <p:spPr>
          <a:xfrm>
            <a:off x="6456009" y="3214287"/>
            <a:ext cx="3123494" cy="2309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왼쪽 중괄호 1">
            <a:extLst>
              <a:ext uri="{FF2B5EF4-FFF2-40B4-BE49-F238E27FC236}">
                <a16:creationId xmlns:a16="http://schemas.microsoft.com/office/drawing/2014/main" xmlns="" id="{48EE2461-EA5A-4041-987A-A7CFE75579DA}"/>
              </a:ext>
            </a:extLst>
          </p:cNvPr>
          <p:cNvSpPr/>
          <p:nvPr/>
        </p:nvSpPr>
        <p:spPr>
          <a:xfrm>
            <a:off x="5964328" y="3771976"/>
            <a:ext cx="314591" cy="19964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26F62EB-94E7-477A-867F-F7435CCE4887}"/>
              </a:ext>
            </a:extLst>
          </p:cNvPr>
          <p:cNvSpPr txBox="1"/>
          <p:nvPr/>
        </p:nvSpPr>
        <p:spPr>
          <a:xfrm>
            <a:off x="4127126" y="4571574"/>
            <a:ext cx="1560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신청 정보 입력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및 파일 첨부</a:t>
            </a:r>
          </a:p>
        </p:txBody>
      </p:sp>
    </p:spTree>
    <p:extLst>
      <p:ext uri="{BB962C8B-B14F-4D97-AF65-F5344CB8AC3E}">
        <p14:creationId xmlns:p14="http://schemas.microsoft.com/office/powerpoint/2010/main" val="2893372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73EA134-BB19-40D9-B37B-82E169E0AD22}"/>
              </a:ext>
            </a:extLst>
          </p:cNvPr>
          <p:cNvSpPr txBox="1"/>
          <p:nvPr/>
        </p:nvSpPr>
        <p:spPr>
          <a:xfrm>
            <a:off x="0" y="0"/>
            <a:ext cx="4504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/>
              <a:t>지출결의서 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68BA6CD-46E0-4D7A-BF20-74FEA0467752}"/>
              </a:ext>
            </a:extLst>
          </p:cNvPr>
          <p:cNvSpPr txBox="1"/>
          <p:nvPr/>
        </p:nvSpPr>
        <p:spPr>
          <a:xfrm>
            <a:off x="307264" y="1196967"/>
            <a:ext cx="4697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■ 증빙서류 파일 첨부 </a:t>
            </a:r>
            <a:r>
              <a:rPr lang="en-US" altLang="ko-KR" dirty="0"/>
              <a:t>: </a:t>
            </a:r>
            <a:r>
              <a:rPr lang="en-US" altLang="ko-KR" dirty="0" err="1"/>
              <a:t>ServiceImpl</a:t>
            </a:r>
            <a:r>
              <a:rPr lang="ko-KR" altLang="en-US" dirty="0"/>
              <a:t>에 구현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04005FB-9FCB-4EF3-9A8F-815FB4A5A5F4}"/>
              </a:ext>
            </a:extLst>
          </p:cNvPr>
          <p:cNvSpPr txBox="1"/>
          <p:nvPr/>
        </p:nvSpPr>
        <p:spPr>
          <a:xfrm>
            <a:off x="307264" y="757364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4) </a:t>
            </a:r>
            <a:r>
              <a:rPr lang="ko-KR" altLang="en-US" dirty="0"/>
              <a:t>신규 등록 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12C98D39-CA1E-4FE0-9A14-36AF0932A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04" y="1923553"/>
            <a:ext cx="7640953" cy="4268889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FE2460AA-BC87-4F60-87EF-74E0F06FCDF8}"/>
              </a:ext>
            </a:extLst>
          </p:cNvPr>
          <p:cNvSpPr/>
          <p:nvPr/>
        </p:nvSpPr>
        <p:spPr>
          <a:xfrm>
            <a:off x="1223058" y="3579968"/>
            <a:ext cx="4202382" cy="184677"/>
          </a:xfrm>
          <a:prstGeom prst="rect">
            <a:avLst/>
          </a:prstGeom>
          <a:noFill/>
          <a:ln w="19050">
            <a:solidFill>
              <a:srgbClr val="FDC3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A70650DD-B9C3-4FBB-8F80-40B8D186FF15}"/>
              </a:ext>
            </a:extLst>
          </p:cNvPr>
          <p:cNvSpPr txBox="1"/>
          <p:nvPr/>
        </p:nvSpPr>
        <p:spPr>
          <a:xfrm>
            <a:off x="5425440" y="3541501"/>
            <a:ext cx="155363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업로드 파일경로 설정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E3DC110E-582D-4A6A-8C6C-AA6E7925D140}"/>
              </a:ext>
            </a:extLst>
          </p:cNvPr>
          <p:cNvSpPr/>
          <p:nvPr/>
        </p:nvSpPr>
        <p:spPr>
          <a:xfrm>
            <a:off x="1223058" y="4213861"/>
            <a:ext cx="4743402" cy="64008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AB880BC-1763-46D7-BC4C-F63F6A76AF4C}"/>
              </a:ext>
            </a:extLst>
          </p:cNvPr>
          <p:cNvSpPr txBox="1"/>
          <p:nvPr/>
        </p:nvSpPr>
        <p:spPr>
          <a:xfrm>
            <a:off x="5966460" y="4160365"/>
            <a:ext cx="1221809" cy="110799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업로드할 파일 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ko-KR" altLang="en-US" sz="1100" dirty="0">
                <a:solidFill>
                  <a:schemeClr val="bg1"/>
                </a:solidFill>
              </a:rPr>
              <a:t>파일정보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en-US" altLang="ko-KR" sz="1100" dirty="0">
                <a:solidFill>
                  <a:schemeClr val="bg1"/>
                </a:solidFill>
              </a:rPr>
              <a:t>(</a:t>
            </a:r>
            <a:r>
              <a:rPr lang="ko-KR" altLang="en-US" sz="1100" dirty="0">
                <a:solidFill>
                  <a:schemeClr val="bg1"/>
                </a:solidFill>
              </a:rPr>
              <a:t>파일경로</a:t>
            </a:r>
            <a:r>
              <a:rPr lang="en-US" altLang="ko-KR" sz="1100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1100" dirty="0">
                <a:solidFill>
                  <a:schemeClr val="bg1"/>
                </a:solidFill>
              </a:rPr>
              <a:t>파일명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br>
              <a:rPr lang="en-US" altLang="ko-KR" sz="1100" dirty="0">
                <a:solidFill>
                  <a:schemeClr val="bg1"/>
                </a:solidFill>
              </a:rPr>
            </a:br>
            <a:r>
              <a:rPr lang="ko-KR" altLang="en-US" sz="1100" dirty="0">
                <a:solidFill>
                  <a:schemeClr val="bg1"/>
                </a:solidFill>
              </a:rPr>
              <a:t>파일 사이즈</a:t>
            </a:r>
            <a:r>
              <a:rPr lang="en-US" altLang="ko-KR" sz="1100" dirty="0">
                <a:solidFill>
                  <a:schemeClr val="bg1"/>
                </a:solidFill>
              </a:rPr>
              <a:t>)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>
                <a:solidFill>
                  <a:schemeClr val="bg1"/>
                </a:solidFill>
              </a:rPr>
              <a:t/>
            </a:r>
            <a:br>
              <a:rPr lang="en-US" altLang="ko-KR" sz="1100" dirty="0">
                <a:solidFill>
                  <a:schemeClr val="bg1"/>
                </a:solidFill>
              </a:rPr>
            </a:br>
            <a:r>
              <a:rPr lang="ko-KR" altLang="en-US" sz="1100" dirty="0">
                <a:solidFill>
                  <a:schemeClr val="bg1"/>
                </a:solidFill>
              </a:rPr>
              <a:t>파라미터로 전달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EF8D82C-EACD-45EE-B3B8-E1DA94EB571C}"/>
              </a:ext>
            </a:extLst>
          </p:cNvPr>
          <p:cNvSpPr txBox="1"/>
          <p:nvPr/>
        </p:nvSpPr>
        <p:spPr>
          <a:xfrm>
            <a:off x="3666519" y="5082517"/>
            <a:ext cx="2167581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업로드 파일정보 테이블에 저장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BC8B6183-5DE3-45A7-B76E-7647BAD1075A}"/>
              </a:ext>
            </a:extLst>
          </p:cNvPr>
          <p:cNvSpPr/>
          <p:nvPr/>
        </p:nvSpPr>
        <p:spPr>
          <a:xfrm>
            <a:off x="1505771" y="5100665"/>
            <a:ext cx="2167582" cy="1676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1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7A0A682C-EB4E-4329-A5AE-E3F141353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81860"/>
            <a:ext cx="12192001" cy="2387600"/>
          </a:xfrm>
          <a:solidFill>
            <a:srgbClr val="0070C0"/>
          </a:solidFill>
        </p:spPr>
        <p:txBody>
          <a:bodyPr anchor="ctr"/>
          <a:lstStyle/>
          <a:p>
            <a:r>
              <a:rPr lang="en-US" altLang="ko-KR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1899096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73EA134-BB19-40D9-B37B-82E169E0AD22}"/>
              </a:ext>
            </a:extLst>
          </p:cNvPr>
          <p:cNvSpPr txBox="1"/>
          <p:nvPr/>
        </p:nvSpPr>
        <p:spPr>
          <a:xfrm>
            <a:off x="0" y="0"/>
            <a:ext cx="4504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/>
              <a:t>지출결의서 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68BA6CD-46E0-4D7A-BF20-74FEA0467752}"/>
              </a:ext>
            </a:extLst>
          </p:cNvPr>
          <p:cNvSpPr txBox="1"/>
          <p:nvPr/>
        </p:nvSpPr>
        <p:spPr>
          <a:xfrm>
            <a:off x="273600" y="1165899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■</a:t>
            </a:r>
            <a:r>
              <a:rPr lang="en-US" altLang="ko-KR" dirty="0"/>
              <a:t> </a:t>
            </a:r>
            <a:r>
              <a:rPr lang="ko-KR" altLang="en-US" dirty="0"/>
              <a:t>저장 완료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04005FB-9FCB-4EF3-9A8F-815FB4A5A5F4}"/>
              </a:ext>
            </a:extLst>
          </p:cNvPr>
          <p:cNvSpPr txBox="1"/>
          <p:nvPr/>
        </p:nvSpPr>
        <p:spPr>
          <a:xfrm>
            <a:off x="307264" y="757364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4) </a:t>
            </a:r>
            <a:r>
              <a:rPr lang="ko-KR" altLang="en-US" dirty="0"/>
              <a:t>신규 등록 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29C3807B-6201-4E6F-8290-DD8241E242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92"/>
          <a:stretch/>
        </p:blipFill>
        <p:spPr>
          <a:xfrm>
            <a:off x="307264" y="2222614"/>
            <a:ext cx="6201192" cy="149931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CCCDFB69-3778-4B3D-98F0-AB138F1CAB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" r="587" b="1818"/>
          <a:stretch/>
        </p:blipFill>
        <p:spPr>
          <a:xfrm>
            <a:off x="6508455" y="2330278"/>
            <a:ext cx="3284947" cy="13840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E1BF94A-5CAE-46B2-A0EF-90B217428FA8}"/>
              </a:ext>
            </a:extLst>
          </p:cNvPr>
          <p:cNvSpPr txBox="1"/>
          <p:nvPr/>
        </p:nvSpPr>
        <p:spPr>
          <a:xfrm>
            <a:off x="273600" y="1706125"/>
            <a:ext cx="7061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정상적으로 신청 정보가 지출결의 정보 테이블에 저장됨을 확인 할 수 있음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76B7E8D-99CC-43B5-B100-D51711D50223}"/>
              </a:ext>
            </a:extLst>
          </p:cNvPr>
          <p:cNvSpPr/>
          <p:nvPr/>
        </p:nvSpPr>
        <p:spPr>
          <a:xfrm>
            <a:off x="307263" y="3597380"/>
            <a:ext cx="9486139" cy="1169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42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68BA6CD-46E0-4D7A-BF20-74FEA0467752}"/>
              </a:ext>
            </a:extLst>
          </p:cNvPr>
          <p:cNvSpPr txBox="1"/>
          <p:nvPr/>
        </p:nvSpPr>
        <p:spPr>
          <a:xfrm>
            <a:off x="273600" y="1126696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■</a:t>
            </a:r>
            <a:r>
              <a:rPr lang="en-US" altLang="ko-KR" dirty="0"/>
              <a:t> </a:t>
            </a:r>
            <a:r>
              <a:rPr lang="ko-KR" altLang="en-US" dirty="0"/>
              <a:t>지출 결의 번호를 클릭해 신청 정보 </a:t>
            </a:r>
            <a:r>
              <a:rPr lang="ko-KR" altLang="en-US" dirty="0" err="1"/>
              <a:t>단건</a:t>
            </a:r>
            <a:r>
              <a:rPr lang="ko-KR" altLang="en-US" dirty="0"/>
              <a:t> 조회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04005FB-9FCB-4EF3-9A8F-815FB4A5A5F4}"/>
              </a:ext>
            </a:extLst>
          </p:cNvPr>
          <p:cNvSpPr txBox="1"/>
          <p:nvPr/>
        </p:nvSpPr>
        <p:spPr>
          <a:xfrm>
            <a:off x="307264" y="757364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5) </a:t>
            </a:r>
            <a:r>
              <a:rPr lang="ko-KR" altLang="en-US" dirty="0"/>
              <a:t>신청 건 삭제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E987EA5-531B-4C50-83A3-D2AC5D2A9A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34" r="859" b="8333"/>
          <a:stretch/>
        </p:blipFill>
        <p:spPr>
          <a:xfrm>
            <a:off x="307264" y="1583471"/>
            <a:ext cx="7149300" cy="53962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xmlns="" id="{4E669882-8D87-4DAD-9C69-C2BB2C220052}"/>
              </a:ext>
            </a:extLst>
          </p:cNvPr>
          <p:cNvSpPr/>
          <p:nvPr/>
        </p:nvSpPr>
        <p:spPr>
          <a:xfrm>
            <a:off x="381000" y="1853282"/>
            <a:ext cx="640080" cy="269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52DA16A-033D-42FA-A06C-D5CFF3E12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4" y="2295525"/>
            <a:ext cx="2981321" cy="336889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3302B1A-D96F-42A1-9A67-17916FB4B40F}"/>
              </a:ext>
            </a:extLst>
          </p:cNvPr>
          <p:cNvSpPr/>
          <p:nvPr/>
        </p:nvSpPr>
        <p:spPr>
          <a:xfrm>
            <a:off x="3655062" y="5464176"/>
            <a:ext cx="516888" cy="141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xmlns="" id="{E50A9C50-83B0-45F9-B1FC-A2DB0D5D4B0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4458" y="2219897"/>
            <a:ext cx="825627" cy="632464"/>
          </a:xfrm>
          <a:prstGeom prst="bentConnector3">
            <a:avLst>
              <a:gd name="adj1" fmla="val 9983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0FD8EF88-C955-4B52-B01C-932A21C28C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" t="29222" r="10180" b="2529"/>
          <a:stretch/>
        </p:blipFill>
        <p:spPr>
          <a:xfrm>
            <a:off x="4660446" y="2537402"/>
            <a:ext cx="6810544" cy="82308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B868AAA7-98F6-4707-824B-96BBC8A4E1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504" y="5969216"/>
            <a:ext cx="2411537" cy="696058"/>
          </a:xfrm>
          <a:prstGeom prst="rect">
            <a:avLst/>
          </a:prstGeom>
          <a:ln w="12700">
            <a:solidFill>
              <a:srgbClr val="FDC3F1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4CDA21E4-737D-49FA-8241-B3851DF5946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8" t="1665" r="10207" b="15898"/>
          <a:stretch/>
        </p:blipFill>
        <p:spPr>
          <a:xfrm>
            <a:off x="4660446" y="4171574"/>
            <a:ext cx="6810543" cy="863048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257DF118-FE36-41A9-837A-3B63FD8BF33C}"/>
              </a:ext>
            </a:extLst>
          </p:cNvPr>
          <p:cNvSpPr/>
          <p:nvPr/>
        </p:nvSpPr>
        <p:spPr>
          <a:xfrm>
            <a:off x="4660447" y="2667105"/>
            <a:ext cx="6810543" cy="1334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xmlns="" id="{309C55DD-C34A-49D2-ABE2-626F4E579239}"/>
              </a:ext>
            </a:extLst>
          </p:cNvPr>
          <p:cNvSpPr/>
          <p:nvPr/>
        </p:nvSpPr>
        <p:spPr>
          <a:xfrm rot="5400000">
            <a:off x="8043464" y="3589652"/>
            <a:ext cx="444617" cy="40011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8B21F301-9ACC-4B33-B27D-4E413A130BD4}"/>
              </a:ext>
            </a:extLst>
          </p:cNvPr>
          <p:cNvSpPr txBox="1"/>
          <p:nvPr/>
        </p:nvSpPr>
        <p:spPr>
          <a:xfrm>
            <a:off x="0" y="0"/>
            <a:ext cx="4504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/>
              <a:t>지출결의서 신청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68BA6CD-46E0-4D7A-BF20-74FEA0467752}"/>
              </a:ext>
            </a:extLst>
          </p:cNvPr>
          <p:cNvSpPr txBox="1"/>
          <p:nvPr/>
        </p:nvSpPr>
        <p:spPr>
          <a:xfrm>
            <a:off x="8622846" y="3567398"/>
            <a:ext cx="2656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정상적으로 테이블에서 삭제 되었음</a:t>
            </a:r>
          </a:p>
        </p:txBody>
      </p:sp>
    </p:spTree>
    <p:extLst>
      <p:ext uri="{BB962C8B-B14F-4D97-AF65-F5344CB8AC3E}">
        <p14:creationId xmlns:p14="http://schemas.microsoft.com/office/powerpoint/2010/main" val="3333582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61E8232-54CE-4498-BAB3-E2EC6BFF3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87"/>
          <a:stretch/>
        </p:blipFill>
        <p:spPr>
          <a:xfrm>
            <a:off x="1017271" y="1541999"/>
            <a:ext cx="9524418" cy="10374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73EA134-BB19-40D9-B37B-82E169E0AD22}"/>
              </a:ext>
            </a:extLst>
          </p:cNvPr>
          <p:cNvSpPr txBox="1"/>
          <p:nvPr/>
        </p:nvSpPr>
        <p:spPr>
          <a:xfrm>
            <a:off x="0" y="0"/>
            <a:ext cx="4504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/>
              <a:t>지출결의서 신청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68BA6CD-46E0-4D7A-BF20-74FEA0467752}"/>
              </a:ext>
            </a:extLst>
          </p:cNvPr>
          <p:cNvSpPr txBox="1"/>
          <p:nvPr/>
        </p:nvSpPr>
        <p:spPr>
          <a:xfrm>
            <a:off x="273600" y="1126696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■ 승인 및 반려 처리 이후 </a:t>
            </a:r>
            <a:r>
              <a:rPr lang="ko-KR" altLang="en-US" dirty="0" err="1"/>
              <a:t>단건</a:t>
            </a:r>
            <a:r>
              <a:rPr lang="ko-KR" altLang="en-US" dirty="0"/>
              <a:t> 조회 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04005FB-9FCB-4EF3-9A8F-815FB4A5A5F4}"/>
              </a:ext>
            </a:extLst>
          </p:cNvPr>
          <p:cNvSpPr txBox="1"/>
          <p:nvPr/>
        </p:nvSpPr>
        <p:spPr>
          <a:xfrm>
            <a:off x="307264" y="757364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5) </a:t>
            </a:r>
            <a:r>
              <a:rPr lang="ko-KR" altLang="en-US" dirty="0"/>
              <a:t>신청 건 삭제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4E669882-8D87-4DAD-9C69-C2BB2C220052}"/>
              </a:ext>
            </a:extLst>
          </p:cNvPr>
          <p:cNvSpPr/>
          <p:nvPr/>
        </p:nvSpPr>
        <p:spPr>
          <a:xfrm>
            <a:off x="1018806" y="2282115"/>
            <a:ext cx="886174" cy="26981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xmlns="" id="{E50A9C50-83B0-45F9-B1FC-A2DB0D5D4B0D}"/>
              </a:ext>
            </a:extLst>
          </p:cNvPr>
          <p:cNvCxnSpPr>
            <a:cxnSpLocks/>
            <a:stCxn id="5" idx="4"/>
          </p:cNvCxnSpPr>
          <p:nvPr/>
        </p:nvCxnSpPr>
        <p:spPr>
          <a:xfrm rot="16200000" flipH="1">
            <a:off x="1549974" y="2463845"/>
            <a:ext cx="450466" cy="62662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85011C90-C4E3-4759-9CDD-DFEDD172793B}"/>
              </a:ext>
            </a:extLst>
          </p:cNvPr>
          <p:cNvSpPr/>
          <p:nvPr/>
        </p:nvSpPr>
        <p:spPr>
          <a:xfrm>
            <a:off x="8012072" y="2321667"/>
            <a:ext cx="611752" cy="2023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A1B36AED-FAB0-4790-8B16-CF25DB604C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7" r="-1"/>
          <a:stretch/>
        </p:blipFill>
        <p:spPr>
          <a:xfrm>
            <a:off x="2267339" y="2777158"/>
            <a:ext cx="3512141" cy="3960882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B31A2D58-CFD5-41BF-AAEB-E4F192ACEF5B}"/>
              </a:ext>
            </a:extLst>
          </p:cNvPr>
          <p:cNvCxnSpPr>
            <a:cxnSpLocks/>
          </p:cNvCxnSpPr>
          <p:nvPr/>
        </p:nvCxnSpPr>
        <p:spPr>
          <a:xfrm flipH="1">
            <a:off x="5601478" y="6611323"/>
            <a:ext cx="8366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7C3FE3A-F921-4B60-B4D1-5DB6FBD31BF1}"/>
              </a:ext>
            </a:extLst>
          </p:cNvPr>
          <p:cNvSpPr txBox="1"/>
          <p:nvPr/>
        </p:nvSpPr>
        <p:spPr>
          <a:xfrm>
            <a:off x="6456243" y="6457434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삭제 버튼 표시되지 않음</a:t>
            </a:r>
          </a:p>
        </p:txBody>
      </p:sp>
    </p:spTree>
    <p:extLst>
      <p:ext uri="{BB962C8B-B14F-4D97-AF65-F5344CB8AC3E}">
        <p14:creationId xmlns:p14="http://schemas.microsoft.com/office/powerpoint/2010/main" val="2939420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7A0A682C-EB4E-4329-A5AE-E3F141353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28520"/>
            <a:ext cx="12192001" cy="2387600"/>
          </a:xfrm>
          <a:solidFill>
            <a:schemeClr val="accent1"/>
          </a:solidFill>
        </p:spPr>
        <p:txBody>
          <a:bodyPr anchor="ctr"/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지출결의서 조회 및 승인</a:t>
            </a:r>
          </a:p>
        </p:txBody>
      </p:sp>
    </p:spTree>
    <p:extLst>
      <p:ext uri="{BB962C8B-B14F-4D97-AF65-F5344CB8AC3E}">
        <p14:creationId xmlns:p14="http://schemas.microsoft.com/office/powerpoint/2010/main" val="2647548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C4B0B89-F5A4-4F90-BA22-4371B35DE7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3" b="2630"/>
          <a:stretch/>
        </p:blipFill>
        <p:spPr>
          <a:xfrm>
            <a:off x="2129066" y="2369037"/>
            <a:ext cx="7190341" cy="4274609"/>
          </a:xfrm>
          <a:prstGeom prst="rect">
            <a:avLst/>
          </a:prstGeom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C799443-7001-421D-9D77-F93539D22644}"/>
              </a:ext>
            </a:extLst>
          </p:cNvPr>
          <p:cNvSpPr txBox="1"/>
          <p:nvPr/>
        </p:nvSpPr>
        <p:spPr>
          <a:xfrm>
            <a:off x="0" y="0"/>
            <a:ext cx="4504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5. </a:t>
            </a:r>
            <a:r>
              <a:rPr lang="ko-KR" altLang="en-US" sz="2000" dirty="0"/>
              <a:t>지출결의서 조회 및 승인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B9DE2F8-36CD-4B89-A335-08164183EF04}"/>
              </a:ext>
            </a:extLst>
          </p:cNvPr>
          <p:cNvSpPr txBox="1"/>
          <p:nvPr/>
        </p:nvSpPr>
        <p:spPr>
          <a:xfrm>
            <a:off x="264270" y="791818"/>
            <a:ext cx="10262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</a:t>
            </a:r>
            <a:r>
              <a:rPr lang="ko-KR" altLang="en-US" dirty="0"/>
              <a:t> 페이지 기능</a:t>
            </a:r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>
                <a:solidFill>
                  <a:srgbClr val="FF0000"/>
                </a:solidFill>
              </a:rPr>
              <a:t>모든 직원의 지출결의서 신청 </a:t>
            </a:r>
            <a:r>
              <a:rPr lang="ko-KR" altLang="en-US" dirty="0" err="1">
                <a:solidFill>
                  <a:srgbClr val="FF0000"/>
                </a:solidFill>
              </a:rPr>
              <a:t>리스트을</a:t>
            </a:r>
            <a:r>
              <a:rPr lang="ko-KR" altLang="en-US" dirty="0">
                <a:solidFill>
                  <a:srgbClr val="FF0000"/>
                </a:solidFill>
              </a:rPr>
              <a:t> 조회</a:t>
            </a:r>
            <a:r>
              <a:rPr lang="ko-KR" altLang="en-US" dirty="0"/>
              <a:t>하고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/>
              <a:t>단건</a:t>
            </a:r>
            <a:r>
              <a:rPr lang="en-US" altLang="ko-KR" dirty="0"/>
              <a:t> (</a:t>
            </a:r>
            <a:r>
              <a:rPr lang="ko-KR" altLang="en-US" dirty="0"/>
              <a:t>결의번호</a:t>
            </a:r>
            <a:r>
              <a:rPr lang="en-US" altLang="ko-KR" dirty="0"/>
              <a:t>) </a:t>
            </a:r>
            <a:r>
              <a:rPr lang="ko-KR" altLang="en-US" dirty="0"/>
              <a:t>을 선택하여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</a:t>
            </a:r>
            <a:r>
              <a:rPr lang="ko-KR" altLang="en-US" dirty="0"/>
              <a:t>해당 건의 승인 및 반려 처리를 할 수 있음 </a:t>
            </a:r>
          </a:p>
        </p:txBody>
      </p:sp>
    </p:spTree>
    <p:extLst>
      <p:ext uri="{BB962C8B-B14F-4D97-AF65-F5344CB8AC3E}">
        <p14:creationId xmlns:p14="http://schemas.microsoft.com/office/powerpoint/2010/main" val="2450359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C799443-7001-421D-9D77-F93539D22644}"/>
              </a:ext>
            </a:extLst>
          </p:cNvPr>
          <p:cNvSpPr txBox="1"/>
          <p:nvPr/>
        </p:nvSpPr>
        <p:spPr>
          <a:xfrm>
            <a:off x="0" y="0"/>
            <a:ext cx="4504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5. </a:t>
            </a:r>
            <a:r>
              <a:rPr lang="ko-KR" altLang="en-US" sz="2000" dirty="0"/>
              <a:t>지출결의서 조회 및 승인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878B184-32C7-41B9-B75B-52532112742D}"/>
              </a:ext>
            </a:extLst>
          </p:cNvPr>
          <p:cNvSpPr txBox="1"/>
          <p:nvPr/>
        </p:nvSpPr>
        <p:spPr>
          <a:xfrm>
            <a:off x="273601" y="791818"/>
            <a:ext cx="2242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페이지 처리 로직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ABFD27BE-61F4-4557-9A11-E151754FA961}"/>
              </a:ext>
            </a:extLst>
          </p:cNvPr>
          <p:cNvSpPr/>
          <p:nvPr/>
        </p:nvSpPr>
        <p:spPr>
          <a:xfrm>
            <a:off x="898271" y="1922136"/>
            <a:ext cx="1618252" cy="813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조회 조건 선택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xmlns="" id="{6CFB6F5D-6134-4B85-9059-D1E994330654}"/>
              </a:ext>
            </a:extLst>
          </p:cNvPr>
          <p:cNvSpPr/>
          <p:nvPr/>
        </p:nvSpPr>
        <p:spPr>
          <a:xfrm>
            <a:off x="2848913" y="2128222"/>
            <a:ext cx="444617" cy="40011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4A973F4-F099-478F-92FC-906CBB84286A}"/>
              </a:ext>
            </a:extLst>
          </p:cNvPr>
          <p:cNvSpPr/>
          <p:nvPr/>
        </p:nvSpPr>
        <p:spPr>
          <a:xfrm>
            <a:off x="3625920" y="1905042"/>
            <a:ext cx="2470080" cy="813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모든 직원이 신청한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지출결의 리스트 조회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xmlns="" id="{614984BC-A6E1-4C0D-8F87-23C65DD761DD}"/>
              </a:ext>
            </a:extLst>
          </p:cNvPr>
          <p:cNvSpPr/>
          <p:nvPr/>
        </p:nvSpPr>
        <p:spPr>
          <a:xfrm>
            <a:off x="2783347" y="3969291"/>
            <a:ext cx="444617" cy="40011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8354452-AD5A-4038-9269-8157B77B14D8}"/>
              </a:ext>
            </a:extLst>
          </p:cNvPr>
          <p:cNvSpPr txBox="1"/>
          <p:nvPr/>
        </p:nvSpPr>
        <p:spPr>
          <a:xfrm>
            <a:off x="253142" y="1250263"/>
            <a:ext cx="613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■ 지출결의서 신청 리스트 조회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3F8B90D-E4CF-4607-8B5F-42C561690DEE}"/>
              </a:ext>
            </a:extLst>
          </p:cNvPr>
          <p:cNvSpPr txBox="1"/>
          <p:nvPr/>
        </p:nvSpPr>
        <p:spPr>
          <a:xfrm>
            <a:off x="273601" y="3059829"/>
            <a:ext cx="613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■ 승인 </a:t>
            </a:r>
            <a:r>
              <a:rPr lang="en-US" altLang="ko-KR" dirty="0"/>
              <a:t>/ </a:t>
            </a:r>
            <a:r>
              <a:rPr lang="ko-KR" altLang="en-US" dirty="0"/>
              <a:t>반려 처리</a:t>
            </a:r>
            <a:r>
              <a:rPr lang="en-US" altLang="ko-KR" dirty="0"/>
              <a:t>(</a:t>
            </a:r>
            <a:r>
              <a:rPr lang="ko-KR" altLang="en-US" dirty="0" err="1"/>
              <a:t>모달창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C935026-FBC1-4112-B50B-D8D8CB6BFA74}"/>
              </a:ext>
            </a:extLst>
          </p:cNvPr>
          <p:cNvSpPr/>
          <p:nvPr/>
        </p:nvSpPr>
        <p:spPr>
          <a:xfrm>
            <a:off x="898271" y="3769236"/>
            <a:ext cx="1618252" cy="8137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결의번호 클릭</a:t>
            </a:r>
            <a:endParaRPr lang="en-US" altLang="ko-KR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EED526D5-BC3F-4EC3-AD16-DAAC461E8133}"/>
              </a:ext>
            </a:extLst>
          </p:cNvPr>
          <p:cNvSpPr/>
          <p:nvPr/>
        </p:nvSpPr>
        <p:spPr>
          <a:xfrm>
            <a:off x="3625919" y="3752142"/>
            <a:ext cx="2009771" cy="8137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모달창</a:t>
            </a:r>
            <a:r>
              <a:rPr lang="ko-KR" altLang="en-US" sz="1400" dirty="0"/>
              <a:t> 열림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 err="1"/>
              <a:t>신청건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단건</a:t>
            </a:r>
            <a:r>
              <a:rPr lang="ko-KR" altLang="en-US" sz="1400" dirty="0"/>
              <a:t> 조회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56970964-6398-4C57-9DBE-903E19FB6E4A}"/>
              </a:ext>
            </a:extLst>
          </p:cNvPr>
          <p:cNvSpPr/>
          <p:nvPr/>
        </p:nvSpPr>
        <p:spPr>
          <a:xfrm>
            <a:off x="6707762" y="3752142"/>
            <a:ext cx="1801756" cy="8137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승인 </a:t>
            </a:r>
            <a:r>
              <a:rPr lang="en-US" altLang="ko-KR" sz="1400" dirty="0"/>
              <a:t>/ </a:t>
            </a:r>
            <a:r>
              <a:rPr lang="ko-KR" altLang="en-US" sz="1400" dirty="0"/>
              <a:t>반려 정보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지출결의정보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테이블에 </a:t>
            </a:r>
            <a:r>
              <a:rPr lang="en-US" altLang="ko-KR" sz="1400" dirty="0"/>
              <a:t>UPDATE</a:t>
            </a:r>
            <a:endParaRPr lang="ko-KR" altLang="en-US" sz="1400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xmlns="" id="{684A8669-4013-44B8-B05B-CC8667B5ED7B}"/>
              </a:ext>
            </a:extLst>
          </p:cNvPr>
          <p:cNvSpPr/>
          <p:nvPr/>
        </p:nvSpPr>
        <p:spPr>
          <a:xfrm>
            <a:off x="5906323" y="3969291"/>
            <a:ext cx="444617" cy="40011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E1BCA3DF-3F09-439A-A181-35C60317C593}"/>
              </a:ext>
            </a:extLst>
          </p:cNvPr>
          <p:cNvSpPr/>
          <p:nvPr/>
        </p:nvSpPr>
        <p:spPr>
          <a:xfrm>
            <a:off x="9668598" y="3752142"/>
            <a:ext cx="1801756" cy="8137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계정 금액 정보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테이블에 지출 정보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저장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xmlns="" id="{223FFBCC-8114-4473-8F18-3680CE4D81D4}"/>
              </a:ext>
            </a:extLst>
          </p:cNvPr>
          <p:cNvSpPr/>
          <p:nvPr/>
        </p:nvSpPr>
        <p:spPr>
          <a:xfrm>
            <a:off x="8867159" y="3969291"/>
            <a:ext cx="444617" cy="40011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B022CDE-BE9F-4B41-B0CE-919C815493D1}"/>
              </a:ext>
            </a:extLst>
          </p:cNvPr>
          <p:cNvSpPr txBox="1"/>
          <p:nvPr/>
        </p:nvSpPr>
        <p:spPr>
          <a:xfrm>
            <a:off x="9668598" y="3086547"/>
            <a:ext cx="16573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승인 처리 시</a:t>
            </a:r>
          </a:p>
        </p:txBody>
      </p:sp>
    </p:spTree>
    <p:extLst>
      <p:ext uri="{BB962C8B-B14F-4D97-AF65-F5344CB8AC3E}">
        <p14:creationId xmlns:p14="http://schemas.microsoft.com/office/powerpoint/2010/main" val="2460864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C799443-7001-421D-9D77-F93539D22644}"/>
              </a:ext>
            </a:extLst>
          </p:cNvPr>
          <p:cNvSpPr txBox="1"/>
          <p:nvPr/>
        </p:nvSpPr>
        <p:spPr>
          <a:xfrm>
            <a:off x="0" y="0"/>
            <a:ext cx="4504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5. </a:t>
            </a:r>
            <a:r>
              <a:rPr lang="ko-KR" altLang="en-US" sz="2000" dirty="0"/>
              <a:t>지출결의서 조회 및 승인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B9DE2F8-36CD-4B89-A335-08164183EF04}"/>
              </a:ext>
            </a:extLst>
          </p:cNvPr>
          <p:cNvSpPr txBox="1"/>
          <p:nvPr/>
        </p:nvSpPr>
        <p:spPr>
          <a:xfrm>
            <a:off x="264270" y="791818"/>
            <a:ext cx="94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신청 건 승인 및 반려처리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40B2E93-58A4-4C11-9CA2-9780BB87E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90" y="1600408"/>
            <a:ext cx="5562600" cy="839843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xmlns="" id="{6EB64C70-B052-4CDA-9F77-AE562A0CDE63}"/>
              </a:ext>
            </a:extLst>
          </p:cNvPr>
          <p:cNvSpPr/>
          <p:nvPr/>
        </p:nvSpPr>
        <p:spPr>
          <a:xfrm>
            <a:off x="353290" y="2020329"/>
            <a:ext cx="552450" cy="198234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xmlns="" id="{80B16BC6-E7FE-477B-A818-0A54CB4C5B26}"/>
              </a:ext>
            </a:extLst>
          </p:cNvPr>
          <p:cNvCxnSpPr>
            <a:cxnSpLocks/>
            <a:stCxn id="8" idx="4"/>
          </p:cNvCxnSpPr>
          <p:nvPr/>
        </p:nvCxnSpPr>
        <p:spPr>
          <a:xfrm rot="16200000" flipH="1">
            <a:off x="672575" y="2175503"/>
            <a:ext cx="589292" cy="67541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7E11E7C9-F894-4BF2-9169-D792B883D5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9"/>
          <a:stretch/>
        </p:blipFill>
        <p:spPr>
          <a:xfrm>
            <a:off x="1304928" y="2557021"/>
            <a:ext cx="3403551" cy="430097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36FB678C-2993-4339-A411-5FA91D08A7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4" t="3625" r="913" b="5866"/>
          <a:stretch/>
        </p:blipFill>
        <p:spPr>
          <a:xfrm>
            <a:off x="4835898" y="5757529"/>
            <a:ext cx="3149020" cy="69868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3B1BD15-E4AA-475D-BEC5-44C5DEF6B046}"/>
              </a:ext>
            </a:extLst>
          </p:cNvPr>
          <p:cNvSpPr txBox="1"/>
          <p:nvPr/>
        </p:nvSpPr>
        <p:spPr>
          <a:xfrm>
            <a:off x="4717715" y="5449752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반려 선택 시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D34558D0-1C25-4B5C-A205-86E8822CF660}"/>
              </a:ext>
            </a:extLst>
          </p:cNvPr>
          <p:cNvCxnSpPr>
            <a:cxnSpLocks/>
          </p:cNvCxnSpPr>
          <p:nvPr/>
        </p:nvCxnSpPr>
        <p:spPr>
          <a:xfrm flipH="1">
            <a:off x="7817471" y="6260761"/>
            <a:ext cx="2948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4A7BE9F-9BA7-4C75-B258-3D8DADA0D72E}"/>
              </a:ext>
            </a:extLst>
          </p:cNvPr>
          <p:cNvSpPr txBox="1"/>
          <p:nvPr/>
        </p:nvSpPr>
        <p:spPr>
          <a:xfrm>
            <a:off x="8112337" y="6106873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반려사유 입력 창 활성화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6AAD0C0-0192-48DD-B31D-D9D203116EB6}"/>
              </a:ext>
            </a:extLst>
          </p:cNvPr>
          <p:cNvSpPr txBox="1"/>
          <p:nvPr/>
        </p:nvSpPr>
        <p:spPr>
          <a:xfrm>
            <a:off x="264269" y="1194054"/>
            <a:ext cx="94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 신청 건 </a:t>
            </a:r>
            <a:r>
              <a:rPr lang="ko-KR" altLang="en-US" dirty="0" err="1"/>
              <a:t>단건</a:t>
            </a:r>
            <a:r>
              <a:rPr lang="ko-KR" altLang="en-US" dirty="0"/>
              <a:t> 조회</a:t>
            </a:r>
          </a:p>
        </p:txBody>
      </p:sp>
    </p:spTree>
    <p:extLst>
      <p:ext uri="{BB962C8B-B14F-4D97-AF65-F5344CB8AC3E}">
        <p14:creationId xmlns:p14="http://schemas.microsoft.com/office/powerpoint/2010/main" val="9524362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C799443-7001-421D-9D77-F93539D22644}"/>
              </a:ext>
            </a:extLst>
          </p:cNvPr>
          <p:cNvSpPr txBox="1"/>
          <p:nvPr/>
        </p:nvSpPr>
        <p:spPr>
          <a:xfrm>
            <a:off x="0" y="0"/>
            <a:ext cx="4504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5. </a:t>
            </a:r>
            <a:r>
              <a:rPr lang="ko-KR" altLang="en-US" sz="2000" dirty="0"/>
              <a:t>지출결의서 조회 및 승인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B9DE2F8-36CD-4B89-A335-08164183EF04}"/>
              </a:ext>
            </a:extLst>
          </p:cNvPr>
          <p:cNvSpPr txBox="1"/>
          <p:nvPr/>
        </p:nvSpPr>
        <p:spPr>
          <a:xfrm>
            <a:off x="264270" y="791818"/>
            <a:ext cx="94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신청 건 승인 및 반려처리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04C0E94-3E20-4C41-91E0-55C4AD759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43" y="1906444"/>
            <a:ext cx="9941700" cy="4173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EEA3212-B332-4CC2-A80A-3C0470056DAF}"/>
              </a:ext>
            </a:extLst>
          </p:cNvPr>
          <p:cNvSpPr txBox="1"/>
          <p:nvPr/>
        </p:nvSpPr>
        <p:spPr>
          <a:xfrm>
            <a:off x="264270" y="1217840"/>
            <a:ext cx="630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■ 신청자가 첨부한 증빙서류 다운로드 </a:t>
            </a:r>
            <a:r>
              <a:rPr lang="en-US" altLang="ko-KR" dirty="0"/>
              <a:t>: Controller</a:t>
            </a:r>
            <a:r>
              <a:rPr lang="ko-KR" altLang="en-US" dirty="0"/>
              <a:t>에 구현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9E8839E-FA60-4BB4-9C56-F51A540B3DF6}"/>
              </a:ext>
            </a:extLst>
          </p:cNvPr>
          <p:cNvSpPr/>
          <p:nvPr/>
        </p:nvSpPr>
        <p:spPr>
          <a:xfrm>
            <a:off x="2912458" y="3904661"/>
            <a:ext cx="2554891" cy="200613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30D863F-AF20-43DF-AD08-296E923CF67D}"/>
              </a:ext>
            </a:extLst>
          </p:cNvPr>
          <p:cNvSpPr txBox="1"/>
          <p:nvPr/>
        </p:nvSpPr>
        <p:spPr>
          <a:xfrm>
            <a:off x="4313884" y="3627662"/>
            <a:ext cx="265649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첨부된 파일이름 조회해서 가져오기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DD1B432-10B2-49FF-B834-3432F19AA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539" y="3167596"/>
            <a:ext cx="3418588" cy="92013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475067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3FAAE406-B4A8-43A9-8709-E24F5343B5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59"/>
          <a:stretch/>
        </p:blipFill>
        <p:spPr>
          <a:xfrm>
            <a:off x="264269" y="1746921"/>
            <a:ext cx="7327155" cy="402821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C799443-7001-421D-9D77-F93539D22644}"/>
              </a:ext>
            </a:extLst>
          </p:cNvPr>
          <p:cNvSpPr txBox="1"/>
          <p:nvPr/>
        </p:nvSpPr>
        <p:spPr>
          <a:xfrm>
            <a:off x="0" y="0"/>
            <a:ext cx="4504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5. </a:t>
            </a:r>
            <a:r>
              <a:rPr lang="ko-KR" altLang="en-US" sz="2000" dirty="0"/>
              <a:t>지출결의서 조회 및 승인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B9DE2F8-36CD-4B89-A335-08164183EF04}"/>
              </a:ext>
            </a:extLst>
          </p:cNvPr>
          <p:cNvSpPr txBox="1"/>
          <p:nvPr/>
        </p:nvSpPr>
        <p:spPr>
          <a:xfrm>
            <a:off x="264270" y="791818"/>
            <a:ext cx="94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신청 건 승인 및 반려처리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1C246A1-75FF-412B-B858-F2DCE552A631}"/>
              </a:ext>
            </a:extLst>
          </p:cNvPr>
          <p:cNvSpPr txBox="1"/>
          <p:nvPr/>
        </p:nvSpPr>
        <p:spPr>
          <a:xfrm>
            <a:off x="192833" y="1235530"/>
            <a:ext cx="152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■ </a:t>
            </a:r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67002AD2-F370-493A-B948-C2EA87D3B03F}"/>
              </a:ext>
            </a:extLst>
          </p:cNvPr>
          <p:cNvSpPr/>
          <p:nvPr/>
        </p:nvSpPr>
        <p:spPr>
          <a:xfrm>
            <a:off x="659342" y="4829174"/>
            <a:ext cx="2283883" cy="200025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59F69121-453E-4E07-9505-DB17662C49D9}"/>
              </a:ext>
            </a:extLst>
          </p:cNvPr>
          <p:cNvSpPr txBox="1"/>
          <p:nvPr/>
        </p:nvSpPr>
        <p:spPr>
          <a:xfrm>
            <a:off x="8097380" y="1236890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■ </a:t>
            </a:r>
            <a:r>
              <a:rPr lang="en-US" altLang="ko-KR" dirty="0"/>
              <a:t>Mapper</a:t>
            </a:r>
            <a:endParaRPr lang="ko-KR" altLang="en-US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1898F703-D3A7-4344-BB5E-38417F32D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25" y="1746921"/>
            <a:ext cx="2752725" cy="1730065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870EE366-C439-4014-AD79-0F2D52B183E1}"/>
              </a:ext>
            </a:extLst>
          </p:cNvPr>
          <p:cNvSpPr/>
          <p:nvPr/>
        </p:nvSpPr>
        <p:spPr>
          <a:xfrm>
            <a:off x="8374593" y="1952624"/>
            <a:ext cx="1950508" cy="196505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520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D2966EA-2D82-44A2-A177-48C8E381B024}"/>
              </a:ext>
            </a:extLst>
          </p:cNvPr>
          <p:cNvSpPr txBox="1"/>
          <p:nvPr/>
        </p:nvSpPr>
        <p:spPr>
          <a:xfrm>
            <a:off x="0" y="0"/>
            <a:ext cx="4504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5. </a:t>
            </a:r>
            <a:r>
              <a:rPr lang="ko-KR" altLang="en-US" sz="2000" dirty="0"/>
              <a:t>지출결의서 조회 및 승인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E51DA75-92BC-49ED-BB23-FA9D075A94C9}"/>
              </a:ext>
            </a:extLst>
          </p:cNvPr>
          <p:cNvSpPr txBox="1"/>
          <p:nvPr/>
        </p:nvSpPr>
        <p:spPr>
          <a:xfrm>
            <a:off x="264270" y="791818"/>
            <a:ext cx="94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신청 건 승인 및 반려처리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8818EF5-AF6F-41BE-AA65-ABDC6719ADCD}"/>
              </a:ext>
            </a:extLst>
          </p:cNvPr>
          <p:cNvSpPr txBox="1"/>
          <p:nvPr/>
        </p:nvSpPr>
        <p:spPr>
          <a:xfrm>
            <a:off x="264269" y="1194054"/>
            <a:ext cx="94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 승인 및 반려 처리시 승인정보 저장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8EDA07B-EA8A-41AC-91D0-67E490C49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9" b="2302"/>
          <a:stretch/>
        </p:blipFill>
        <p:spPr>
          <a:xfrm>
            <a:off x="344360" y="1713553"/>
            <a:ext cx="7448987" cy="111578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6572293-2E71-45B0-AA61-999FB84046F1}"/>
              </a:ext>
            </a:extLst>
          </p:cNvPr>
          <p:cNvSpPr/>
          <p:nvPr/>
        </p:nvSpPr>
        <p:spPr>
          <a:xfrm>
            <a:off x="5905500" y="2276937"/>
            <a:ext cx="1838325" cy="2757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8AC38B57-CD70-469A-9B5B-BC636F8CA8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32" r="403"/>
          <a:stretch/>
        </p:blipFill>
        <p:spPr>
          <a:xfrm>
            <a:off x="344360" y="3116084"/>
            <a:ext cx="8599615" cy="82153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AE63979E-9A8B-495C-A178-A69114F988DE}"/>
              </a:ext>
            </a:extLst>
          </p:cNvPr>
          <p:cNvSpPr/>
          <p:nvPr/>
        </p:nvSpPr>
        <p:spPr>
          <a:xfrm>
            <a:off x="4855758" y="3093815"/>
            <a:ext cx="2779990" cy="3931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0F65880-EB9B-46CB-B5F6-88F69420D9D5}"/>
              </a:ext>
            </a:extLst>
          </p:cNvPr>
          <p:cNvSpPr txBox="1"/>
          <p:nvPr/>
        </p:nvSpPr>
        <p:spPr>
          <a:xfrm>
            <a:off x="344360" y="4352834"/>
            <a:ext cx="9448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 계정금액정보 테이블 </a:t>
            </a:r>
            <a:r>
              <a:rPr lang="en-US" altLang="ko-KR" dirty="0"/>
              <a:t>(</a:t>
            </a:r>
            <a:r>
              <a:rPr lang="en-US" altLang="ko-KR" dirty="0" err="1"/>
              <a:t>tb_acc_slip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: </a:t>
            </a:r>
            <a:r>
              <a:rPr lang="ko-KR" altLang="en-US" dirty="0"/>
              <a:t>승인 처리된 지출결의 정보 저장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6190A2A1-89E4-4E3D-92A8-7965FB1ABC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47"/>
          <a:stretch/>
        </p:blipFill>
        <p:spPr>
          <a:xfrm>
            <a:off x="364112" y="5330046"/>
            <a:ext cx="8281551" cy="82867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D838C9C5-B136-4719-B064-C3844E5A11E9}"/>
              </a:ext>
            </a:extLst>
          </p:cNvPr>
          <p:cNvSpPr/>
          <p:nvPr/>
        </p:nvSpPr>
        <p:spPr>
          <a:xfrm>
            <a:off x="364112" y="5330045"/>
            <a:ext cx="7710488" cy="4025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55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C799443-7001-421D-9D77-F93539D22644}"/>
              </a:ext>
            </a:extLst>
          </p:cNvPr>
          <p:cNvSpPr txBox="1"/>
          <p:nvPr/>
        </p:nvSpPr>
        <p:spPr>
          <a:xfrm>
            <a:off x="0" y="0"/>
            <a:ext cx="4504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프로젝트 개요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878B184-32C7-41B9-B75B-52532112742D}"/>
              </a:ext>
            </a:extLst>
          </p:cNvPr>
          <p:cNvSpPr txBox="1"/>
          <p:nvPr/>
        </p:nvSpPr>
        <p:spPr>
          <a:xfrm>
            <a:off x="315546" y="1269991"/>
            <a:ext cx="1102047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1)</a:t>
            </a:r>
            <a:r>
              <a:rPr lang="ko-KR" altLang="en-US" sz="2000" dirty="0"/>
              <a:t> 프로젝트명 </a:t>
            </a:r>
            <a:r>
              <a:rPr lang="en-US" altLang="ko-KR" sz="2000" dirty="0"/>
              <a:t>: ERP </a:t>
            </a:r>
            <a:r>
              <a:rPr lang="ko-KR" altLang="en-US" sz="2000" dirty="0"/>
              <a:t>솔루션 구현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>
                <a:latin typeface="+mj-lt"/>
              </a:rPr>
              <a:t>2)</a:t>
            </a:r>
            <a:r>
              <a:rPr lang="ko-KR" altLang="en-US" sz="2000" dirty="0">
                <a:latin typeface="+mj-lt"/>
              </a:rPr>
              <a:t> 프로젝트 수행 기간 </a:t>
            </a:r>
            <a:r>
              <a:rPr lang="en-US" altLang="ko-KR" sz="2000" dirty="0">
                <a:latin typeface="+mj-lt"/>
              </a:rPr>
              <a:t>: 2021.04.24 ~ 2021.06.01</a:t>
            </a:r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dirty="0"/>
              <a:t>3)</a:t>
            </a:r>
            <a:r>
              <a:rPr lang="ko-KR" altLang="en-US" sz="2000" dirty="0"/>
              <a:t> 참여 인원 </a:t>
            </a:r>
            <a:r>
              <a:rPr lang="en-US" altLang="ko-KR" sz="2000" dirty="0"/>
              <a:t>: 7</a:t>
            </a:r>
            <a:r>
              <a:rPr lang="ko-KR" altLang="en-US" sz="2000" dirty="0"/>
              <a:t>명</a:t>
            </a:r>
            <a:endParaRPr lang="en-US" altLang="ko-KR" sz="2000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 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96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7A0A682C-EB4E-4329-A5AE-E3F141353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37080"/>
            <a:ext cx="12192001" cy="2387600"/>
          </a:xfrm>
          <a:solidFill>
            <a:schemeClr val="accent1"/>
          </a:solidFill>
        </p:spPr>
        <p:txBody>
          <a:bodyPr anchor="ctr"/>
          <a:lstStyle/>
          <a:p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6.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영업실적 조회</a:t>
            </a:r>
          </a:p>
        </p:txBody>
      </p:sp>
    </p:spTree>
    <p:extLst>
      <p:ext uri="{BB962C8B-B14F-4D97-AF65-F5344CB8AC3E}">
        <p14:creationId xmlns:p14="http://schemas.microsoft.com/office/powerpoint/2010/main" val="1099149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52C85666-1739-4664-A2F0-F15B0FCF1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496" y="2775089"/>
            <a:ext cx="4993095" cy="30497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D2966EA-2D82-44A2-A177-48C8E381B024}"/>
              </a:ext>
            </a:extLst>
          </p:cNvPr>
          <p:cNvSpPr txBox="1"/>
          <p:nvPr/>
        </p:nvSpPr>
        <p:spPr>
          <a:xfrm>
            <a:off x="0" y="0"/>
            <a:ext cx="4504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6. </a:t>
            </a:r>
            <a:r>
              <a:rPr lang="ko-KR" altLang="en-US" sz="2000" dirty="0"/>
              <a:t>영업실적 조회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312E693-7836-406D-A1DF-CD86761F2674}"/>
              </a:ext>
            </a:extLst>
          </p:cNvPr>
          <p:cNvSpPr txBox="1"/>
          <p:nvPr/>
        </p:nvSpPr>
        <p:spPr>
          <a:xfrm>
            <a:off x="273601" y="791818"/>
            <a:ext cx="9520555" cy="147732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1)</a:t>
            </a:r>
            <a:r>
              <a:rPr lang="ko-KR" altLang="en-US" dirty="0"/>
              <a:t> 페이지 기능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영업사원</a:t>
            </a:r>
            <a:r>
              <a:rPr lang="en-US" altLang="ko-KR" dirty="0"/>
              <a:t>(</a:t>
            </a:r>
            <a:r>
              <a:rPr lang="ko-KR" altLang="en-US" dirty="0"/>
              <a:t>유저 타입 </a:t>
            </a:r>
            <a:r>
              <a:rPr lang="en-US" altLang="ko-KR" dirty="0"/>
              <a:t>D)</a:t>
            </a:r>
            <a:r>
              <a:rPr lang="ko-KR" altLang="en-US" dirty="0"/>
              <a:t> </a:t>
            </a:r>
            <a:r>
              <a:rPr lang="en-US" altLang="ko-KR" dirty="0"/>
              <a:t>:  </a:t>
            </a:r>
            <a:r>
              <a:rPr lang="ko-KR" altLang="en-US" dirty="0">
                <a:solidFill>
                  <a:srgbClr val="FF0000"/>
                </a:solidFill>
              </a:rPr>
              <a:t>영업사원 본인</a:t>
            </a:r>
            <a:r>
              <a:rPr lang="ko-KR" altLang="en-US" dirty="0"/>
              <a:t>이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등록한 일별</a:t>
            </a:r>
            <a:r>
              <a:rPr lang="en-US" altLang="ko-KR" dirty="0"/>
              <a:t>, </a:t>
            </a:r>
            <a:r>
              <a:rPr lang="ko-KR" altLang="en-US" dirty="0"/>
              <a:t>제품별</a:t>
            </a:r>
            <a:r>
              <a:rPr lang="en-US" altLang="ko-KR" dirty="0"/>
              <a:t>, </a:t>
            </a:r>
            <a:r>
              <a:rPr lang="ko-KR" altLang="en-US" dirty="0"/>
              <a:t>목표수량</a:t>
            </a:r>
            <a:r>
              <a:rPr lang="en-US" altLang="ko-KR" dirty="0"/>
              <a:t>, </a:t>
            </a:r>
            <a:r>
              <a:rPr lang="ko-KR" altLang="en-US" dirty="0"/>
              <a:t>실적수량을 조회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임원</a:t>
            </a:r>
            <a:r>
              <a:rPr lang="en-US" altLang="ko-KR" dirty="0"/>
              <a:t>(</a:t>
            </a:r>
            <a:r>
              <a:rPr lang="ko-KR" altLang="en-US" dirty="0"/>
              <a:t>유저 타입 </a:t>
            </a:r>
            <a:r>
              <a:rPr lang="en-US" altLang="ko-KR" dirty="0"/>
              <a:t>B)</a:t>
            </a:r>
            <a:r>
              <a:rPr lang="ko-KR" altLang="en-US" dirty="0"/>
              <a:t> </a:t>
            </a:r>
            <a:r>
              <a:rPr lang="en-US" altLang="ko-KR" dirty="0"/>
              <a:t>:  </a:t>
            </a:r>
            <a:r>
              <a:rPr lang="ko-KR" altLang="en-US" dirty="0">
                <a:solidFill>
                  <a:srgbClr val="7030A0"/>
                </a:solidFill>
              </a:rPr>
              <a:t>모든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7030A0"/>
                </a:solidFill>
              </a:rPr>
              <a:t>영업사원</a:t>
            </a:r>
            <a:r>
              <a:rPr lang="ko-KR" altLang="en-US" dirty="0"/>
              <a:t>의 일별</a:t>
            </a:r>
            <a:r>
              <a:rPr lang="en-US" altLang="ko-KR" dirty="0"/>
              <a:t>, </a:t>
            </a:r>
            <a:r>
              <a:rPr lang="ko-KR" altLang="en-US" dirty="0"/>
              <a:t>제품별</a:t>
            </a:r>
            <a:r>
              <a:rPr lang="en-US" altLang="ko-KR" dirty="0"/>
              <a:t>, </a:t>
            </a:r>
            <a:r>
              <a:rPr lang="ko-KR" altLang="en-US" dirty="0"/>
              <a:t>목표수량</a:t>
            </a:r>
            <a:r>
              <a:rPr lang="en-US" altLang="ko-KR" dirty="0"/>
              <a:t>, </a:t>
            </a:r>
            <a:r>
              <a:rPr lang="ko-KR" altLang="en-US" dirty="0"/>
              <a:t>실적수량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0070C0"/>
                </a:solidFill>
              </a:rPr>
              <a:t>달성율</a:t>
            </a:r>
            <a:r>
              <a:rPr lang="ko-KR" altLang="en-US" dirty="0"/>
              <a:t> 조회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B8E8E1B2-ACCD-44DC-9534-512B57CFE4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6049"/>
          <a:stretch/>
        </p:blipFill>
        <p:spPr>
          <a:xfrm>
            <a:off x="409093" y="2775089"/>
            <a:ext cx="5298797" cy="29489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742C21F-EED7-4A4B-9889-C2D92116F125}"/>
              </a:ext>
            </a:extLst>
          </p:cNvPr>
          <p:cNvSpPr txBox="1"/>
          <p:nvPr/>
        </p:nvSpPr>
        <p:spPr>
          <a:xfrm>
            <a:off x="2252444" y="5881516"/>
            <a:ext cx="151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영업사원</a:t>
            </a:r>
            <a:r>
              <a:rPr lang="en-US" altLang="ko-KR" dirty="0"/>
              <a:t>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4F459FB-F7C4-497D-8FA4-F28B73C5825F}"/>
              </a:ext>
            </a:extLst>
          </p:cNvPr>
          <p:cNvSpPr txBox="1"/>
          <p:nvPr/>
        </p:nvSpPr>
        <p:spPr>
          <a:xfrm>
            <a:off x="8138132" y="5805316"/>
            <a:ext cx="151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임원 </a:t>
            </a:r>
            <a:r>
              <a:rPr lang="en-US" altLang="ko-KR" dirty="0"/>
              <a:t>&gt;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D987F5B1-D45C-4F56-B999-E1BA01096FCE}"/>
              </a:ext>
            </a:extLst>
          </p:cNvPr>
          <p:cNvSpPr/>
          <p:nvPr/>
        </p:nvSpPr>
        <p:spPr>
          <a:xfrm>
            <a:off x="6857253" y="3618084"/>
            <a:ext cx="423022" cy="197626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BE257F96-6701-436F-9B19-9114C575C728}"/>
              </a:ext>
            </a:extLst>
          </p:cNvPr>
          <p:cNvSpPr/>
          <p:nvPr/>
        </p:nvSpPr>
        <p:spPr>
          <a:xfrm>
            <a:off x="10394950" y="3618084"/>
            <a:ext cx="463549" cy="197626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3813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D2966EA-2D82-44A2-A177-48C8E381B024}"/>
              </a:ext>
            </a:extLst>
          </p:cNvPr>
          <p:cNvSpPr txBox="1"/>
          <p:nvPr/>
        </p:nvSpPr>
        <p:spPr>
          <a:xfrm>
            <a:off x="0" y="0"/>
            <a:ext cx="4504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6. </a:t>
            </a:r>
            <a:r>
              <a:rPr lang="ko-KR" altLang="en-US" sz="2000" dirty="0"/>
              <a:t>영업실적 조회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E51DA75-92BC-49ED-BB23-FA9D075A94C9}"/>
              </a:ext>
            </a:extLst>
          </p:cNvPr>
          <p:cNvSpPr txBox="1"/>
          <p:nvPr/>
        </p:nvSpPr>
        <p:spPr>
          <a:xfrm>
            <a:off x="264270" y="791818"/>
            <a:ext cx="94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영업실적 리스트 조회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8818EF5-AF6F-41BE-AA65-ABDC6719ADCD}"/>
              </a:ext>
            </a:extLst>
          </p:cNvPr>
          <p:cNvSpPr txBox="1"/>
          <p:nvPr/>
        </p:nvSpPr>
        <p:spPr>
          <a:xfrm>
            <a:off x="264270" y="1232649"/>
            <a:ext cx="94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 </a:t>
            </a:r>
            <a:r>
              <a:rPr lang="en-US" altLang="ko-KR" dirty="0"/>
              <a:t>Controller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AF066EF-B958-4A67-9F80-8A4A26082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1673480"/>
            <a:ext cx="6867144" cy="488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222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D2966EA-2D82-44A2-A177-48C8E381B024}"/>
              </a:ext>
            </a:extLst>
          </p:cNvPr>
          <p:cNvSpPr txBox="1"/>
          <p:nvPr/>
        </p:nvSpPr>
        <p:spPr>
          <a:xfrm>
            <a:off x="0" y="0"/>
            <a:ext cx="4504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6. </a:t>
            </a:r>
            <a:r>
              <a:rPr lang="ko-KR" altLang="en-US" sz="2000" dirty="0"/>
              <a:t>영업실적 조회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E51DA75-92BC-49ED-BB23-FA9D075A94C9}"/>
              </a:ext>
            </a:extLst>
          </p:cNvPr>
          <p:cNvSpPr txBox="1"/>
          <p:nvPr/>
        </p:nvSpPr>
        <p:spPr>
          <a:xfrm>
            <a:off x="264270" y="791818"/>
            <a:ext cx="94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영업실적 리스트 조회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8818EF5-AF6F-41BE-AA65-ABDC6719ADCD}"/>
              </a:ext>
            </a:extLst>
          </p:cNvPr>
          <p:cNvSpPr txBox="1"/>
          <p:nvPr/>
        </p:nvSpPr>
        <p:spPr>
          <a:xfrm>
            <a:off x="264270" y="1229259"/>
            <a:ext cx="94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 </a:t>
            </a:r>
            <a:r>
              <a:rPr lang="en-US" altLang="ko-KR" dirty="0"/>
              <a:t>Mapper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54B18FA-4DA4-4769-9041-F94EBF76F4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67"/>
          <a:stretch/>
        </p:blipFill>
        <p:spPr>
          <a:xfrm>
            <a:off x="374607" y="1666061"/>
            <a:ext cx="4493983" cy="30979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449C3142-24BF-42B0-81C6-4F206D6D3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07" y="4764024"/>
            <a:ext cx="4493983" cy="20939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8583A40B-D18F-4ECC-A89D-A912BE85F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662" y="1666061"/>
            <a:ext cx="4675218" cy="301360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3BA6C134-1529-4817-BD15-234FEA5D2658}"/>
              </a:ext>
            </a:extLst>
          </p:cNvPr>
          <p:cNvSpPr/>
          <p:nvPr/>
        </p:nvSpPr>
        <p:spPr>
          <a:xfrm>
            <a:off x="6273078" y="1899814"/>
            <a:ext cx="3775797" cy="69708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088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D2966EA-2D82-44A2-A177-48C8E381B024}"/>
              </a:ext>
            </a:extLst>
          </p:cNvPr>
          <p:cNvSpPr txBox="1"/>
          <p:nvPr/>
        </p:nvSpPr>
        <p:spPr>
          <a:xfrm>
            <a:off x="0" y="0"/>
            <a:ext cx="4504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6. </a:t>
            </a:r>
            <a:r>
              <a:rPr lang="ko-KR" altLang="en-US" sz="2000" dirty="0"/>
              <a:t>영업실적 조회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E51DA75-92BC-49ED-BB23-FA9D075A94C9}"/>
              </a:ext>
            </a:extLst>
          </p:cNvPr>
          <p:cNvSpPr txBox="1"/>
          <p:nvPr/>
        </p:nvSpPr>
        <p:spPr>
          <a:xfrm>
            <a:off x="264270" y="791818"/>
            <a:ext cx="94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영업실적 리스트 조회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8818EF5-AF6F-41BE-AA65-ABDC6719ADCD}"/>
              </a:ext>
            </a:extLst>
          </p:cNvPr>
          <p:cNvSpPr txBox="1"/>
          <p:nvPr/>
        </p:nvSpPr>
        <p:spPr>
          <a:xfrm>
            <a:off x="264270" y="1254605"/>
            <a:ext cx="94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 </a:t>
            </a:r>
            <a:r>
              <a:rPr lang="en-US" altLang="ko-KR" dirty="0"/>
              <a:t>Callback JSP</a:t>
            </a:r>
            <a:r>
              <a:rPr lang="ko-KR" altLang="en-US" dirty="0"/>
              <a:t> 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A06834B-7114-4454-B6DC-59F1BC80A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4" y="1891128"/>
            <a:ext cx="8895588" cy="463902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3D133E13-B566-43C2-AC30-FA922E809FEA}"/>
              </a:ext>
            </a:extLst>
          </p:cNvPr>
          <p:cNvSpPr/>
          <p:nvPr/>
        </p:nvSpPr>
        <p:spPr>
          <a:xfrm>
            <a:off x="2386878" y="4190670"/>
            <a:ext cx="2285706" cy="40876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709C8207-7FF6-413C-AACC-635F76A46828}"/>
              </a:ext>
            </a:extLst>
          </p:cNvPr>
          <p:cNvSpPr/>
          <p:nvPr/>
        </p:nvSpPr>
        <p:spPr>
          <a:xfrm>
            <a:off x="2386878" y="5254854"/>
            <a:ext cx="2285706" cy="4087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43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C799443-7001-421D-9D77-F93539D22644}"/>
              </a:ext>
            </a:extLst>
          </p:cNvPr>
          <p:cNvSpPr txBox="1"/>
          <p:nvPr/>
        </p:nvSpPr>
        <p:spPr>
          <a:xfrm>
            <a:off x="0" y="0"/>
            <a:ext cx="4504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프로젝트 소개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878B184-32C7-41B9-B75B-52532112742D}"/>
              </a:ext>
            </a:extLst>
          </p:cNvPr>
          <p:cNvSpPr txBox="1"/>
          <p:nvPr/>
        </p:nvSpPr>
        <p:spPr>
          <a:xfrm>
            <a:off x="273601" y="791818"/>
            <a:ext cx="110204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■ </a:t>
            </a:r>
            <a:r>
              <a:rPr lang="en-US" altLang="ko-KR" b="1" dirty="0"/>
              <a:t>ERP 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기업 전체의 자원을 효과적이며</a:t>
            </a:r>
            <a:r>
              <a:rPr lang="en-US" altLang="ko-KR" dirty="0"/>
              <a:t>, </a:t>
            </a:r>
            <a:r>
              <a:rPr lang="ko-KR" altLang="en-US" dirty="0"/>
              <a:t>통합적으로 관리하고 경영의 효율화를 도모하는 수단이다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 정보의 통합을 위해 기업의 모든 자원을 최적의 상태로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관리하고자 하는 개념으로서 기업 자원 관리</a:t>
            </a:r>
            <a:r>
              <a:rPr lang="en-US" altLang="ko-KR" dirty="0"/>
              <a:t>(ERP) </a:t>
            </a:r>
            <a:r>
              <a:rPr lang="ko-KR" altLang="en-US" dirty="0"/>
              <a:t>혹은 업무 통합 관리라고 볼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 </a:t>
            </a:r>
            <a:r>
              <a:rPr lang="ko-KR" altLang="en-US" dirty="0"/>
              <a:t>좁은 의미에서는 통합적인 자료를 구축하여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회사의 자금</a:t>
            </a:r>
            <a:r>
              <a:rPr lang="en-US" altLang="ko-KR" dirty="0"/>
              <a:t>, </a:t>
            </a:r>
            <a:r>
              <a:rPr lang="ko-KR" altLang="en-US" dirty="0"/>
              <a:t>회계</a:t>
            </a:r>
            <a:r>
              <a:rPr lang="en-US" altLang="ko-KR" dirty="0"/>
              <a:t>, </a:t>
            </a:r>
            <a:r>
              <a:rPr lang="ko-KR" altLang="en-US" dirty="0"/>
              <a:t>구매</a:t>
            </a:r>
            <a:r>
              <a:rPr lang="en-US" altLang="ko-KR" dirty="0"/>
              <a:t>, </a:t>
            </a:r>
            <a:r>
              <a:rPr lang="ko-KR" altLang="en-US" dirty="0"/>
              <a:t>생산</a:t>
            </a:r>
            <a:r>
              <a:rPr lang="en-US" altLang="ko-KR" dirty="0"/>
              <a:t>, </a:t>
            </a:r>
            <a:r>
              <a:rPr lang="ko-KR" altLang="en-US" dirty="0"/>
              <a:t>판매 등 모든 업무의 흐름을 효율적으로 자동 조절해 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870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167E138C-CCF5-4CA2-B9E9-84847DD3371A}"/>
              </a:ext>
            </a:extLst>
          </p:cNvPr>
          <p:cNvSpPr/>
          <p:nvPr/>
        </p:nvSpPr>
        <p:spPr>
          <a:xfrm>
            <a:off x="8391525" y="4129258"/>
            <a:ext cx="2264427" cy="532896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167E138C-CCF5-4CA2-B9E9-84847DD3371A}"/>
              </a:ext>
            </a:extLst>
          </p:cNvPr>
          <p:cNvSpPr/>
          <p:nvPr/>
        </p:nvSpPr>
        <p:spPr>
          <a:xfrm>
            <a:off x="5762699" y="3599249"/>
            <a:ext cx="4893253" cy="532896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167E138C-CCF5-4CA2-B9E9-84847DD3371A}"/>
              </a:ext>
            </a:extLst>
          </p:cNvPr>
          <p:cNvSpPr/>
          <p:nvPr/>
        </p:nvSpPr>
        <p:spPr>
          <a:xfrm>
            <a:off x="1975295" y="4332695"/>
            <a:ext cx="1564452" cy="532896"/>
          </a:xfrm>
          <a:prstGeom prst="rect">
            <a:avLst/>
          </a:prstGeom>
          <a:solidFill>
            <a:schemeClr val="accent2">
              <a:lumMod val="60000"/>
              <a:lumOff val="40000"/>
              <a:alpha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C799443-7001-421D-9D77-F93539D22644}"/>
              </a:ext>
            </a:extLst>
          </p:cNvPr>
          <p:cNvSpPr txBox="1"/>
          <p:nvPr/>
        </p:nvSpPr>
        <p:spPr>
          <a:xfrm>
            <a:off x="0" y="0"/>
            <a:ext cx="4504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프로젝트 개요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10758" y="812148"/>
            <a:ext cx="11382659" cy="6035804"/>
            <a:chOff x="453047" y="638528"/>
            <a:chExt cx="11382659" cy="6035804"/>
          </a:xfrm>
        </p:grpSpPr>
        <p:grpSp>
          <p:nvGrpSpPr>
            <p:cNvPr id="5" name="그룹 4"/>
            <p:cNvGrpSpPr/>
            <p:nvPr/>
          </p:nvGrpSpPr>
          <p:grpSpPr>
            <a:xfrm>
              <a:off x="453047" y="638528"/>
              <a:ext cx="11382659" cy="5902899"/>
              <a:chOff x="535427" y="424340"/>
              <a:chExt cx="11382659" cy="5902899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4890549" y="2272222"/>
                <a:ext cx="1037464" cy="27288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나눔스퀘어 ExtraBold"/>
                  </a:rPr>
                  <a:t>영업담당자</a:t>
                </a:r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6371446" y="2801984"/>
                <a:ext cx="1421036" cy="27288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71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나눔스퀘어 ExtraBold"/>
                  </a:rPr>
                  <a:t>근태 신청</a:t>
                </a: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6371446" y="3324561"/>
                <a:ext cx="1421036" cy="27288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71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나눔스퀘어 ExtraBold"/>
                  </a:rPr>
                  <a:t>지출결의 신청</a:t>
                </a: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6368613" y="1772401"/>
                <a:ext cx="1421036" cy="27288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71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나눔스퀘어 ExtraBold"/>
                  </a:rPr>
                  <a:t>급여 조회</a:t>
                </a: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10880622" y="2797493"/>
                <a:ext cx="1037464" cy="27288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나눔스퀘어 ExtraBold"/>
                  </a:rPr>
                  <a:t>임 원</a:t>
                </a:r>
              </a:p>
            </p:txBody>
          </p:sp>
          <p:cxnSp>
            <p:nvCxnSpPr>
              <p:cNvPr id="14" name="직선 화살표 연결선 13"/>
              <p:cNvCxnSpPr>
                <a:cxnSpLocks/>
                <a:stCxn id="25" idx="3"/>
                <a:endCxn id="9" idx="1"/>
              </p:cNvCxnSpPr>
              <p:nvPr/>
            </p:nvCxnSpPr>
            <p:spPr>
              <a:xfrm flipV="1">
                <a:off x="3670891" y="2408662"/>
                <a:ext cx="1219658" cy="47834"/>
              </a:xfrm>
              <a:prstGeom prst="straightConnector1">
                <a:avLst/>
              </a:prstGeom>
              <a:ln w="15875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모서리가 둥근 직사각형 14"/>
              <p:cNvSpPr/>
              <p:nvPr/>
            </p:nvSpPr>
            <p:spPr>
              <a:xfrm>
                <a:off x="8913293" y="2806538"/>
                <a:ext cx="1421036" cy="27288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71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나눔스퀘어 ExtraBold"/>
                  </a:rPr>
                  <a:t>근태 승인</a:t>
                </a:r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535427" y="3494906"/>
                <a:ext cx="1037464" cy="27288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나눔스퀘어 ExtraBold"/>
                  </a:rPr>
                  <a:t>회계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나눔스퀘어 ExtraBold"/>
                  </a:rPr>
                  <a:t>/</a:t>
                </a:r>
                <a:r>
                  <a:rPr lang="ko-KR" altLang="en-US" sz="1200" b="1" dirty="0">
                    <a:solidFill>
                      <a:schemeClr val="tx1"/>
                    </a:solidFill>
                    <a:latin typeface="나눔스퀘어 ExtraBold"/>
                  </a:rPr>
                  <a:t>총무</a:t>
                </a:r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2270899" y="2890760"/>
                <a:ext cx="1421036" cy="27288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71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나눔스퀘어 ExtraBold"/>
                  </a:rPr>
                  <a:t>급여 지급</a:t>
                </a:r>
                <a:r>
                  <a:rPr lang="en-US" altLang="ko-KR" sz="1200" b="1" dirty="0">
                    <a:solidFill>
                      <a:schemeClr val="tx1"/>
                    </a:solidFill>
                    <a:latin typeface="나눔스퀘어 ExtraBold"/>
                  </a:rPr>
                  <a:t>/</a:t>
                </a:r>
                <a:r>
                  <a:rPr lang="ko-KR" altLang="en-US" sz="1200" b="1" dirty="0">
                    <a:solidFill>
                      <a:schemeClr val="tx1"/>
                    </a:solidFill>
                    <a:latin typeface="나눔스퀘어 ExtraBold"/>
                  </a:rPr>
                  <a:t>조회</a:t>
                </a: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6371446" y="3836631"/>
                <a:ext cx="1421036" cy="27288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71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>
                    <a:solidFill>
                      <a:schemeClr val="tx1"/>
                    </a:solidFill>
                    <a:latin typeface="나눔스퀘어 ExtraBold"/>
                  </a:rPr>
                  <a:t>영업계획</a:t>
                </a:r>
                <a:endParaRPr lang="ko-KR" altLang="en-US" sz="1200" b="1" dirty="0">
                  <a:solidFill>
                    <a:schemeClr val="tx1"/>
                  </a:solidFill>
                  <a:latin typeface="나눔스퀘어 ExtraBold"/>
                </a:endParaRPr>
              </a:p>
            </p:txBody>
          </p:sp>
          <p:sp>
            <p:nvSpPr>
              <p:cNvPr id="19" name="모서리가 둥근 직사각형 18"/>
              <p:cNvSpPr/>
              <p:nvPr/>
            </p:nvSpPr>
            <p:spPr>
              <a:xfrm>
                <a:off x="8968892" y="3847788"/>
                <a:ext cx="1421036" cy="27288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71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나눔스퀘어 ExtraBold"/>
                  </a:rPr>
                  <a:t>영업실적 조회</a:t>
                </a:r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8966694" y="4369737"/>
                <a:ext cx="1421036" cy="27288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71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나눔스퀘어 ExtraBold"/>
                  </a:rPr>
                  <a:t>매출 조회</a:t>
                </a:r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6368613" y="4369737"/>
                <a:ext cx="1421036" cy="27288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71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>
                    <a:solidFill>
                      <a:schemeClr val="tx1"/>
                    </a:solidFill>
                    <a:latin typeface="나눔스퀘어 ExtraBold"/>
                  </a:rPr>
                  <a:t>견적서 등록</a:t>
                </a:r>
                <a:endParaRPr lang="ko-KR" altLang="en-US" sz="1200" b="1" dirty="0">
                  <a:solidFill>
                    <a:schemeClr val="tx1"/>
                  </a:solidFill>
                  <a:latin typeface="나눔스퀘어 ExtraBold"/>
                </a:endParaRPr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6368613" y="4959924"/>
                <a:ext cx="1421036" cy="27288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71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나눔스퀘어 ExtraBold"/>
                  </a:rPr>
                  <a:t>수주서 등록</a:t>
                </a:r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6368613" y="2271511"/>
                <a:ext cx="1421036" cy="27288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71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나눔스퀘어 ExtraBold"/>
                  </a:rPr>
                  <a:t>거래처 등록</a:t>
                </a:r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2249855" y="2320056"/>
                <a:ext cx="1421036" cy="27288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71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나눔스퀘어 ExtraBold"/>
                  </a:rPr>
                  <a:t>인사관리</a:t>
                </a: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2270899" y="3485715"/>
                <a:ext cx="1421036" cy="27288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71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나눔스퀘어 ExtraBold"/>
                  </a:rPr>
                  <a:t>근태 관리</a:t>
                </a: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2270899" y="4057200"/>
                <a:ext cx="1421036" cy="27288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71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나눔스퀘어 ExtraBold"/>
                  </a:rPr>
                  <a:t>지출결의 조회</a:t>
                </a:r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8977130" y="3341449"/>
                <a:ext cx="1421036" cy="27288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71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나눔스퀘어 ExtraBold"/>
                  </a:rPr>
                  <a:t>지출결의 승인</a:t>
                </a:r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283252" y="5748753"/>
                <a:ext cx="1421036" cy="27288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71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나눔스퀘어 ExtraBold"/>
                  </a:rPr>
                  <a:t>회계전표 조회</a:t>
                </a: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2270899" y="5199963"/>
                <a:ext cx="1421036" cy="27288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71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나눔스퀘어 ExtraBold"/>
                  </a:rPr>
                  <a:t>미수금 관리</a:t>
                </a:r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8983213" y="4959947"/>
                <a:ext cx="1421036" cy="27288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71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나눔스퀘어 ExtraBold"/>
                  </a:rPr>
                  <a:t>미수금 조회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691935" y="2124621"/>
                <a:ext cx="105670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나눔스퀘어 ExtraBold"/>
                  </a:rPr>
                  <a:t>입사</a:t>
                </a:r>
                <a:r>
                  <a:rPr lang="en-US" altLang="ko-KR" sz="1000" dirty="0">
                    <a:latin typeface="나눔스퀘어 ExtraBold"/>
                  </a:rPr>
                  <a:t>/</a:t>
                </a:r>
                <a:r>
                  <a:rPr lang="ko-KR" altLang="en-US" sz="1000" dirty="0">
                    <a:latin typeface="나눔스퀘어 ExtraBold"/>
                  </a:rPr>
                  <a:t>퇴사</a:t>
                </a:r>
                <a:r>
                  <a:rPr lang="en-US" altLang="ko-KR" sz="1000" dirty="0">
                    <a:latin typeface="나눔스퀘어 ExtraBold"/>
                  </a:rPr>
                  <a:t>/</a:t>
                </a:r>
                <a:r>
                  <a:rPr lang="ko-KR" altLang="en-US" sz="1000" dirty="0">
                    <a:latin typeface="나눔스퀘어 ExtraBold"/>
                  </a:rPr>
                  <a:t>퇴직</a:t>
                </a:r>
                <a:endParaRPr lang="en-US" altLang="ko-KR" sz="1000" dirty="0">
                  <a:latin typeface="나눔스퀘어 ExtraBold"/>
                </a:endParaRPr>
              </a:p>
              <a:p>
                <a:pPr algn="ctr"/>
                <a:endParaRPr lang="en-US" altLang="ko-KR" sz="1000" dirty="0">
                  <a:latin typeface="나눔스퀘어 ExtraBold"/>
                </a:endParaRPr>
              </a:p>
              <a:p>
                <a:pPr algn="ctr"/>
                <a:r>
                  <a:rPr lang="ko-KR" altLang="en-US" sz="1000" dirty="0">
                    <a:latin typeface="나눔스퀘어 ExtraBold"/>
                  </a:rPr>
                  <a:t>처리</a:t>
                </a:r>
              </a:p>
            </p:txBody>
          </p:sp>
          <p:cxnSp>
            <p:nvCxnSpPr>
              <p:cNvPr id="34" name="직선 화살표 연결선 33"/>
              <p:cNvCxnSpPr>
                <a:cxnSpLocks/>
                <a:stCxn id="17" idx="3"/>
                <a:endCxn id="9" idx="1"/>
              </p:cNvCxnSpPr>
              <p:nvPr/>
            </p:nvCxnSpPr>
            <p:spPr>
              <a:xfrm flipV="1">
                <a:off x="3691935" y="2408662"/>
                <a:ext cx="1198614" cy="618538"/>
              </a:xfrm>
              <a:prstGeom prst="straightConnector1">
                <a:avLst/>
              </a:prstGeom>
              <a:ln w="15875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모서리가 둥근 직사각형 34"/>
              <p:cNvSpPr/>
              <p:nvPr/>
            </p:nvSpPr>
            <p:spPr>
              <a:xfrm>
                <a:off x="5856230" y="424340"/>
                <a:ext cx="1037464" cy="27288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나눔스퀘어 ExtraBold"/>
                  </a:rPr>
                  <a:t>관리자</a:t>
                </a:r>
              </a:p>
            </p:txBody>
          </p:sp>
          <p:sp>
            <p:nvSpPr>
              <p:cNvPr id="36" name="모서리가 둥근 직사각형 35"/>
              <p:cNvSpPr/>
              <p:nvPr/>
            </p:nvSpPr>
            <p:spPr>
              <a:xfrm>
                <a:off x="3454685" y="1001379"/>
                <a:ext cx="1421036" cy="27288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71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나눔스퀘어 ExtraBold"/>
                  </a:rPr>
                  <a:t>공지사항 관리</a:t>
                </a: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2267604" y="4607656"/>
                <a:ext cx="1421036" cy="27288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71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나눔스퀘어 ExtraBold"/>
                  </a:rPr>
                  <a:t>승진관리</a:t>
                </a:r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5660928" y="1001379"/>
                <a:ext cx="1421036" cy="27288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71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나눔스퀘어 ExtraBold"/>
                  </a:rPr>
                  <a:t>부서관리</a:t>
                </a:r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>
                <a:off x="7984240" y="1001378"/>
                <a:ext cx="1421036" cy="27288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71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나눔스퀘어 ExtraBold"/>
                  </a:rPr>
                  <a:t>공통코드 관리</a:t>
                </a:r>
              </a:p>
            </p:txBody>
          </p:sp>
          <p:cxnSp>
            <p:nvCxnSpPr>
              <p:cNvPr id="40" name="직선 연결선 39"/>
              <p:cNvCxnSpPr>
                <a:cxnSpLocks/>
                <a:stCxn id="35" idx="2"/>
                <a:endCxn id="38" idx="0"/>
              </p:cNvCxnSpPr>
              <p:nvPr/>
            </p:nvCxnSpPr>
            <p:spPr>
              <a:xfrm flipH="1">
                <a:off x="6371446" y="697220"/>
                <a:ext cx="3516" cy="304159"/>
              </a:xfrm>
              <a:prstGeom prst="line">
                <a:avLst/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꺾인 연결선 40"/>
              <p:cNvCxnSpPr>
                <a:cxnSpLocks/>
              </p:cNvCxnSpPr>
              <p:nvPr/>
            </p:nvCxnSpPr>
            <p:spPr>
              <a:xfrm rot="5400000" flipH="1" flipV="1">
                <a:off x="6429980" y="-1170516"/>
                <a:ext cx="1" cy="4529555"/>
              </a:xfrm>
              <a:prstGeom prst="bentConnector3">
                <a:avLst>
                  <a:gd name="adj1" fmla="val 22860100000"/>
                </a:avLst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꺾인 연결선 41"/>
              <p:cNvCxnSpPr>
                <a:cxnSpLocks/>
                <a:stCxn id="36" idx="1"/>
                <a:endCxn id="16" idx="0"/>
              </p:cNvCxnSpPr>
              <p:nvPr/>
            </p:nvCxnSpPr>
            <p:spPr>
              <a:xfrm rot="10800000" flipV="1">
                <a:off x="1054159" y="1137818"/>
                <a:ext cx="2400526" cy="2357087"/>
              </a:xfrm>
              <a:prstGeom prst="bentConnector2">
                <a:avLst/>
              </a:prstGeom>
              <a:ln w="15875">
                <a:solidFill>
                  <a:schemeClr val="tx2">
                    <a:lumMod val="75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613012" y="1477890"/>
                <a:ext cx="44114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나눔스퀘어 ExtraBold"/>
                  </a:rPr>
                  <a:t>조회</a:t>
                </a:r>
              </a:p>
            </p:txBody>
          </p:sp>
          <p:cxnSp>
            <p:nvCxnSpPr>
              <p:cNvPr id="44" name="직선 연결선 43"/>
              <p:cNvCxnSpPr>
                <a:cxnSpLocks/>
                <a:stCxn id="16" idx="3"/>
                <a:endCxn id="26" idx="1"/>
              </p:cNvCxnSpPr>
              <p:nvPr/>
            </p:nvCxnSpPr>
            <p:spPr>
              <a:xfrm flipV="1">
                <a:off x="1572891" y="3622155"/>
                <a:ext cx="698008" cy="9191"/>
              </a:xfrm>
              <a:prstGeom prst="line">
                <a:avLst/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꺾인 연결선 44"/>
              <p:cNvCxnSpPr>
                <a:cxnSpLocks/>
                <a:stCxn id="29" idx="1"/>
                <a:endCxn id="25" idx="1"/>
              </p:cNvCxnSpPr>
              <p:nvPr/>
            </p:nvCxnSpPr>
            <p:spPr>
              <a:xfrm rot="10800000">
                <a:off x="2249856" y="2456497"/>
                <a:ext cx="33397" cy="3428697"/>
              </a:xfrm>
              <a:prstGeom prst="bentConnector3">
                <a:avLst>
                  <a:gd name="adj1" fmla="val 784493"/>
                </a:avLst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>
                <a:cxnSpLocks/>
                <a:stCxn id="9" idx="3"/>
                <a:endCxn id="24" idx="1"/>
              </p:cNvCxnSpPr>
              <p:nvPr/>
            </p:nvCxnSpPr>
            <p:spPr>
              <a:xfrm flipV="1">
                <a:off x="5928013" y="2407951"/>
                <a:ext cx="440600" cy="711"/>
              </a:xfrm>
              <a:prstGeom prst="line">
                <a:avLst/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꺾인 연결선 46"/>
              <p:cNvCxnSpPr>
                <a:cxnSpLocks/>
                <a:stCxn id="23" idx="1"/>
                <a:endCxn id="12" idx="1"/>
              </p:cNvCxnSpPr>
              <p:nvPr/>
            </p:nvCxnSpPr>
            <p:spPr>
              <a:xfrm rot="10800000">
                <a:off x="6368613" y="1908842"/>
                <a:ext cx="12700" cy="3187523"/>
              </a:xfrm>
              <a:prstGeom prst="bentConnector3">
                <a:avLst>
                  <a:gd name="adj1" fmla="val 1800000"/>
                </a:avLst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화살표 연결선 47"/>
              <p:cNvCxnSpPr>
                <a:cxnSpLocks/>
                <a:stCxn id="10" idx="1"/>
                <a:endCxn id="26" idx="3"/>
              </p:cNvCxnSpPr>
              <p:nvPr/>
            </p:nvCxnSpPr>
            <p:spPr>
              <a:xfrm flipH="1">
                <a:off x="3691935" y="2938424"/>
                <a:ext cx="2679511" cy="683731"/>
              </a:xfrm>
              <a:prstGeom prst="straightConnector1">
                <a:avLst/>
              </a:prstGeom>
              <a:ln w="15875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꺾인 연결선 48"/>
              <p:cNvCxnSpPr>
                <a:cxnSpLocks/>
                <a:stCxn id="23" idx="2"/>
                <a:endCxn id="30" idx="3"/>
              </p:cNvCxnSpPr>
              <p:nvPr/>
            </p:nvCxnSpPr>
            <p:spPr>
              <a:xfrm rot="5400000">
                <a:off x="5333734" y="3591005"/>
                <a:ext cx="103599" cy="3387196"/>
              </a:xfrm>
              <a:prstGeom prst="bentConnector2">
                <a:avLst/>
              </a:prstGeom>
              <a:ln w="15875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/>
              <p:cNvCxnSpPr>
                <a:cxnSpLocks/>
                <a:stCxn id="10" idx="3"/>
                <a:endCxn id="15" idx="1"/>
              </p:cNvCxnSpPr>
              <p:nvPr/>
            </p:nvCxnSpPr>
            <p:spPr>
              <a:xfrm>
                <a:off x="7792482" y="2938424"/>
                <a:ext cx="1120811" cy="4554"/>
              </a:xfrm>
              <a:prstGeom prst="straightConnector1">
                <a:avLst/>
              </a:prstGeom>
              <a:ln w="15875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8132313" y="2741696"/>
                <a:ext cx="44114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나눔스퀘어 ExtraBold"/>
                  </a:rPr>
                  <a:t>승인</a:t>
                </a:r>
              </a:p>
            </p:txBody>
          </p:sp>
          <p:cxnSp>
            <p:nvCxnSpPr>
              <p:cNvPr id="52" name="직선 화살표 연결선 51"/>
              <p:cNvCxnSpPr>
                <a:cxnSpLocks/>
                <a:stCxn id="18" idx="3"/>
                <a:endCxn id="19" idx="1"/>
              </p:cNvCxnSpPr>
              <p:nvPr/>
            </p:nvCxnSpPr>
            <p:spPr>
              <a:xfrm>
                <a:off x="7792482" y="3973071"/>
                <a:ext cx="1176410" cy="11157"/>
              </a:xfrm>
              <a:prstGeom prst="straightConnector1">
                <a:avLst/>
              </a:prstGeom>
              <a:ln w="15875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/>
              <p:cNvCxnSpPr>
                <a:cxnSpLocks/>
                <a:stCxn id="23" idx="3"/>
                <a:endCxn id="31" idx="1"/>
              </p:cNvCxnSpPr>
              <p:nvPr/>
            </p:nvCxnSpPr>
            <p:spPr>
              <a:xfrm>
                <a:off x="7789649" y="5096364"/>
                <a:ext cx="1193564" cy="23"/>
              </a:xfrm>
              <a:prstGeom prst="straightConnector1">
                <a:avLst/>
              </a:prstGeom>
              <a:ln w="15875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모서리가 둥근 직사각형 53"/>
              <p:cNvSpPr/>
              <p:nvPr/>
            </p:nvSpPr>
            <p:spPr>
              <a:xfrm>
                <a:off x="7792482" y="6054359"/>
                <a:ext cx="1421036" cy="27288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  <a:alpha val="71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  <a:latin typeface="나눔스퀘어 ExtraBold"/>
                  </a:rPr>
                  <a:t>온라인 주문</a:t>
                </a:r>
              </a:p>
            </p:txBody>
          </p:sp>
          <p:cxnSp>
            <p:nvCxnSpPr>
              <p:cNvPr id="55" name="꺾인 연결선 54"/>
              <p:cNvCxnSpPr>
                <a:cxnSpLocks/>
                <a:stCxn id="54" idx="0"/>
                <a:endCxn id="20" idx="1"/>
              </p:cNvCxnSpPr>
              <p:nvPr/>
            </p:nvCxnSpPr>
            <p:spPr>
              <a:xfrm rot="5400000" flipH="1" flipV="1">
                <a:off x="7960756" y="5048421"/>
                <a:ext cx="1548182" cy="463694"/>
              </a:xfrm>
              <a:prstGeom prst="bentConnector2">
                <a:avLst/>
              </a:prstGeom>
              <a:ln w="15875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꺾인 연결선 55"/>
              <p:cNvCxnSpPr>
                <a:cxnSpLocks/>
                <a:stCxn id="31" idx="3"/>
                <a:endCxn id="15" idx="3"/>
              </p:cNvCxnSpPr>
              <p:nvPr/>
            </p:nvCxnSpPr>
            <p:spPr>
              <a:xfrm flipH="1" flipV="1">
                <a:off x="10334329" y="2942978"/>
                <a:ext cx="69920" cy="2153409"/>
              </a:xfrm>
              <a:prstGeom prst="bentConnector3">
                <a:avLst>
                  <a:gd name="adj1" fmla="val -494917"/>
                </a:avLst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>
                <a:cxnSpLocks/>
                <a:stCxn id="13" idx="1"/>
                <a:endCxn id="15" idx="3"/>
              </p:cNvCxnSpPr>
              <p:nvPr/>
            </p:nvCxnSpPr>
            <p:spPr>
              <a:xfrm flipH="1">
                <a:off x="10334329" y="2933933"/>
                <a:ext cx="546293" cy="9045"/>
              </a:xfrm>
              <a:prstGeom prst="line">
                <a:avLst/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/>
              <p:cNvCxnSpPr>
                <a:cxnSpLocks/>
                <a:stCxn id="11" idx="3"/>
                <a:endCxn id="28" idx="1"/>
              </p:cNvCxnSpPr>
              <p:nvPr/>
            </p:nvCxnSpPr>
            <p:spPr>
              <a:xfrm>
                <a:off x="7792482" y="3461001"/>
                <a:ext cx="1184648" cy="16888"/>
              </a:xfrm>
              <a:prstGeom prst="straightConnector1">
                <a:avLst/>
              </a:prstGeom>
              <a:ln w="15875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8132312" y="3281990"/>
                <a:ext cx="44114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>
                    <a:latin typeface="나눔스퀘어 ExtraBold"/>
                  </a:rPr>
                  <a:t>승인</a:t>
                </a:r>
              </a:p>
            </p:txBody>
          </p:sp>
          <p:cxnSp>
            <p:nvCxnSpPr>
              <p:cNvPr id="60" name="직선 연결선 59"/>
              <p:cNvCxnSpPr/>
              <p:nvPr/>
            </p:nvCxnSpPr>
            <p:spPr>
              <a:xfrm>
                <a:off x="2042984" y="2456496"/>
                <a:ext cx="198633" cy="0"/>
              </a:xfrm>
              <a:prstGeom prst="line">
                <a:avLst/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>
                <a:cxnSpLocks/>
              </p:cNvCxnSpPr>
              <p:nvPr/>
            </p:nvCxnSpPr>
            <p:spPr>
              <a:xfrm>
                <a:off x="2034595" y="3027200"/>
                <a:ext cx="227915" cy="0"/>
              </a:xfrm>
              <a:prstGeom prst="line">
                <a:avLst/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>
                <a:off x="2037341" y="4193640"/>
                <a:ext cx="227915" cy="0"/>
              </a:xfrm>
              <a:prstGeom prst="line">
                <a:avLst/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>
                <a:off x="2034745" y="4754747"/>
                <a:ext cx="227915" cy="0"/>
              </a:xfrm>
              <a:prstGeom prst="line">
                <a:avLst/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>
                <a:off x="2047099" y="5319047"/>
                <a:ext cx="227915" cy="0"/>
              </a:xfrm>
              <a:prstGeom prst="line">
                <a:avLst/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6165646" y="3479303"/>
                <a:ext cx="198633" cy="0"/>
              </a:xfrm>
              <a:prstGeom prst="line">
                <a:avLst/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10389928" y="3477889"/>
                <a:ext cx="343975" cy="0"/>
              </a:xfrm>
              <a:prstGeom prst="line">
                <a:avLst/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10398166" y="3973071"/>
                <a:ext cx="343975" cy="0"/>
              </a:xfrm>
              <a:prstGeom prst="line">
                <a:avLst/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10389927" y="4506177"/>
                <a:ext cx="343975" cy="0"/>
              </a:xfrm>
              <a:prstGeom prst="line">
                <a:avLst/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꺾인 연결선 68"/>
              <p:cNvCxnSpPr>
                <a:cxnSpLocks/>
                <a:stCxn id="29" idx="3"/>
                <a:endCxn id="13" idx="2"/>
              </p:cNvCxnSpPr>
              <p:nvPr/>
            </p:nvCxnSpPr>
            <p:spPr>
              <a:xfrm flipV="1">
                <a:off x="3704288" y="3070373"/>
                <a:ext cx="7695066" cy="2814820"/>
              </a:xfrm>
              <a:prstGeom prst="bentConnector2">
                <a:avLst/>
              </a:prstGeom>
              <a:ln w="158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모서리가 둥근 직사각형 5"/>
            <p:cNvSpPr/>
            <p:nvPr/>
          </p:nvSpPr>
          <p:spPr>
            <a:xfrm>
              <a:off x="2200722" y="6401452"/>
              <a:ext cx="1421036" cy="27288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  <a:alpha val="71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나눔스퀘어 ExtraBold"/>
                </a:rPr>
                <a:t>계정과목 관리</a:t>
              </a:r>
            </a:p>
          </p:txBody>
        </p:sp>
        <p:cxnSp>
          <p:nvCxnSpPr>
            <p:cNvPr id="7" name="꺾인 연결선 6"/>
            <p:cNvCxnSpPr/>
            <p:nvPr/>
          </p:nvCxnSpPr>
          <p:spPr>
            <a:xfrm rot="16200000" flipH="1">
              <a:off x="1842644" y="6196440"/>
              <a:ext cx="438511" cy="244392"/>
            </a:xfrm>
            <a:prstGeom prst="bentConnector2">
              <a:avLst/>
            </a:prstGeom>
            <a:ln w="158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cxnSpLocks/>
              <a:stCxn id="11" idx="1"/>
              <a:endCxn id="27" idx="3"/>
            </p:cNvCxnSpPr>
            <p:nvPr/>
          </p:nvCxnSpPr>
          <p:spPr>
            <a:xfrm flipH="1">
              <a:off x="3609555" y="3675189"/>
              <a:ext cx="2679511" cy="732639"/>
            </a:xfrm>
            <a:prstGeom prst="straightConnector1">
              <a:avLst/>
            </a:prstGeom>
            <a:ln w="15875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310759" y="838807"/>
            <a:ext cx="230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ExtraBold"/>
              </a:rPr>
              <a:t>■ 비즈니스 </a:t>
            </a:r>
            <a:r>
              <a:rPr lang="ko-KR" altLang="en-US" dirty="0" err="1">
                <a:latin typeface="나눔스퀘어 ExtraBold"/>
              </a:rPr>
              <a:t>로직</a:t>
            </a:r>
            <a:endParaRPr lang="ko-KR" altLang="en-US" dirty="0">
              <a:latin typeface="나눔스퀘어 ExtraBold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683221" y="395381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담당파트</a:t>
            </a:r>
          </a:p>
        </p:txBody>
      </p:sp>
    </p:spTree>
    <p:extLst>
      <p:ext uri="{BB962C8B-B14F-4D97-AF65-F5344CB8AC3E}">
        <p14:creationId xmlns:p14="http://schemas.microsoft.com/office/powerpoint/2010/main" val="201491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C799443-7001-421D-9D77-F93539D22644}"/>
              </a:ext>
            </a:extLst>
          </p:cNvPr>
          <p:cNvSpPr txBox="1"/>
          <p:nvPr/>
        </p:nvSpPr>
        <p:spPr>
          <a:xfrm>
            <a:off x="0" y="0"/>
            <a:ext cx="4504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프로젝트 개요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0759" y="838807"/>
            <a:ext cx="371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ExtraBold"/>
              </a:rPr>
              <a:t>■ </a:t>
            </a:r>
            <a:r>
              <a:rPr lang="ko-KR" altLang="en-US" dirty="0" smtClean="0">
                <a:latin typeface="나눔스퀘어 ExtraBold"/>
              </a:rPr>
              <a:t>프로젝트 파일</a:t>
            </a:r>
            <a:r>
              <a:rPr lang="en-US" altLang="ko-KR" dirty="0" smtClean="0">
                <a:latin typeface="나눔스퀘어 ExtraBold"/>
              </a:rPr>
              <a:t>(</a:t>
            </a:r>
            <a:r>
              <a:rPr lang="ko-KR" altLang="en-US" dirty="0" smtClean="0">
                <a:latin typeface="나눔스퀘어 ExtraBold"/>
              </a:rPr>
              <a:t>비즈니스 </a:t>
            </a:r>
            <a:r>
              <a:rPr lang="ko-KR" altLang="en-US" dirty="0" err="1" smtClean="0">
                <a:latin typeface="나눔스퀘어 ExtraBold"/>
              </a:rPr>
              <a:t>로직</a:t>
            </a:r>
            <a:r>
              <a:rPr lang="en-US" altLang="ko-KR" dirty="0" smtClean="0">
                <a:latin typeface="나눔스퀘어 ExtraBold"/>
              </a:rPr>
              <a:t>)</a:t>
            </a:r>
            <a:endParaRPr lang="ko-KR" altLang="en-US" dirty="0">
              <a:latin typeface="나눔스퀘어 ExtraBold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56" y="1895053"/>
            <a:ext cx="2851541" cy="4439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433" y="1919071"/>
            <a:ext cx="2866622" cy="346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209798" y="3694542"/>
            <a:ext cx="147066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63137" y="4998376"/>
            <a:ext cx="1470660" cy="192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73735" y="5946268"/>
            <a:ext cx="1470660" cy="384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260863" y="3465959"/>
            <a:ext cx="1470660" cy="185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248600" y="3929793"/>
            <a:ext cx="1470660" cy="185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248600" y="4409853"/>
            <a:ext cx="1470660" cy="185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286700" y="5057553"/>
            <a:ext cx="1470660" cy="325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3158" y="1417927"/>
            <a:ext cx="371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ExtraBold"/>
              </a:rPr>
              <a:t>&lt;</a:t>
            </a:r>
            <a:r>
              <a:rPr lang="ko-KR" altLang="en-US" dirty="0" smtClean="0">
                <a:latin typeface="나눔스퀘어 ExtraBold"/>
              </a:rPr>
              <a:t>지출결의서</a:t>
            </a:r>
            <a:r>
              <a:rPr lang="en-US" altLang="ko-KR" dirty="0" smtClean="0">
                <a:latin typeface="나눔스퀘어 ExtraBold"/>
              </a:rPr>
              <a:t>&gt;</a:t>
            </a:r>
            <a:endParaRPr lang="ko-KR" altLang="en-US" dirty="0">
              <a:latin typeface="나눔스퀘어 Extra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54258" y="1482619"/>
            <a:ext cx="371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스퀘어 ExtraBold"/>
              </a:rPr>
              <a:t>&lt;</a:t>
            </a:r>
            <a:r>
              <a:rPr lang="ko-KR" altLang="en-US" dirty="0" smtClean="0">
                <a:latin typeface="나눔스퀘어 ExtraBold"/>
              </a:rPr>
              <a:t>영업실적조회</a:t>
            </a:r>
            <a:r>
              <a:rPr lang="en-US" altLang="ko-KR" dirty="0" smtClean="0">
                <a:latin typeface="나눔스퀘어 ExtraBold"/>
              </a:rPr>
              <a:t>&gt;</a:t>
            </a:r>
            <a:endParaRPr lang="ko-KR" altLang="en-US" dirty="0">
              <a:latin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944144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C799443-7001-421D-9D77-F93539D22644}"/>
              </a:ext>
            </a:extLst>
          </p:cNvPr>
          <p:cNvSpPr txBox="1"/>
          <p:nvPr/>
        </p:nvSpPr>
        <p:spPr>
          <a:xfrm>
            <a:off x="0" y="0"/>
            <a:ext cx="4504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프로젝트 개요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164" y="1990724"/>
            <a:ext cx="2895600" cy="2190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5" y="1990724"/>
            <a:ext cx="3143250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10759" y="838807"/>
            <a:ext cx="362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■ </a:t>
            </a:r>
            <a:r>
              <a:rPr lang="ko-KR" altLang="en-US" dirty="0" smtClean="0"/>
              <a:t>프로젝트 파일</a:t>
            </a:r>
            <a:r>
              <a:rPr lang="en-US" altLang="ko-KR" dirty="0" smtClean="0"/>
              <a:t>(view, mapper)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684018" y="4494642"/>
            <a:ext cx="1882142" cy="648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28798" y="5774802"/>
            <a:ext cx="1882142" cy="416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477000" y="3062081"/>
            <a:ext cx="1524000" cy="229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412964" y="3861227"/>
            <a:ext cx="1732816" cy="229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3489960" y="4884420"/>
            <a:ext cx="44958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3682365" y="5983025"/>
            <a:ext cx="44958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8001000" y="3176960"/>
            <a:ext cx="44958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8153400" y="3976106"/>
            <a:ext cx="44958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68259" y="4669274"/>
            <a:ext cx="230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/>
              </a:rPr>
              <a:t>지출 결의서</a:t>
            </a:r>
            <a:endParaRPr lang="ko-KR" altLang="en-US" dirty="0">
              <a:latin typeface="나눔스퀘어 ExtraBold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31945" y="5798359"/>
            <a:ext cx="230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/>
              </a:rPr>
              <a:t>영업실적조회</a:t>
            </a:r>
            <a:endParaRPr lang="ko-KR" altLang="en-US" dirty="0">
              <a:latin typeface="나눔스퀘어 ExtraBold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22764" y="2992294"/>
            <a:ext cx="230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/>
              </a:rPr>
              <a:t>지출결의서</a:t>
            </a:r>
            <a:endParaRPr lang="ko-KR" altLang="en-US" dirty="0">
              <a:latin typeface="나눔스퀘어 ExtraBol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06584" y="3791440"/>
            <a:ext cx="230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/>
              </a:rPr>
              <a:t>영업실적조</a:t>
            </a:r>
            <a:r>
              <a:rPr lang="ko-KR" altLang="en-US" dirty="0">
                <a:latin typeface="나눔스퀘어 ExtraBold"/>
              </a:rPr>
              <a:t>회</a:t>
            </a:r>
            <a:endParaRPr lang="ko-KR" altLang="en-US" dirty="0">
              <a:latin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55062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7A0A682C-EB4E-4329-A5AE-E3F141353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81860"/>
            <a:ext cx="12192001" cy="2387600"/>
          </a:xfrm>
          <a:solidFill>
            <a:srgbClr val="0070C0"/>
          </a:solidFill>
        </p:spPr>
        <p:txBody>
          <a:bodyPr anchor="ctr"/>
          <a:lstStyle/>
          <a:p>
            <a:r>
              <a:rPr lang="en-US" altLang="ko-KR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환경</a:t>
            </a:r>
          </a:p>
        </p:txBody>
      </p:sp>
    </p:spTree>
    <p:extLst>
      <p:ext uri="{BB962C8B-B14F-4D97-AF65-F5344CB8AC3E}">
        <p14:creationId xmlns:p14="http://schemas.microsoft.com/office/powerpoint/2010/main" val="246057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970</Words>
  <Application>Microsoft Office PowerPoint</Application>
  <PresentationFormat>사용자 지정</PresentationFormat>
  <Paragraphs>260</Paragraphs>
  <Slides>44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44</vt:i4>
      </vt:variant>
    </vt:vector>
  </HeadingPairs>
  <TitlesOfParts>
    <vt:vector size="46" baseType="lpstr">
      <vt:lpstr>Office 테마</vt:lpstr>
      <vt:lpstr>디자인 사용자 지정</vt:lpstr>
      <vt:lpstr>프로젝트 기술서</vt:lpstr>
      <vt:lpstr>목 차</vt:lpstr>
      <vt:lpstr>1. 프로젝트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개발 환경</vt:lpstr>
      <vt:lpstr>PowerPoint 프레젠테이션</vt:lpstr>
      <vt:lpstr>3. ERD 다이어그램</vt:lpstr>
      <vt:lpstr>PowerPoint 프레젠테이션</vt:lpstr>
      <vt:lpstr>PowerPoint 프레젠테이션</vt:lpstr>
      <vt:lpstr>4. 지출결의서 신청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지출결의서 조회 및 승인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 영업실적 조회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13</dc:creator>
  <cp:lastModifiedBy>Hoon</cp:lastModifiedBy>
  <cp:revision>264</cp:revision>
  <dcterms:created xsi:type="dcterms:W3CDTF">2021-05-31T06:06:59Z</dcterms:created>
  <dcterms:modified xsi:type="dcterms:W3CDTF">2021-07-12T13:16:21Z</dcterms:modified>
</cp:coreProperties>
</file>