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  <p:sldId id="256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980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e_pot.jpg"/>
          <p:cNvPicPr>
            <a:picLocks noChangeAspect="1"/>
          </p:cNvPicPr>
          <p:nvPr/>
        </p:nvPicPr>
        <p:blipFill>
          <a:blip r:embed="rId2" cstate="print"/>
          <a:srcRect l="7714" r="15429"/>
          <a:stretch>
            <a:fillRect/>
          </a:stretch>
        </p:blipFill>
        <p:spPr>
          <a:xfrm>
            <a:off x="1097280" y="0"/>
            <a:ext cx="6832588" cy="66675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5257800" y="1524000"/>
            <a:ext cx="2286000" cy="646331"/>
            <a:chOff x="5257800" y="1524000"/>
            <a:chExt cx="2286000" cy="646331"/>
          </a:xfrm>
        </p:grpSpPr>
        <p:cxnSp>
          <p:nvCxnSpPr>
            <p:cNvPr id="4" name="Straight Arrow Connector 3"/>
            <p:cNvCxnSpPr>
              <a:stCxn id="5" idx="1"/>
            </p:cNvCxnSpPr>
            <p:nvPr/>
          </p:nvCxnSpPr>
          <p:spPr>
            <a:xfrm flipH="1">
              <a:off x="5257800" y="1847166"/>
              <a:ext cx="838200" cy="21023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6096000" y="1524000"/>
              <a:ext cx="1447800" cy="64633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>
                  <a:solidFill>
                    <a:srgbClr val="FF0000"/>
                  </a:solidFill>
                  <a:latin typeface="+mj-lt"/>
                </a:rPr>
                <a:t>r</a:t>
              </a:r>
              <a:r>
                <a:rPr lang="en-US" b="1" baseline="-25000" dirty="0" err="1" smtClean="0">
                  <a:solidFill>
                    <a:srgbClr val="FF0000"/>
                  </a:solidFill>
                  <a:latin typeface="+mj-lt"/>
                </a:rPr>
                <a:t>eq</a:t>
              </a:r>
              <a:r>
                <a:rPr lang="en-US" b="1" baseline="-25000" dirty="0" smtClean="0">
                  <a:solidFill>
                    <a:srgbClr val="FF0000"/>
                  </a:solidFill>
                  <a:latin typeface="+mj-lt"/>
                </a:rPr>
                <a:t> Fe</a:t>
              </a:r>
              <a:r>
                <a:rPr lang="en-US" b="1" dirty="0" smtClean="0">
                  <a:solidFill>
                    <a:srgbClr val="FF0000"/>
                  </a:solidFill>
                  <a:latin typeface="+mj-lt"/>
                </a:rPr>
                <a:t> </a:t>
              </a:r>
              <a:r>
                <a:rPr lang="en-US" b="1" dirty="0" err="1" smtClean="0">
                  <a:solidFill>
                    <a:srgbClr val="FF0000"/>
                  </a:solidFill>
                  <a:latin typeface="+mj-lt"/>
                </a:rPr>
                <a:t>COMb</a:t>
              </a:r>
              <a:r>
                <a:rPr lang="en-US" b="1" dirty="0" smtClean="0">
                  <a:solidFill>
                    <a:srgbClr val="FF0000"/>
                  </a:solidFill>
                  <a:latin typeface="+mj-lt"/>
                </a:rPr>
                <a:t> =</a:t>
              </a:r>
            </a:p>
            <a:p>
              <a:r>
                <a:rPr lang="en-US" b="1" dirty="0" smtClean="0">
                  <a:solidFill>
                    <a:srgbClr val="FF0000"/>
                  </a:solidFill>
                  <a:latin typeface="+mj-lt"/>
                </a:rPr>
                <a:t>0.24 </a:t>
              </a:r>
              <a:r>
                <a:rPr lang="en-US" dirty="0" smtClean="0">
                  <a:solidFill>
                    <a:srgbClr val="FF0000"/>
                  </a:solidFill>
                </a:rPr>
                <a:t>Å</a:t>
              </a:r>
              <a:endParaRPr lang="en-US" b="1" dirty="0">
                <a:solidFill>
                  <a:srgbClr val="FF0000"/>
                </a:solidFill>
                <a:latin typeface="+mj-lt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876800" y="3200400"/>
            <a:ext cx="2667000" cy="1332131"/>
            <a:chOff x="4953000" y="838200"/>
            <a:chExt cx="2667000" cy="1332131"/>
          </a:xfrm>
        </p:grpSpPr>
        <p:cxnSp>
          <p:nvCxnSpPr>
            <p:cNvPr id="10" name="Straight Arrow Connector 9"/>
            <p:cNvCxnSpPr>
              <a:stCxn id="11" idx="1"/>
            </p:cNvCxnSpPr>
            <p:nvPr/>
          </p:nvCxnSpPr>
          <p:spPr>
            <a:xfrm flipH="1" flipV="1">
              <a:off x="4953000" y="838200"/>
              <a:ext cx="914400" cy="10089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867400" y="1524000"/>
              <a:ext cx="1752600" cy="64633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>
                  <a:latin typeface="+mj-lt"/>
                </a:rPr>
                <a:t>r</a:t>
              </a:r>
              <a:r>
                <a:rPr lang="en-US" b="1" baseline="-25000" dirty="0" err="1" smtClean="0">
                  <a:latin typeface="+mj-lt"/>
                </a:rPr>
                <a:t>eq</a:t>
              </a:r>
              <a:r>
                <a:rPr lang="en-US" b="1" baseline="-25000" dirty="0" smtClean="0">
                  <a:latin typeface="+mj-lt"/>
                </a:rPr>
                <a:t> Fe</a:t>
              </a:r>
              <a:r>
                <a:rPr lang="en-US" b="1" dirty="0" smtClean="0">
                  <a:latin typeface="+mj-lt"/>
                </a:rPr>
                <a:t> </a:t>
              </a:r>
              <a:r>
                <a:rPr lang="en-US" b="1" dirty="0" err="1" smtClean="0">
                  <a:latin typeface="+mj-lt"/>
                </a:rPr>
                <a:t>deoxyMb</a:t>
              </a:r>
              <a:r>
                <a:rPr lang="en-US" b="1" dirty="0" smtClean="0">
                  <a:latin typeface="+mj-lt"/>
                </a:rPr>
                <a:t> = </a:t>
              </a:r>
            </a:p>
            <a:p>
              <a:r>
                <a:rPr lang="en-US" b="1" dirty="0" smtClean="0">
                  <a:latin typeface="+mj-lt"/>
                </a:rPr>
                <a:t>0.35 </a:t>
              </a:r>
              <a:r>
                <a:rPr lang="en-US" dirty="0" smtClean="0"/>
                <a:t>Å</a:t>
              </a:r>
              <a:endParaRPr lang="en-US" b="1" dirty="0">
                <a:latin typeface="+mj-lt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590800" y="2895600"/>
            <a:ext cx="2133600" cy="646331"/>
            <a:chOff x="5410200" y="1524000"/>
            <a:chExt cx="2133600" cy="646331"/>
          </a:xfrm>
        </p:grpSpPr>
        <p:cxnSp>
          <p:nvCxnSpPr>
            <p:cNvPr id="13" name="Straight Arrow Connector 12"/>
            <p:cNvCxnSpPr>
              <a:stCxn id="14" idx="1"/>
            </p:cNvCxnSpPr>
            <p:nvPr/>
          </p:nvCxnSpPr>
          <p:spPr>
            <a:xfrm flipH="1" flipV="1">
              <a:off x="5410200" y="1600201"/>
              <a:ext cx="609600" cy="24696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019800" y="1524000"/>
              <a:ext cx="1524000" cy="64633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>
                  <a:solidFill>
                    <a:srgbClr val="FF0000"/>
                  </a:solidFill>
                  <a:latin typeface="+mj-lt"/>
                </a:rPr>
                <a:t>r</a:t>
              </a:r>
              <a:r>
                <a:rPr lang="en-US" b="1" baseline="-25000" dirty="0" err="1" smtClean="0">
                  <a:solidFill>
                    <a:srgbClr val="FF0000"/>
                  </a:solidFill>
                  <a:latin typeface="+mj-lt"/>
                </a:rPr>
                <a:t>N</a:t>
              </a:r>
              <a:r>
                <a:rPr lang="en-US" b="1" baseline="-25000" dirty="0" smtClean="0">
                  <a:solidFill>
                    <a:srgbClr val="FF0000"/>
                  </a:solidFill>
                  <a:latin typeface="+mj-lt"/>
                </a:rPr>
                <a:t>(HIS)</a:t>
              </a:r>
              <a:r>
                <a:rPr lang="en-US" b="1" dirty="0" smtClean="0">
                  <a:solidFill>
                    <a:srgbClr val="FF0000"/>
                  </a:solidFill>
                  <a:latin typeface="+mj-lt"/>
                </a:rPr>
                <a:t> </a:t>
              </a:r>
              <a:r>
                <a:rPr lang="en-US" b="1" dirty="0" err="1" smtClean="0">
                  <a:solidFill>
                    <a:srgbClr val="FF0000"/>
                  </a:solidFill>
                  <a:latin typeface="+mj-lt"/>
                </a:rPr>
                <a:t>COMb</a:t>
              </a:r>
              <a:r>
                <a:rPr lang="en-US" b="1" dirty="0" smtClean="0">
                  <a:solidFill>
                    <a:srgbClr val="FF0000"/>
                  </a:solidFill>
                  <a:latin typeface="+mj-lt"/>
                </a:rPr>
                <a:t> = 2.19 </a:t>
              </a:r>
              <a:r>
                <a:rPr lang="en-US" dirty="0" smtClean="0">
                  <a:solidFill>
                    <a:srgbClr val="FF0000"/>
                  </a:solidFill>
                </a:rPr>
                <a:t>Å</a:t>
              </a:r>
              <a:endParaRPr lang="en-US" b="1" dirty="0">
                <a:solidFill>
                  <a:srgbClr val="FF0000"/>
                </a:solidFill>
                <a:latin typeface="+mj-lt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743200" y="4191000"/>
            <a:ext cx="1981200" cy="762000"/>
            <a:chOff x="5715000" y="1524000"/>
            <a:chExt cx="1981200" cy="762000"/>
          </a:xfrm>
        </p:grpSpPr>
        <p:cxnSp>
          <p:nvCxnSpPr>
            <p:cNvPr id="16" name="Straight Arrow Connector 15"/>
            <p:cNvCxnSpPr>
              <a:stCxn id="17" idx="1"/>
            </p:cNvCxnSpPr>
            <p:nvPr/>
          </p:nvCxnSpPr>
          <p:spPr>
            <a:xfrm flipH="1">
              <a:off x="5715000" y="1847166"/>
              <a:ext cx="152400" cy="4388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867400" y="1524000"/>
              <a:ext cx="1828800" cy="64633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+mj-lt"/>
                </a:rPr>
                <a:t>r</a:t>
              </a:r>
              <a:r>
                <a:rPr lang="en-US" b="1" baseline="-25000" dirty="0" smtClean="0">
                  <a:latin typeface="+mj-lt"/>
                </a:rPr>
                <a:t> N(HIS)</a:t>
              </a:r>
              <a:r>
                <a:rPr lang="en-US" b="1" dirty="0" smtClean="0">
                  <a:latin typeface="+mj-lt"/>
                </a:rPr>
                <a:t> </a:t>
              </a:r>
              <a:r>
                <a:rPr lang="en-US" b="1" dirty="0" err="1" smtClean="0">
                  <a:latin typeface="+mj-lt"/>
                </a:rPr>
                <a:t>deoxyMb</a:t>
              </a:r>
              <a:r>
                <a:rPr lang="en-US" b="1" dirty="0" smtClean="0">
                  <a:latin typeface="+mj-lt"/>
                </a:rPr>
                <a:t> = 2.1 </a:t>
              </a:r>
              <a:r>
                <a:rPr lang="en-US" dirty="0" smtClean="0"/>
                <a:t>Å</a:t>
              </a:r>
              <a:endParaRPr lang="en-US" b="1" dirty="0">
                <a:latin typeface="+mj-lt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e_pot_ZOOM.jpg"/>
          <p:cNvPicPr>
            <a:picLocks noChangeAspect="1"/>
          </p:cNvPicPr>
          <p:nvPr/>
        </p:nvPicPr>
        <p:blipFill>
          <a:blip r:embed="rId2" cstate="print"/>
          <a:srcRect l="7714" r="15429"/>
          <a:stretch>
            <a:fillRect/>
          </a:stretch>
        </p:blipFill>
        <p:spPr>
          <a:xfrm>
            <a:off x="1188720" y="0"/>
            <a:ext cx="6832461" cy="666750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5257800" y="1524000"/>
            <a:ext cx="2286000" cy="646331"/>
            <a:chOff x="5257800" y="1524000"/>
            <a:chExt cx="2286000" cy="646331"/>
          </a:xfrm>
        </p:grpSpPr>
        <p:cxnSp>
          <p:nvCxnSpPr>
            <p:cNvPr id="4" name="Straight Arrow Connector 3"/>
            <p:cNvCxnSpPr>
              <a:stCxn id="5" idx="1"/>
            </p:cNvCxnSpPr>
            <p:nvPr/>
          </p:nvCxnSpPr>
          <p:spPr>
            <a:xfrm flipH="1">
              <a:off x="5257800" y="1847166"/>
              <a:ext cx="838200" cy="21023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6096000" y="1524000"/>
              <a:ext cx="1447800" cy="64633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>
                  <a:solidFill>
                    <a:srgbClr val="FF0000"/>
                  </a:solidFill>
                  <a:latin typeface="+mj-lt"/>
                </a:rPr>
                <a:t>r</a:t>
              </a:r>
              <a:r>
                <a:rPr lang="en-US" b="1" baseline="-25000" dirty="0" err="1" smtClean="0">
                  <a:solidFill>
                    <a:srgbClr val="FF0000"/>
                  </a:solidFill>
                  <a:latin typeface="+mj-lt"/>
                </a:rPr>
                <a:t>eq</a:t>
              </a:r>
              <a:r>
                <a:rPr lang="en-US" b="1" baseline="-25000" dirty="0" smtClean="0">
                  <a:solidFill>
                    <a:srgbClr val="FF0000"/>
                  </a:solidFill>
                  <a:latin typeface="+mj-lt"/>
                </a:rPr>
                <a:t> Fe</a:t>
              </a:r>
              <a:r>
                <a:rPr lang="en-US" b="1" dirty="0" smtClean="0">
                  <a:solidFill>
                    <a:srgbClr val="FF0000"/>
                  </a:solidFill>
                  <a:latin typeface="+mj-lt"/>
                </a:rPr>
                <a:t> </a:t>
              </a:r>
              <a:r>
                <a:rPr lang="en-US" b="1" dirty="0" err="1" smtClean="0">
                  <a:solidFill>
                    <a:srgbClr val="FF0000"/>
                  </a:solidFill>
                  <a:latin typeface="+mj-lt"/>
                </a:rPr>
                <a:t>COMb</a:t>
              </a:r>
              <a:r>
                <a:rPr lang="en-US" b="1" dirty="0" smtClean="0">
                  <a:solidFill>
                    <a:srgbClr val="FF0000"/>
                  </a:solidFill>
                  <a:latin typeface="+mj-lt"/>
                </a:rPr>
                <a:t> =</a:t>
              </a:r>
            </a:p>
            <a:p>
              <a:r>
                <a:rPr lang="en-US" b="1" dirty="0" smtClean="0">
                  <a:solidFill>
                    <a:srgbClr val="FF0000"/>
                  </a:solidFill>
                  <a:latin typeface="+mj-lt"/>
                </a:rPr>
                <a:t>0.24 </a:t>
              </a:r>
              <a:r>
                <a:rPr lang="en-US" dirty="0" smtClean="0">
                  <a:solidFill>
                    <a:srgbClr val="FF0000"/>
                  </a:solidFill>
                </a:rPr>
                <a:t>Å</a:t>
              </a:r>
              <a:endParaRPr lang="en-US" b="1" dirty="0">
                <a:solidFill>
                  <a:srgbClr val="FF0000"/>
                </a:solidFill>
                <a:latin typeface="+mj-lt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876800" y="3200400"/>
            <a:ext cx="2667000" cy="1332131"/>
            <a:chOff x="4953000" y="838200"/>
            <a:chExt cx="2667000" cy="1332131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4953000" y="838200"/>
              <a:ext cx="914400" cy="10089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867400" y="1524000"/>
              <a:ext cx="1752600" cy="64633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>
                  <a:latin typeface="+mj-lt"/>
                </a:rPr>
                <a:t>r</a:t>
              </a:r>
              <a:r>
                <a:rPr lang="en-US" b="1" baseline="-25000" dirty="0" err="1" smtClean="0">
                  <a:latin typeface="+mj-lt"/>
                </a:rPr>
                <a:t>eq</a:t>
              </a:r>
              <a:r>
                <a:rPr lang="en-US" b="1" baseline="-25000" dirty="0" smtClean="0">
                  <a:latin typeface="+mj-lt"/>
                </a:rPr>
                <a:t> Fe</a:t>
              </a:r>
              <a:r>
                <a:rPr lang="en-US" b="1" dirty="0" smtClean="0">
                  <a:latin typeface="+mj-lt"/>
                </a:rPr>
                <a:t> </a:t>
              </a:r>
              <a:r>
                <a:rPr lang="en-US" b="1" dirty="0" err="1" smtClean="0">
                  <a:latin typeface="+mj-lt"/>
                </a:rPr>
                <a:t>deoxyMb</a:t>
              </a:r>
              <a:r>
                <a:rPr lang="en-US" b="1" dirty="0" smtClean="0">
                  <a:latin typeface="+mj-lt"/>
                </a:rPr>
                <a:t> = </a:t>
              </a:r>
            </a:p>
            <a:p>
              <a:r>
                <a:rPr lang="en-US" b="1" dirty="0" smtClean="0">
                  <a:latin typeface="+mj-lt"/>
                </a:rPr>
                <a:t>0.35 </a:t>
              </a:r>
              <a:r>
                <a:rPr lang="en-US" dirty="0" smtClean="0"/>
                <a:t>Å</a:t>
              </a:r>
              <a:endParaRPr lang="en-US" b="1" dirty="0">
                <a:latin typeface="+mj-lt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EXO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30"/>
            <a:ext cx="9119362" cy="595007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593467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 smtClean="0">
                <a:solidFill>
                  <a:srgbClr val="111111"/>
                </a:solidFill>
                <a:latin typeface="open sans"/>
                <a:cs typeface="Arial" pitchFamily="34" charset="0"/>
              </a:rPr>
              <a:t>High Resolution Crystal Structures of the </a:t>
            </a:r>
            <a:r>
              <a:rPr lang="en-US" b="1" dirty="0" err="1" smtClean="0">
                <a:solidFill>
                  <a:srgbClr val="111111"/>
                </a:solidFill>
                <a:latin typeface="open sans"/>
                <a:cs typeface="Arial" pitchFamily="34" charset="0"/>
              </a:rPr>
              <a:t>Deoxy</a:t>
            </a:r>
            <a:r>
              <a:rPr lang="en-US" b="1" dirty="0" smtClean="0">
                <a:solidFill>
                  <a:srgbClr val="111111"/>
                </a:solidFill>
                <a:latin typeface="open sans"/>
                <a:cs typeface="Arial" pitchFamily="34" charset="0"/>
              </a:rPr>
              <a:t>, Oxy, and </a:t>
            </a:r>
            <a:r>
              <a:rPr lang="en-US" b="1" dirty="0" err="1" smtClean="0">
                <a:solidFill>
                  <a:srgbClr val="111111"/>
                </a:solidFill>
                <a:latin typeface="open sans"/>
                <a:cs typeface="Arial" pitchFamily="34" charset="0"/>
              </a:rPr>
              <a:t>Aquomet</a:t>
            </a:r>
            <a:r>
              <a:rPr lang="en-US" b="1" dirty="0" smtClean="0">
                <a:solidFill>
                  <a:srgbClr val="111111"/>
                </a:solidFill>
                <a:latin typeface="open sans"/>
                <a:cs typeface="Arial" pitchFamily="34" charset="0"/>
              </a:rPr>
              <a:t> Forms of Cobalt </a:t>
            </a:r>
            <a:r>
              <a:rPr lang="en-US" b="1" dirty="0" err="1" smtClean="0">
                <a:solidFill>
                  <a:srgbClr val="111111"/>
                </a:solidFill>
                <a:latin typeface="open sans"/>
                <a:cs typeface="Arial" pitchFamily="34" charset="0"/>
              </a:rPr>
              <a:t>Myoglobin</a:t>
            </a:r>
            <a:r>
              <a:rPr lang="en-US" dirty="0" err="1" smtClean="0">
                <a:solidFill>
                  <a:srgbClr val="222222"/>
                </a:solidFill>
                <a:latin typeface="open sans"/>
                <a:cs typeface="Arial" pitchFamily="34" charset="0"/>
              </a:rPr>
              <a:t>J</a:t>
            </a:r>
            <a:r>
              <a:rPr lang="en-US" dirty="0" smtClean="0">
                <a:solidFill>
                  <a:srgbClr val="222222"/>
                </a:solidFill>
                <a:latin typeface="open sans"/>
                <a:cs typeface="Arial" pitchFamily="34" charset="0"/>
              </a:rPr>
              <a:t>. Biol. Chem. </a:t>
            </a:r>
            <a:r>
              <a:rPr lang="en-US" dirty="0" smtClean="0">
                <a:solidFill>
                  <a:srgbClr val="222222"/>
                </a:solidFill>
                <a:latin typeface="inherit"/>
                <a:cs typeface="Arial" pitchFamily="34" charset="0"/>
              </a:rPr>
              <a:t>1996 271: 25419-. doi:10.1074/jbc.271.41.25419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4400" dirty="0" smtClean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pic>
        <p:nvPicPr>
          <p:cNvPr id="6" name="Picture 5" descr="TABL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6" y="1005828"/>
            <a:ext cx="9111425" cy="3197987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2819400" y="2057400"/>
            <a:ext cx="914400" cy="838200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58</Words>
  <Application>Microsoft Office PowerPoint</Application>
  <PresentationFormat>On-screen Show (4:3)</PresentationFormat>
  <Paragraphs>11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Thomas</dc:creator>
  <cp:lastModifiedBy>Thomas</cp:lastModifiedBy>
  <cp:revision>5</cp:revision>
  <dcterms:created xsi:type="dcterms:W3CDTF">2006-08-16T00:00:00Z</dcterms:created>
  <dcterms:modified xsi:type="dcterms:W3CDTF">2017-03-20T20:58:28Z</dcterms:modified>
</cp:coreProperties>
</file>