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402" r:id="rId2"/>
    <p:sldId id="40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5" r:id="rId21"/>
    <p:sldId id="306" r:id="rId22"/>
    <p:sldId id="381" r:id="rId23"/>
    <p:sldId id="382" r:id="rId24"/>
    <p:sldId id="383" r:id="rId25"/>
    <p:sldId id="307" r:id="rId26"/>
    <p:sldId id="308" r:id="rId27"/>
    <p:sldId id="309" r:id="rId28"/>
    <p:sldId id="310" r:id="rId29"/>
    <p:sldId id="311" r:id="rId30"/>
    <p:sldId id="312" r:id="rId31"/>
    <p:sldId id="322" r:id="rId32"/>
    <p:sldId id="323" r:id="rId33"/>
    <p:sldId id="324" r:id="rId34"/>
    <p:sldId id="325" r:id="rId35"/>
    <p:sldId id="326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95" r:id="rId53"/>
    <p:sldId id="396" r:id="rId54"/>
    <p:sldId id="397" r:id="rId55"/>
    <p:sldId id="398" r:id="rId56"/>
    <p:sldId id="399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71" r:id="rId79"/>
    <p:sldId id="372" r:id="rId80"/>
    <p:sldId id="373" r:id="rId81"/>
    <p:sldId id="374" r:id="rId82"/>
    <p:sldId id="400" r:id="rId83"/>
    <p:sldId id="375" r:id="rId84"/>
    <p:sldId id="379" r:id="rId85"/>
    <p:sldId id="378" r:id="rId86"/>
    <p:sldId id="376" r:id="rId87"/>
    <p:sldId id="377" r:id="rId88"/>
    <p:sldId id="389" r:id="rId89"/>
    <p:sldId id="390" r:id="rId90"/>
    <p:sldId id="391" r:id="rId91"/>
    <p:sldId id="392" r:id="rId92"/>
    <p:sldId id="393" r:id="rId93"/>
    <p:sldId id="394" r:id="rId94"/>
    <p:sldId id="401" r:id="rId95"/>
    <p:sldId id="384" r:id="rId96"/>
    <p:sldId id="385" r:id="rId97"/>
    <p:sldId id="386" r:id="rId98"/>
    <p:sldId id="387" r:id="rId99"/>
    <p:sldId id="388" r:id="rId100"/>
    <p:sldId id="380" r:id="rId10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5118" autoAdjust="0"/>
  </p:normalViewPr>
  <p:slideViewPr>
    <p:cSldViewPr>
      <p:cViewPr varScale="1">
        <p:scale>
          <a:sx n="63" d="100"/>
          <a:sy n="63" d="100"/>
        </p:scale>
        <p:origin x="6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9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b="1" dirty="0" err="1"/>
              <a:t>음료류별</a:t>
            </a:r>
            <a:r>
              <a:rPr lang="ko-KR" altLang="en-US" b="1" dirty="0"/>
              <a:t> 재고량</a:t>
            </a:r>
            <a:endParaRPr lang="en-US" altLang="ko-KR" b="1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536615666731992E-2"/>
          <c:y val="0.31051994695240981"/>
          <c:w val="0.88796736330804349"/>
          <c:h val="0.36035198134645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음료류1</c:v>
                </c:pt>
                <c:pt idx="1">
                  <c:v>음료류2</c:v>
                </c:pt>
                <c:pt idx="2">
                  <c:v>음료류3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7E-4334-91EE-A9088F79A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287936"/>
        <c:axId val="197289472"/>
      </c:barChart>
      <c:catAx>
        <c:axId val="197287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7289472"/>
        <c:crosses val="autoZero"/>
        <c:auto val="1"/>
        <c:lblAlgn val="ctr"/>
        <c:lblOffset val="100"/>
        <c:noMultiLvlLbl val="0"/>
      </c:catAx>
      <c:valAx>
        <c:axId val="19728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287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76C66-89A5-4DB8-8E50-F03E8012209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B08-2931-454C-AF35-37A8F1782F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B08-2931-454C-AF35-37A8F1782F8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6334CA-9286-4EFC-91C2-87F1F0A6178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E234-80F5-40D0-8F49-5E21709BD62B}" type="datetimeFigureOut">
              <a:rPr lang="ko-KR" altLang="en-US" smtClean="0"/>
              <a:pPr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555C-92D9-4822-AA1F-74A7500F1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30" r:id="rId47"/>
    <p:sldLayoutId id="2147483731" r:id="rId48"/>
    <p:sldLayoutId id="2147483732" r:id="rId49"/>
    <p:sldLayoutId id="2147483733" r:id="rId50"/>
    <p:sldLayoutId id="2147483734" r:id="rId51"/>
    <p:sldLayoutId id="2147483735" r:id="rId52"/>
    <p:sldLayoutId id="2147483736" r:id="rId53"/>
    <p:sldLayoutId id="2147483737" r:id="rId54"/>
    <p:sldLayoutId id="2147483738" r:id="rId55"/>
    <p:sldLayoutId id="2147483739" r:id="rId56"/>
    <p:sldLayoutId id="2147483740" r:id="rId57"/>
    <p:sldLayoutId id="2147483741" r:id="rId58"/>
    <p:sldLayoutId id="2147483742" r:id="rId59"/>
    <p:sldLayoutId id="2147483743" r:id="rId60"/>
    <p:sldLayoutId id="2147483744" r:id="rId61"/>
    <p:sldLayoutId id="2147483745" r:id="rId62"/>
    <p:sldLayoutId id="2147483746" r:id="rId63"/>
    <p:sldLayoutId id="2147483747" r:id="rId64"/>
    <p:sldLayoutId id="2147483748" r:id="rId65"/>
    <p:sldLayoutId id="2147483749" r:id="rId66"/>
    <p:sldLayoutId id="2147483750" r:id="rId67"/>
    <p:sldLayoutId id="2147483751" r:id="rId68"/>
    <p:sldLayoutId id="2147483752" r:id="rId69"/>
    <p:sldLayoutId id="2147483753" r:id="rId70"/>
    <p:sldLayoutId id="2147483754" r:id="rId71"/>
    <p:sldLayoutId id="2147483755" r:id="rId72"/>
    <p:sldLayoutId id="2147483756" r:id="rId73"/>
    <p:sldLayoutId id="2147483757" r:id="rId74"/>
    <p:sldLayoutId id="2147483758" r:id="rId75"/>
    <p:sldLayoutId id="2147483759" r:id="rId76"/>
    <p:sldLayoutId id="2147483760" r:id="rId77"/>
    <p:sldLayoutId id="2147483761" r:id="rId78"/>
    <p:sldLayoutId id="2147483762" r:id="rId79"/>
    <p:sldLayoutId id="2147483763" r:id="rId80"/>
    <p:sldLayoutId id="2147483764" r:id="rId81"/>
    <p:sldLayoutId id="2147483765" r:id="rId82"/>
    <p:sldLayoutId id="2147483766" r:id="rId83"/>
    <p:sldLayoutId id="2147483773" r:id="rId84"/>
    <p:sldLayoutId id="2147483774" r:id="rId85"/>
    <p:sldLayoutId id="2147483775" r:id="rId86"/>
    <p:sldLayoutId id="2147483776" r:id="rId87"/>
    <p:sldLayoutId id="2147483777" r:id="rId88"/>
    <p:sldLayoutId id="2147483778" r:id="rId89"/>
    <p:sldLayoutId id="2147483779" r:id="rId90"/>
    <p:sldLayoutId id="2147483780" r:id="rId91"/>
    <p:sldLayoutId id="2147483781" r:id="rId92"/>
    <p:sldLayoutId id="2147483782" r:id="rId93"/>
    <p:sldLayoutId id="2147483783" r:id="rId94"/>
    <p:sldLayoutId id="2147483784" r:id="rId95"/>
    <p:sldLayoutId id="2147483785" r:id="rId96"/>
    <p:sldLayoutId id="2147483786" r:id="rId97"/>
    <p:sldLayoutId id="2147483787" r:id="rId98"/>
    <p:sldLayoutId id="2147483788" r:id="rId99"/>
    <p:sldLayoutId id="2147483789" r:id="rId100"/>
    <p:sldLayoutId id="2147483790" r:id="rId101"/>
    <p:sldLayoutId id="2147483791" r:id="rId102"/>
    <p:sldLayoutId id="2147483792" r:id="rId103"/>
    <p:sldLayoutId id="2147483793" r:id="rId10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Relationship Id="rId14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1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21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8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9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9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Line 37"/>
          <p:cNvSpPr>
            <a:spLocks noChangeShapeType="1"/>
          </p:cNvSpPr>
          <p:nvPr/>
        </p:nvSpPr>
        <p:spPr bwMode="auto">
          <a:xfrm>
            <a:off x="4176347" y="1701406"/>
            <a:ext cx="408988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51456" tIns="25729" rIns="51456" bIns="25729" anchor="ctr"/>
          <a:lstStyle/>
          <a:p>
            <a:endParaRPr lang="ko-KR" altLang="en-US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4462097" y="2099777"/>
            <a:ext cx="3804138" cy="2520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1456" tIns="25729" rIns="51456" bIns="25729">
            <a:spAutoFit/>
          </a:bodyPr>
          <a:lstStyle/>
          <a:p>
            <a:pPr algn="r" defTabSz="765131">
              <a:spcBef>
                <a:spcPct val="50000"/>
              </a:spcBef>
            </a:pPr>
            <a:r>
              <a:rPr lang="en-US" altLang="ko-KR" sz="1300" dirty="0"/>
              <a:t>v1.0</a:t>
            </a:r>
          </a:p>
        </p:txBody>
      </p:sp>
      <p:graphicFrame>
        <p:nvGraphicFramePr>
          <p:cNvPr id="2186" name="Group 138"/>
          <p:cNvGraphicFramePr>
            <a:graphicFrameLocks noGrp="1"/>
          </p:cNvGraphicFramePr>
          <p:nvPr/>
        </p:nvGraphicFramePr>
        <p:xfrm>
          <a:off x="876300" y="3563113"/>
          <a:ext cx="7451482" cy="693578"/>
        </p:xfrm>
        <a:graphic>
          <a:graphicData uri="http://schemas.openxmlformats.org/drawingml/2006/table">
            <a:tbl>
              <a:tblPr/>
              <a:tblGrid>
                <a:gridCol w="162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문서번호</a:t>
                      </a: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M-001-008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 Information Management Solution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876300" y="4470953"/>
          <a:ext cx="7451481" cy="1009417"/>
        </p:xfrm>
        <a:graphic>
          <a:graphicData uri="http://schemas.openxmlformats.org/drawingml/2006/table">
            <a:tbl>
              <a:tblPr/>
              <a:tblGrid>
                <a:gridCol w="172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 성 자</a:t>
                      </a: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박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 규 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  자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2007.10.26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 토 자</a:t>
                      </a: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  자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 인 자</a:t>
                      </a: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  자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3906715" y="1801396"/>
            <a:ext cx="4331677" cy="4190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1456" tIns="25729" rIns="51456" bIns="25729">
            <a:spAutoFit/>
          </a:bodyPr>
          <a:lstStyle/>
          <a:p>
            <a:pPr algn="r" defTabSz="765131">
              <a:spcBef>
                <a:spcPct val="50000"/>
              </a:spcBef>
            </a:pPr>
            <a:r>
              <a:rPr lang="en-US" altLang="ko-KR" sz="2300" b="1" dirty="0"/>
              <a:t>WIMS </a:t>
            </a:r>
            <a:r>
              <a:rPr lang="ko-KR" altLang="en-US" sz="2300" b="1" dirty="0"/>
              <a:t>스토리보드</a:t>
            </a:r>
            <a:endParaRPr lang="en-US" altLang="ko-KR" sz="23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#36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4398" name="TextBox 31"/>
          <p:cNvSpPr txBox="1">
            <a:spLocks noChangeArrowheads="1"/>
          </p:cNvSpPr>
          <p:nvPr/>
        </p:nvSpPr>
        <p:spPr bwMode="auto">
          <a:xfrm>
            <a:off x="6286500" y="1682750"/>
            <a:ext cx="26431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관리자수정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모든 입력사항을 입력한 후 확인버튼을 누르면 관리자가 수정된다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취소를 클릭 하면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72007" y="21431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572007" y="242886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7" y="27146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143108" y="2786063"/>
            <a:ext cx="4000500" cy="3857625"/>
            <a:chOff x="2357438" y="2786063"/>
            <a:chExt cx="4000500" cy="3857625"/>
          </a:xfrm>
        </p:grpSpPr>
        <p:sp>
          <p:nvSpPr>
            <p:cNvPr id="45" name="직사각형 44"/>
            <p:cNvSpPr/>
            <p:nvPr/>
          </p:nvSpPr>
          <p:spPr>
            <a:xfrm>
              <a:off x="2357438" y="2786063"/>
              <a:ext cx="3786187" cy="3857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6" name="TextBox 23"/>
            <p:cNvSpPr txBox="1">
              <a:spLocks noChangeArrowheads="1"/>
            </p:cNvSpPr>
            <p:nvPr/>
          </p:nvSpPr>
          <p:spPr bwMode="auto">
            <a:xfrm>
              <a:off x="2428875" y="2786063"/>
              <a:ext cx="3929063" cy="3724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관리자수정</a:t>
              </a:r>
              <a:endParaRPr lang="en-US" altLang="ko-KR" sz="2000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ID: </a:t>
              </a:r>
              <a:r>
                <a:rPr lang="en-US" altLang="ko-KR" dirty="0">
                  <a:solidFill>
                    <a:srgbClr val="FF0000"/>
                  </a:solidFill>
                  <a:latin typeface="+mn-ea"/>
                  <a:ea typeface="+mn-ea"/>
                </a:rPr>
                <a:t>AAA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PASSWORD:</a:t>
              </a: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이름</a:t>
              </a:r>
              <a:r>
                <a:rPr lang="en-US" altLang="ko-KR" dirty="0">
                  <a:latin typeface="+mn-ea"/>
                  <a:ea typeface="+mn-ea"/>
                </a:rPr>
                <a:t>: </a:t>
              </a:r>
              <a:r>
                <a:rPr lang="ko-KR" altLang="en-US" dirty="0">
                  <a:solidFill>
                    <a:srgbClr val="FF0000"/>
                  </a:solidFill>
                  <a:latin typeface="+mn-ea"/>
                  <a:ea typeface="+mn-ea"/>
                </a:rPr>
                <a:t>홍길동</a:t>
              </a:r>
              <a:endParaRPr lang="en-US" altLang="ko-KR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주민번호</a:t>
              </a:r>
              <a:r>
                <a:rPr lang="en-US" altLang="ko-KR" dirty="0">
                  <a:latin typeface="+mn-ea"/>
                  <a:ea typeface="+mn-ea"/>
                </a:rPr>
                <a:t>: </a:t>
              </a:r>
              <a:r>
                <a:rPr lang="en-US" altLang="ko-KR" dirty="0">
                  <a:solidFill>
                    <a:srgbClr val="FF0000"/>
                  </a:solidFill>
                  <a:latin typeface="+mn-ea"/>
                  <a:ea typeface="+mn-ea"/>
                </a:rPr>
                <a:t>821201 – 1234567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E-MAIL:</a:t>
              </a: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전화번호</a:t>
              </a:r>
              <a:r>
                <a:rPr lang="en-US" altLang="ko-KR" dirty="0">
                  <a:latin typeface="+mn-ea"/>
                  <a:ea typeface="+mn-ea"/>
                </a:rPr>
                <a:t>:</a:t>
              </a: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핸드폰번호</a:t>
              </a:r>
              <a:r>
                <a:rPr lang="en-US" altLang="ko-KR" dirty="0">
                  <a:latin typeface="+mn-ea"/>
                  <a:ea typeface="+mn-ea"/>
                </a:rPr>
                <a:t>:</a:t>
              </a:r>
            </a:p>
            <a:p>
              <a:pPr>
                <a:defRPr/>
              </a:pP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*</a:t>
              </a:r>
              <a:r>
                <a:rPr lang="ko-KR" altLang="en-US" dirty="0">
                  <a:latin typeface="+mn-ea"/>
                  <a:ea typeface="+mn-ea"/>
                </a:rPr>
                <a:t>관리자구분</a:t>
              </a: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    </a:t>
              </a:r>
              <a:r>
                <a:rPr lang="ko-KR" altLang="en-US" dirty="0">
                  <a:latin typeface="+mn-ea"/>
                  <a:ea typeface="+mn-ea"/>
                </a:rPr>
                <a:t>슈퍼관리자     관리자</a:t>
              </a: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9063" y="3714750"/>
              <a:ext cx="2071687" cy="214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29000" y="4572000"/>
              <a:ext cx="2071688" cy="214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71875" y="4857750"/>
              <a:ext cx="2071688" cy="214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86188" y="5143500"/>
              <a:ext cx="2071687" cy="214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214688" y="6215063"/>
              <a:ext cx="1000125" cy="2857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>
                  <a:solidFill>
                    <a:schemeClr val="bg1"/>
                  </a:solidFill>
                </a:rPr>
                <a:t>확인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86250" y="6215063"/>
              <a:ext cx="1000125" cy="2857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>
                  <a:solidFill>
                    <a:schemeClr val="bg1"/>
                  </a:solidFill>
                </a:rPr>
                <a:t>취소</a:t>
              </a:r>
            </a:p>
          </p:txBody>
        </p:sp>
        <p:sp>
          <p:nvSpPr>
            <p:cNvPr id="53" name="타원 52"/>
            <p:cNvSpPr/>
            <p:nvPr/>
          </p:nvSpPr>
          <p:spPr>
            <a:xfrm>
              <a:off x="2571750" y="5929313"/>
              <a:ext cx="214313" cy="214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143375" y="5929313"/>
              <a:ext cx="214313" cy="214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14813" y="6000750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3143250" y="6143625"/>
              <a:ext cx="1143000" cy="5000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3200" baseline="0" dirty="0"/>
                        <a:t>본사</a:t>
                      </a:r>
                      <a:r>
                        <a:rPr lang="en-US" altLang="ko-KR" sz="3200" baseline="0" dirty="0"/>
                        <a:t>/</a:t>
                      </a:r>
                      <a:r>
                        <a:rPr lang="ko-KR" altLang="en-US" sz="32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로그아웃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로그아웃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본사측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화면과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지점측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화면 모두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로그아웃 버튼을 클릭하면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로그아웃된다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로그아웃을 하면  홈페이지의 시작페이지인 로그인 화면으로 이동한다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출력내용</a:t>
            </a:r>
          </a:p>
        </p:txBody>
      </p:sp>
      <p:sp>
        <p:nvSpPr>
          <p:cNvPr id="42" name="타원 41"/>
          <p:cNvSpPr/>
          <p:nvPr/>
        </p:nvSpPr>
        <p:spPr>
          <a:xfrm>
            <a:off x="5143504" y="1714488"/>
            <a:ext cx="107157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#37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5422" name="TextBox 31"/>
          <p:cNvSpPr txBox="1">
            <a:spLocks noChangeArrowheads="1"/>
          </p:cNvSpPr>
          <p:nvPr/>
        </p:nvSpPr>
        <p:spPr bwMode="auto">
          <a:xfrm>
            <a:off x="6286500" y="1727200"/>
            <a:ext cx="27146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관리자수정</a:t>
            </a:r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관리자가 생성되면 생성확인 메시지가 뜬다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확인버튼을 클릭하면 창이 닫힌다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72007" y="2143120"/>
            <a:ext cx="857249" cy="285755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572007" y="2428870"/>
            <a:ext cx="857249" cy="285755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72007" y="2714620"/>
            <a:ext cx="857249" cy="285755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714636" y="2786084"/>
            <a:ext cx="3429000" cy="3714750"/>
            <a:chOff x="2928938" y="2786063"/>
            <a:chExt cx="3429000" cy="3714750"/>
          </a:xfrm>
        </p:grpSpPr>
        <p:sp>
          <p:nvSpPr>
            <p:cNvPr id="25" name="직사각형 24"/>
            <p:cNvSpPr/>
            <p:nvPr/>
          </p:nvSpPr>
          <p:spPr>
            <a:xfrm>
              <a:off x="2928938" y="2786063"/>
              <a:ext cx="3214687" cy="3714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6" name="TextBox 49"/>
            <p:cNvSpPr txBox="1">
              <a:spLocks noChangeArrowheads="1"/>
            </p:cNvSpPr>
            <p:nvPr/>
          </p:nvSpPr>
          <p:spPr bwMode="auto">
            <a:xfrm>
              <a:off x="2928938" y="2830513"/>
              <a:ext cx="3429000" cy="317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관리자가 수정 되었습니다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  <a:p>
              <a:pPr>
                <a:defRPr/>
              </a:pP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ID: AAA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PASSWORD: 1234</a:t>
              </a: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이름</a:t>
              </a:r>
              <a:r>
                <a:rPr lang="en-US" altLang="ko-KR" dirty="0">
                  <a:latin typeface="+mn-ea"/>
                  <a:ea typeface="+mn-ea"/>
                </a:rPr>
                <a:t>: </a:t>
              </a:r>
              <a:r>
                <a:rPr lang="ko-KR" altLang="en-US" dirty="0">
                  <a:latin typeface="+mn-ea"/>
                  <a:ea typeface="+mn-ea"/>
                </a:rPr>
                <a:t>홍길동</a:t>
              </a: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주민번호</a:t>
              </a:r>
              <a:r>
                <a:rPr lang="en-US" altLang="ko-KR" dirty="0">
                  <a:latin typeface="+mn-ea"/>
                  <a:ea typeface="+mn-ea"/>
                </a:rPr>
                <a:t>: 821201- 1234567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E-MAIL: aaa@korea.com</a:t>
              </a: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전화번호</a:t>
              </a:r>
              <a:r>
                <a:rPr lang="en-US" altLang="ko-KR" dirty="0">
                  <a:latin typeface="+mn-ea"/>
                  <a:ea typeface="+mn-ea"/>
                </a:rPr>
                <a:t>: 02-123-4567</a:t>
              </a: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핸드폰번호</a:t>
              </a:r>
              <a:r>
                <a:rPr lang="en-US" altLang="ko-KR" dirty="0">
                  <a:latin typeface="+mn-ea"/>
                  <a:ea typeface="+mn-ea"/>
                </a:rPr>
                <a:t>: 011-123-4567</a:t>
              </a:r>
            </a:p>
            <a:p>
              <a:pPr>
                <a:defRPr/>
              </a:pP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*</a:t>
              </a:r>
              <a:r>
                <a:rPr lang="ko-KR" altLang="en-US" dirty="0">
                  <a:latin typeface="+mn-ea"/>
                  <a:ea typeface="+mn-ea"/>
                </a:rPr>
                <a:t>관리자구분</a:t>
              </a:r>
              <a:r>
                <a:rPr lang="en-US" altLang="ko-KR" dirty="0">
                  <a:latin typeface="+mn-ea"/>
                  <a:ea typeface="+mn-ea"/>
                </a:rPr>
                <a:t>:</a:t>
              </a:r>
              <a:r>
                <a:rPr lang="ko-KR" altLang="en-US" dirty="0">
                  <a:latin typeface="+mn-ea"/>
                  <a:ea typeface="+mn-ea"/>
                </a:rPr>
                <a:t>관리자</a:t>
              </a:r>
              <a:endParaRPr lang="en-US" altLang="ko-KR" dirty="0">
                <a:latin typeface="+mn-ea"/>
                <a:ea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00500" y="6072188"/>
              <a:ext cx="1000125" cy="2857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>
                  <a:solidFill>
                    <a:schemeClr val="bg1"/>
                  </a:solidFill>
                </a:rPr>
                <a:t>확인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3929063" y="6000750"/>
              <a:ext cx="1143000" cy="5000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#38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6446" name="TextBox 31"/>
          <p:cNvSpPr txBox="1">
            <a:spLocks noChangeArrowheads="1"/>
          </p:cNvSpPr>
          <p:nvPr/>
        </p:nvSpPr>
        <p:spPr bwMode="auto">
          <a:xfrm>
            <a:off x="6286500" y="1700213"/>
            <a:ext cx="2714625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관리자삭제</a:t>
            </a:r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관리자삭제 버튼을 클릭하면 관리자 삭제 입력 폼이 뜨며 삭제할 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를 입력 후 관리자를 삭제 할 수 있다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취소버튼을 클릭하면 창이 닫힌다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625" y="3643313"/>
            <a:ext cx="3429000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425" name="TextBox 23"/>
          <p:cNvSpPr txBox="1">
            <a:spLocks noChangeArrowheads="1"/>
          </p:cNvSpPr>
          <p:nvPr/>
        </p:nvSpPr>
        <p:spPr bwMode="auto">
          <a:xfrm>
            <a:off x="2857500" y="3714750"/>
            <a:ext cx="47863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관리자삭제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 </a:t>
            </a:r>
            <a:r>
              <a:rPr lang="ko-KR" altLang="en-US" dirty="0">
                <a:latin typeface="+mn-ea"/>
                <a:ea typeface="+mn-ea"/>
              </a:rPr>
              <a:t>입력</a:t>
            </a:r>
            <a:r>
              <a:rPr lang="en-US" altLang="ko-KR" dirty="0">
                <a:latin typeface="+mn-ea"/>
                <a:ea typeface="+mn-ea"/>
              </a:rPr>
              <a:t>: 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57625" y="4357688"/>
            <a:ext cx="2071688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7563" y="471487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500563" y="471487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72007" y="21431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2007" y="242886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72007" y="27146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sp>
        <p:nvSpPr>
          <p:cNvPr id="26" name="타원 25"/>
          <p:cNvSpPr/>
          <p:nvPr/>
        </p:nvSpPr>
        <p:spPr>
          <a:xfrm>
            <a:off x="4484796" y="2714620"/>
            <a:ext cx="104106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#39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7470" name="TextBox 31"/>
          <p:cNvSpPr txBox="1">
            <a:spLocks noChangeArrowheads="1"/>
          </p:cNvSpPr>
          <p:nvPr/>
        </p:nvSpPr>
        <p:spPr bwMode="auto">
          <a:xfrm>
            <a:off x="6286500" y="1692275"/>
            <a:ext cx="26431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관리자삭제</a:t>
            </a:r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확인버튼을 클릭하면 다시 한번 삭제 여부를 묻는다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취소버튼을 클릭하면 창이 닫힌다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714625" y="3643313"/>
            <a:ext cx="3429000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2857500" y="3714750"/>
            <a:ext cx="47863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관리자삭제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 </a:t>
            </a:r>
            <a:r>
              <a:rPr lang="ko-KR" altLang="en-US" dirty="0">
                <a:latin typeface="+mn-ea"/>
                <a:ea typeface="+mn-ea"/>
              </a:rPr>
              <a:t>입력</a:t>
            </a:r>
            <a:r>
              <a:rPr lang="en-US" altLang="ko-KR" dirty="0">
                <a:latin typeface="+mn-ea"/>
                <a:ea typeface="+mn-ea"/>
              </a:rPr>
              <a:t>: 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5" y="4357688"/>
            <a:ext cx="2071688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7563" y="471487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500563" y="471487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30" name="타원 29"/>
          <p:cNvSpPr/>
          <p:nvPr/>
        </p:nvSpPr>
        <p:spPr>
          <a:xfrm>
            <a:off x="3286125" y="4643438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72007" y="21431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2007" y="242886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72007" y="27146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#40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8494" name="TextBox 31"/>
          <p:cNvSpPr txBox="1">
            <a:spLocks noChangeArrowheads="1"/>
          </p:cNvSpPr>
          <p:nvPr/>
        </p:nvSpPr>
        <p:spPr bwMode="auto">
          <a:xfrm>
            <a:off x="6286500" y="1643063"/>
            <a:ext cx="25003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관리자삭제</a:t>
            </a:r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확인버튼을 클릭하면 관리자가 삭제되고 취소버튼을 클릭하면 창이 닫힌다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6063" y="3286125"/>
            <a:ext cx="3357562" cy="178593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7472" name="TextBox 23"/>
          <p:cNvSpPr txBox="1">
            <a:spLocks noChangeArrowheads="1"/>
          </p:cNvSpPr>
          <p:nvPr/>
        </p:nvSpPr>
        <p:spPr bwMode="auto">
          <a:xfrm>
            <a:off x="2928938" y="3429000"/>
            <a:ext cx="47863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정말 삭제하시겠습니까</a:t>
            </a:r>
            <a:r>
              <a:rPr lang="en-US" altLang="ko-KR" sz="2000" dirty="0">
                <a:latin typeface="+mn-ea"/>
                <a:ea typeface="+mn-ea"/>
              </a:rPr>
              <a:t>?</a:t>
            </a: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 : AAA 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00438" y="442912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43438" y="442912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1" name="타원 20"/>
          <p:cNvSpPr/>
          <p:nvPr/>
        </p:nvSpPr>
        <p:spPr>
          <a:xfrm>
            <a:off x="3429000" y="4357688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7" y="2143125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72007" y="2428875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2007" y="2714625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#41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9518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관리자삭제</a:t>
            </a:r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관리자를 삭제하면 삭제 확인 메시지가 뜬다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확인버튼을 클릭하면 창이 닫힌다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72007" y="21431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572007" y="242886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72007" y="27146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714636" y="2857500"/>
            <a:ext cx="3429000" cy="3643313"/>
            <a:chOff x="2857500" y="2857500"/>
            <a:chExt cx="3429000" cy="3643313"/>
          </a:xfrm>
        </p:grpSpPr>
        <p:sp>
          <p:nvSpPr>
            <p:cNvPr id="25" name="직사각형 24"/>
            <p:cNvSpPr/>
            <p:nvPr/>
          </p:nvSpPr>
          <p:spPr>
            <a:xfrm>
              <a:off x="2857500" y="2857500"/>
              <a:ext cx="3286125" cy="3643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6" name="TextBox 49"/>
            <p:cNvSpPr txBox="1">
              <a:spLocks noChangeArrowheads="1"/>
            </p:cNvSpPr>
            <p:nvPr/>
          </p:nvSpPr>
          <p:spPr bwMode="auto">
            <a:xfrm>
              <a:off x="2857500" y="2901950"/>
              <a:ext cx="3429000" cy="3446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관리자가  삭제 되었습니다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  <a:p>
              <a:pPr>
                <a:defRPr/>
              </a:pP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ID: AAA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PASSWORD: 1234</a:t>
              </a: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이름</a:t>
              </a:r>
              <a:r>
                <a:rPr lang="en-US" altLang="ko-KR" dirty="0">
                  <a:latin typeface="+mn-ea"/>
                  <a:ea typeface="+mn-ea"/>
                </a:rPr>
                <a:t>: </a:t>
              </a:r>
              <a:r>
                <a:rPr lang="ko-KR" altLang="en-US" dirty="0">
                  <a:latin typeface="+mn-ea"/>
                  <a:ea typeface="+mn-ea"/>
                </a:rPr>
                <a:t>홍길동</a:t>
              </a: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주민번호</a:t>
              </a:r>
              <a:r>
                <a:rPr lang="en-US" altLang="ko-KR" dirty="0">
                  <a:latin typeface="+mn-ea"/>
                  <a:ea typeface="+mn-ea"/>
                </a:rPr>
                <a:t>: 821201- 1234567</a:t>
              </a: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E-MAIL: aaa@korea.com</a:t>
              </a: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전화번호</a:t>
              </a:r>
              <a:r>
                <a:rPr lang="en-US" altLang="ko-KR" dirty="0">
                  <a:latin typeface="+mn-ea"/>
                  <a:ea typeface="+mn-ea"/>
                </a:rPr>
                <a:t>: 02-123-4567</a:t>
              </a:r>
            </a:p>
            <a:p>
              <a:pPr>
                <a:defRPr/>
              </a:pPr>
              <a:r>
                <a:rPr lang="ko-KR" altLang="en-US" dirty="0">
                  <a:latin typeface="+mn-ea"/>
                  <a:ea typeface="+mn-ea"/>
                </a:rPr>
                <a:t>핸드폰번호</a:t>
              </a:r>
              <a:r>
                <a:rPr lang="en-US" altLang="ko-KR" dirty="0">
                  <a:latin typeface="+mn-ea"/>
                  <a:ea typeface="+mn-ea"/>
                </a:rPr>
                <a:t>: 011-123-4567</a:t>
              </a:r>
            </a:p>
            <a:p>
              <a:pPr>
                <a:defRPr/>
              </a:pP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dirty="0">
                  <a:latin typeface="+mn-ea"/>
                  <a:ea typeface="+mn-ea"/>
                </a:rPr>
                <a:t>*</a:t>
              </a:r>
              <a:r>
                <a:rPr lang="ko-KR" altLang="en-US" dirty="0">
                  <a:latin typeface="+mn-ea"/>
                  <a:ea typeface="+mn-ea"/>
                </a:rPr>
                <a:t>관리자구분</a:t>
              </a:r>
              <a:r>
                <a:rPr lang="en-US" altLang="ko-KR" dirty="0">
                  <a:latin typeface="+mn-ea"/>
                  <a:ea typeface="+mn-ea"/>
                </a:rPr>
                <a:t>:</a:t>
              </a:r>
              <a:r>
                <a:rPr lang="ko-KR" altLang="en-US" dirty="0">
                  <a:latin typeface="+mn-ea"/>
                  <a:ea typeface="+mn-ea"/>
                </a:rPr>
                <a:t>관리자</a:t>
              </a:r>
              <a:endParaRPr lang="en-US" altLang="ko-KR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71938" y="6072188"/>
              <a:ext cx="1000125" cy="2857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>
                  <a:solidFill>
                    <a:schemeClr val="bg1"/>
                  </a:solidFill>
                </a:rPr>
                <a:t>확인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4000500" y="6000750"/>
              <a:ext cx="1143000" cy="5000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20547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지점 관리</a:t>
            </a:r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지점 관리버튼을 클릭하면 서브메뉴로 지점추가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지점삭제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지점정보수정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메뉴추가삭제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본사게시판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지점게시판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재고현황 메뉴가 나온다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37" name="타원 36"/>
          <p:cNvSpPr/>
          <p:nvPr/>
        </p:nvSpPr>
        <p:spPr>
          <a:xfrm>
            <a:off x="785786" y="1673547"/>
            <a:ext cx="11430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#43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85720" y="2357430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21571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 dirty="0">
                <a:latin typeface="맑은 고딕" pitchFamily="50" charset="-127"/>
                <a:ea typeface="맑은 고딕" pitchFamily="50" charset="-127"/>
              </a:rPr>
              <a:t>▣ 지점 추가</a:t>
            </a:r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지점 추가 버튼을 클릭하면 지점 추가 입력 폼이 뜨며 각 항목을 입력 후 지점을 추가 할 수 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취소버튼을 클릭하면 창이 닫힌다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지점추가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변경 의 권한은 본사측 슈퍼관리자로 로그인 되어진 사람한테만 주어진다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071688" y="2571750"/>
            <a:ext cx="4071937" cy="407193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2214563" y="2786063"/>
            <a:ext cx="485775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지점 추가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ID: 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PASSWORD: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 명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지점장 명</a:t>
            </a:r>
            <a:r>
              <a:rPr lang="en-US" altLang="ko-KR" dirty="0">
                <a:latin typeface="+mn-ea"/>
                <a:ea typeface="+mn-ea"/>
              </a:rPr>
              <a:t>:                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지점연락처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지점장연락처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주소</a:t>
            </a:r>
            <a:r>
              <a:rPr lang="en-US" altLang="ko-KR" dirty="0">
                <a:latin typeface="+mn-ea"/>
                <a:ea typeface="+mn-ea"/>
              </a:rPr>
              <a:t>:           -</a:t>
            </a:r>
          </a:p>
          <a:p>
            <a:pPr lvl="1">
              <a:defRPr/>
            </a:pPr>
            <a:r>
              <a:rPr lang="en-US" altLang="ko-KR" dirty="0">
                <a:latin typeface="+mn-ea"/>
                <a:ea typeface="+mn-ea"/>
              </a:rPr>
              <a:t>			</a:t>
            </a:r>
            <a:r>
              <a:rPr lang="ko-KR" altLang="en-US" sz="1400" dirty="0">
                <a:latin typeface="+mn-ea"/>
                <a:ea typeface="+mn-ea"/>
              </a:rPr>
              <a:t>동까지 입력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sz="1400" dirty="0">
                <a:latin typeface="+mn-ea"/>
                <a:ea typeface="+mn-ea"/>
              </a:rPr>
              <a:t>			</a:t>
            </a:r>
            <a:r>
              <a:rPr lang="ko-KR" altLang="en-US" sz="1400" dirty="0">
                <a:latin typeface="+mn-ea"/>
                <a:ea typeface="+mn-ea"/>
              </a:rPr>
              <a:t>나머지주소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14625" y="3429000"/>
            <a:ext cx="207168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714750" y="3714750"/>
            <a:ext cx="207168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43250" y="4000500"/>
            <a:ext cx="1357313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357563" y="4286250"/>
            <a:ext cx="1571625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571875" y="4572000"/>
            <a:ext cx="178593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928938" y="5143500"/>
            <a:ext cx="714375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928938" y="5429250"/>
            <a:ext cx="207168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9289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719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857750" y="3429000"/>
            <a:ext cx="1000125" cy="21431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중복검사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57625" y="5143500"/>
            <a:ext cx="64293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572000" y="5143500"/>
            <a:ext cx="1000125" cy="21431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우편번호 찾기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928938" y="5715000"/>
            <a:ext cx="207168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786188" y="4857750"/>
            <a:ext cx="178593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66" name="타원 65"/>
          <p:cNvSpPr/>
          <p:nvPr/>
        </p:nvSpPr>
        <p:spPr>
          <a:xfrm>
            <a:off x="813082" y="2044385"/>
            <a:ext cx="11430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#44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22594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지점 추가</a:t>
            </a:r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는 중복검사 버튼을 이용해 중복 검사후 입력되고 주소는 우편번호 찾기 버튼을 이용 주소검색 후 자동으로 입력되어 진다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모든 입력사항을 입력한 후 확인버튼을 누르면 유효성 검사 후 지점이 생성된다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취소를 클릭 하면 창이 닫힌다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2571750"/>
            <a:ext cx="4071937" cy="407193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2786063"/>
            <a:ext cx="485775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지점 추가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ID: 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PASSWORD: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지점명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지점장명</a:t>
            </a:r>
            <a:r>
              <a:rPr lang="en-US" altLang="ko-KR" dirty="0">
                <a:latin typeface="+mn-ea"/>
                <a:ea typeface="+mn-ea"/>
              </a:rPr>
              <a:t>:                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지점연락처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지점장연락처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주소</a:t>
            </a:r>
            <a:r>
              <a:rPr lang="en-US" altLang="ko-KR" dirty="0">
                <a:latin typeface="+mn-ea"/>
                <a:ea typeface="+mn-ea"/>
              </a:rPr>
              <a:t>:           -</a:t>
            </a:r>
          </a:p>
          <a:p>
            <a:pPr lvl="1">
              <a:defRPr/>
            </a:pPr>
            <a:r>
              <a:rPr lang="en-US" altLang="ko-KR" dirty="0">
                <a:latin typeface="+mn-ea"/>
                <a:ea typeface="+mn-ea"/>
              </a:rPr>
              <a:t>			</a:t>
            </a:r>
            <a:r>
              <a:rPr lang="ko-KR" altLang="en-US" sz="1400" dirty="0">
                <a:latin typeface="+mn-ea"/>
                <a:ea typeface="+mn-ea"/>
              </a:rPr>
              <a:t>동까지입력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sz="1400" dirty="0">
                <a:latin typeface="+mn-ea"/>
                <a:ea typeface="+mn-ea"/>
              </a:rPr>
              <a:t>			</a:t>
            </a:r>
            <a:r>
              <a:rPr lang="ko-KR" altLang="en-US" sz="1400" dirty="0">
                <a:latin typeface="+mn-ea"/>
                <a:ea typeface="+mn-ea"/>
              </a:rPr>
              <a:t>나머지주소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4625" y="3429000"/>
            <a:ext cx="207168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14750" y="3714750"/>
            <a:ext cx="207168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43250" y="4000500"/>
            <a:ext cx="1357313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7563" y="4286250"/>
            <a:ext cx="1571625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71875" y="4572000"/>
            <a:ext cx="178593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28938" y="5143500"/>
            <a:ext cx="714375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928938" y="5429250"/>
            <a:ext cx="207168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289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0719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857750" y="3429000"/>
            <a:ext cx="1000125" cy="21431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중복검사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857625" y="5143500"/>
            <a:ext cx="64293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572000" y="5143500"/>
            <a:ext cx="1000125" cy="21431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우편번호 찾기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928938" y="5715000"/>
            <a:ext cx="207168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857500" y="6000750"/>
            <a:ext cx="11430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786188" y="4857750"/>
            <a:ext cx="178593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#45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23618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지점 추가</a:t>
            </a:r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지점이 생성되면 생성확인 메시지가 뜬다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확인버튼을 클릭하면 창이 닫힌다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14625" y="3000375"/>
            <a:ext cx="3286125" cy="3643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786063" y="3143250"/>
            <a:ext cx="485775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지점 추가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ID: kangnam1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PASSWORD: 123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지점명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강남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호 점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지점장명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심형래</a:t>
            </a:r>
            <a:r>
              <a:rPr lang="en-US" altLang="ko-KR" dirty="0">
                <a:latin typeface="+mn-ea"/>
                <a:ea typeface="+mn-ea"/>
              </a:rPr>
              <a:t>               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지점연락처</a:t>
            </a:r>
            <a:r>
              <a:rPr lang="en-US" altLang="ko-KR" dirty="0">
                <a:latin typeface="+mn-ea"/>
                <a:ea typeface="+mn-ea"/>
              </a:rPr>
              <a:t>: 02-123-4567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지점장연락처</a:t>
            </a:r>
            <a:r>
              <a:rPr lang="en-US" altLang="ko-KR" dirty="0">
                <a:latin typeface="+mn-ea"/>
                <a:ea typeface="+mn-ea"/>
              </a:rPr>
              <a:t>:011-123-4567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주소</a:t>
            </a:r>
            <a:r>
              <a:rPr lang="en-US" altLang="ko-KR" dirty="0">
                <a:latin typeface="+mn-ea"/>
                <a:ea typeface="+mn-ea"/>
              </a:rPr>
              <a:t>: 123-456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        </a:t>
            </a:r>
            <a:r>
              <a:rPr lang="ko-KR" altLang="en-US" dirty="0">
                <a:latin typeface="+mn-ea"/>
                <a:ea typeface="+mn-ea"/>
              </a:rPr>
              <a:t>서울시 강남구 강남동</a:t>
            </a:r>
            <a:r>
              <a:rPr lang="en-US" altLang="ko-KR" dirty="0">
                <a:latin typeface="+mn-ea"/>
                <a:ea typeface="+mn-ea"/>
              </a:rPr>
              <a:t>       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86188" y="614362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0" name="타원 39"/>
          <p:cNvSpPr/>
          <p:nvPr/>
        </p:nvSpPr>
        <p:spPr>
          <a:xfrm>
            <a:off x="3714750" y="6072188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2668466" y="887208"/>
            <a:ext cx="3807069" cy="313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1456" tIns="25729" rIns="51456" bIns="25729">
            <a:spAutoFit/>
          </a:bodyPr>
          <a:lstStyle/>
          <a:p>
            <a:pPr algn="ctr" defTabSz="765131">
              <a:spcBef>
                <a:spcPct val="50000"/>
              </a:spcBef>
            </a:pPr>
            <a:r>
              <a:rPr lang="ko-KR" altLang="en-US" sz="1700" b="1" dirty="0">
                <a:latin typeface="굴림체" pitchFamily="49" charset="-127"/>
                <a:ea typeface="굴림체" pitchFamily="49" charset="-127"/>
              </a:rPr>
              <a:t>개정 </a:t>
            </a:r>
            <a:r>
              <a:rPr lang="ko-KR" altLang="en-US" sz="1700" b="1" dirty="0" err="1">
                <a:latin typeface="굴림체" pitchFamily="49" charset="-127"/>
                <a:ea typeface="굴림체" pitchFamily="49" charset="-127"/>
              </a:rPr>
              <a:t>이력표</a:t>
            </a:r>
            <a:endParaRPr lang="ko-KR" altLang="en-US" sz="17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558440" name="Group 1384"/>
          <p:cNvGraphicFramePr>
            <a:graphicFrameLocks noGrp="1"/>
          </p:cNvGraphicFramePr>
          <p:nvPr/>
        </p:nvGraphicFramePr>
        <p:xfrm>
          <a:off x="844062" y="1683949"/>
          <a:ext cx="7515959" cy="3112371"/>
        </p:xfrm>
        <a:graphic>
          <a:graphicData uri="http://schemas.openxmlformats.org/drawingml/2006/table">
            <a:tbl>
              <a:tblPr/>
              <a:tblGrid>
                <a:gridCol w="135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버전 번호</a:t>
                      </a: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개정 일자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개정 내역 요약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1.0</a:t>
                      </a: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2007.10.23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최초작성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2.0</a:t>
                      </a: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2007.10.29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차 수정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3.0</a:t>
                      </a: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2007.11.02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차 수정</a:t>
                      </a: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49846" marR="49846" marT="25194" marB="251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#45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8259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지점 삭제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지점 정보 변경 버튼을 클릭하면 각 지점의 리스트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라디오 박스 리스트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가 나타난다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삭제 하려는 지점을 선택한다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라이오 버튼 체크를 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지점 삭제 버튼을 누르면 선택된 지점을 삭제를 완료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 메지지 박스가 나타나게 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다음장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…)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취소버튼을 누르면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2857500"/>
            <a:ext cx="4071937" cy="3643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3071813"/>
            <a:ext cx="3643312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지점 리스트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          			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71875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 삭제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57750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3" name="타원 42"/>
          <p:cNvSpPr/>
          <p:nvPr/>
        </p:nvSpPr>
        <p:spPr>
          <a:xfrm>
            <a:off x="2357438" y="371475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57438" y="400050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57438" y="428625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57438" y="457200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357438" y="485775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69" name="TextBox 47"/>
          <p:cNvSpPr txBox="1">
            <a:spLocks noChangeArrowheads="1"/>
          </p:cNvSpPr>
          <p:nvPr/>
        </p:nvSpPr>
        <p:spPr bwMode="auto">
          <a:xfrm>
            <a:off x="2714625" y="36433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서울 당산 </a:t>
            </a:r>
            <a:r>
              <a:rPr lang="en-US" altLang="ko-KR"/>
              <a:t>1</a:t>
            </a:r>
            <a:r>
              <a:rPr lang="ko-KR" altLang="en-US"/>
              <a:t>호점</a:t>
            </a:r>
          </a:p>
        </p:txBody>
      </p:sp>
      <p:sp>
        <p:nvSpPr>
          <p:cNvPr id="8270" name="TextBox 48"/>
          <p:cNvSpPr txBox="1">
            <a:spLocks noChangeArrowheads="1"/>
          </p:cNvSpPr>
          <p:nvPr/>
        </p:nvSpPr>
        <p:spPr bwMode="auto">
          <a:xfrm>
            <a:off x="2714625" y="392906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서울 당산 </a:t>
            </a:r>
            <a:r>
              <a:rPr lang="en-US" altLang="ko-KR"/>
              <a:t>2</a:t>
            </a:r>
            <a:r>
              <a:rPr lang="ko-KR" altLang="en-US"/>
              <a:t>호점</a:t>
            </a:r>
          </a:p>
        </p:txBody>
      </p:sp>
      <p:sp>
        <p:nvSpPr>
          <p:cNvPr id="8271" name="TextBox 49"/>
          <p:cNvSpPr txBox="1">
            <a:spLocks noChangeArrowheads="1"/>
          </p:cNvSpPr>
          <p:nvPr/>
        </p:nvSpPr>
        <p:spPr bwMode="auto">
          <a:xfrm>
            <a:off x="2714625" y="42148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서울 당산 </a:t>
            </a:r>
            <a:r>
              <a:rPr lang="en-US" altLang="ko-KR"/>
              <a:t>3</a:t>
            </a:r>
            <a:r>
              <a:rPr lang="ko-KR" altLang="en-US"/>
              <a:t>호점</a:t>
            </a:r>
          </a:p>
        </p:txBody>
      </p:sp>
      <p:sp>
        <p:nvSpPr>
          <p:cNvPr id="8272" name="TextBox 50"/>
          <p:cNvSpPr txBox="1">
            <a:spLocks noChangeArrowheads="1"/>
          </p:cNvSpPr>
          <p:nvPr/>
        </p:nvSpPr>
        <p:spPr bwMode="auto">
          <a:xfrm>
            <a:off x="2714625" y="450056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인천 가정 </a:t>
            </a:r>
            <a:r>
              <a:rPr lang="en-US" altLang="ko-KR"/>
              <a:t>1</a:t>
            </a:r>
            <a:r>
              <a:rPr lang="ko-KR" altLang="en-US"/>
              <a:t>호점</a:t>
            </a:r>
          </a:p>
        </p:txBody>
      </p:sp>
      <p:sp>
        <p:nvSpPr>
          <p:cNvPr id="8273" name="TextBox 51"/>
          <p:cNvSpPr txBox="1">
            <a:spLocks noChangeArrowheads="1"/>
          </p:cNvSpPr>
          <p:nvPr/>
        </p:nvSpPr>
        <p:spPr bwMode="auto">
          <a:xfrm>
            <a:off x="2714625" y="47736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인천 가정 </a:t>
            </a:r>
            <a:r>
              <a:rPr lang="en-US" altLang="ko-KR"/>
              <a:t>2</a:t>
            </a:r>
            <a:r>
              <a:rPr lang="ko-KR" altLang="en-US"/>
              <a:t>호점</a:t>
            </a:r>
          </a:p>
        </p:txBody>
      </p:sp>
      <p:sp>
        <p:nvSpPr>
          <p:cNvPr id="53" name="타원 52"/>
          <p:cNvSpPr/>
          <p:nvPr/>
        </p:nvSpPr>
        <p:spPr>
          <a:xfrm>
            <a:off x="2214546" y="3571875"/>
            <a:ext cx="500066" cy="428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574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38" name="타원 37"/>
          <p:cNvSpPr/>
          <p:nvPr/>
        </p:nvSpPr>
        <p:spPr>
          <a:xfrm>
            <a:off x="3500438" y="5929313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58" name="타원 57"/>
          <p:cNvSpPr/>
          <p:nvPr/>
        </p:nvSpPr>
        <p:spPr>
          <a:xfrm>
            <a:off x="813082" y="2456164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#47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9283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지점 정보 변경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확인 버튼을 누르면 선택한 지점이 삭제가 완료된다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취소버튼을 누르면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3429000"/>
            <a:ext cx="4071937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선택하신 지점을 삭제하시겠습니까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3500438"/>
            <a:ext cx="3643312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지점 삭제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          			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86250" y="450056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28938" y="450056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9" name="타원 38"/>
          <p:cNvSpPr/>
          <p:nvPr/>
        </p:nvSpPr>
        <p:spPr>
          <a:xfrm>
            <a:off x="2857500" y="4429125"/>
            <a:ext cx="11430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42" name="타원 41"/>
          <p:cNvSpPr/>
          <p:nvPr/>
        </p:nvSpPr>
        <p:spPr>
          <a:xfrm>
            <a:off x="813082" y="2459366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#48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지점정보변경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5187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 dirty="0">
                <a:latin typeface="맑은 고딕" pitchFamily="50" charset="-127"/>
                <a:ea typeface="맑은 고딕" pitchFamily="50" charset="-127"/>
              </a:rPr>
              <a:t>▣ 지점 정보 변경</a:t>
            </a:r>
            <a:endParaRPr kumimoji="0" lang="en-US" altLang="ko-KR" sz="1400" u="sng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지점  정보 변경 버튼을 클릭하면 각 지점의 리스트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라디오 박스 리스트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가 나타난다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변경하려는 지점을 선택한다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라이오 버튼 체크를 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지점정보변경 버튼을 누르면 지점정보 변경 창이 나타나게 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다음장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…)</a:t>
            </a:r>
          </a:p>
          <a:p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취소버튼을 누르면 창이 닫힌다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2857500"/>
            <a:ext cx="4071937" cy="3643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3071813"/>
            <a:ext cx="3643312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지점 리스트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          			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71875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57750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3" name="타원 42"/>
          <p:cNvSpPr/>
          <p:nvPr/>
        </p:nvSpPr>
        <p:spPr>
          <a:xfrm>
            <a:off x="2357438" y="371475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57438" y="400050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57438" y="428625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57438" y="457200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357438" y="4857750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97" name="TextBox 47"/>
          <p:cNvSpPr txBox="1">
            <a:spLocks noChangeArrowheads="1"/>
          </p:cNvSpPr>
          <p:nvPr/>
        </p:nvSpPr>
        <p:spPr bwMode="auto">
          <a:xfrm>
            <a:off x="2714625" y="36433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서울 당산 </a:t>
            </a:r>
            <a:r>
              <a:rPr lang="en-US" altLang="ko-KR"/>
              <a:t>1</a:t>
            </a:r>
            <a:r>
              <a:rPr lang="ko-KR" altLang="en-US"/>
              <a:t>호점</a:t>
            </a:r>
          </a:p>
        </p:txBody>
      </p:sp>
      <p:sp>
        <p:nvSpPr>
          <p:cNvPr id="5198" name="TextBox 48"/>
          <p:cNvSpPr txBox="1">
            <a:spLocks noChangeArrowheads="1"/>
          </p:cNvSpPr>
          <p:nvPr/>
        </p:nvSpPr>
        <p:spPr bwMode="auto">
          <a:xfrm>
            <a:off x="2714625" y="392906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서울 당산 </a:t>
            </a:r>
            <a:r>
              <a:rPr lang="en-US" altLang="ko-KR"/>
              <a:t>2</a:t>
            </a:r>
            <a:r>
              <a:rPr lang="ko-KR" altLang="en-US"/>
              <a:t>호점</a:t>
            </a:r>
          </a:p>
        </p:txBody>
      </p:sp>
      <p:sp>
        <p:nvSpPr>
          <p:cNvPr id="5199" name="TextBox 49"/>
          <p:cNvSpPr txBox="1">
            <a:spLocks noChangeArrowheads="1"/>
          </p:cNvSpPr>
          <p:nvPr/>
        </p:nvSpPr>
        <p:spPr bwMode="auto">
          <a:xfrm>
            <a:off x="2714625" y="42148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서울 당산 </a:t>
            </a:r>
            <a:r>
              <a:rPr lang="en-US" altLang="ko-KR"/>
              <a:t>3</a:t>
            </a:r>
            <a:r>
              <a:rPr lang="ko-KR" altLang="en-US"/>
              <a:t>호점</a:t>
            </a:r>
          </a:p>
        </p:txBody>
      </p:sp>
      <p:sp>
        <p:nvSpPr>
          <p:cNvPr id="5200" name="TextBox 50"/>
          <p:cNvSpPr txBox="1">
            <a:spLocks noChangeArrowheads="1"/>
          </p:cNvSpPr>
          <p:nvPr/>
        </p:nvSpPr>
        <p:spPr bwMode="auto">
          <a:xfrm>
            <a:off x="2714625" y="450056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인천 가정 </a:t>
            </a:r>
            <a:r>
              <a:rPr lang="en-US" altLang="ko-KR"/>
              <a:t>1</a:t>
            </a:r>
            <a:r>
              <a:rPr lang="ko-KR" altLang="en-US"/>
              <a:t>호점</a:t>
            </a:r>
          </a:p>
        </p:txBody>
      </p:sp>
      <p:sp>
        <p:nvSpPr>
          <p:cNvPr id="5201" name="TextBox 51"/>
          <p:cNvSpPr txBox="1">
            <a:spLocks noChangeArrowheads="1"/>
          </p:cNvSpPr>
          <p:nvPr/>
        </p:nvSpPr>
        <p:spPr bwMode="auto">
          <a:xfrm>
            <a:off x="2714625" y="47736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인천 가정 </a:t>
            </a:r>
            <a:r>
              <a:rPr lang="en-US" altLang="ko-KR"/>
              <a:t>2</a:t>
            </a:r>
            <a:r>
              <a:rPr lang="ko-KR" altLang="en-US"/>
              <a:t>호점</a:t>
            </a:r>
          </a:p>
        </p:txBody>
      </p:sp>
      <p:sp>
        <p:nvSpPr>
          <p:cNvPr id="53" name="타원 52"/>
          <p:cNvSpPr/>
          <p:nvPr/>
        </p:nvSpPr>
        <p:spPr>
          <a:xfrm>
            <a:off x="2071688" y="3500438"/>
            <a:ext cx="785812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574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55" name="타원 54"/>
          <p:cNvSpPr/>
          <p:nvPr/>
        </p:nvSpPr>
        <p:spPr>
          <a:xfrm>
            <a:off x="2286000" y="5929313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59" name="타원 58"/>
          <p:cNvSpPr/>
          <p:nvPr/>
        </p:nvSpPr>
        <p:spPr>
          <a:xfrm>
            <a:off x="813082" y="2887994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#49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2007-10-26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지점정보변경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6211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지점 정보 변경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지점  정보 변경 버튼을 클릭하면 지점 정보변경 입력폼이 뜨며 각 항목을 변경한 후 확인버튼을 누르면 지점정보가 변경이 완료된다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 ID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는 비활성상태이며 변경이 불가능하다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각 항목은 추가할 때와 같이 유효성 검사를 실시 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취소버튼을 누르면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2857500"/>
            <a:ext cx="4071937" cy="3643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3071813"/>
            <a:ext cx="48577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지점 정보변경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ID: </a:t>
            </a: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PASSWORD:</a:t>
            </a:r>
          </a:p>
          <a:p>
            <a:pPr>
              <a:defRPr/>
            </a:pPr>
            <a:r>
              <a:rPr lang="ko-KR" altLang="en-US" b="1" dirty="0" err="1">
                <a:latin typeface="+mn-ea"/>
                <a:ea typeface="+mn-ea"/>
              </a:rPr>
              <a:t>지점명</a:t>
            </a:r>
            <a:r>
              <a:rPr lang="en-US" altLang="ko-KR" b="1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b="1" dirty="0" err="1">
                <a:latin typeface="+mn-ea"/>
                <a:ea typeface="+mn-ea"/>
              </a:rPr>
              <a:t>지점장명</a:t>
            </a:r>
            <a:r>
              <a:rPr lang="en-US" altLang="ko-KR" b="1" dirty="0">
                <a:latin typeface="+mn-ea"/>
                <a:ea typeface="+mn-ea"/>
              </a:rPr>
              <a:t>:                </a:t>
            </a:r>
          </a:p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지점연락처</a:t>
            </a:r>
            <a:r>
              <a:rPr lang="en-US" altLang="ko-KR" b="1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주소</a:t>
            </a:r>
            <a:r>
              <a:rPr lang="en-US" altLang="ko-KR" b="1" dirty="0">
                <a:latin typeface="+mn-ea"/>
                <a:ea typeface="+mn-ea"/>
              </a:rPr>
              <a:t>:           -</a:t>
            </a:r>
          </a:p>
          <a:p>
            <a:pPr lvl="1">
              <a:defRPr/>
            </a:pPr>
            <a:r>
              <a:rPr lang="en-US" altLang="ko-KR" b="1" dirty="0">
                <a:latin typeface="+mn-ea"/>
                <a:ea typeface="+mn-ea"/>
              </a:rPr>
              <a:t>			</a:t>
            </a:r>
            <a:r>
              <a:rPr lang="ko-KR" altLang="en-US" sz="1400" b="1" dirty="0" err="1">
                <a:latin typeface="+mn-ea"/>
                <a:ea typeface="+mn-ea"/>
              </a:rPr>
              <a:t>동까지입력</a:t>
            </a:r>
            <a:endParaRPr lang="en-US" altLang="ko-KR" sz="1400" b="1" dirty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sz="1400" b="1" dirty="0">
                <a:latin typeface="+mn-ea"/>
                <a:ea typeface="+mn-ea"/>
              </a:rPr>
              <a:t>			</a:t>
            </a:r>
            <a:r>
              <a:rPr lang="ko-KR" altLang="en-US" sz="1400" b="1" dirty="0">
                <a:latin typeface="+mn-ea"/>
                <a:ea typeface="+mn-ea"/>
              </a:rPr>
              <a:t>나머지주소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14625" y="3714750"/>
            <a:ext cx="2071688" cy="214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tx1"/>
                </a:solidFill>
              </a:rPr>
              <a:t>AAA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14750" y="4000500"/>
            <a:ext cx="207168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43250" y="4286250"/>
            <a:ext cx="1357313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57563" y="4572000"/>
            <a:ext cx="1571625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71875" y="4857750"/>
            <a:ext cx="178593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928938" y="5143500"/>
            <a:ext cx="714375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928938" y="5429250"/>
            <a:ext cx="207168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289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0719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857750" y="3714750"/>
            <a:ext cx="1000125" cy="21431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중복검사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857625" y="5143500"/>
            <a:ext cx="64293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72000" y="5143500"/>
            <a:ext cx="1000125" cy="21431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우편번호찾기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28938" y="5715000"/>
            <a:ext cx="207168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54" name="타원 53"/>
          <p:cNvSpPr/>
          <p:nvPr/>
        </p:nvSpPr>
        <p:spPr>
          <a:xfrm>
            <a:off x="813082" y="2887994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#50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정보변경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7235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지점 정보변경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확인 버튼을 누르면 선택한 지점의 정보변경이 완료된다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취소버튼을 누르면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3429000"/>
            <a:ext cx="4071937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지점 정보 변경이 완료되었습니다</a:t>
            </a:r>
            <a:r>
              <a:rPr lang="en-US" altLang="ko-KR" dirty="0">
                <a:solidFill>
                  <a:schemeClr val="tx1"/>
                </a:solidFill>
              </a:rPr>
              <a:t>.”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3500438"/>
            <a:ext cx="36433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지점 정보변경 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         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86250" y="450056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28938" y="450056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9" name="타원 38"/>
          <p:cNvSpPr/>
          <p:nvPr/>
        </p:nvSpPr>
        <p:spPr>
          <a:xfrm>
            <a:off x="2857500" y="4429125"/>
            <a:ext cx="11430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42" name="타원 41"/>
          <p:cNvSpPr/>
          <p:nvPr/>
        </p:nvSpPr>
        <p:spPr>
          <a:xfrm>
            <a:off x="813082" y="2887994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#51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메뉴추가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0307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600" u="sng">
                <a:latin typeface="맑은 고딕" pitchFamily="50" charset="-127"/>
                <a:ea typeface="맑은 고딕" pitchFamily="50" charset="-127"/>
              </a:rPr>
              <a:t>▣ 메뉴 추가</a:t>
            </a:r>
            <a:endParaRPr kumimoji="0" lang="en-US" altLang="ko-KR" sz="16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지점 관리버튼을 클릭하면 서브메뉴로 지점추가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지점삭제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지점정보수정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메뉴추가삭제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본사게시판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지점게시판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재고현황 메뉴가 나온다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메뉴추가삭제 버튼을 선택한다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47" name="타원 46"/>
          <p:cNvSpPr/>
          <p:nvPr/>
        </p:nvSpPr>
        <p:spPr>
          <a:xfrm>
            <a:off x="813082" y="3313420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메뉴추가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1331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메뉴 추가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메뉴 추가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삭제 리스트가 생성된다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라디오 리스트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리스트 에는 메뉴의 이름과 분류 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식사류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안주류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주류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) 3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가지로 나누어진다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메뉴를 추가하려면 하단의 메뉴추가 버튼을 선택한다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추가버튼을 누르면 메뉴추가 폼이 나타나게 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취소버튼을 누르면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2857500"/>
            <a:ext cx="4071937" cy="3643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3071813"/>
            <a:ext cx="3643312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메뉴 리스트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          			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71875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 삭제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57750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3" name="타원 42"/>
          <p:cNvSpPr/>
          <p:nvPr/>
        </p:nvSpPr>
        <p:spPr>
          <a:xfrm>
            <a:off x="2357438" y="385762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57438" y="414337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57438" y="442912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57438" y="471487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357438" y="500062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41" name="TextBox 47"/>
          <p:cNvSpPr txBox="1">
            <a:spLocks noChangeArrowheads="1"/>
          </p:cNvSpPr>
          <p:nvPr/>
        </p:nvSpPr>
        <p:spPr bwMode="auto">
          <a:xfrm>
            <a:off x="2714625" y="37020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부대 찌개</a:t>
            </a:r>
          </a:p>
        </p:txBody>
      </p:sp>
      <p:sp>
        <p:nvSpPr>
          <p:cNvPr id="11342" name="TextBox 48"/>
          <p:cNvSpPr txBox="1">
            <a:spLocks noChangeArrowheads="1"/>
          </p:cNvSpPr>
          <p:nvPr/>
        </p:nvSpPr>
        <p:spPr bwMode="auto">
          <a:xfrm>
            <a:off x="2714625" y="39878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알탕</a:t>
            </a:r>
          </a:p>
        </p:txBody>
      </p:sp>
      <p:sp>
        <p:nvSpPr>
          <p:cNvPr id="11343" name="TextBox 49"/>
          <p:cNvSpPr txBox="1">
            <a:spLocks noChangeArrowheads="1"/>
          </p:cNvSpPr>
          <p:nvPr/>
        </p:nvSpPr>
        <p:spPr bwMode="auto">
          <a:xfrm>
            <a:off x="2714625" y="427355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뻔데기</a:t>
            </a:r>
          </a:p>
        </p:txBody>
      </p:sp>
      <p:sp>
        <p:nvSpPr>
          <p:cNvPr id="11344" name="TextBox 50"/>
          <p:cNvSpPr txBox="1">
            <a:spLocks noChangeArrowheads="1"/>
          </p:cNvSpPr>
          <p:nvPr/>
        </p:nvSpPr>
        <p:spPr bwMode="auto">
          <a:xfrm>
            <a:off x="2714625" y="4559300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오돌뼈</a:t>
            </a:r>
          </a:p>
        </p:txBody>
      </p:sp>
      <p:sp>
        <p:nvSpPr>
          <p:cNvPr id="11345" name="TextBox 51"/>
          <p:cNvSpPr txBox="1">
            <a:spLocks noChangeArrowheads="1"/>
          </p:cNvSpPr>
          <p:nvPr/>
        </p:nvSpPr>
        <p:spPr bwMode="auto">
          <a:xfrm>
            <a:off x="2714625" y="48577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소주</a:t>
            </a:r>
          </a:p>
        </p:txBody>
      </p:sp>
      <p:sp>
        <p:nvSpPr>
          <p:cNvPr id="53" name="타원 52"/>
          <p:cNvSpPr/>
          <p:nvPr/>
        </p:nvSpPr>
        <p:spPr>
          <a:xfrm>
            <a:off x="2286000" y="5929313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574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</a:t>
            </a:r>
          </a:p>
        </p:txBody>
      </p:sp>
      <p:sp>
        <p:nvSpPr>
          <p:cNvPr id="38" name="타원 37"/>
          <p:cNvSpPr/>
          <p:nvPr/>
        </p:nvSpPr>
        <p:spPr>
          <a:xfrm>
            <a:off x="2357438" y="528637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49" name="TextBox 39"/>
          <p:cNvSpPr txBox="1">
            <a:spLocks noChangeArrowheads="1"/>
          </p:cNvSpPr>
          <p:nvPr/>
        </p:nvSpPr>
        <p:spPr bwMode="auto">
          <a:xfrm>
            <a:off x="2714625" y="520223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맥주</a:t>
            </a:r>
            <a:r>
              <a:rPr lang="en-US" altLang="ko-KR"/>
              <a:t>500</a:t>
            </a:r>
            <a:endParaRPr lang="ko-KR" altLang="en-US"/>
          </a:p>
        </p:txBody>
      </p:sp>
      <p:sp>
        <p:nvSpPr>
          <p:cNvPr id="11350" name="TextBox 40"/>
          <p:cNvSpPr txBox="1">
            <a:spLocks noChangeArrowheads="1"/>
          </p:cNvSpPr>
          <p:nvPr/>
        </p:nvSpPr>
        <p:spPr bwMode="auto">
          <a:xfrm>
            <a:off x="4429125" y="3429000"/>
            <a:ext cx="12144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b="1"/>
              <a:t>분류</a:t>
            </a:r>
          </a:p>
        </p:txBody>
      </p:sp>
      <p:sp>
        <p:nvSpPr>
          <p:cNvPr id="11351" name="TextBox 41"/>
          <p:cNvSpPr txBox="1">
            <a:spLocks noChangeArrowheads="1"/>
          </p:cNvSpPr>
          <p:nvPr/>
        </p:nvSpPr>
        <p:spPr bwMode="auto">
          <a:xfrm>
            <a:off x="2500313" y="3438525"/>
            <a:ext cx="1214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b="1"/>
              <a:t>메뉴이름</a:t>
            </a:r>
          </a:p>
        </p:txBody>
      </p:sp>
      <p:sp>
        <p:nvSpPr>
          <p:cNvPr id="11352" name="TextBox 54"/>
          <p:cNvSpPr txBox="1">
            <a:spLocks noChangeArrowheads="1"/>
          </p:cNvSpPr>
          <p:nvPr/>
        </p:nvSpPr>
        <p:spPr bwMode="auto">
          <a:xfrm>
            <a:off x="4429125" y="3643313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식사류</a:t>
            </a:r>
          </a:p>
        </p:txBody>
      </p:sp>
      <p:sp>
        <p:nvSpPr>
          <p:cNvPr id="11353" name="TextBox 55"/>
          <p:cNvSpPr txBox="1">
            <a:spLocks noChangeArrowheads="1"/>
          </p:cNvSpPr>
          <p:nvPr/>
        </p:nvSpPr>
        <p:spPr bwMode="auto">
          <a:xfrm>
            <a:off x="4429125" y="398780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식사류</a:t>
            </a:r>
          </a:p>
        </p:txBody>
      </p:sp>
      <p:sp>
        <p:nvSpPr>
          <p:cNvPr id="11354" name="TextBox 56"/>
          <p:cNvSpPr txBox="1">
            <a:spLocks noChangeArrowheads="1"/>
          </p:cNvSpPr>
          <p:nvPr/>
        </p:nvSpPr>
        <p:spPr bwMode="auto">
          <a:xfrm>
            <a:off x="4429125" y="42735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안주류</a:t>
            </a:r>
          </a:p>
        </p:txBody>
      </p:sp>
      <p:sp>
        <p:nvSpPr>
          <p:cNvPr id="11355" name="TextBox 57"/>
          <p:cNvSpPr txBox="1">
            <a:spLocks noChangeArrowheads="1"/>
          </p:cNvSpPr>
          <p:nvPr/>
        </p:nvSpPr>
        <p:spPr bwMode="auto">
          <a:xfrm>
            <a:off x="4429125" y="455930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안주류</a:t>
            </a:r>
          </a:p>
        </p:txBody>
      </p:sp>
      <p:sp>
        <p:nvSpPr>
          <p:cNvPr id="11356" name="TextBox 58"/>
          <p:cNvSpPr txBox="1">
            <a:spLocks noChangeArrowheads="1"/>
          </p:cNvSpPr>
          <p:nvPr/>
        </p:nvSpPr>
        <p:spPr bwMode="auto">
          <a:xfrm>
            <a:off x="4429125" y="48577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주류</a:t>
            </a:r>
          </a:p>
        </p:txBody>
      </p:sp>
      <p:sp>
        <p:nvSpPr>
          <p:cNvPr id="11357" name="TextBox 59"/>
          <p:cNvSpPr txBox="1">
            <a:spLocks noChangeArrowheads="1"/>
          </p:cNvSpPr>
          <p:nvPr/>
        </p:nvSpPr>
        <p:spPr bwMode="auto">
          <a:xfrm>
            <a:off x="4429125" y="520223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주류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78" name="타원 77"/>
          <p:cNvSpPr/>
          <p:nvPr/>
        </p:nvSpPr>
        <p:spPr>
          <a:xfrm>
            <a:off x="813082" y="3313420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#53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메뉴추가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2354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메뉴 추가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메뉴추가 폼에는 메뉴이름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중복불가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), 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메뉴 가격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메뉴의 판매가격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 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분류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식사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안주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주류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),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메뉴의 이미지를 삽입 하는 컨트롤과 미리보기 화면이 있다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주문가격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판매가격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분류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안주의 이미지를 모두 기입하고 확인버튼을 클릭하면 메뉴가 추가된다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각 입력창은 유효성 검사를 실시한다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분류선택은 콤보박스 컨트롤이다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취소버튼을 클릭 하면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2571750"/>
            <a:ext cx="4071937" cy="407193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2786063"/>
            <a:ext cx="385762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메뉴추가 폼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메뉴이름</a:t>
            </a:r>
            <a:r>
              <a:rPr lang="en-US" altLang="ko-KR" b="1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b="1" dirty="0">
                <a:latin typeface="+mn-ea"/>
              </a:rPr>
              <a:t>메뉴 </a:t>
            </a:r>
            <a:r>
              <a:rPr lang="en-US" altLang="ko-KR" b="1" dirty="0">
                <a:latin typeface="+mn-ea"/>
              </a:rPr>
              <a:t>ID : </a:t>
            </a:r>
            <a:r>
              <a:rPr lang="en-US" altLang="ko-KR" b="1" dirty="0">
                <a:latin typeface="+mn-ea"/>
                <a:ea typeface="+mn-ea"/>
              </a:rPr>
              <a:t> </a:t>
            </a:r>
          </a:p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메뉴 주문가격</a:t>
            </a:r>
            <a:r>
              <a:rPr lang="en-US" altLang="ko-KR" b="1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메뉴 판매가격</a:t>
            </a:r>
            <a:r>
              <a:rPr lang="en-US" altLang="ko-KR" b="1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메뉴 분류</a:t>
            </a:r>
            <a:r>
              <a:rPr lang="en-US" altLang="ko-KR" b="1" dirty="0">
                <a:latin typeface="+mn-ea"/>
                <a:ea typeface="+mn-ea"/>
              </a:rPr>
              <a:t>:   </a:t>
            </a:r>
            <a:r>
              <a:rPr lang="ko-KR" altLang="en-US" b="1" dirty="0" err="1">
                <a:latin typeface="+mn-ea"/>
                <a:ea typeface="+mn-ea"/>
              </a:rPr>
              <a:t>식사류</a:t>
            </a: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ko-KR" altLang="en-US" b="1" dirty="0" err="1">
                <a:latin typeface="+mn-ea"/>
                <a:ea typeface="+mn-ea"/>
              </a:rPr>
              <a:t>안주류</a:t>
            </a:r>
            <a:r>
              <a:rPr lang="ko-KR" altLang="en-US" b="1" dirty="0">
                <a:latin typeface="+mn-ea"/>
                <a:ea typeface="+mn-ea"/>
              </a:rPr>
              <a:t>    주류</a:t>
            </a: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메뉴 이미지</a:t>
            </a:r>
            <a:r>
              <a:rPr lang="en-US" altLang="ko-KR" b="1" dirty="0">
                <a:latin typeface="+mn-ea"/>
                <a:ea typeface="+mn-ea"/>
              </a:rPr>
              <a:t>:                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           </a:t>
            </a:r>
          </a:p>
          <a:p>
            <a:pPr lvl="1">
              <a:defRPr/>
            </a:pPr>
            <a:r>
              <a:rPr lang="en-US" altLang="ko-KR" b="1" dirty="0">
                <a:latin typeface="+mn-ea"/>
                <a:ea typeface="+mn-ea"/>
              </a:rPr>
              <a:t>			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00" y="3140946"/>
            <a:ext cx="1928813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57625" y="3714750"/>
            <a:ext cx="150018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43313" y="4572000"/>
            <a:ext cx="121443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289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0719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929188" y="4572000"/>
            <a:ext cx="1000125" cy="21431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파일찾기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00313" y="5000625"/>
            <a:ext cx="3000375" cy="928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메뉴 이미지 </a:t>
            </a:r>
            <a:r>
              <a:rPr lang="ko-KR" altLang="en-US" dirty="0" err="1">
                <a:solidFill>
                  <a:schemeClr val="tx1"/>
                </a:solidFill>
              </a:rPr>
              <a:t>미리보기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57500" y="6000750"/>
            <a:ext cx="11430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429000" y="428625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286250" y="428625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214938" y="428625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57625" y="4000500"/>
            <a:ext cx="150018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69" name="타원 68"/>
          <p:cNvSpPr/>
          <p:nvPr/>
        </p:nvSpPr>
        <p:spPr>
          <a:xfrm>
            <a:off x="813082" y="3313420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28992" y="3429001"/>
            <a:ext cx="1928813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#54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메뉴추가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3379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메뉴 추가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확인 버튼을 누르면 선택한  메뉴 추가가 완료된다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취소버튼을 누르면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3786188"/>
            <a:ext cx="4071937" cy="135731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 err="1">
                <a:solidFill>
                  <a:schemeClr val="tx1"/>
                </a:solidFill>
              </a:rPr>
              <a:t>알탕이</a:t>
            </a:r>
            <a:r>
              <a:rPr lang="ko-KR" altLang="en-US" dirty="0">
                <a:solidFill>
                  <a:schemeClr val="tx1"/>
                </a:solidFill>
              </a:rPr>
              <a:t> 메뉴에 추가되었습니다</a:t>
            </a:r>
            <a:r>
              <a:rPr lang="en-US" altLang="ko-KR" dirty="0">
                <a:solidFill>
                  <a:schemeClr val="tx1"/>
                </a:solidFill>
              </a:rPr>
              <a:t>.”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3929063"/>
            <a:ext cx="3643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          	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86250" y="478631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28938" y="478631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9" name="타원 38"/>
          <p:cNvSpPr/>
          <p:nvPr/>
        </p:nvSpPr>
        <p:spPr>
          <a:xfrm>
            <a:off x="2857500" y="4714884"/>
            <a:ext cx="1143000" cy="42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357438" y="3929063"/>
            <a:ext cx="1214437" cy="36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ko-KR" altLang="en-US" dirty="0"/>
              <a:t>메뉴추가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43" name="타원 42"/>
          <p:cNvSpPr/>
          <p:nvPr/>
        </p:nvSpPr>
        <p:spPr>
          <a:xfrm>
            <a:off x="813082" y="3313420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#55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메뉴삭제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4403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메뉴 삭제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메뉴를 삭제하려면 삭제하려는 메뉴를 선택한 다음 하단의 메뉴 삭제 버튼을 선택한다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삭제버튼을 누르면 확인 메시지 박스가 나타나게 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취소버튼을 누르면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2857500"/>
            <a:ext cx="4071937" cy="3643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3071813"/>
            <a:ext cx="3643312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메뉴 리스트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          			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71875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 삭제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57750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3" name="타원 42"/>
          <p:cNvSpPr/>
          <p:nvPr/>
        </p:nvSpPr>
        <p:spPr>
          <a:xfrm>
            <a:off x="2357438" y="385762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57438" y="414337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57438" y="442912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57438" y="471487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357438" y="500062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413" name="TextBox 47"/>
          <p:cNvSpPr txBox="1">
            <a:spLocks noChangeArrowheads="1"/>
          </p:cNvSpPr>
          <p:nvPr/>
        </p:nvSpPr>
        <p:spPr bwMode="auto">
          <a:xfrm>
            <a:off x="2714625" y="37020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부대 찌개</a:t>
            </a:r>
          </a:p>
        </p:txBody>
      </p:sp>
      <p:sp>
        <p:nvSpPr>
          <p:cNvPr id="14414" name="TextBox 48"/>
          <p:cNvSpPr txBox="1">
            <a:spLocks noChangeArrowheads="1"/>
          </p:cNvSpPr>
          <p:nvPr/>
        </p:nvSpPr>
        <p:spPr bwMode="auto">
          <a:xfrm>
            <a:off x="2714625" y="39878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알탕</a:t>
            </a:r>
          </a:p>
        </p:txBody>
      </p:sp>
      <p:sp>
        <p:nvSpPr>
          <p:cNvPr id="14415" name="TextBox 49"/>
          <p:cNvSpPr txBox="1">
            <a:spLocks noChangeArrowheads="1"/>
          </p:cNvSpPr>
          <p:nvPr/>
        </p:nvSpPr>
        <p:spPr bwMode="auto">
          <a:xfrm>
            <a:off x="2714625" y="427355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뻔데기</a:t>
            </a:r>
          </a:p>
        </p:txBody>
      </p:sp>
      <p:sp>
        <p:nvSpPr>
          <p:cNvPr id="14416" name="TextBox 50"/>
          <p:cNvSpPr txBox="1">
            <a:spLocks noChangeArrowheads="1"/>
          </p:cNvSpPr>
          <p:nvPr/>
        </p:nvSpPr>
        <p:spPr bwMode="auto">
          <a:xfrm>
            <a:off x="2714625" y="4559300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오돌뼈</a:t>
            </a:r>
          </a:p>
        </p:txBody>
      </p:sp>
      <p:sp>
        <p:nvSpPr>
          <p:cNvPr id="14417" name="TextBox 51"/>
          <p:cNvSpPr txBox="1">
            <a:spLocks noChangeArrowheads="1"/>
          </p:cNvSpPr>
          <p:nvPr/>
        </p:nvSpPr>
        <p:spPr bwMode="auto">
          <a:xfrm>
            <a:off x="2714625" y="48577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소주</a:t>
            </a:r>
          </a:p>
        </p:txBody>
      </p:sp>
      <p:sp>
        <p:nvSpPr>
          <p:cNvPr id="53" name="타원 52"/>
          <p:cNvSpPr/>
          <p:nvPr/>
        </p:nvSpPr>
        <p:spPr>
          <a:xfrm>
            <a:off x="3500438" y="6000767"/>
            <a:ext cx="1143000" cy="428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357438" y="6072188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</a:t>
            </a:r>
          </a:p>
        </p:txBody>
      </p:sp>
      <p:sp>
        <p:nvSpPr>
          <p:cNvPr id="38" name="타원 37"/>
          <p:cNvSpPr/>
          <p:nvPr/>
        </p:nvSpPr>
        <p:spPr>
          <a:xfrm>
            <a:off x="2357438" y="5286375"/>
            <a:ext cx="214312" cy="142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421" name="TextBox 39"/>
          <p:cNvSpPr txBox="1">
            <a:spLocks noChangeArrowheads="1"/>
          </p:cNvSpPr>
          <p:nvPr/>
        </p:nvSpPr>
        <p:spPr bwMode="auto">
          <a:xfrm>
            <a:off x="2714625" y="520223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맥주</a:t>
            </a:r>
            <a:r>
              <a:rPr lang="en-US" altLang="ko-KR"/>
              <a:t>500</a:t>
            </a:r>
            <a:endParaRPr lang="ko-KR" altLang="en-US"/>
          </a:p>
        </p:txBody>
      </p:sp>
      <p:sp>
        <p:nvSpPr>
          <p:cNvPr id="14422" name="TextBox 40"/>
          <p:cNvSpPr txBox="1">
            <a:spLocks noChangeArrowheads="1"/>
          </p:cNvSpPr>
          <p:nvPr/>
        </p:nvSpPr>
        <p:spPr bwMode="auto">
          <a:xfrm>
            <a:off x="4429125" y="3429000"/>
            <a:ext cx="12144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b="1"/>
              <a:t>분류</a:t>
            </a:r>
          </a:p>
        </p:txBody>
      </p:sp>
      <p:sp>
        <p:nvSpPr>
          <p:cNvPr id="14423" name="TextBox 41"/>
          <p:cNvSpPr txBox="1">
            <a:spLocks noChangeArrowheads="1"/>
          </p:cNvSpPr>
          <p:nvPr/>
        </p:nvSpPr>
        <p:spPr bwMode="auto">
          <a:xfrm>
            <a:off x="2500313" y="3438525"/>
            <a:ext cx="1214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b="1"/>
              <a:t>메뉴이름</a:t>
            </a:r>
          </a:p>
        </p:txBody>
      </p:sp>
      <p:sp>
        <p:nvSpPr>
          <p:cNvPr id="14424" name="TextBox 54"/>
          <p:cNvSpPr txBox="1">
            <a:spLocks noChangeArrowheads="1"/>
          </p:cNvSpPr>
          <p:nvPr/>
        </p:nvSpPr>
        <p:spPr bwMode="auto">
          <a:xfrm>
            <a:off x="4429125" y="3643313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식사류</a:t>
            </a:r>
          </a:p>
        </p:txBody>
      </p:sp>
      <p:sp>
        <p:nvSpPr>
          <p:cNvPr id="14425" name="TextBox 55"/>
          <p:cNvSpPr txBox="1">
            <a:spLocks noChangeArrowheads="1"/>
          </p:cNvSpPr>
          <p:nvPr/>
        </p:nvSpPr>
        <p:spPr bwMode="auto">
          <a:xfrm>
            <a:off x="4429125" y="398780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식사류</a:t>
            </a:r>
          </a:p>
        </p:txBody>
      </p:sp>
      <p:sp>
        <p:nvSpPr>
          <p:cNvPr id="14426" name="TextBox 56"/>
          <p:cNvSpPr txBox="1">
            <a:spLocks noChangeArrowheads="1"/>
          </p:cNvSpPr>
          <p:nvPr/>
        </p:nvSpPr>
        <p:spPr bwMode="auto">
          <a:xfrm>
            <a:off x="4429125" y="42735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안주류</a:t>
            </a:r>
          </a:p>
        </p:txBody>
      </p:sp>
      <p:sp>
        <p:nvSpPr>
          <p:cNvPr id="14427" name="TextBox 57"/>
          <p:cNvSpPr txBox="1">
            <a:spLocks noChangeArrowheads="1"/>
          </p:cNvSpPr>
          <p:nvPr/>
        </p:nvSpPr>
        <p:spPr bwMode="auto">
          <a:xfrm>
            <a:off x="4429125" y="455930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안주류</a:t>
            </a:r>
          </a:p>
        </p:txBody>
      </p:sp>
      <p:sp>
        <p:nvSpPr>
          <p:cNvPr id="14428" name="TextBox 58"/>
          <p:cNvSpPr txBox="1">
            <a:spLocks noChangeArrowheads="1"/>
          </p:cNvSpPr>
          <p:nvPr/>
        </p:nvSpPr>
        <p:spPr bwMode="auto">
          <a:xfrm>
            <a:off x="4429125" y="48577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주류</a:t>
            </a:r>
          </a:p>
        </p:txBody>
      </p:sp>
      <p:sp>
        <p:nvSpPr>
          <p:cNvPr id="14429" name="TextBox 59"/>
          <p:cNvSpPr txBox="1">
            <a:spLocks noChangeArrowheads="1"/>
          </p:cNvSpPr>
          <p:nvPr/>
        </p:nvSpPr>
        <p:spPr bwMode="auto">
          <a:xfrm>
            <a:off x="4429125" y="520223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주류</a:t>
            </a:r>
          </a:p>
        </p:txBody>
      </p:sp>
      <p:sp>
        <p:nvSpPr>
          <p:cNvPr id="48" name="타원 47"/>
          <p:cNvSpPr/>
          <p:nvPr/>
        </p:nvSpPr>
        <p:spPr>
          <a:xfrm>
            <a:off x="2214563" y="4071938"/>
            <a:ext cx="428625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63" name="타원 62"/>
          <p:cNvSpPr/>
          <p:nvPr/>
        </p:nvSpPr>
        <p:spPr>
          <a:xfrm>
            <a:off x="813082" y="3313420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3200" baseline="0" dirty="0"/>
                        <a:t>본사</a:t>
                      </a:r>
                      <a:r>
                        <a:rPr lang="en-US" altLang="ko-KR" sz="3200" baseline="0" dirty="0"/>
                        <a:t>/</a:t>
                      </a:r>
                      <a:r>
                        <a:rPr lang="ko-KR" altLang="en-US" sz="32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#29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로그인화면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4313" y="1785938"/>
            <a:ext cx="5857875" cy="45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313" y="2214563"/>
            <a:ext cx="3794125" cy="2684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57313" y="5422900"/>
            <a:ext cx="2862262" cy="36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57313" y="4994275"/>
            <a:ext cx="2862262" cy="36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6250" y="4987925"/>
            <a:ext cx="865188" cy="798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2047875" y="4987925"/>
            <a:ext cx="2595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 </a:t>
            </a:r>
            <a:r>
              <a:rPr lang="ko-KR" altLang="en-US" dirty="0">
                <a:latin typeface="+mn-ea"/>
                <a:ea typeface="+mn-ea"/>
              </a:rPr>
              <a:t>입력부분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TextBox 44"/>
          <p:cNvSpPr txBox="1">
            <a:spLocks noChangeArrowheads="1"/>
          </p:cNvSpPr>
          <p:nvPr/>
        </p:nvSpPr>
        <p:spPr bwMode="auto">
          <a:xfrm>
            <a:off x="1519238" y="5386388"/>
            <a:ext cx="3195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PASSWORD </a:t>
            </a:r>
            <a:r>
              <a:rPr lang="ko-KR" altLang="en-US" dirty="0">
                <a:latin typeface="+mn-ea"/>
                <a:ea typeface="+mn-ea"/>
              </a:rPr>
              <a:t>입력부분</a:t>
            </a:r>
          </a:p>
        </p:txBody>
      </p:sp>
      <p:sp>
        <p:nvSpPr>
          <p:cNvPr id="12" name="TextBox 45"/>
          <p:cNvSpPr txBox="1">
            <a:spLocks noChangeArrowheads="1"/>
          </p:cNvSpPr>
          <p:nvPr/>
        </p:nvSpPr>
        <p:spPr bwMode="auto">
          <a:xfrm>
            <a:off x="4357688" y="5072063"/>
            <a:ext cx="928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  <a:ea typeface="+mn-ea"/>
              </a:rPr>
              <a:t>LOGIN</a:t>
            </a:r>
          </a:p>
          <a:p>
            <a:pPr>
              <a:defRPr/>
            </a:pPr>
            <a:r>
              <a:rPr lang="ko-KR" altLang="en-US" sz="1600" dirty="0">
                <a:latin typeface="+mn-ea"/>
                <a:ea typeface="+mn-ea"/>
              </a:rPr>
              <a:t>버튼</a:t>
            </a:r>
          </a:p>
        </p:txBody>
      </p:sp>
      <p:sp>
        <p:nvSpPr>
          <p:cNvPr id="7220" name="TextBox 31"/>
          <p:cNvSpPr txBox="1">
            <a:spLocks noChangeArrowheads="1"/>
          </p:cNvSpPr>
          <p:nvPr/>
        </p:nvSpPr>
        <p:spPr bwMode="auto">
          <a:xfrm>
            <a:off x="6286500" y="1800225"/>
            <a:ext cx="2714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로그인화면</a:t>
            </a:r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홈페이지의 시작부분으로 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WIMS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로고와 로그인 입력 부분으로 구성되어 진다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PASSWORD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를 입력하고 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LOGIN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버튼을 누르면 로그인 된다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kumimoji="0" lang="ko-KR" altLang="en-US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입력되는 </a:t>
            </a:r>
            <a:r>
              <a:rPr kumimoji="0" lang="en-US" altLang="ko-KR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따라 본사측과 지점측으로 구분되어 로그인 되어진다</a:t>
            </a:r>
            <a:r>
              <a:rPr kumimoji="0" lang="en-US" altLang="ko-KR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21" name="Picture 5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5575" y="2286000"/>
            <a:ext cx="366871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#56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조건재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메뉴삭제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5427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714625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400" u="sng">
                <a:latin typeface="맑은 고딕" pitchFamily="50" charset="-127"/>
                <a:ea typeface="맑은 고딕" pitchFamily="50" charset="-127"/>
              </a:rPr>
              <a:t>▣ 메뉴 삭제</a:t>
            </a:r>
            <a:endParaRPr kumimoji="0" lang="en-US" altLang="ko-KR" sz="1400" u="sng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확인 버튼을 누르면 선택한  메뉴가 삭제가 완료된다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400">
                <a:latin typeface="맑은 고딕" pitchFamily="50" charset="-127"/>
                <a:ea typeface="맑은 고딕" pitchFamily="50" charset="-127"/>
              </a:rPr>
              <a:t>취소버튼을 누르면 창이 닫힌다</a:t>
            </a:r>
            <a:r>
              <a:rPr kumimoji="0"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88" y="3429000"/>
            <a:ext cx="4071937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 err="1">
                <a:solidFill>
                  <a:schemeClr val="tx1"/>
                </a:solidFill>
              </a:rPr>
              <a:t>알탕을</a:t>
            </a:r>
            <a:r>
              <a:rPr lang="ko-KR" altLang="en-US" dirty="0">
                <a:solidFill>
                  <a:schemeClr val="tx1"/>
                </a:solidFill>
              </a:rPr>
              <a:t> 삭제하시겠습니까</a:t>
            </a:r>
            <a:r>
              <a:rPr lang="en-US" altLang="ko-KR" dirty="0">
                <a:solidFill>
                  <a:schemeClr val="tx1"/>
                </a:solidFill>
              </a:rPr>
              <a:t>?”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2214563" y="3500438"/>
            <a:ext cx="36433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메뉴 삭제 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          	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86250" y="450056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28938" y="450056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9" name="타원 38"/>
          <p:cNvSpPr/>
          <p:nvPr/>
        </p:nvSpPr>
        <p:spPr>
          <a:xfrm>
            <a:off x="2857500" y="4429125"/>
            <a:ext cx="11430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0101" y="207168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지점추가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00101" y="2500306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지점삭제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00101" y="2928934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지점정보변경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0101" y="3357562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메뉴추가삭제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00101" y="3786190"/>
            <a:ext cx="785818" cy="42863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재고현황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42" name="타원 41"/>
          <p:cNvSpPr/>
          <p:nvPr/>
        </p:nvSpPr>
        <p:spPr>
          <a:xfrm>
            <a:off x="813082" y="3313420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1240196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#57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 현황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10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57178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재고 현황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지점 리스트를 클릭하면 전국에 있는 지점을 불러 오게 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28662" y="2143117"/>
            <a:ext cx="857260" cy="35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 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28662" y="2500306"/>
            <a:ext cx="857260" cy="35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 삭제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28662" y="2857496"/>
            <a:ext cx="857260" cy="35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지점정보</a:t>
            </a:r>
            <a:br>
              <a:rPr kumimoji="0" lang="en-US" altLang="ko-KR" sz="1000" b="1" dirty="0">
                <a:solidFill>
                  <a:schemeClr val="bg1"/>
                </a:solidFill>
              </a:rPr>
            </a:br>
            <a:r>
              <a:rPr kumimoji="0" lang="ko-KR" altLang="en-US" sz="1000" b="1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8662" y="3571877"/>
            <a:ext cx="857260" cy="35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재고 현황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28662" y="3214686"/>
            <a:ext cx="857260" cy="35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메뉴추가</a:t>
            </a:r>
            <a:br>
              <a:rPr kumimoji="0" lang="en-US" altLang="ko-KR" sz="1000" b="1" dirty="0">
                <a:solidFill>
                  <a:schemeClr val="bg1"/>
                </a:solidFill>
              </a:rPr>
            </a:br>
            <a:r>
              <a:rPr kumimoji="0"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47" name="타원 46"/>
          <p:cNvSpPr/>
          <p:nvPr/>
        </p:nvSpPr>
        <p:spPr>
          <a:xfrm>
            <a:off x="857224" y="3616018"/>
            <a:ext cx="100013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357422" y="2786058"/>
            <a:ext cx="3000396" cy="3000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-</a:t>
            </a:r>
            <a:r>
              <a:rPr lang="ko-KR" altLang="en-US" b="1" dirty="0"/>
              <a:t>지점 리스트</a:t>
            </a:r>
            <a:r>
              <a:rPr lang="en-US" altLang="ko-KR" b="1" dirty="0"/>
              <a:t>-</a:t>
            </a:r>
            <a:endParaRPr lang="ko-KR" altLang="en-US" b="1" dirty="0"/>
          </a:p>
        </p:txBody>
      </p:sp>
      <p:sp>
        <p:nvSpPr>
          <p:cNvPr id="28" name="도넛 27"/>
          <p:cNvSpPr/>
          <p:nvPr/>
        </p:nvSpPr>
        <p:spPr>
          <a:xfrm>
            <a:off x="2786050" y="3500437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33"/>
          <p:cNvSpPr txBox="1">
            <a:spLocks noChangeArrowheads="1"/>
          </p:cNvSpPr>
          <p:nvPr/>
        </p:nvSpPr>
        <p:spPr bwMode="auto">
          <a:xfrm>
            <a:off x="2928925" y="3357562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/>
              <a:t>서울 강남 </a:t>
            </a:r>
            <a:r>
              <a:rPr lang="en-US" altLang="ko-KR" sz="1200" dirty="0"/>
              <a:t>1</a:t>
            </a:r>
            <a:r>
              <a:rPr lang="ko-KR" altLang="en-US" sz="1200" dirty="0"/>
              <a:t>호 점 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1" name="TextBox 33"/>
          <p:cNvSpPr txBox="1">
            <a:spLocks noChangeArrowheads="1"/>
          </p:cNvSpPr>
          <p:nvPr/>
        </p:nvSpPr>
        <p:spPr bwMode="auto">
          <a:xfrm>
            <a:off x="2500297" y="3657912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2" name="도넛 41"/>
          <p:cNvSpPr/>
          <p:nvPr/>
        </p:nvSpPr>
        <p:spPr>
          <a:xfrm>
            <a:off x="2786051" y="3799837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33"/>
          <p:cNvSpPr txBox="1">
            <a:spLocks noChangeArrowheads="1"/>
          </p:cNvSpPr>
          <p:nvPr/>
        </p:nvSpPr>
        <p:spPr bwMode="auto">
          <a:xfrm>
            <a:off x="2500298" y="3656962"/>
            <a:ext cx="2143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46" name="도넛 45"/>
          <p:cNvSpPr/>
          <p:nvPr/>
        </p:nvSpPr>
        <p:spPr>
          <a:xfrm>
            <a:off x="2786050" y="434499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33"/>
          <p:cNvSpPr txBox="1">
            <a:spLocks noChangeArrowheads="1"/>
          </p:cNvSpPr>
          <p:nvPr/>
        </p:nvSpPr>
        <p:spPr bwMode="auto">
          <a:xfrm>
            <a:off x="2928925" y="4255762"/>
            <a:ext cx="21431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/>
              <a:t>서울 목동 </a:t>
            </a:r>
            <a:r>
              <a:rPr lang="en-US" altLang="ko-KR" sz="1200" dirty="0"/>
              <a:t>2</a:t>
            </a:r>
            <a:r>
              <a:rPr lang="ko-KR" altLang="en-US" sz="1200" dirty="0"/>
              <a:t>호 점</a:t>
            </a:r>
          </a:p>
        </p:txBody>
      </p:sp>
      <p:sp>
        <p:nvSpPr>
          <p:cNvPr id="57" name="도넛 56"/>
          <p:cNvSpPr/>
          <p:nvPr/>
        </p:nvSpPr>
        <p:spPr>
          <a:xfrm>
            <a:off x="2786050" y="4071941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33"/>
          <p:cNvSpPr txBox="1">
            <a:spLocks noChangeArrowheads="1"/>
          </p:cNvSpPr>
          <p:nvPr/>
        </p:nvSpPr>
        <p:spPr bwMode="auto">
          <a:xfrm>
            <a:off x="2928925" y="3714752"/>
            <a:ext cx="21431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/>
              <a:t>서울 강남 </a:t>
            </a:r>
            <a:r>
              <a:rPr lang="en-US" altLang="ko-KR" sz="1200" dirty="0"/>
              <a:t>2</a:t>
            </a:r>
            <a:r>
              <a:rPr lang="ko-KR" altLang="en-US" sz="1200" dirty="0"/>
              <a:t>호 점</a:t>
            </a:r>
          </a:p>
        </p:txBody>
      </p:sp>
      <p:sp>
        <p:nvSpPr>
          <p:cNvPr id="59" name="TextBox 33"/>
          <p:cNvSpPr txBox="1">
            <a:spLocks noChangeArrowheads="1"/>
          </p:cNvSpPr>
          <p:nvPr/>
        </p:nvSpPr>
        <p:spPr bwMode="auto">
          <a:xfrm>
            <a:off x="2928926" y="3995609"/>
            <a:ext cx="21431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/>
              <a:t>서울 당산 </a:t>
            </a:r>
            <a:r>
              <a:rPr lang="en-US" altLang="ko-KR" sz="1200" dirty="0"/>
              <a:t>1</a:t>
            </a:r>
            <a:r>
              <a:rPr lang="ko-KR" altLang="en-US" sz="1200" dirty="0"/>
              <a:t>호 점</a:t>
            </a:r>
          </a:p>
        </p:txBody>
      </p:sp>
      <p:sp>
        <p:nvSpPr>
          <p:cNvPr id="60" name="도넛 59"/>
          <p:cNvSpPr/>
          <p:nvPr/>
        </p:nvSpPr>
        <p:spPr>
          <a:xfrm>
            <a:off x="2786050" y="4598556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33"/>
          <p:cNvSpPr txBox="1">
            <a:spLocks noChangeArrowheads="1"/>
          </p:cNvSpPr>
          <p:nvPr/>
        </p:nvSpPr>
        <p:spPr bwMode="auto">
          <a:xfrm>
            <a:off x="2928925" y="4509323"/>
            <a:ext cx="21431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/>
              <a:t>인천 가양 </a:t>
            </a:r>
            <a:r>
              <a:rPr lang="en-US" altLang="ko-KR" sz="1200" dirty="0"/>
              <a:t>1</a:t>
            </a:r>
            <a:r>
              <a:rPr lang="ko-KR" altLang="en-US" sz="1200" dirty="0"/>
              <a:t>호 점</a:t>
            </a:r>
          </a:p>
        </p:txBody>
      </p:sp>
      <p:sp>
        <p:nvSpPr>
          <p:cNvPr id="62" name="도넛 61"/>
          <p:cNvSpPr/>
          <p:nvPr/>
        </p:nvSpPr>
        <p:spPr>
          <a:xfrm>
            <a:off x="2786066" y="4853814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33"/>
          <p:cNvSpPr txBox="1">
            <a:spLocks noChangeArrowheads="1"/>
          </p:cNvSpPr>
          <p:nvPr/>
        </p:nvSpPr>
        <p:spPr bwMode="auto">
          <a:xfrm>
            <a:off x="2928941" y="4764581"/>
            <a:ext cx="21431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/>
              <a:t>경기 분당 </a:t>
            </a:r>
            <a:r>
              <a:rPr lang="en-US" altLang="ko-KR" sz="1200" dirty="0"/>
              <a:t>1</a:t>
            </a:r>
            <a:r>
              <a:rPr lang="ko-KR" altLang="en-US" sz="1200" dirty="0"/>
              <a:t>호 점</a:t>
            </a:r>
          </a:p>
        </p:txBody>
      </p:sp>
      <p:sp>
        <p:nvSpPr>
          <p:cNvPr id="69" name="위쪽 화살표 68"/>
          <p:cNvSpPr/>
          <p:nvPr/>
        </p:nvSpPr>
        <p:spPr>
          <a:xfrm rot="5400000">
            <a:off x="1821637" y="3607594"/>
            <a:ext cx="500066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ko-KR" altLang="en-US" sz="1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#58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 현황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10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7860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재고 현황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해당 지점 리스트를 선택 하게 되면 해당 지점의 재고량을 실시간으로 확인 할 수 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 Flex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기술을 구현하여 </a:t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남아있는 재고량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총수량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을 보여주게 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업데이트 주기는 매 분마다 실시간으로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업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로드 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graphicFrame>
        <p:nvGraphicFramePr>
          <p:cNvPr id="6146" name="차트 66"/>
          <p:cNvGraphicFramePr>
            <a:graphicFrameLocks/>
          </p:cNvGraphicFramePr>
          <p:nvPr/>
        </p:nvGraphicFramePr>
        <p:xfrm>
          <a:off x="122238" y="2292350"/>
          <a:ext cx="6100762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7343866" imgH="4553131" progId="Excel.Sheet.8">
                  <p:embed/>
                </p:oleObj>
              </mc:Choice>
              <mc:Fallback>
                <p:oleObj name="Worksheet" r:id="rId3" imgW="7343866" imgH="4553131" progId="Excel.Sheet.8">
                  <p:embed/>
                  <p:pic>
                    <p:nvPicPr>
                      <p:cNvPr id="0" name="차트 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2292350"/>
                        <a:ext cx="6100762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00" name="차트 66"/>
          <p:cNvGraphicFramePr>
            <a:graphicFrameLocks/>
          </p:cNvGraphicFramePr>
          <p:nvPr/>
        </p:nvGraphicFramePr>
        <p:xfrm>
          <a:off x="571472" y="2143116"/>
          <a:ext cx="5214974" cy="257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3" imgW="7343866" imgH="4553131" progId="Excel.Sheet.8">
                  <p:embed/>
                </p:oleObj>
              </mc:Choice>
              <mc:Fallback>
                <p:oleObj name="Worksheet" r:id="rId3" imgW="7343866" imgH="4553131" progId="Excel.Shee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143116"/>
                        <a:ext cx="5214974" cy="2571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#59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 현황</a:t>
                      </a:r>
                      <a:r>
                        <a:rPr lang="en-US" altLang="ko-KR" sz="1200" baseline="0" dirty="0"/>
                        <a:t>-</a:t>
                      </a:r>
                      <a:r>
                        <a:rPr lang="ko-KR" altLang="en-US" sz="1200" baseline="0" dirty="0"/>
                        <a:t>주류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194" name="차트 66"/>
          <p:cNvGraphicFramePr>
            <a:graphicFrameLocks/>
          </p:cNvGraphicFramePr>
          <p:nvPr/>
        </p:nvGraphicFramePr>
        <p:xfrm>
          <a:off x="357188" y="4429125"/>
          <a:ext cx="5643562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5" imgW="5639289" imgH="2493480" progId="Excel.Sheet.8">
                  <p:embed/>
                </p:oleObj>
              </mc:Choice>
              <mc:Fallback>
                <p:oleObj name="Worksheet" r:id="rId5" imgW="5639289" imgH="2493480" progId="Excel.Sheet.8">
                  <p:embed/>
                  <p:pic>
                    <p:nvPicPr>
                      <p:cNvPr id="0" name="차트 6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429125"/>
                        <a:ext cx="5643562" cy="213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4" name="줄무늬가 있는 오른쪽 화살표 13"/>
          <p:cNvSpPr/>
          <p:nvPr/>
        </p:nvSpPr>
        <p:spPr>
          <a:xfrm rot="3803565">
            <a:off x="1681664" y="3942281"/>
            <a:ext cx="908906" cy="647666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7860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</a:t>
            </a: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주류별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 재고 현황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지점의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분류별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전체적인  재고현황을 확인한 후 각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메뉴별로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세부적인 재고량을 확인 할 수 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하위의 그래프의 자료는 지점에서 실시간으로 받아지는 데이터 자료이다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Object 4"/>
          <p:cNvGraphicFramePr>
            <a:graphicFrameLocks/>
          </p:cNvGraphicFramePr>
          <p:nvPr/>
        </p:nvGraphicFramePr>
        <p:xfrm>
          <a:off x="571500" y="2143125"/>
          <a:ext cx="5214938" cy="250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3" imgW="7343866" imgH="4553131" progId="Excel.Sheet.8">
                  <p:embed/>
                </p:oleObj>
              </mc:Choice>
              <mc:Fallback>
                <p:oleObj name="Worksheet" r:id="rId3" imgW="7343866" imgH="4553131" progId="Excel.Shee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143125"/>
                        <a:ext cx="5214938" cy="2500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#60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 현황</a:t>
                      </a:r>
                      <a:r>
                        <a:rPr lang="en-US" altLang="ko-KR" sz="1200" baseline="0" dirty="0"/>
                        <a:t>-</a:t>
                      </a:r>
                      <a:r>
                        <a:rPr lang="ko-KR" altLang="en-US" sz="1200" baseline="0" dirty="0" err="1"/>
                        <a:t>안주류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3" name="줄무늬가 있는 오른쪽 화살표 12"/>
          <p:cNvSpPr/>
          <p:nvPr/>
        </p:nvSpPr>
        <p:spPr>
          <a:xfrm rot="5181324">
            <a:off x="2183598" y="3722163"/>
            <a:ext cx="908906" cy="647666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20" name="차트 66"/>
          <p:cNvGraphicFramePr>
            <a:graphicFrameLocks/>
          </p:cNvGraphicFramePr>
          <p:nvPr/>
        </p:nvGraphicFramePr>
        <p:xfrm>
          <a:off x="357188" y="4429132"/>
          <a:ext cx="5643562" cy="213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Worksheet" r:id="rId5" imgW="5639289" imgH="2493480" progId="Excel.Sheet.8">
                  <p:embed/>
                </p:oleObj>
              </mc:Choice>
              <mc:Fallback>
                <p:oleObj name="Worksheet" r:id="rId5" imgW="5639289" imgH="2493480" progId="Excel.Shee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429132"/>
                        <a:ext cx="5643562" cy="2135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7860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</a:t>
            </a: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안주별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 재고 현황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지점의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분류별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전체적인  재고현황을 확인한 후 각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메뉴별로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세부적인 재고량을 확인 할 수 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하위의 그래프의 자료는 지점에서 실시간으로 받아지는 데이터 자료이다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/>
          </p:cNvGraphicFramePr>
          <p:nvPr/>
        </p:nvGraphicFramePr>
        <p:xfrm>
          <a:off x="571500" y="2143125"/>
          <a:ext cx="5214938" cy="250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Worksheet" r:id="rId3" imgW="7343866" imgH="4553131" progId="Excel.Sheet.8">
                  <p:embed/>
                </p:oleObj>
              </mc:Choice>
              <mc:Fallback>
                <p:oleObj name="Worksheet" r:id="rId3" imgW="7343866" imgH="4553131" progId="Excel.Shee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143125"/>
                        <a:ext cx="5214938" cy="2500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#61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 현황</a:t>
                      </a:r>
                      <a:r>
                        <a:rPr lang="en-US" altLang="ko-KR" sz="1200" baseline="0" dirty="0"/>
                        <a:t>-</a:t>
                      </a:r>
                      <a:r>
                        <a:rPr lang="ko-KR" altLang="en-US" sz="1200" baseline="0" dirty="0" err="1"/>
                        <a:t>식사류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2" name="줄무늬가 있는 오른쪽 화살표 11"/>
          <p:cNvSpPr/>
          <p:nvPr/>
        </p:nvSpPr>
        <p:spPr>
          <a:xfrm rot="6080197">
            <a:off x="3496385" y="3738931"/>
            <a:ext cx="908906" cy="647666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44" name="차트 66"/>
          <p:cNvGraphicFramePr>
            <a:graphicFrameLocks/>
          </p:cNvGraphicFramePr>
          <p:nvPr/>
        </p:nvGraphicFramePr>
        <p:xfrm>
          <a:off x="357188" y="4357694"/>
          <a:ext cx="5643562" cy="220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5" imgW="5639289" imgH="2493480" progId="Excel.Sheet.8">
                  <p:embed/>
                </p:oleObj>
              </mc:Choice>
              <mc:Fallback>
                <p:oleObj name="Worksheet" r:id="rId5" imgW="5639289" imgH="2493480" progId="Excel.Shee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357694"/>
                        <a:ext cx="5643562" cy="2206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7860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</a:t>
            </a: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식사류별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 재고 현황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지점의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분류별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전체적인  재고현황을 확인한 후 각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메뉴별로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세부적인 재고량을 확인 할 수 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하위의 그래프의 자료는 지점에서 실시간으로 받아지는 데이터 자료이다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22"/>
          <a:ext cx="9001156" cy="5500726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9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본사</a:t>
                      </a:r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로 로그인 후 매출관리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ko-KR" altLang="en-US" sz="1400" dirty="0"/>
                        <a:t>메뉴 선택 화면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baseline="0" dirty="0"/>
                        <a:t>‘</a:t>
                      </a:r>
                      <a:r>
                        <a:rPr lang="ko-KR" altLang="en-US" sz="1400" baseline="0" dirty="0"/>
                        <a:t>출력내용</a:t>
                      </a:r>
                      <a:r>
                        <a:rPr lang="en-US" altLang="ko-KR" sz="1400" baseline="0" dirty="0"/>
                        <a:t>’</a:t>
                      </a:r>
                      <a:r>
                        <a:rPr lang="ko-KR" altLang="en-US" sz="1400" baseline="0" dirty="0"/>
                        <a:t>안에는 본사</a:t>
                      </a:r>
                      <a:r>
                        <a:rPr lang="en-US" altLang="ko-KR" sz="1400" baseline="0" dirty="0"/>
                        <a:t>ID </a:t>
                      </a:r>
                      <a:r>
                        <a:rPr lang="ko-KR" altLang="en-US" sz="1400" baseline="0" dirty="0"/>
                        <a:t> 로그 인후 첫 화면이 남아 있다</a:t>
                      </a:r>
                      <a:r>
                        <a:rPr lang="en-US" altLang="ko-KR" sz="1400" baseline="0" dirty="0"/>
                        <a:t>.</a:t>
                      </a:r>
                      <a:r>
                        <a:rPr lang="ko-KR" altLang="en-US" sz="1400" baseline="0" dirty="0"/>
                        <a:t>   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ko-KR" altLang="en-US" sz="1400" baseline="0" dirty="0"/>
                        <a:t> 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다른 작업 후에는 확인했던 화면이 출력되어 있다</a:t>
                      </a:r>
                      <a:r>
                        <a:rPr lang="en-US" altLang="ko-KR" sz="1400" baseline="0" dirty="0"/>
                        <a:t>.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출력내용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57356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지점별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57356" y="2571744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메뉴별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7356" y="3071810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지역별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57356" y="3571876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순위별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57356" y="4071942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매출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3" name="타원 32"/>
          <p:cNvSpPr/>
          <p:nvPr/>
        </p:nvSpPr>
        <p:spPr>
          <a:xfrm>
            <a:off x="1785918" y="1714487"/>
            <a:ext cx="1000132" cy="428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#63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22"/>
          <a:ext cx="9001156" cy="5500726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9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지점 별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 선택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지점리스트가 출력 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지점리스트에서 지점 선택 전  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빈 그래프 출력상태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  </a:t>
                      </a:r>
                    </a:p>
                    <a:p>
                      <a:pPr latinLnBrk="1"/>
                      <a:r>
                        <a:rPr lang="ko-KR" altLang="en-US" sz="1400" dirty="0"/>
                        <a:t>▣ 지점리스트에서 특정 지점을 선택하면 일별그래프가 출력된다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일별그래프는 현재일을 기준으로 </a:t>
                      </a:r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일 전까지의 데이터를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일별그래프에서 월별그래프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현재 월 기준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개월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월별그래프에서 연별그래프로 그래프 선택 시 변화한다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14282" y="2357430"/>
            <a:ext cx="1785950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지점리스트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43108" y="2357430"/>
            <a:ext cx="3929090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857356" y="2571744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메뉴별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57356" y="3071810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지역별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57356" y="3571876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순위별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57356" y="4071942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매출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857356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지점별</a:t>
            </a:r>
          </a:p>
        </p:txBody>
      </p:sp>
      <p:sp>
        <p:nvSpPr>
          <p:cNvPr id="44" name="타원 43"/>
          <p:cNvSpPr/>
          <p:nvPr/>
        </p:nvSpPr>
        <p:spPr>
          <a:xfrm>
            <a:off x="1785918" y="2143116"/>
            <a:ext cx="1000132" cy="428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#64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메뉴별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22"/>
          <a:ext cx="9001156" cy="5500726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9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메뉴 별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 선택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메뉴리스트가 출력 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메뉴리스트에서 메뉴 선택 전  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빈 그래프 출력상태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  </a:t>
                      </a:r>
                    </a:p>
                    <a:p>
                      <a:pPr latinLnBrk="1"/>
                      <a:r>
                        <a:rPr lang="ko-KR" altLang="en-US" sz="1400" dirty="0"/>
                        <a:t>▣ 메뉴리스트에서 특정 메뉴를 선택하면 일별그래프가 출력된다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일별그래프는 현재일을 기준으로 </a:t>
                      </a:r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일 전까지의 데이터를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일별그래프에서 월별그래프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현재 월 기준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개월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월별그래프에서 연별그래프로 그래프 선택 시 변화한다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14282" y="2357430"/>
            <a:ext cx="1785950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지점리스트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43108" y="2357430"/>
            <a:ext cx="3929090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57356" y="2571744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메뉴별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7356" y="3071810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지역별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57356" y="3571876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순위별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57356" y="4071942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매출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857356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지점별</a:t>
            </a:r>
          </a:p>
        </p:txBody>
      </p:sp>
      <p:sp>
        <p:nvSpPr>
          <p:cNvPr id="33" name="타원 32"/>
          <p:cNvSpPr/>
          <p:nvPr/>
        </p:nvSpPr>
        <p:spPr>
          <a:xfrm>
            <a:off x="1785918" y="2613685"/>
            <a:ext cx="1000132" cy="428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#65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지역별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22"/>
          <a:ext cx="9001156" cy="5500726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9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지역 별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 선택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구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단위로 나뉘어진 지역리스트가 출력 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지역리스트에서 특정 구 선택 전 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빈 그래프 출력상태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  </a:t>
                      </a:r>
                    </a:p>
                    <a:p>
                      <a:pPr latinLnBrk="1"/>
                      <a:r>
                        <a:rPr lang="ko-KR" altLang="en-US" sz="1400" dirty="0"/>
                        <a:t>▣ 지역리스트에서 특정 구 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ko-KR" altLang="en-US" sz="1400" dirty="0"/>
                        <a:t> 선택하면 일별그래프가 출력된다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일별그래프는 현재일을 기준으로 </a:t>
                      </a:r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일 전까지의 데이터를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일별그래프에서 월별그래프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현재 월 기준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개월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월별그래프에서 연별그래프로 그래프 선택 시 변화한다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14282" y="2357430"/>
            <a:ext cx="1785950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지점리스트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43108" y="2357430"/>
            <a:ext cx="3929090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57356" y="2571744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메뉴별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7356" y="3071810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지역별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57356" y="3571876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순위별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57356" y="4071942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매출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857356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지점별</a:t>
            </a:r>
          </a:p>
        </p:txBody>
      </p:sp>
      <p:sp>
        <p:nvSpPr>
          <p:cNvPr id="33" name="타원 32"/>
          <p:cNvSpPr/>
          <p:nvPr/>
        </p:nvSpPr>
        <p:spPr>
          <a:xfrm>
            <a:off x="1785918" y="3071810"/>
            <a:ext cx="1000132" cy="428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#30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본사</a:t>
                      </a:r>
                      <a:r>
                        <a:rPr lang="en-US" altLang="ko-KR" sz="1200" baseline="0" dirty="0"/>
                        <a:t>MAIN</a:t>
                      </a:r>
                      <a:r>
                        <a:rPr lang="ko-KR" altLang="en-US" sz="1200" baseline="0" dirty="0"/>
                        <a:t>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8251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5717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>
                <a:latin typeface="맑은 고딕" pitchFamily="50" charset="-127"/>
                <a:ea typeface="맑은 고딕" pitchFamily="50" charset="-127"/>
              </a:rPr>
              <a:t>▣ 본사</a:t>
            </a:r>
            <a:r>
              <a:rPr kumimoji="0" lang="en-US" altLang="ko-KR" sz="1200" u="sng">
                <a:latin typeface="맑은 고딕" pitchFamily="50" charset="-127"/>
                <a:ea typeface="맑은 고딕" pitchFamily="50" charset="-127"/>
              </a:rPr>
              <a:t>MAIN</a:t>
            </a:r>
          </a:p>
          <a:p>
            <a:endParaRPr kumimoji="0" lang="en-US" altLang="ko-KR" sz="1200" u="sng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본사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로 로그인 한 화면으로 위쪽에 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WIMS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로고와 지점관리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매출관리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주문관리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관리자추가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,LOGOUT 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버튼으로 구성되어지고 아래쪽은 왼쪽으로 지점별 총 판매량 차트와 오른쪽으로 각지점측 주문요청 리스트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>
                <a:latin typeface="맑은 고딕" pitchFamily="50" charset="-127"/>
                <a:ea typeface="맑은 고딕" pitchFamily="50" charset="-127"/>
              </a:rPr>
              <a:t>본사게시판 최근 내용으로 구성 되어 진다</a:t>
            </a:r>
            <a:r>
              <a:rPr kumimoji="0" lang="en-US" altLang="ko-KR" sz="12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kumimoji="0" lang="ko-KR" altLang="en-US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지점별 총 판매량 차트는 </a:t>
            </a:r>
            <a:r>
              <a:rPr kumimoji="0" lang="en-US" altLang="ko-KR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FLEX</a:t>
            </a:r>
            <a:r>
              <a:rPr kumimoji="0" lang="ko-KR" altLang="en-US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통해 구현돼 지점별로 구분 지어 한눈에 파악 할 수 있다</a:t>
            </a:r>
            <a:r>
              <a:rPr kumimoji="0" lang="en-US" altLang="ko-KR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게시판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#66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순위 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22"/>
          <a:ext cx="9001156" cy="5500726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9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순위 별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선택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각 분류 별로 </a:t>
                      </a:r>
                      <a:r>
                        <a:rPr lang="en-US" altLang="ko-KR" sz="1400" dirty="0"/>
                        <a:t>TOP5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까지의 데이터를 그래프로 출력한다</a:t>
                      </a:r>
                      <a:r>
                        <a:rPr lang="en-US" altLang="ko-KR" sz="1400" baseline="0" dirty="0"/>
                        <a:t>.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일별그래프는 현재일을 기준으로 </a:t>
                      </a:r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일 전까지의 데이터를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일별그래프에서 월별그래프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현재 월 기준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개월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월별그래프에서 연별그래프로 그래프 선택 시 변화한다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214678" y="2357430"/>
            <a:ext cx="2857520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별 </a:t>
            </a:r>
            <a:r>
              <a:rPr lang="en-US" altLang="ko-KR" dirty="0">
                <a:solidFill>
                  <a:schemeClr val="tx1"/>
                </a:solidFill>
              </a:rPr>
              <a:t>TOP5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4282" y="4500570"/>
            <a:ext cx="2857520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</a:t>
            </a:r>
            <a:r>
              <a:rPr lang="en-US" altLang="ko-KR" dirty="0">
                <a:solidFill>
                  <a:schemeClr val="tx1"/>
                </a:solidFill>
              </a:rPr>
              <a:t>TOP5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4282" y="2357430"/>
            <a:ext cx="2857520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지점별 </a:t>
            </a:r>
            <a:r>
              <a:rPr lang="en-US" altLang="ko-KR" dirty="0">
                <a:solidFill>
                  <a:schemeClr val="tx1"/>
                </a:solidFill>
              </a:rPr>
              <a:t>TOP5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57356" y="2571744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메뉴별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7356" y="3071810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지역별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57356" y="3571876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순위별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857356" y="4071942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매출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57356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지점별</a:t>
            </a:r>
          </a:p>
        </p:txBody>
      </p:sp>
      <p:sp>
        <p:nvSpPr>
          <p:cNvPr id="35" name="타원 34"/>
          <p:cNvSpPr/>
          <p:nvPr/>
        </p:nvSpPr>
        <p:spPr>
          <a:xfrm>
            <a:off x="1785918" y="3613817"/>
            <a:ext cx="1000132" cy="428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#67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매출총계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22"/>
          <a:ext cx="9001156" cy="5500726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9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매출총계선택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본사측</a:t>
                      </a:r>
                      <a:r>
                        <a:rPr lang="ko-KR" altLang="en-US" sz="1400" baseline="0" dirty="0"/>
                        <a:t> 기준으로 전체 매출 총계를 그래프로 출력한다</a:t>
                      </a:r>
                      <a:r>
                        <a:rPr lang="en-US" altLang="ko-KR" sz="1400" baseline="0" dirty="0"/>
                        <a:t>.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일별그래프는 현재일을 기준으로 </a:t>
                      </a:r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일 전까지의 데이터를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일별그래프에서 월별그래프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현재 월 기준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개월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월별그래프에서 연별그래프로 그래프 선택 시 변화한다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857356" y="2571744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메뉴별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7356" y="3071810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지역별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57356" y="3571876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순위별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57356" y="4071942"/>
            <a:ext cx="857256" cy="5000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매출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57356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지점별</a:t>
            </a:r>
          </a:p>
        </p:txBody>
      </p:sp>
      <p:sp>
        <p:nvSpPr>
          <p:cNvPr id="32" name="타원 31"/>
          <p:cNvSpPr/>
          <p:nvPr/>
        </p:nvSpPr>
        <p:spPr>
          <a:xfrm>
            <a:off x="1785918" y="4128632"/>
            <a:ext cx="1000132" cy="428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#68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본사</a:t>
                      </a:r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로 로그인 후 주문관리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ko-KR" altLang="en-US" sz="1400" dirty="0"/>
                        <a:t>메뉴 선택 화면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baseline="0" dirty="0"/>
                        <a:t>‘</a:t>
                      </a:r>
                      <a:r>
                        <a:rPr lang="ko-KR" altLang="en-US" sz="1400" baseline="0" dirty="0"/>
                        <a:t>출력내용</a:t>
                      </a:r>
                      <a:r>
                        <a:rPr lang="en-US" altLang="ko-KR" sz="1400" baseline="0" dirty="0"/>
                        <a:t>’</a:t>
                      </a:r>
                      <a:r>
                        <a:rPr lang="ko-KR" altLang="en-US" sz="1400" baseline="0" dirty="0"/>
                        <a:t>안에는 본사</a:t>
                      </a:r>
                      <a:r>
                        <a:rPr lang="en-US" altLang="ko-KR" sz="1400" baseline="0" dirty="0"/>
                        <a:t>ID </a:t>
                      </a:r>
                      <a:r>
                        <a:rPr lang="ko-KR" altLang="en-US" sz="1400" baseline="0" dirty="0"/>
                        <a:t> 로그 인후 첫 화면이 남아 있다</a:t>
                      </a:r>
                      <a:r>
                        <a:rPr lang="en-US" altLang="ko-KR" sz="1400" baseline="0" dirty="0"/>
                        <a:t>.</a:t>
                      </a:r>
                      <a:r>
                        <a:rPr lang="ko-KR" altLang="en-US" sz="1400" baseline="0" dirty="0"/>
                        <a:t>   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ko-KR" altLang="en-US" sz="1400" baseline="0" dirty="0"/>
                        <a:t> 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다른 작업 후에는 확인했던 화면이 출력되어 있다</a:t>
                      </a:r>
                      <a:r>
                        <a:rPr lang="en-US" altLang="ko-KR" sz="1400" baseline="0" dirty="0"/>
                        <a:t>.</a:t>
                      </a:r>
                      <a:endParaRPr lang="ko-KR" altLang="en-US" sz="14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출력내용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3" name="타원 22"/>
          <p:cNvSpPr/>
          <p:nvPr/>
        </p:nvSpPr>
        <p:spPr>
          <a:xfrm>
            <a:off x="2714612" y="1714488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#69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주문서현황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주문서현황 선택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주문리스트 출력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가장 최근 주문이 최상위 출력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지점 명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지점코드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주문시간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지역정보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총계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처리여부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처리 중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처리완료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0"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ko-KR" altLang="en-US" sz="1400" baseline="0" dirty="0">
                          <a:solidFill>
                            <a:schemeClr val="tx1"/>
                          </a:solidFill>
                        </a:rPr>
                        <a:t>수령</a:t>
                      </a:r>
                      <a:r>
                        <a:rPr kumimoji="0" lang="en-US" altLang="ko-KR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▣ 총계는 해당 주문의 물품가격</a:t>
                      </a:r>
                      <a:r>
                        <a:rPr lang="ko-KR" altLang="en-US" sz="1400" baseline="0" dirty="0"/>
                        <a:t>  전체 합</a:t>
                      </a:r>
                      <a:endParaRPr lang="en-US" altLang="ko-KR" sz="1400" baseline="0" dirty="0"/>
                    </a:p>
                    <a:p>
                      <a:pPr latinLnBrk="1"/>
                      <a:endParaRPr kumimoji="0"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▣ 처리여부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처리 중 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지점에서 주문요청 시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처리완료 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본사에서 발송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취소 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0"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본사에서 주문취소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수령 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지점에서 물품수령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지점 명 </a:t>
            </a:r>
            <a:r>
              <a:rPr lang="en-US" altLang="ko-KR" sz="1600" dirty="0">
                <a:solidFill>
                  <a:schemeClr val="tx1"/>
                </a:solidFill>
              </a:rPr>
              <a:t> |  </a:t>
            </a:r>
            <a:r>
              <a:rPr lang="ko-KR" altLang="en-US" sz="1600" dirty="0">
                <a:solidFill>
                  <a:schemeClr val="tx1"/>
                </a:solidFill>
              </a:rPr>
              <a:t>주문시간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지역정보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 총계</a:t>
            </a:r>
            <a:r>
              <a:rPr lang="en-US" altLang="ko-KR" sz="1600" dirty="0">
                <a:solidFill>
                  <a:schemeClr val="tx1"/>
                </a:solidFill>
              </a:rPr>
              <a:t>    |     </a:t>
            </a:r>
            <a:r>
              <a:rPr lang="ko-KR" altLang="en-US" sz="1600" dirty="0">
                <a:solidFill>
                  <a:schemeClr val="tx1"/>
                </a:solidFill>
              </a:rPr>
              <a:t>처리여부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2007-10-02    </a:t>
            </a:r>
            <a:r>
              <a:rPr lang="ko-KR" altLang="en-US" sz="1600" dirty="0">
                <a:solidFill>
                  <a:schemeClr val="tx1"/>
                </a:solidFill>
              </a:rPr>
              <a:t>인천시</a:t>
            </a:r>
            <a:r>
              <a:rPr lang="en-US" altLang="ko-KR" sz="1600" dirty="0">
                <a:solidFill>
                  <a:schemeClr val="tx1"/>
                </a:solidFill>
              </a:rPr>
              <a:t>…    120,000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180,000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110,000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&lt;&lt; | &lt; | 1 | 2 | 3 | 4 | 5 | &gt; | &gt;&gt;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5720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5" name="타원 24"/>
          <p:cNvSpPr/>
          <p:nvPr/>
        </p:nvSpPr>
        <p:spPr>
          <a:xfrm>
            <a:off x="2714612" y="2143116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#70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주문서현황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주문리스트의 특정 주문선택</a:t>
                      </a:r>
                      <a:endParaRPr lang="en-US" altLang="ko-KR" sz="1400" dirty="0"/>
                    </a:p>
                    <a:p>
                      <a:pPr latinLnBrk="1"/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▣ 해당 지점의 주문 세부내역이 새로운 창에 출력된다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메뉴코드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품명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kumimoji="0"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단위가격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kumimoji="0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0" lang="ko-KR" altLang="en-US" sz="1400" dirty="0">
                          <a:solidFill>
                            <a:schemeClr val="tx1"/>
                          </a:solidFill>
                        </a:rPr>
                        <a:t>금액총계</a:t>
                      </a:r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X </a:t>
                      </a:r>
                      <a:r>
                        <a:rPr lang="ko-KR" altLang="en-US" sz="1400" dirty="0"/>
                        <a:t>선택 시 세부 주문 내역이</a:t>
                      </a:r>
                      <a:endParaRPr lang="en-US" altLang="ko-KR" sz="14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닫힌다</a:t>
                      </a:r>
                      <a:r>
                        <a:rPr lang="en-US" altLang="ko-KR" sz="1400"/>
                        <a:t>.</a:t>
                      </a:r>
                      <a:endParaRPr lang="en-US" altLang="ko-KR" sz="1400" dirty="0"/>
                    </a:p>
                    <a:p>
                      <a:pPr latinLnBrk="1"/>
                      <a:endParaRPr kumimoji="0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지점 명 </a:t>
            </a:r>
            <a:r>
              <a:rPr lang="en-US" altLang="ko-KR" sz="1600" dirty="0">
                <a:solidFill>
                  <a:schemeClr val="tx1"/>
                </a:solidFill>
              </a:rPr>
              <a:t> |  </a:t>
            </a:r>
            <a:r>
              <a:rPr lang="ko-KR" altLang="en-US" sz="1600" dirty="0">
                <a:solidFill>
                  <a:schemeClr val="tx1"/>
                </a:solidFill>
              </a:rPr>
              <a:t>주문시간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지역정보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 총계</a:t>
            </a:r>
            <a:r>
              <a:rPr lang="en-US" altLang="ko-KR" sz="1600" dirty="0">
                <a:solidFill>
                  <a:schemeClr val="tx1"/>
                </a:solidFill>
              </a:rPr>
              <a:t>    |     </a:t>
            </a:r>
            <a:r>
              <a:rPr lang="ko-KR" altLang="en-US" sz="1600" dirty="0">
                <a:solidFill>
                  <a:schemeClr val="tx1"/>
                </a:solidFill>
              </a:rPr>
              <a:t>처리여부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인천시</a:t>
            </a:r>
            <a:r>
              <a:rPr lang="en-US" altLang="ko-KR" sz="1600" dirty="0">
                <a:solidFill>
                  <a:schemeClr val="tx1"/>
                </a:solidFill>
              </a:rPr>
              <a:t>…    120,000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180,000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110,000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5720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화살표 17"/>
          <p:cNvSpPr/>
          <p:nvPr/>
        </p:nvSpPr>
        <p:spPr>
          <a:xfrm rot="16200000">
            <a:off x="357158" y="4357694"/>
            <a:ext cx="785818" cy="64294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57488" y="4357694"/>
            <a:ext cx="3143272" cy="20717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세부 주문 내역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분류</a:t>
            </a:r>
            <a:r>
              <a:rPr lang="en-US" altLang="ko-KR" sz="1100" dirty="0">
                <a:solidFill>
                  <a:schemeClr val="tx1"/>
                </a:solidFill>
              </a:rPr>
              <a:t>|</a:t>
            </a:r>
            <a:r>
              <a:rPr lang="ko-KR" altLang="en-US" sz="1100" dirty="0">
                <a:solidFill>
                  <a:schemeClr val="tx1"/>
                </a:solidFill>
              </a:rPr>
              <a:t>메뉴코드</a:t>
            </a:r>
            <a:r>
              <a:rPr lang="en-US" altLang="ko-KR" sz="1100" dirty="0">
                <a:solidFill>
                  <a:schemeClr val="tx1"/>
                </a:solidFill>
              </a:rPr>
              <a:t>|</a:t>
            </a:r>
            <a:r>
              <a:rPr lang="ko-KR" altLang="en-US" sz="1100" dirty="0">
                <a:solidFill>
                  <a:schemeClr val="tx1"/>
                </a:solidFill>
              </a:rPr>
              <a:t>수량</a:t>
            </a:r>
            <a:r>
              <a:rPr lang="en-US" altLang="ko-KR" sz="1100" dirty="0">
                <a:solidFill>
                  <a:schemeClr val="tx1"/>
                </a:solidFill>
              </a:rPr>
              <a:t>|</a:t>
            </a:r>
            <a:r>
              <a:rPr lang="ko-KR" altLang="en-US" sz="1100" dirty="0">
                <a:solidFill>
                  <a:schemeClr val="tx1"/>
                </a:solidFill>
              </a:rPr>
              <a:t>단위가격</a:t>
            </a:r>
            <a:r>
              <a:rPr lang="en-US" altLang="ko-KR" sz="1100" dirty="0">
                <a:solidFill>
                  <a:schemeClr val="tx1"/>
                </a:solidFill>
              </a:rPr>
              <a:t>|</a:t>
            </a:r>
            <a:r>
              <a:rPr lang="ko-KR" altLang="en-US" sz="1100" dirty="0">
                <a:solidFill>
                  <a:schemeClr val="tx1"/>
                </a:solidFill>
              </a:rPr>
              <a:t>개수</a:t>
            </a:r>
            <a:r>
              <a:rPr lang="en-US" altLang="ko-KR" sz="1100" dirty="0">
                <a:solidFill>
                  <a:schemeClr val="tx1"/>
                </a:solidFill>
              </a:rPr>
              <a:t>|</a:t>
            </a:r>
            <a:r>
              <a:rPr lang="ko-KR" altLang="en-US" sz="1100" dirty="0">
                <a:solidFill>
                  <a:schemeClr val="tx1"/>
                </a:solidFill>
              </a:rPr>
              <a:t>금액총계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총계 </a:t>
            </a:r>
            <a:r>
              <a:rPr lang="en-US" altLang="ko-KR" sz="1400" dirty="0">
                <a:solidFill>
                  <a:schemeClr val="tx1"/>
                </a:solidFill>
              </a:rPr>
              <a:t>: 120,000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2132" y="4500570"/>
            <a:ext cx="244187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9" name="타원 28"/>
          <p:cNvSpPr/>
          <p:nvPr/>
        </p:nvSpPr>
        <p:spPr>
          <a:xfrm>
            <a:off x="2714612" y="2571744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#71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주문결정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주문결정 선택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처리여부가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처리 중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인 리스트만  출력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주문결정 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지점 명 </a:t>
            </a:r>
            <a:r>
              <a:rPr lang="en-US" altLang="ko-KR" sz="1600" dirty="0">
                <a:solidFill>
                  <a:schemeClr val="tx1"/>
                </a:solidFill>
              </a:rPr>
              <a:t> |  </a:t>
            </a:r>
            <a:r>
              <a:rPr lang="ko-KR" altLang="en-US" sz="1600" dirty="0">
                <a:solidFill>
                  <a:schemeClr val="tx1"/>
                </a:solidFill>
              </a:rPr>
              <a:t>주문시간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지역정보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 총계</a:t>
            </a:r>
            <a:r>
              <a:rPr lang="en-US" altLang="ko-KR" sz="1600" dirty="0">
                <a:solidFill>
                  <a:schemeClr val="tx1"/>
                </a:solidFill>
              </a:rPr>
              <a:t>    |     </a:t>
            </a:r>
            <a:r>
              <a:rPr lang="ko-KR" altLang="en-US" sz="1600" dirty="0">
                <a:solidFill>
                  <a:schemeClr val="tx1"/>
                </a:solidFill>
              </a:rPr>
              <a:t>처리여부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2007-10-02    </a:t>
            </a:r>
            <a:r>
              <a:rPr lang="ko-KR" altLang="en-US" sz="1600" dirty="0">
                <a:solidFill>
                  <a:schemeClr val="tx1"/>
                </a:solidFill>
              </a:rPr>
              <a:t>인천시</a:t>
            </a:r>
            <a:r>
              <a:rPr lang="en-US" altLang="ko-KR" sz="1600" dirty="0">
                <a:solidFill>
                  <a:schemeClr val="tx1"/>
                </a:solidFill>
              </a:rPr>
              <a:t>…    120,000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180,000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110,000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&lt;&lt; | &lt; | 1 | 2 | 3 | 4 | 5 | &gt; | &gt;&gt;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5720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타원 34"/>
          <p:cNvSpPr/>
          <p:nvPr/>
        </p:nvSpPr>
        <p:spPr>
          <a:xfrm>
            <a:off x="2714612" y="2571744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주문결정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주문결정 선택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주문리스트 출력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처리 중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인 리스트만 선택가능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선택한 리스트에 대한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주문확인</a:t>
                      </a:r>
                      <a:r>
                        <a:rPr lang="en-US" altLang="ko-KR" sz="1400" dirty="0"/>
                        <a:t>’,</a:t>
                      </a:r>
                      <a:r>
                        <a:rPr lang="en-US" altLang="ko-KR" sz="1400" baseline="0" dirty="0"/>
                        <a:t> ‘</a:t>
                      </a:r>
                      <a:r>
                        <a:rPr lang="ko-KR" altLang="en-US" sz="1400" baseline="0" dirty="0"/>
                        <a:t>주문취소</a:t>
                      </a:r>
                      <a:r>
                        <a:rPr lang="en-US" altLang="ko-KR" sz="1400" baseline="0" dirty="0"/>
                        <a:t>’ </a:t>
                      </a:r>
                      <a:r>
                        <a:rPr lang="ko-KR" altLang="en-US" sz="1400" baseline="0" dirty="0"/>
                        <a:t>선택화면 출력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X </a:t>
                      </a:r>
                      <a:r>
                        <a:rPr lang="ko-KR" altLang="en-US" sz="1400" dirty="0"/>
                        <a:t>선택 시 아무 작업 안 함</a:t>
                      </a:r>
                      <a:endParaRPr lang="en-US" altLang="ko-KR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주문결정 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지점 명 </a:t>
            </a:r>
            <a:r>
              <a:rPr lang="en-US" altLang="ko-KR" sz="1600" dirty="0">
                <a:solidFill>
                  <a:schemeClr val="tx1"/>
                </a:solidFill>
              </a:rPr>
              <a:t> |  </a:t>
            </a:r>
            <a:r>
              <a:rPr lang="ko-KR" altLang="en-US" sz="1600" dirty="0">
                <a:solidFill>
                  <a:schemeClr val="tx1"/>
                </a:solidFill>
              </a:rPr>
              <a:t>주문시간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지역정보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 총계</a:t>
            </a:r>
            <a:r>
              <a:rPr lang="en-US" altLang="ko-KR" sz="1600" dirty="0">
                <a:solidFill>
                  <a:schemeClr val="tx1"/>
                </a:solidFill>
              </a:rPr>
              <a:t>    |     </a:t>
            </a:r>
            <a:r>
              <a:rPr lang="ko-KR" altLang="en-US" sz="1600" dirty="0">
                <a:solidFill>
                  <a:schemeClr val="tx1"/>
                </a:solidFill>
              </a:rPr>
              <a:t>처리여부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2007-10-02    </a:t>
            </a:r>
            <a:r>
              <a:rPr lang="ko-KR" altLang="en-US" sz="1600" dirty="0">
                <a:solidFill>
                  <a:schemeClr val="tx1"/>
                </a:solidFill>
              </a:rPr>
              <a:t>인천시</a:t>
            </a:r>
            <a:r>
              <a:rPr lang="en-US" altLang="ko-KR" sz="1600" dirty="0">
                <a:solidFill>
                  <a:schemeClr val="tx1"/>
                </a:solidFill>
              </a:rPr>
              <a:t>…    120,000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180,000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110,000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&lt;&lt; | &lt; | 1 | 2 | 3 | 4 | 5 | &gt; | &gt;&gt;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357158" y="4572008"/>
            <a:ext cx="785818" cy="64294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488" y="4500570"/>
            <a:ext cx="3143272" cy="9286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세부 주문 결정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14678" y="4929198"/>
            <a:ext cx="1071570" cy="428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주문확인</a:t>
            </a:r>
          </a:p>
        </p:txBody>
      </p:sp>
      <p:sp>
        <p:nvSpPr>
          <p:cNvPr id="20" name="타원 19"/>
          <p:cNvSpPr/>
          <p:nvPr/>
        </p:nvSpPr>
        <p:spPr>
          <a:xfrm>
            <a:off x="4500562" y="4929198"/>
            <a:ext cx="1071570" cy="428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57425" y="4572008"/>
            <a:ext cx="244187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85720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0" name="타원 29"/>
          <p:cNvSpPr/>
          <p:nvPr/>
        </p:nvSpPr>
        <p:spPr>
          <a:xfrm>
            <a:off x="2714612" y="2571744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#73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주문결정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주문확인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선택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▣ 주문확인결정 화면 출력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주문결정 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지점 명 </a:t>
            </a:r>
            <a:r>
              <a:rPr lang="en-US" altLang="ko-KR" sz="1600" dirty="0">
                <a:solidFill>
                  <a:schemeClr val="tx1"/>
                </a:solidFill>
              </a:rPr>
              <a:t> |  </a:t>
            </a:r>
            <a:r>
              <a:rPr lang="ko-KR" altLang="en-US" sz="1600" dirty="0">
                <a:solidFill>
                  <a:schemeClr val="tx1"/>
                </a:solidFill>
              </a:rPr>
              <a:t>주문시간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지역정보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 총계</a:t>
            </a:r>
            <a:r>
              <a:rPr lang="en-US" altLang="ko-KR" sz="1600" dirty="0">
                <a:solidFill>
                  <a:schemeClr val="tx1"/>
                </a:solidFill>
              </a:rPr>
              <a:t>    |     </a:t>
            </a:r>
            <a:r>
              <a:rPr lang="ko-KR" altLang="en-US" sz="1600" dirty="0">
                <a:solidFill>
                  <a:schemeClr val="tx1"/>
                </a:solidFill>
              </a:rPr>
              <a:t>처리여부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인천시</a:t>
            </a:r>
            <a:r>
              <a:rPr lang="en-US" altLang="ko-KR" sz="1600" dirty="0">
                <a:solidFill>
                  <a:schemeClr val="tx1"/>
                </a:solidFill>
              </a:rPr>
              <a:t>…    120,000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180,000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110,000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&lt;&lt; | &lt; | 1 | 2 | 3 | 4 | 5 | &gt; | &gt;&gt;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488" y="4500570"/>
            <a:ext cx="3143272" cy="9286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세부 주문 결정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14678" y="4929198"/>
            <a:ext cx="1071570" cy="428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주문확인</a:t>
            </a:r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3357554" y="5429264"/>
            <a:ext cx="785818" cy="64294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20" name="타원 19"/>
          <p:cNvSpPr/>
          <p:nvPr/>
        </p:nvSpPr>
        <p:spPr>
          <a:xfrm>
            <a:off x="4500562" y="4929198"/>
            <a:ext cx="1071570" cy="428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57425" y="4572008"/>
            <a:ext cx="244187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4480" y="3857628"/>
            <a:ext cx="3071834" cy="9286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주문을 처리하시겠습니까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14087" y="4258546"/>
            <a:ext cx="1071570" cy="428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4" name="타원 23"/>
          <p:cNvSpPr/>
          <p:nvPr/>
        </p:nvSpPr>
        <p:spPr>
          <a:xfrm>
            <a:off x="3357554" y="4258546"/>
            <a:ext cx="1071570" cy="428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85720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44" name="타원 43"/>
          <p:cNvSpPr/>
          <p:nvPr/>
        </p:nvSpPr>
        <p:spPr>
          <a:xfrm>
            <a:off x="2714612" y="2571744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#74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주문결정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확인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선택 시 리스트의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처리여부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항목의</a:t>
                      </a:r>
                      <a:r>
                        <a:rPr lang="ko-KR" altLang="en-US" sz="1400" baseline="0" dirty="0"/>
                        <a:t> 내용이 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en-US" altLang="ko-KR" sz="1400" baseline="0" dirty="0"/>
                        <a:t>‘</a:t>
                      </a:r>
                      <a:r>
                        <a:rPr lang="ko-KR" altLang="en-US" sz="1400" baseline="0" dirty="0"/>
                        <a:t>처리완료</a:t>
                      </a:r>
                      <a:r>
                        <a:rPr lang="en-US" altLang="ko-KR" sz="1400" baseline="0" dirty="0"/>
                        <a:t>’ </a:t>
                      </a:r>
                      <a:r>
                        <a:rPr lang="ko-KR" altLang="en-US" sz="1400" baseline="0" dirty="0"/>
                        <a:t>로 변경</a:t>
                      </a:r>
                      <a:endParaRPr lang="en-US" altLang="ko-KR" sz="1400" baseline="0" dirty="0"/>
                    </a:p>
                    <a:p>
                      <a:pPr latinLnBrk="1"/>
                      <a:endParaRPr lang="en-US" altLang="ko-KR" sz="14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주문결정 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지점 명 </a:t>
            </a:r>
            <a:r>
              <a:rPr lang="en-US" altLang="ko-KR" sz="1600" dirty="0">
                <a:solidFill>
                  <a:schemeClr val="tx1"/>
                </a:solidFill>
              </a:rPr>
              <a:t> |  </a:t>
            </a:r>
            <a:r>
              <a:rPr lang="ko-KR" altLang="en-US" sz="1600" dirty="0">
                <a:solidFill>
                  <a:schemeClr val="tx1"/>
                </a:solidFill>
              </a:rPr>
              <a:t>주문시간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지역정보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 총계</a:t>
            </a:r>
            <a:r>
              <a:rPr lang="en-US" altLang="ko-KR" sz="1600" dirty="0">
                <a:solidFill>
                  <a:schemeClr val="tx1"/>
                </a:solidFill>
              </a:rPr>
              <a:t>    |     </a:t>
            </a:r>
            <a:r>
              <a:rPr lang="ko-KR" altLang="en-US" sz="1600" dirty="0">
                <a:solidFill>
                  <a:schemeClr val="tx1"/>
                </a:solidFill>
              </a:rPr>
              <a:t>처리여부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인천시</a:t>
            </a:r>
            <a:r>
              <a:rPr lang="en-US" altLang="ko-KR" sz="1600" dirty="0">
                <a:solidFill>
                  <a:schemeClr val="tx1"/>
                </a:solidFill>
              </a:rPr>
              <a:t>…    120,000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180,000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110,000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&lt;&lt; | &lt; | 1 | 2 | 3 | 4 | 5 | &gt; | &gt;&gt;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488" y="4500570"/>
            <a:ext cx="3143272" cy="9286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세부 주문 결정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14678" y="4929198"/>
            <a:ext cx="1071570" cy="428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주문확인</a:t>
            </a:r>
          </a:p>
        </p:txBody>
      </p:sp>
      <p:sp>
        <p:nvSpPr>
          <p:cNvPr id="20" name="타원 19"/>
          <p:cNvSpPr/>
          <p:nvPr/>
        </p:nvSpPr>
        <p:spPr>
          <a:xfrm>
            <a:off x="4500562" y="4929198"/>
            <a:ext cx="1071570" cy="428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57425" y="4572008"/>
            <a:ext cx="244187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4480" y="3857628"/>
            <a:ext cx="3071834" cy="9286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주문을 처리하시겠습니까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14087" y="4258546"/>
            <a:ext cx="1071570" cy="428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2143108" y="4786322"/>
            <a:ext cx="785818" cy="64294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24" name="타원 23"/>
          <p:cNvSpPr/>
          <p:nvPr/>
        </p:nvSpPr>
        <p:spPr>
          <a:xfrm>
            <a:off x="3357554" y="4258546"/>
            <a:ext cx="1071570" cy="428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85720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6" name="타원 35"/>
          <p:cNvSpPr/>
          <p:nvPr/>
        </p:nvSpPr>
        <p:spPr>
          <a:xfrm>
            <a:off x="2714612" y="2571744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#75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주문결정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확인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선택 시 리스트의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처리여부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항목의</a:t>
                      </a:r>
                      <a:r>
                        <a:rPr lang="ko-KR" altLang="en-US" sz="1400" baseline="0" dirty="0"/>
                        <a:t> 내용이 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en-US" altLang="ko-KR" sz="1400" baseline="0" dirty="0"/>
                        <a:t>‘</a:t>
                      </a:r>
                      <a:r>
                        <a:rPr lang="ko-KR" altLang="en-US" sz="1400" baseline="0" dirty="0"/>
                        <a:t>처리완료</a:t>
                      </a:r>
                      <a:r>
                        <a:rPr lang="en-US" altLang="ko-KR" sz="1400" baseline="0" dirty="0"/>
                        <a:t>’ </a:t>
                      </a:r>
                      <a:r>
                        <a:rPr lang="ko-KR" altLang="en-US" sz="1400" baseline="0" dirty="0"/>
                        <a:t>로 변경</a:t>
                      </a:r>
                      <a:endParaRPr lang="en-US" altLang="ko-KR" sz="1400" baseline="0" dirty="0"/>
                    </a:p>
                    <a:p>
                      <a:pPr latinLnBrk="1"/>
                      <a:endParaRPr lang="en-US" altLang="ko-KR" sz="14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주문결정 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지점 명 </a:t>
            </a:r>
            <a:r>
              <a:rPr lang="en-US" altLang="ko-KR" sz="1600" dirty="0">
                <a:solidFill>
                  <a:schemeClr val="tx1"/>
                </a:solidFill>
              </a:rPr>
              <a:t> |  </a:t>
            </a:r>
            <a:r>
              <a:rPr lang="ko-KR" altLang="en-US" sz="1600" dirty="0">
                <a:solidFill>
                  <a:schemeClr val="tx1"/>
                </a:solidFill>
              </a:rPr>
              <a:t>주문시간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지역정보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 총계</a:t>
            </a:r>
            <a:r>
              <a:rPr lang="en-US" altLang="ko-KR" sz="1600" dirty="0">
                <a:solidFill>
                  <a:schemeClr val="tx1"/>
                </a:solidFill>
              </a:rPr>
              <a:t>    |     </a:t>
            </a:r>
            <a:r>
              <a:rPr lang="ko-KR" altLang="en-US" sz="1600" dirty="0">
                <a:solidFill>
                  <a:schemeClr val="tx1"/>
                </a:solidFill>
              </a:rPr>
              <a:t>처리여부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2007-10-02    </a:t>
            </a:r>
            <a:r>
              <a:rPr lang="ko-KR" altLang="en-US" sz="1600" dirty="0">
                <a:solidFill>
                  <a:schemeClr val="tx1"/>
                </a:solidFill>
              </a:rPr>
              <a:t>인천시</a:t>
            </a:r>
            <a:r>
              <a:rPr lang="en-US" altLang="ko-KR" sz="1600" dirty="0">
                <a:solidFill>
                  <a:schemeClr val="tx1"/>
                </a:solidFill>
              </a:rPr>
              <a:t>…    120,000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180,000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완료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110,000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&lt;&lt; | &lt; | 1 | 2 | 3 | 4 | 5 | &gt; | &gt;&gt;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85720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3786182" y="4071942"/>
            <a:ext cx="785818" cy="642942"/>
          </a:xfrm>
          <a:prstGeom prst="rightArrow">
            <a:avLst>
              <a:gd name="adj1" fmla="val 50000"/>
              <a:gd name="adj2" fmla="val 4569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600" dirty="0"/>
              <a:t>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7" name="타원 26"/>
          <p:cNvSpPr/>
          <p:nvPr/>
        </p:nvSpPr>
        <p:spPr>
          <a:xfrm>
            <a:off x="2714612" y="2571744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#31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관리자추가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수정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9278" name="TextBox 31"/>
          <p:cNvSpPr txBox="1">
            <a:spLocks noChangeArrowheads="1"/>
          </p:cNvSpPr>
          <p:nvPr/>
        </p:nvSpPr>
        <p:spPr bwMode="auto">
          <a:xfrm>
            <a:off x="6215063" y="1714500"/>
            <a:ext cx="28575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 dirty="0">
                <a:latin typeface="맑은 고딕" pitchFamily="50" charset="-127"/>
                <a:ea typeface="맑은 고딕" pitchFamily="50" charset="-127"/>
              </a:rPr>
              <a:t>▣ 관리자추가</a:t>
            </a:r>
            <a:r>
              <a:rPr kumimoji="0" lang="en-US" altLang="ko-KR" sz="1200" u="sng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u="sng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1200" u="sng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u="sng" dirty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관리자추가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삭제 버튼을 클릭하면 서브메뉴로 관리자추가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관리자수정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관리자삭제 메뉴가 나온다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관리자 추가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수정은 본사측 슈퍼관리자로 로그인 되어진 사람만 사용할 수 있다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관리자로 로그인 하면 이 버튼이 잠겨 진다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572007" y="2428875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572007" y="2714625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27" name="타원 26"/>
          <p:cNvSpPr/>
          <p:nvPr/>
        </p:nvSpPr>
        <p:spPr>
          <a:xfrm>
            <a:off x="4429132" y="1643063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72000" y="2143116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572000" y="2428866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72000" y="2714616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#76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주문결정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선택 시 리스트의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처리여부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항목의</a:t>
                      </a:r>
                      <a:r>
                        <a:rPr lang="ko-KR" altLang="en-US" sz="1400" baseline="0" dirty="0"/>
                        <a:t> 내용이 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en-US" altLang="ko-KR" sz="1400" baseline="0" dirty="0"/>
                        <a:t>‘</a:t>
                      </a:r>
                      <a:r>
                        <a:rPr lang="ko-KR" altLang="en-US" sz="1400" baseline="0" dirty="0"/>
                        <a:t>취소</a:t>
                      </a:r>
                      <a:r>
                        <a:rPr lang="en-US" altLang="ko-KR" sz="1400" baseline="0" dirty="0"/>
                        <a:t>’ </a:t>
                      </a:r>
                      <a:r>
                        <a:rPr lang="ko-KR" altLang="en-US" sz="1400" baseline="0" dirty="0"/>
                        <a:t>로 변경</a:t>
                      </a:r>
                      <a:endParaRPr lang="en-US" altLang="ko-KR" sz="1400" baseline="0" dirty="0"/>
                    </a:p>
                    <a:p>
                      <a:pPr latinLnBrk="1"/>
                      <a:endParaRPr lang="en-US" altLang="ko-KR" sz="14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주문결정 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지점 명 </a:t>
            </a:r>
            <a:r>
              <a:rPr lang="en-US" altLang="ko-KR" sz="1600" dirty="0">
                <a:solidFill>
                  <a:schemeClr val="tx1"/>
                </a:solidFill>
              </a:rPr>
              <a:t> |  </a:t>
            </a:r>
            <a:r>
              <a:rPr lang="ko-KR" altLang="en-US" sz="1600" dirty="0">
                <a:solidFill>
                  <a:schemeClr val="tx1"/>
                </a:solidFill>
              </a:rPr>
              <a:t>주문시간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지역정보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 총계</a:t>
            </a:r>
            <a:r>
              <a:rPr lang="en-US" altLang="ko-KR" sz="1600" dirty="0">
                <a:solidFill>
                  <a:schemeClr val="tx1"/>
                </a:solidFill>
              </a:rPr>
              <a:t>    |     </a:t>
            </a:r>
            <a:r>
              <a:rPr lang="ko-KR" altLang="en-US" sz="1600" dirty="0">
                <a:solidFill>
                  <a:schemeClr val="tx1"/>
                </a:solidFill>
              </a:rPr>
              <a:t>처리여부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인천시</a:t>
            </a:r>
            <a:r>
              <a:rPr lang="en-US" altLang="ko-KR" sz="1600" dirty="0">
                <a:solidFill>
                  <a:schemeClr val="tx1"/>
                </a:solidFill>
              </a:rPr>
              <a:t>…    120,000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180,000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110,000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&lt;&lt; | &lt; | 1 | 2 | 3 | 4 | 5 | &gt; | &gt;&gt;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488" y="4500570"/>
            <a:ext cx="3143272" cy="9286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세부 주문 결정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14678" y="4929198"/>
            <a:ext cx="1071570" cy="428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주문확인</a:t>
            </a:r>
          </a:p>
        </p:txBody>
      </p:sp>
      <p:sp>
        <p:nvSpPr>
          <p:cNvPr id="20" name="타원 19"/>
          <p:cNvSpPr/>
          <p:nvPr/>
        </p:nvSpPr>
        <p:spPr>
          <a:xfrm>
            <a:off x="4500562" y="4929198"/>
            <a:ext cx="1071570" cy="4286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57425" y="4572008"/>
            <a:ext cx="244187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4480" y="3857628"/>
            <a:ext cx="3071834" cy="9286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주문을 처리하시겠습니까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14087" y="4258546"/>
            <a:ext cx="1071570" cy="428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3500430" y="4786322"/>
            <a:ext cx="785818" cy="64294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24" name="타원 23"/>
          <p:cNvSpPr/>
          <p:nvPr/>
        </p:nvSpPr>
        <p:spPr>
          <a:xfrm>
            <a:off x="3357554" y="4258546"/>
            <a:ext cx="1071570" cy="428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85720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5" name="타원 34"/>
          <p:cNvSpPr/>
          <p:nvPr/>
        </p:nvSpPr>
        <p:spPr>
          <a:xfrm>
            <a:off x="2714612" y="2571744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 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#77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이병진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주문결정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400" dirty="0"/>
                        <a:t>▣ 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선택 시 리스트의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처리여부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항목의</a:t>
                      </a:r>
                      <a:r>
                        <a:rPr lang="ko-KR" altLang="en-US" sz="1400" baseline="0" dirty="0"/>
                        <a:t> 내용이 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en-US" altLang="ko-KR" sz="1400" baseline="0" dirty="0"/>
                        <a:t>‘</a:t>
                      </a:r>
                      <a:r>
                        <a:rPr lang="ko-KR" altLang="en-US" sz="1400" baseline="0" dirty="0"/>
                        <a:t>취소</a:t>
                      </a:r>
                      <a:r>
                        <a:rPr lang="en-US" altLang="ko-KR" sz="1400" baseline="0" dirty="0"/>
                        <a:t>’ </a:t>
                      </a:r>
                      <a:r>
                        <a:rPr lang="ko-KR" altLang="en-US" sz="1400" baseline="0" dirty="0"/>
                        <a:t>로 변경</a:t>
                      </a:r>
                      <a:endParaRPr lang="en-US" altLang="ko-KR" sz="1400" baseline="0" dirty="0"/>
                    </a:p>
                    <a:p>
                      <a:pPr latinLnBrk="1"/>
                      <a:endParaRPr lang="en-US" altLang="ko-KR" sz="14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4282" y="2357430"/>
            <a:ext cx="585791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주문결정 리스트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지점 명 </a:t>
            </a:r>
            <a:r>
              <a:rPr lang="en-US" altLang="ko-KR" sz="1600" dirty="0">
                <a:solidFill>
                  <a:schemeClr val="tx1"/>
                </a:solidFill>
              </a:rPr>
              <a:t> |  </a:t>
            </a:r>
            <a:r>
              <a:rPr lang="ko-KR" altLang="en-US" sz="1600" dirty="0">
                <a:solidFill>
                  <a:schemeClr val="tx1"/>
                </a:solidFill>
              </a:rPr>
              <a:t>주문시간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지역정보  </a:t>
            </a:r>
            <a:r>
              <a:rPr lang="en-US" altLang="ko-KR" sz="16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  총계</a:t>
            </a:r>
            <a:r>
              <a:rPr lang="en-US" altLang="ko-KR" sz="1600" dirty="0">
                <a:solidFill>
                  <a:schemeClr val="tx1"/>
                </a:solidFill>
              </a:rPr>
              <a:t>    |     </a:t>
            </a:r>
            <a:r>
              <a:rPr lang="ko-KR" altLang="en-US" sz="1600" dirty="0">
                <a:solidFill>
                  <a:schemeClr val="tx1"/>
                </a:solidFill>
              </a:rPr>
              <a:t>처리여부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부평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2007-10-02    </a:t>
            </a:r>
            <a:r>
              <a:rPr lang="ko-KR" altLang="en-US" sz="1600" dirty="0">
                <a:solidFill>
                  <a:schemeClr val="tx1"/>
                </a:solidFill>
              </a:rPr>
              <a:t>인천시</a:t>
            </a:r>
            <a:r>
              <a:rPr lang="en-US" altLang="ko-KR" sz="1600" dirty="0">
                <a:solidFill>
                  <a:schemeClr val="tx1"/>
                </a:solidFill>
              </a:rPr>
              <a:t>…    120,000      </a:t>
            </a:r>
            <a:r>
              <a:rPr lang="ko-KR" altLang="en-US" sz="1600" dirty="0">
                <a:solidFill>
                  <a:schemeClr val="tx1"/>
                </a:solidFill>
              </a:rPr>
              <a:t>처리 중</a:t>
            </a: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180,000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강남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호  </a:t>
            </a:r>
            <a:r>
              <a:rPr lang="en-US" altLang="ko-KR" sz="1600" dirty="0">
                <a:solidFill>
                  <a:schemeClr val="tx1"/>
                </a:solidFill>
              </a:rPr>
              <a:t>2007-10-01    </a:t>
            </a:r>
            <a:r>
              <a:rPr lang="ko-KR" altLang="en-US" sz="1600" dirty="0">
                <a:solidFill>
                  <a:schemeClr val="tx1"/>
                </a:solidFill>
              </a:rPr>
              <a:t>서울시</a:t>
            </a:r>
            <a:r>
              <a:rPr lang="en-US" altLang="ko-KR" sz="1600" dirty="0">
                <a:solidFill>
                  <a:schemeClr val="tx1"/>
                </a:solidFill>
              </a:rPr>
              <a:t>…    110,000      </a:t>
            </a:r>
            <a:r>
              <a:rPr lang="ko-KR" altLang="en-US" sz="1600" dirty="0">
                <a:solidFill>
                  <a:schemeClr val="tx1"/>
                </a:solidFill>
              </a:rPr>
              <a:t>취소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&lt;&lt; | &lt; | 1 | 2 | 3 | 4 | 5 | &gt; | &gt;&gt;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85720" y="3857628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3786182" y="4071942"/>
            <a:ext cx="785818" cy="642942"/>
          </a:xfrm>
          <a:prstGeom prst="rightArrow">
            <a:avLst>
              <a:gd name="adj1" fmla="val 50000"/>
              <a:gd name="adj2" fmla="val 4569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600" dirty="0"/>
              <a:t>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86050" y="2143116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6050" y="2571744"/>
            <a:ext cx="857256" cy="4286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주문결정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8" name="타원 27"/>
          <p:cNvSpPr/>
          <p:nvPr/>
        </p:nvSpPr>
        <p:spPr>
          <a:xfrm>
            <a:off x="2714612" y="2571744"/>
            <a:ext cx="100013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#78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본사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4288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u="sng" dirty="0">
                <a:latin typeface="맑은 고딕" pitchFamily="50" charset="-127"/>
                <a:ea typeface="맑은 고딕" pitchFamily="50" charset="-127"/>
              </a:rPr>
              <a:t>▣ 본사</a:t>
            </a:r>
            <a:r>
              <a:rPr kumimoji="0" lang="en-US" altLang="ko-KR" u="sng" dirty="0">
                <a:latin typeface="맑은 고딕" pitchFamily="50" charset="-127"/>
                <a:ea typeface="맑은 고딕" pitchFamily="50" charset="-127"/>
              </a:rPr>
              <a:t>MAIN</a:t>
            </a:r>
          </a:p>
          <a:p>
            <a:endParaRPr kumimoji="0" lang="en-US" altLang="ko-KR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본사 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로 로그인 한 화면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8596" y="2857496"/>
            <a:ext cx="5500726" cy="37862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86512" y="2857496"/>
            <a:ext cx="25717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400" dirty="0"/>
              <a:t>본사 게시판 화면은  본사 및 지점의 모든 게시물 들을 확인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/>
              <a:t>입력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 폼은 모두</a:t>
            </a:r>
            <a:br>
              <a:rPr lang="en-US" altLang="ko-KR" sz="1400" dirty="0"/>
            </a:br>
            <a:r>
              <a:rPr lang="ko-KR" altLang="en-US" sz="1400" dirty="0"/>
              <a:t>동일 하고 본사에서 자체적인</a:t>
            </a:r>
            <a:br>
              <a:rPr lang="en-US" altLang="ko-KR" sz="1400" dirty="0"/>
            </a:br>
            <a:r>
              <a:rPr lang="ko-KR" altLang="en-US" sz="1400" dirty="0"/>
              <a:t>공지사항 까지 모두 확인 할 수 있다</a:t>
            </a:r>
            <a:r>
              <a:rPr lang="en-US" altLang="ko-KR" sz="1400" dirty="0"/>
              <a:t>. </a:t>
            </a:r>
          </a:p>
          <a:p>
            <a:br>
              <a:rPr lang="en-US" altLang="ko-KR" sz="1400" dirty="0"/>
            </a:br>
            <a:endParaRPr lang="en-US" altLang="ko-KR" sz="1400" dirty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</p:txBody>
      </p:sp>
      <p:sp>
        <p:nvSpPr>
          <p:cNvPr id="66" name="순서도: 연결자 65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67" name="순서도: 연결자 66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68" name="순서도: 연결자 67"/>
          <p:cNvSpPr/>
          <p:nvPr/>
        </p:nvSpPr>
        <p:spPr>
          <a:xfrm>
            <a:off x="571472" y="4056101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7</a:t>
            </a:r>
            <a:endParaRPr kumimoji="0" lang="ko-KR" altLang="en-US" sz="1000" dirty="0"/>
          </a:p>
        </p:txBody>
      </p:sp>
      <p:cxnSp>
        <p:nvCxnSpPr>
          <p:cNvPr id="69" name="직선 연결선 68"/>
          <p:cNvCxnSpPr/>
          <p:nvPr/>
        </p:nvCxnSpPr>
        <p:spPr>
          <a:xfrm rot="5400000">
            <a:off x="459551" y="4559129"/>
            <a:ext cx="402076" cy="794"/>
          </a:xfrm>
          <a:prstGeom prst="line">
            <a:avLst/>
          </a:prstGeom>
          <a:ln w="31750" cmpd="thinThick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5400000">
            <a:off x="992652" y="4607727"/>
            <a:ext cx="473514" cy="794"/>
          </a:xfrm>
          <a:prstGeom prst="line">
            <a:avLst/>
          </a:prstGeom>
          <a:ln w="31750" cmpd="thinThick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902904" y="4013382"/>
            <a:ext cx="2597526" cy="2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2143116"/>
            <a:ext cx="857260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본사게시판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714744" y="2428868"/>
            <a:ext cx="857260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지점게시판</a:t>
            </a:r>
          </a:p>
        </p:txBody>
      </p:sp>
      <p:sp>
        <p:nvSpPr>
          <p:cNvPr id="85" name="타원 84"/>
          <p:cNvSpPr/>
          <p:nvPr/>
        </p:nvSpPr>
        <p:spPr>
          <a:xfrm>
            <a:off x="3643306" y="2143116"/>
            <a:ext cx="100013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214810" y="3286124"/>
            <a:ext cx="1428760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공지사항</a:t>
            </a:r>
          </a:p>
        </p:txBody>
      </p:sp>
      <p:cxnSp>
        <p:nvCxnSpPr>
          <p:cNvPr id="118" name="직선 연결선 117"/>
          <p:cNvCxnSpPr/>
          <p:nvPr/>
        </p:nvCxnSpPr>
        <p:spPr>
          <a:xfrm rot="5400000">
            <a:off x="2701733" y="4844087"/>
            <a:ext cx="2741196" cy="79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4286248" y="3929066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4286248" y="4429132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86248" y="5000636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3714744" y="2428868"/>
            <a:ext cx="857260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지점게시판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#79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본사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28596" y="2473010"/>
            <a:ext cx="550072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37" name="순서도: 연결자 36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38" name="순서도: 연결자 37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643042" y="2928934"/>
            <a:ext cx="4143404" cy="3429024"/>
          </a:xfrm>
          <a:prstGeom prst="rect">
            <a:avLst/>
          </a:prstGeom>
          <a:ln w="38100" cap="rnd" cmpd="sng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 u="sng" dirty="0"/>
          </a:p>
          <a:p>
            <a:r>
              <a:rPr lang="en-US" altLang="ko-KR" b="1" dirty="0"/>
              <a:t>    </a:t>
            </a:r>
            <a:r>
              <a:rPr lang="ko-KR" altLang="en-US" b="1" u="sng" dirty="0"/>
              <a:t>내용</a:t>
            </a:r>
            <a:r>
              <a:rPr lang="en-US" altLang="ko-KR" b="1" u="sng" dirty="0"/>
              <a:t>~~~~~~~</a:t>
            </a:r>
          </a:p>
          <a:p>
            <a:r>
              <a:rPr lang="en-US" altLang="ko-KR" b="1" dirty="0"/>
              <a:t>    </a:t>
            </a:r>
            <a:r>
              <a:rPr lang="en-US" altLang="ko-KR" b="1" u="sng" dirty="0"/>
              <a:t>~~~~~~~~~~</a:t>
            </a:r>
            <a:endParaRPr lang="ko-KR" altLang="en-US" b="1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1785918" y="289305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(Ajax </a:t>
            </a:r>
            <a:r>
              <a:rPr lang="ko-KR" altLang="en-US" sz="1400" b="1" dirty="0"/>
              <a:t>구현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59" name="아래로 구부러진 화살표 58"/>
          <p:cNvSpPr/>
          <p:nvPr/>
        </p:nvSpPr>
        <p:spPr>
          <a:xfrm rot="20681731">
            <a:off x="979458" y="2818889"/>
            <a:ext cx="857256" cy="5000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71670" y="5286388"/>
            <a:ext cx="328614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댓글</a:t>
            </a:r>
            <a:r>
              <a:rPr lang="ko-KR" altLang="en-US" dirty="0"/>
              <a:t> 입력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786182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857488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928794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65" name="TextBox 31"/>
          <p:cNvSpPr txBox="1">
            <a:spLocks noChangeArrowheads="1"/>
          </p:cNvSpPr>
          <p:nvPr/>
        </p:nvSpPr>
        <p:spPr bwMode="auto">
          <a:xfrm>
            <a:off x="6215074" y="1714500"/>
            <a:ext cx="2928926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본사 게시물 확인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게시물을 클릭 하면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Ajax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형식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으로 게시물의 내용과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내용 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입력 수정 할 수 있는 창이 생기게 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화면이동 없이 모든 게시물을 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읽고 수정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삭제 할 수 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u="sng" dirty="0">
                <a:latin typeface="맑은 고딕" pitchFamily="50" charset="-127"/>
                <a:ea typeface="맑은 고딕" pitchFamily="50" charset="-127"/>
              </a:rPr>
              <a:t>본사 관리자의 권한</a:t>
            </a:r>
            <a:endParaRPr kumimoji="0" lang="en-US" altLang="ko-KR" sz="1400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목록보기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게시물 등록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내용 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본사가 바라보는 본사게시물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785918" y="5213362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071670" y="4000504"/>
            <a:ext cx="3286148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1785918" y="4566799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14876" y="6000768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목록보기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14546" y="4562551"/>
            <a:ext cx="31432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댓글목록</a:t>
            </a:r>
            <a:r>
              <a:rPr lang="en-US" altLang="ko-KR" dirty="0"/>
              <a:t>.....               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댓글목록</a:t>
            </a:r>
            <a:r>
              <a:rPr lang="en-US" altLang="ko-KR" dirty="0"/>
              <a:t>.....</a:t>
            </a:r>
            <a:endParaRPr lang="ko-KR" altLang="en-US" dirty="0"/>
          </a:p>
        </p:txBody>
      </p:sp>
      <p:pic>
        <p:nvPicPr>
          <p:cNvPr id="76" name="그림 75" descr="x표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4634192"/>
            <a:ext cx="133350" cy="200025"/>
          </a:xfrm>
          <a:prstGeom prst="rect">
            <a:avLst/>
          </a:prstGeom>
        </p:spPr>
      </p:pic>
      <p:pic>
        <p:nvPicPr>
          <p:cNvPr id="77" name="그림 76" descr="x표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4934030"/>
            <a:ext cx="133350" cy="20002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3039001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071670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714876" y="3286124"/>
            <a:ext cx="9029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다운로드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785918" y="3214686"/>
            <a:ext cx="3929090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714744" y="2143116"/>
            <a:ext cx="857260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본사게시판</a:t>
            </a:r>
          </a:p>
        </p:txBody>
      </p:sp>
      <p:sp>
        <p:nvSpPr>
          <p:cNvPr id="41" name="타원 40"/>
          <p:cNvSpPr/>
          <p:nvPr/>
        </p:nvSpPr>
        <p:spPr>
          <a:xfrm>
            <a:off x="3643306" y="2143116"/>
            <a:ext cx="100013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#80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4744" y="2143116"/>
            <a:ext cx="857260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본사게시판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714744" y="2428868"/>
            <a:ext cx="857260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지점게시판</a:t>
            </a:r>
          </a:p>
        </p:txBody>
      </p:sp>
      <p:sp>
        <p:nvSpPr>
          <p:cNvPr id="19" name="타원 18"/>
          <p:cNvSpPr/>
          <p:nvPr/>
        </p:nvSpPr>
        <p:spPr>
          <a:xfrm>
            <a:off x="3643306" y="2448790"/>
            <a:ext cx="100013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8596" y="2857496"/>
            <a:ext cx="5500726" cy="37862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지점게시판 최근 내용</a:t>
            </a:r>
          </a:p>
        </p:txBody>
      </p:sp>
      <p:sp>
        <p:nvSpPr>
          <p:cNvPr id="23" name="순서도: 연결자 22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24" name="순서도: 연결자 23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25" name="순서도: 연결자 24"/>
          <p:cNvSpPr/>
          <p:nvPr/>
        </p:nvSpPr>
        <p:spPr>
          <a:xfrm>
            <a:off x="571472" y="4056101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7</a:t>
            </a:r>
            <a:endParaRPr kumimoji="0" lang="ko-KR" altLang="en-US" sz="1000" dirty="0"/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459551" y="4559129"/>
            <a:ext cx="402076" cy="794"/>
          </a:xfrm>
          <a:prstGeom prst="line">
            <a:avLst/>
          </a:prstGeom>
          <a:ln w="31750" cmpd="thinThick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992652" y="4607727"/>
            <a:ext cx="473514" cy="794"/>
          </a:xfrm>
          <a:prstGeom prst="line">
            <a:avLst/>
          </a:prstGeom>
          <a:ln w="31750" cmpd="thinThick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902904" y="4013382"/>
            <a:ext cx="2597526" cy="2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14810" y="3286124"/>
            <a:ext cx="1428760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공지사항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2701733" y="4844087"/>
            <a:ext cx="2741196" cy="79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86248" y="3929066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86248" y="4429132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286248" y="5000636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4288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u="sng" dirty="0">
                <a:latin typeface="맑은 고딕" pitchFamily="50" charset="-127"/>
                <a:ea typeface="맑은 고딕" pitchFamily="50" charset="-127"/>
              </a:rPr>
              <a:t>▣ 본사</a:t>
            </a:r>
            <a:r>
              <a:rPr kumimoji="0" lang="en-US" altLang="ko-KR" u="sng" dirty="0">
                <a:latin typeface="맑은 고딕" pitchFamily="50" charset="-127"/>
                <a:ea typeface="맑은 고딕" pitchFamily="50" charset="-127"/>
              </a:rPr>
              <a:t>MAIN</a:t>
            </a:r>
          </a:p>
          <a:p>
            <a:endParaRPr kumimoji="0" lang="en-US" altLang="ko-KR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본사 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로 로그인 한 화면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15074" y="2857496"/>
            <a:ext cx="2928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지점에서 올라오는 게시물들을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실시간으로 확인 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공지사항은 본사 게시판 및 지점 게시판에서 모두 동일 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en-US" altLang="ko-KR" sz="1400" dirty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714744" y="2428868"/>
            <a:ext cx="857260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지점게시판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#81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본사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28596" y="2643182"/>
            <a:ext cx="5500726" cy="40005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지점게시판 최근 내용</a:t>
            </a:r>
          </a:p>
        </p:txBody>
      </p:sp>
      <p:sp>
        <p:nvSpPr>
          <p:cNvPr id="48" name="순서도: 연결자 47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49" name="순서도: 연결자 48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643042" y="2928934"/>
            <a:ext cx="4143404" cy="3429024"/>
          </a:xfrm>
          <a:prstGeom prst="rect">
            <a:avLst/>
          </a:prstGeom>
          <a:ln w="38100" cap="rnd" cmpd="sng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 u="sng" dirty="0"/>
          </a:p>
          <a:p>
            <a:r>
              <a:rPr lang="en-US" altLang="ko-KR" b="1" dirty="0"/>
              <a:t>    </a:t>
            </a:r>
            <a:r>
              <a:rPr lang="ko-KR" altLang="en-US" b="1" u="sng" dirty="0"/>
              <a:t>내용</a:t>
            </a:r>
            <a:r>
              <a:rPr lang="en-US" altLang="ko-KR" b="1" u="sng" dirty="0"/>
              <a:t>~~~~~~~</a:t>
            </a:r>
          </a:p>
          <a:p>
            <a:r>
              <a:rPr lang="en-US" altLang="ko-KR" b="1" dirty="0"/>
              <a:t>    </a:t>
            </a:r>
            <a:r>
              <a:rPr lang="en-US" altLang="ko-KR" b="1" u="sng" dirty="0"/>
              <a:t>~~~~~~~~~~</a:t>
            </a:r>
            <a:endParaRPr lang="ko-KR" altLang="en-US" b="1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1785918" y="289305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(Ajax </a:t>
            </a:r>
            <a:r>
              <a:rPr lang="ko-KR" altLang="en-US" sz="1400" b="1" dirty="0"/>
              <a:t>구현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1" name="아래로 구부러진 화살표 60"/>
          <p:cNvSpPr/>
          <p:nvPr/>
        </p:nvSpPr>
        <p:spPr>
          <a:xfrm rot="20681731">
            <a:off x="979458" y="2818889"/>
            <a:ext cx="857256" cy="5000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1670" y="5286388"/>
            <a:ext cx="328614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댓글</a:t>
            </a:r>
            <a:r>
              <a:rPr lang="ko-KR" altLang="en-US" dirty="0"/>
              <a:t> 입력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786182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857488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928794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66" name="TextBox 31"/>
          <p:cNvSpPr txBox="1">
            <a:spLocks noChangeArrowheads="1"/>
          </p:cNvSpPr>
          <p:nvPr/>
        </p:nvSpPr>
        <p:spPr bwMode="auto">
          <a:xfrm>
            <a:off x="6215074" y="1714500"/>
            <a:ext cx="2928926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지점 게시물 확인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게시물을 클릭 하면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Ajax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형식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으로 게시물의 내용과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내용 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입력 수정 할 수 있는 창이 생기게 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화면이동 없이 모든 게시물을 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읽고 수정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삭제 할 수 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u="sng" dirty="0">
                <a:latin typeface="맑은 고딕" pitchFamily="50" charset="-127"/>
                <a:ea typeface="맑은 고딕" pitchFamily="50" charset="-127"/>
              </a:rPr>
              <a:t>본사 관리자의 권한</a:t>
            </a:r>
            <a:endParaRPr kumimoji="0" lang="en-US" altLang="ko-KR" sz="1400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목록보기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게시물 등록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내용 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본사가 바라보는 지점에 관한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게시물들을 확인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785918" y="5213362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071670" y="4000504"/>
            <a:ext cx="3286148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1785918" y="4566799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714876" y="6000768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목록보기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14546" y="4562551"/>
            <a:ext cx="31432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댓글목록</a:t>
            </a:r>
            <a:r>
              <a:rPr lang="en-US" altLang="ko-KR" dirty="0"/>
              <a:t>.....               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댓글목록</a:t>
            </a:r>
            <a:r>
              <a:rPr lang="en-US" altLang="ko-KR" dirty="0"/>
              <a:t>.....</a:t>
            </a:r>
            <a:endParaRPr lang="ko-KR" altLang="en-US" dirty="0"/>
          </a:p>
        </p:txBody>
      </p:sp>
      <p:pic>
        <p:nvPicPr>
          <p:cNvPr id="72" name="그림 71" descr="x표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4634192"/>
            <a:ext cx="133350" cy="200025"/>
          </a:xfrm>
          <a:prstGeom prst="rect">
            <a:avLst/>
          </a:prstGeom>
        </p:spPr>
      </p:pic>
      <p:pic>
        <p:nvPicPr>
          <p:cNvPr id="73" name="그림 72" descr="x표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4934030"/>
            <a:ext cx="133350" cy="200025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3039001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1670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714876" y="3286124"/>
            <a:ext cx="9029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다운로드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785918" y="3214686"/>
            <a:ext cx="3929090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14744" y="2143116"/>
            <a:ext cx="857260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본사게시판</a:t>
            </a:r>
          </a:p>
        </p:txBody>
      </p:sp>
      <p:sp>
        <p:nvSpPr>
          <p:cNvPr id="79" name="타원 78"/>
          <p:cNvSpPr/>
          <p:nvPr/>
        </p:nvSpPr>
        <p:spPr>
          <a:xfrm>
            <a:off x="3643306" y="2459362"/>
            <a:ext cx="1000132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32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28596" y="2428868"/>
            <a:ext cx="5500726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지점게시판 최근 내용</a:t>
            </a:r>
          </a:p>
        </p:txBody>
      </p:sp>
      <p:sp>
        <p:nvSpPr>
          <p:cNvPr id="5" name="순서도: 연결자 4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6" name="순서도: 연결자 5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643042" y="2928934"/>
            <a:ext cx="4143404" cy="3429024"/>
          </a:xfrm>
          <a:prstGeom prst="rect">
            <a:avLst/>
          </a:prstGeom>
          <a:ln w="38100" cap="rnd" cmpd="sng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 u="sng" dirty="0"/>
          </a:p>
          <a:p>
            <a:r>
              <a:rPr lang="en-US" altLang="ko-KR" b="1" dirty="0"/>
              <a:t>    </a:t>
            </a:r>
            <a:r>
              <a:rPr lang="ko-KR" altLang="en-US" b="1" u="sng" dirty="0"/>
              <a:t>내용</a:t>
            </a:r>
            <a:r>
              <a:rPr lang="en-US" altLang="ko-KR" b="1" u="sng" dirty="0"/>
              <a:t>~~~~~~~</a:t>
            </a:r>
          </a:p>
          <a:p>
            <a:r>
              <a:rPr lang="en-US" altLang="ko-KR" b="1" dirty="0"/>
              <a:t>    </a:t>
            </a:r>
            <a:r>
              <a:rPr lang="en-US" altLang="ko-KR" b="1" u="sng" dirty="0"/>
              <a:t>~~~~~~~~~~</a:t>
            </a:r>
            <a:endParaRPr lang="ko-KR" alt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785918" y="289305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(Ajax </a:t>
            </a:r>
            <a:r>
              <a:rPr lang="ko-KR" altLang="en-US" sz="1400" b="1" dirty="0"/>
              <a:t>구현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3" name="아래로 구부러진 화살표 12"/>
          <p:cNvSpPr/>
          <p:nvPr/>
        </p:nvSpPr>
        <p:spPr>
          <a:xfrm rot="20681731">
            <a:off x="979458" y="2818889"/>
            <a:ext cx="857256" cy="5000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4876" y="3286124"/>
            <a:ext cx="9029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다운로드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86182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14876" y="6000768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39001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71670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785918" y="3214686"/>
            <a:ext cx="3929090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71670" y="5286388"/>
            <a:ext cx="328614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댓글</a:t>
            </a:r>
            <a:r>
              <a:rPr lang="ko-KR" altLang="en-US" dirty="0"/>
              <a:t> 입력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85918" y="5213362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85918" y="4566799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4546" y="4562551"/>
            <a:ext cx="31432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댓글</a:t>
            </a:r>
            <a:r>
              <a:rPr lang="en-US" altLang="ko-KR" dirty="0"/>
              <a:t>.....               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댓글</a:t>
            </a:r>
            <a:r>
              <a:rPr lang="en-US" altLang="ko-KR" dirty="0"/>
              <a:t>.....</a:t>
            </a:r>
            <a:endParaRPr lang="ko-KR" altLang="en-US" dirty="0"/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6215074" y="1714500"/>
            <a:ext cx="2928926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다운로드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본사에서 내려주는 첨부파일을 </a:t>
            </a:r>
            <a:b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다운로드 받을 수 있다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다운받은 양식을 작성하여 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게시판에 올려서 업무 효과를 </a:t>
            </a:r>
            <a:b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개선 한다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9002" y="2415220"/>
            <a:ext cx="3571900" cy="4214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쪽 화살표 29"/>
          <p:cNvSpPr/>
          <p:nvPr/>
        </p:nvSpPr>
        <p:spPr>
          <a:xfrm rot="16200000">
            <a:off x="3670808" y="3041522"/>
            <a:ext cx="928694" cy="846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altLang="ko-KR" sz="1000" dirty="0"/>
              <a:t>Click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1000100" y="3071810"/>
            <a:ext cx="250033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다운로드 받으시겠습니까</a:t>
            </a:r>
            <a:r>
              <a:rPr lang="en-US" altLang="ko-KR" sz="1400" dirty="0"/>
              <a:t>~?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928662" y="4572008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357422" y="4572008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8662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57356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86050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643434" y="1714500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2844" y="1714500"/>
            <a:ext cx="70894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714740" y="1714488"/>
            <a:ext cx="85726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#83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지점로그인 후 </a:t>
                      </a:r>
                      <a:r>
                        <a:rPr lang="ko-KR" altLang="en-US" sz="1200" dirty="0" err="1"/>
                        <a:t>첫화면은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판매폼이며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</a:t>
                      </a:r>
                      <a:r>
                        <a:rPr lang="ko-KR" altLang="en-US" sz="1200" dirty="0"/>
                        <a:t>판매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매출관리부분이 클릭된 </a:t>
                      </a:r>
                      <a:r>
                        <a:rPr lang="ko-KR" altLang="en-US" sz="1200" dirty="0" err="1"/>
                        <a:t>상태이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</a:t>
                      </a:r>
                      <a:r>
                        <a:rPr lang="ko-KR" altLang="en-US" sz="1200" dirty="0"/>
                        <a:t>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메뉴는 크게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가지로 분류되고 분류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에 따라 메뉴이미지가 보여진다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Char char="•"/>
                      </a:pP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메뉴이미지는 </a:t>
                      </a:r>
                      <a:r>
                        <a:rPr lang="en-US" altLang="ko-KR" sz="1200" dirty="0"/>
                        <a:t>300*200</a:t>
                      </a:r>
                      <a:r>
                        <a:rPr lang="ko-KR" altLang="en-US" sz="1200" dirty="0"/>
                        <a:t>픽셀이다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숫자를 클릭하여 메뉴수량을 조절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하며 클릭하면 자동으로     선택</a:t>
                      </a:r>
                      <a:r>
                        <a:rPr lang="ko-KR" altLang="en-US" sz="1200" baseline="0" dirty="0"/>
                        <a:t>수량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1200" baseline="0" dirty="0"/>
                        <a:t>   이 증가하고    메뉴리스트에도 적용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된다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ko-KR" altLang="en-US" sz="1200" baseline="0" dirty="0"/>
                        <a:t>단가는 </a:t>
                      </a:r>
                      <a:r>
                        <a:rPr lang="en-US" altLang="ko-KR" sz="1200" baseline="0" dirty="0"/>
                        <a:t>DB</a:t>
                      </a:r>
                      <a:r>
                        <a:rPr lang="ko-KR" altLang="en-US" sz="1200" baseline="0" dirty="0"/>
                        <a:t>에 저장된 정보</a:t>
                      </a:r>
                      <a:r>
                        <a:rPr lang="ko-KR" altLang="en-US" sz="1200" dirty="0"/>
                        <a:t>를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읽어온다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판매일자는 금일날짜를 읽어온다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지점명과 지점연락처는 </a:t>
                      </a:r>
                      <a:r>
                        <a:rPr lang="ko-KR" altLang="en-US" sz="1200" dirty="0" err="1"/>
                        <a:t>로그인할때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ID</a:t>
                      </a:r>
                      <a:r>
                        <a:rPr lang="ko-KR" altLang="en-US" sz="1200" dirty="0"/>
                        <a:t>를 검사하여 지점명과 연락처를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가져온다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금일매출의 초기값은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이고 계산폼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1200" dirty="0"/>
                        <a:t>   에서 계산완료를 클릭하면     </a:t>
                      </a:r>
                      <a:r>
                        <a:rPr lang="ko-KR" altLang="en-US" sz="1200" dirty="0" err="1"/>
                        <a:t>총계산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금액이 금일매출에 합산된다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    </a:t>
                      </a:r>
                      <a:r>
                        <a:rPr lang="ko-KR" altLang="en-US" sz="1200" dirty="0"/>
                        <a:t>수정버튼은 기본적으로 비활성 상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    </a:t>
                      </a:r>
                      <a:r>
                        <a:rPr lang="ko-KR" altLang="en-US" sz="1200" dirty="0"/>
                        <a:t>태이다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39297" y="2500313"/>
            <a:ext cx="803679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2976" y="2500313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00212" y="2500313"/>
            <a:ext cx="85727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7158" y="3000372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No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  수량 단가 소계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총계산금액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7158" y="4000504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158" y="5000636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수정</a:t>
            </a:r>
          </a:p>
        </p:txBody>
      </p:sp>
      <p:pic>
        <p:nvPicPr>
          <p:cNvPr id="4170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1" name="그림 40" descr="letternum16214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22860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2" name="그림 41" descr="letternum162161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52863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4" name="그림 43" descr="letternum162153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9030" y="248171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5" name="그림 44" descr="letternum162154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3417" y="32527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6" name="그림 45" descr="letternum16215500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9129" y="36814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7" name="그림 46" descr="letternum16215600.gi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85827" y="3000372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8" name="그림 47" descr="letternum16215700.gi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9063" y="45720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9" name="그림 48" descr="letternum16215800.gi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57600" y="41814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0" name="그림 49" descr="letternum16215900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72063" y="396716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1" name="그림 50" descr="letternum16216000.gi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657600" y="31099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2" name="그림 51" descr="letternum16215800.gi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57600" y="28956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3" name="그림 52" descr="letternum16215900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14875" y="41433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4" name="그림 54" descr="letternum16215900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29188" y="25384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5" name="그림 55" descr="letternum16215100.g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6750" y="55721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6" name="그림 56" descr="letternum16214400.gi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229350" y="282416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7" name="그림 57" descr="letternum16214500.gif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229350" y="32146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8" name="그림 58" descr="letternum16214600.gif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158163" y="339566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89" name="그림 59" descr="letternum16214700.gif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300913" y="353853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0" name="그림 60" descr="letternum16214800.gif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229350" y="428625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1" name="그림 61" descr="letternum16214900.gif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229350" y="464343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2" name="그림 62" descr="letternum16215000.gif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229350" y="53959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3" name="그림 64" descr="letternum162153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60721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4" name="그림 65" descr="letternum16215200.gif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800600" y="60721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5" name="그림 66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25" y="61102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6" name="그림 67" descr="letternum16214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63" y="61102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직사각형 49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142976" y="1714488"/>
            <a:ext cx="114300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57488" y="2500306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>
                <a:solidFill>
                  <a:schemeClr val="tx1"/>
                </a:solidFill>
              </a:rPr>
              <a:t>음료</a:t>
            </a:r>
            <a:r>
              <a:rPr kumimoji="0" lang="ko-KR" altLang="en-US" sz="1400" b="1" dirty="0" err="1">
                <a:solidFill>
                  <a:schemeClr val="tx1"/>
                </a:solidFill>
              </a:rPr>
              <a:t>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#84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계산폼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계산을 클릭하면     </a:t>
                      </a:r>
                      <a:r>
                        <a:rPr lang="ko-KR" altLang="en-US" sz="1200" dirty="0" err="1"/>
                        <a:t>계산폼이</a:t>
                      </a:r>
                      <a:r>
                        <a:rPr lang="ko-KR" altLang="en-US" sz="1200" dirty="0"/>
                        <a:t> 뜹니다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계산할 금액은 이전화면의 총계산금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액이 자동으로 표시됩니다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계산폼이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호출될때</a:t>
                      </a:r>
                      <a:r>
                        <a:rPr lang="ko-KR" altLang="en-US" sz="1200" dirty="0"/>
                        <a:t> 포커스는     </a:t>
                      </a:r>
                      <a:r>
                        <a:rPr lang="ko-KR" altLang="en-US" sz="1200" dirty="0" err="1"/>
                        <a:t>텍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스트박스에</a:t>
                      </a:r>
                      <a:r>
                        <a:rPr lang="ko-KR" altLang="en-US" sz="1200" dirty="0"/>
                        <a:t> 위치합니다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거스름돈은 </a:t>
                      </a:r>
                      <a:r>
                        <a:rPr lang="ko-KR" altLang="en-US" sz="1200" dirty="0" err="1"/>
                        <a:t>받은금액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계산할금액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으로 계산되어 표시됩니다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28625" y="2500313"/>
            <a:ext cx="107156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0188" y="2500313"/>
            <a:ext cx="1071562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71750" y="2500313"/>
            <a:ext cx="11430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8596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No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  수량 단가 소계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총계산금액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96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수정</a:t>
            </a:r>
          </a:p>
        </p:txBody>
      </p:sp>
      <p:pic>
        <p:nvPicPr>
          <p:cNvPr id="5194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95" name="그림 40" descr="letternum16214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19288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96" name="그림 42" descr="letternum162152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63" y="61102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97" name="그림 56" descr="letternum162144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9350" y="24669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98" name="그림 57" descr="letternum162145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9350" y="30003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모서리가 둥근 직사각형 53"/>
          <p:cNvSpPr/>
          <p:nvPr/>
        </p:nvSpPr>
        <p:spPr>
          <a:xfrm>
            <a:off x="3429000" y="6000750"/>
            <a:ext cx="1071563" cy="428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Click!!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" name="그룹 69"/>
          <p:cNvGrpSpPr>
            <a:grpSpLocks/>
          </p:cNvGrpSpPr>
          <p:nvPr/>
        </p:nvGrpSpPr>
        <p:grpSpPr bwMode="auto">
          <a:xfrm>
            <a:off x="1357313" y="2500313"/>
            <a:ext cx="3571875" cy="2643187"/>
            <a:chOff x="1500166" y="2786058"/>
            <a:chExt cx="3571900" cy="2643206"/>
          </a:xfrm>
        </p:grpSpPr>
        <p:sp>
          <p:nvSpPr>
            <p:cNvPr id="64" name="직사각형 63"/>
            <p:cNvSpPr/>
            <p:nvPr/>
          </p:nvSpPr>
          <p:spPr>
            <a:xfrm>
              <a:off x="1500166" y="2786058"/>
              <a:ext cx="3571900" cy="26432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cap="flat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dirty="0">
                  <a:solidFill>
                    <a:schemeClr val="tx1"/>
                  </a:solidFill>
                </a:rPr>
                <a:t>계산할 금액 </a:t>
              </a:r>
              <a:r>
                <a:rPr kumimoji="0" lang="en-US" altLang="ko-KR" sz="2000" b="1" dirty="0">
                  <a:solidFill>
                    <a:schemeClr val="tx1"/>
                  </a:solidFill>
                </a:rPr>
                <a:t>: XX,XXX</a:t>
              </a:r>
              <a:r>
                <a:rPr kumimoji="0" lang="ko-KR" altLang="en-US" sz="1600" b="1" dirty="0">
                  <a:solidFill>
                    <a:schemeClr val="tx1"/>
                  </a:solidFill>
                </a:rPr>
                <a:t>원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dirty="0">
                  <a:solidFill>
                    <a:schemeClr val="tx1"/>
                  </a:solidFill>
                </a:rPr>
                <a:t>    </a:t>
              </a:r>
              <a:r>
                <a:rPr kumimoji="0" lang="ko-KR" altLang="en-US" sz="2000" b="1" dirty="0" err="1">
                  <a:solidFill>
                    <a:schemeClr val="tx1"/>
                  </a:solidFill>
                </a:rPr>
                <a:t>받은금액</a:t>
              </a:r>
              <a:r>
                <a:rPr kumimoji="0"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kumimoji="0" lang="en-US" altLang="ko-KR" sz="2000" b="1" dirty="0">
                  <a:solidFill>
                    <a:schemeClr val="tx1"/>
                  </a:solidFill>
                </a:rPr>
                <a:t>: 		  </a:t>
              </a:r>
              <a:r>
                <a:rPr kumimoji="0" lang="ko-KR" altLang="en-US" sz="1600" b="1" dirty="0">
                  <a:solidFill>
                    <a:schemeClr val="tx1"/>
                  </a:solidFill>
                </a:rPr>
                <a:t>원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2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거스름돈 </a:t>
              </a:r>
              <a:r>
                <a:rPr kumimoji="0" lang="en-US" altLang="ko-KR" b="1" dirty="0">
                  <a:solidFill>
                    <a:schemeClr val="tx1"/>
                  </a:solidFill>
                </a:rPr>
                <a:t>: </a:t>
              </a:r>
              <a:r>
                <a:rPr kumimoji="0" lang="en-US" altLang="ko-KR" sz="3600" b="1" dirty="0">
                  <a:solidFill>
                    <a:schemeClr val="tx1"/>
                  </a:solidFill>
                </a:rPr>
                <a:t>X,XXX</a:t>
              </a:r>
              <a:r>
                <a:rPr kumimoji="0" lang="ko-KR" altLang="en-US" sz="3600" b="1" dirty="0">
                  <a:solidFill>
                    <a:schemeClr val="tx1"/>
                  </a:solidFill>
                </a:rPr>
                <a:t>원</a:t>
              </a:r>
              <a:endParaRPr kumimoji="0" lang="en-US" altLang="ko-KR" sz="3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14678" y="3357562"/>
              <a:ext cx="1214445" cy="285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1928794" y="4714884"/>
              <a:ext cx="1285884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영수증 출력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428991" y="4714884"/>
              <a:ext cx="1285884" cy="4286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계산 완료</a:t>
              </a:r>
            </a:p>
          </p:txBody>
        </p:sp>
      </p:grpSp>
      <p:pic>
        <p:nvPicPr>
          <p:cNvPr id="5201" name="그림 43" descr="letternum16215300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1625" y="27527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2" name="그림 44" descr="letternum16215400.gi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86100" y="30718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3" name="그림 45" descr="letternum16215500.gi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28750" y="38957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4" name="그림 71" descr="letternum16215800.gi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85875" y="24288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5" name="그림 72" descr="letternum16214800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43813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6" name="그림 73" descr="letternum162144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43913" y="24669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#85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계산액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영수증 출력을 클릭하면     영수증이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출력됩니다</a:t>
                      </a:r>
                      <a:r>
                        <a:rPr lang="en-US" altLang="ko-KR" sz="1200" dirty="0"/>
                        <a:t>.(</a:t>
                      </a:r>
                      <a:r>
                        <a:rPr lang="ko-KR" altLang="en-US" sz="1200" dirty="0"/>
                        <a:t>실제화면에는 표시되지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않음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계산완료를 클릭하면  </a:t>
                      </a:r>
                      <a:r>
                        <a:rPr lang="ko-KR" altLang="en-US" sz="1200" dirty="0" err="1"/>
                        <a:t>지점명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지점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연락처를 제외한 계산서의 내용이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판매시간과 함께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저장됩니다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 </a:t>
                      </a:r>
                      <a:r>
                        <a:rPr lang="ko-KR" altLang="en-US" sz="1200" dirty="0"/>
                        <a:t>또한 계산서의 </a:t>
                      </a:r>
                      <a:r>
                        <a:rPr lang="ko-KR" altLang="en-US" sz="1200" dirty="0" err="1"/>
                        <a:t>총계산금액이</a:t>
                      </a:r>
                      <a:r>
                        <a:rPr lang="ko-KR" altLang="en-US" sz="1200" dirty="0"/>
                        <a:t> 금일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매출에 합산되어 표시됩니다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28625" y="2500313"/>
            <a:ext cx="107156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0188" y="2500313"/>
            <a:ext cx="1071562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71750" y="2500313"/>
            <a:ext cx="11430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8596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No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  수량 단가 소계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총계산금액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96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수정</a:t>
            </a:r>
          </a:p>
        </p:txBody>
      </p:sp>
      <p:pic>
        <p:nvPicPr>
          <p:cNvPr id="6218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19" name="그림 40" descr="letternum16214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22860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50"/>
          <p:cNvGrpSpPr>
            <a:grpSpLocks/>
          </p:cNvGrpSpPr>
          <p:nvPr/>
        </p:nvGrpSpPr>
        <p:grpSpPr bwMode="auto">
          <a:xfrm>
            <a:off x="71438" y="2286000"/>
            <a:ext cx="3643312" cy="2714625"/>
            <a:chOff x="1285852" y="2428868"/>
            <a:chExt cx="3643338" cy="2714644"/>
          </a:xfrm>
        </p:grpSpPr>
        <p:grpSp>
          <p:nvGrpSpPr>
            <p:cNvPr id="6" name="그룹 48"/>
            <p:cNvGrpSpPr>
              <a:grpSpLocks/>
            </p:cNvGrpSpPr>
            <p:nvPr/>
          </p:nvGrpSpPr>
          <p:grpSpPr bwMode="auto">
            <a:xfrm>
              <a:off x="1357290" y="2500306"/>
              <a:ext cx="3571900" cy="2643206"/>
              <a:chOff x="1357290" y="2500306"/>
              <a:chExt cx="3571900" cy="2643206"/>
            </a:xfrm>
          </p:grpSpPr>
          <p:grpSp>
            <p:nvGrpSpPr>
              <p:cNvPr id="11" name="그룹 69"/>
              <p:cNvGrpSpPr>
                <a:grpSpLocks/>
              </p:cNvGrpSpPr>
              <p:nvPr/>
            </p:nvGrpSpPr>
            <p:grpSpPr bwMode="auto">
              <a:xfrm>
                <a:off x="1357290" y="2500306"/>
                <a:ext cx="3571900" cy="2643206"/>
                <a:chOff x="1500166" y="2786058"/>
                <a:chExt cx="3571900" cy="2643206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1500166" y="2786058"/>
                  <a:ext cx="3571900" cy="264320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cap="flat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2000" b="1" dirty="0">
                      <a:solidFill>
                        <a:schemeClr val="tx1"/>
                      </a:solidFill>
                    </a:rPr>
                    <a:t>계산할 금액 </a:t>
                  </a:r>
                  <a:r>
                    <a:rPr kumimoji="0" lang="en-US" altLang="ko-KR" sz="2000" b="1" dirty="0">
                      <a:solidFill>
                        <a:schemeClr val="tx1"/>
                      </a:solidFill>
                    </a:rPr>
                    <a:t>: XX,XXX</a:t>
                  </a:r>
                  <a:r>
                    <a:rPr kumimoji="0" lang="ko-KR" altLang="en-US" sz="1600" b="1" dirty="0">
                      <a:solidFill>
                        <a:schemeClr val="tx1"/>
                      </a:solidFill>
                    </a:rPr>
                    <a:t>원</a:t>
                  </a:r>
                  <a:endParaRPr kumimoji="0" lang="en-US" altLang="ko-KR" sz="1600" b="1" dirty="0">
                    <a:solidFill>
                      <a:schemeClr val="tx1"/>
                    </a:solidFill>
                  </a:endParaRP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2000" b="1" dirty="0">
                      <a:solidFill>
                        <a:schemeClr val="tx1"/>
                      </a:solidFill>
                    </a:rPr>
                    <a:t>    </a:t>
                  </a:r>
                  <a:r>
                    <a:rPr kumimoji="0" lang="ko-KR" altLang="en-US" sz="2000" b="1" dirty="0" err="1">
                      <a:solidFill>
                        <a:schemeClr val="tx1"/>
                      </a:solidFill>
                    </a:rPr>
                    <a:t>받은금액</a:t>
                  </a:r>
                  <a:r>
                    <a:rPr kumimoji="0" lang="ko-KR" altLang="en-US" sz="20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0" lang="en-US" altLang="ko-KR" sz="2000" b="1" dirty="0">
                      <a:solidFill>
                        <a:schemeClr val="tx1"/>
                      </a:solidFill>
                    </a:rPr>
                    <a:t>: 		  </a:t>
                  </a:r>
                  <a:r>
                    <a:rPr kumimoji="0" lang="ko-KR" altLang="en-US" sz="1600" b="1" dirty="0">
                      <a:solidFill>
                        <a:schemeClr val="tx1"/>
                      </a:solidFill>
                    </a:rPr>
                    <a:t>원</a:t>
                  </a:r>
                  <a:endParaRPr kumimoji="0" lang="en-US" altLang="ko-KR" sz="1600" b="1" dirty="0">
                    <a:solidFill>
                      <a:schemeClr val="tx1"/>
                    </a:solidFill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altLang="ko-KR" sz="2000" b="1" dirty="0">
                    <a:solidFill>
                      <a:schemeClr val="tx1"/>
                    </a:solidFill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b="1" dirty="0">
                      <a:solidFill>
                        <a:schemeClr val="tx1"/>
                      </a:solidFill>
                    </a:rPr>
                    <a:t>거스름돈 </a:t>
                  </a:r>
                  <a:r>
                    <a:rPr kumimoji="0" lang="en-US" altLang="ko-KR" b="1" dirty="0">
                      <a:solidFill>
                        <a:schemeClr val="tx1"/>
                      </a:solidFill>
                    </a:rPr>
                    <a:t>: </a:t>
                  </a:r>
                  <a:r>
                    <a:rPr kumimoji="0" lang="en-US" altLang="ko-KR" sz="3600" b="1" dirty="0">
                      <a:solidFill>
                        <a:schemeClr val="tx1"/>
                      </a:solidFill>
                    </a:rPr>
                    <a:t>X,XXX</a:t>
                  </a:r>
                  <a:r>
                    <a:rPr kumimoji="0" lang="ko-KR" altLang="en-US" sz="3600" b="1" dirty="0">
                      <a:solidFill>
                        <a:schemeClr val="tx1"/>
                      </a:solidFill>
                    </a:rPr>
                    <a:t>원</a:t>
                  </a:r>
                  <a:endParaRPr kumimoji="0" lang="en-US" altLang="ko-KR" sz="3600" b="1" dirty="0">
                    <a:solidFill>
                      <a:schemeClr val="tx1"/>
                    </a:solidFill>
                  </a:endParaRP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altLang="ko-KR" sz="1200" b="1" dirty="0">
                    <a:solidFill>
                      <a:schemeClr val="tx1"/>
                    </a:solidFill>
                  </a:endParaRP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altLang="ko-KR" sz="1200" b="1" dirty="0">
                    <a:solidFill>
                      <a:schemeClr val="tx1"/>
                    </a:solidFill>
                  </a:endParaRP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altLang="ko-KR" sz="1200" b="1" dirty="0">
                    <a:solidFill>
                      <a:schemeClr val="tx1"/>
                    </a:solidFill>
                  </a:endParaRP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3214678" y="3357562"/>
                  <a:ext cx="1214447" cy="28575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1928794" y="4714883"/>
                  <a:ext cx="1285884" cy="42862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영수증 출력</a:t>
                  </a:r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3428993" y="4714883"/>
                  <a:ext cx="1285884" cy="42862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계산 완료</a:t>
                  </a:r>
                </a:p>
              </p:txBody>
            </p:sp>
          </p:grpSp>
          <p:pic>
            <p:nvPicPr>
              <p:cNvPr id="6228" name="그림 43" descr="letternum16215300.gi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228967" y="4357694"/>
                <a:ext cx="2000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29" name="그림 42" descr="letternum16215200.gif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728769" y="4357694"/>
                <a:ext cx="20002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모서리가 둥근 직사각형 53"/>
              <p:cNvSpPr/>
              <p:nvPr/>
            </p:nvSpPr>
            <p:spPr>
              <a:xfrm>
                <a:off x="1785918" y="4214818"/>
                <a:ext cx="1071571" cy="42862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Click!!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286117" y="4214818"/>
                <a:ext cx="1071569" cy="42862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Click!!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6226" name="그림 44" descr="letternum16215400.gi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85852" y="2428868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221" name="그림 80" descr="letternum16214500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58163" y="1556877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82"/>
          <p:cNvGrpSpPr>
            <a:grpSpLocks/>
          </p:cNvGrpSpPr>
          <p:nvPr/>
        </p:nvGrpSpPr>
        <p:grpSpPr bwMode="auto">
          <a:xfrm>
            <a:off x="3357563" y="3357563"/>
            <a:ext cx="3429000" cy="2714625"/>
            <a:chOff x="3357554" y="3357562"/>
            <a:chExt cx="3429024" cy="2714644"/>
          </a:xfrm>
        </p:grpSpPr>
        <p:sp>
          <p:nvSpPr>
            <p:cNvPr id="77" name="직사각형 76"/>
            <p:cNvSpPr/>
            <p:nvPr/>
          </p:nvSpPr>
          <p:spPr>
            <a:xfrm>
              <a:off x="3428991" y="3428999"/>
              <a:ext cx="3357587" cy="2643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cap="flat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800" b="1" dirty="0">
                  <a:solidFill>
                    <a:schemeClr val="tx1"/>
                  </a:solidFill>
                </a:rPr>
                <a:t> </a:t>
              </a:r>
              <a:r>
                <a:rPr kumimoji="0" lang="ko-KR" altLang="en-US" sz="2800" b="1" u="sng" dirty="0">
                  <a:solidFill>
                    <a:schemeClr val="tx1"/>
                  </a:solidFill>
                </a:rPr>
                <a:t>영수증</a:t>
              </a:r>
              <a:r>
                <a:rPr kumimoji="0" lang="en-US" altLang="ko-KR" sz="1600" b="1" dirty="0">
                  <a:solidFill>
                    <a:schemeClr val="tx1"/>
                  </a:solidFill>
                </a:rPr>
                <a:t>	         </a:t>
              </a:r>
              <a:r>
                <a:rPr kumimoji="0" lang="ko-KR" altLang="en-US" sz="1600" b="1" dirty="0" err="1">
                  <a:solidFill>
                    <a:schemeClr val="tx1"/>
                  </a:solidFill>
                </a:rPr>
                <a:t>지점명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/>
                  </a:solidFill>
                </a:rPr>
                <a:t> 판매일자                지점연락처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/>
                  </a:solidFill>
                </a:rPr>
                <a:t> 판매시간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/>
                  </a:solidFill>
                </a:rPr>
                <a:t> No   </a:t>
              </a:r>
              <a:r>
                <a:rPr kumimoji="0" lang="ko-KR" altLang="en-US" sz="1600" b="1" dirty="0" err="1">
                  <a:solidFill>
                    <a:schemeClr val="tx1"/>
                  </a:solidFill>
                </a:rPr>
                <a:t>메뉴명</a:t>
              </a:r>
              <a:r>
                <a:rPr kumimoji="0" lang="ko-KR" altLang="en-US" sz="1600" b="1" dirty="0">
                  <a:solidFill>
                    <a:schemeClr val="tx1"/>
                  </a:solidFill>
                </a:rPr>
                <a:t>     수량  단가  소계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/>
                  </a:solidFill>
                </a:rPr>
                <a:t>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/>
                  </a:solidFill>
                </a:rPr>
                <a:t>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/>
                  </a:solidFill>
                </a:rPr>
                <a:t>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/>
                  </a:solidFill>
                </a:rPr>
                <a:t>                            </a:t>
              </a:r>
              <a:r>
                <a:rPr kumimoji="0" lang="ko-KR" altLang="en-US" sz="1600" b="1" dirty="0" err="1">
                  <a:solidFill>
                    <a:schemeClr val="tx1"/>
                  </a:solidFill>
                </a:rPr>
                <a:t>총계산금액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/>
                  </a:solidFill>
                </a:rPr>
                <a:t>                      영수되었습니다</a:t>
              </a:r>
              <a:r>
                <a:rPr kumimoji="0" lang="en-US" altLang="ko-KR" sz="1600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6224" name="그림 45" descr="letternum16215500.gif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357554" y="3357562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" name="직사각형 39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572007" y="2428875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57688" y="271462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572000" y="2428868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28813" y="2500313"/>
            <a:ext cx="4000500" cy="40719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2071688" y="2714625"/>
            <a:ext cx="48577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관리자추가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ID: 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PASSWORD: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주민번호</a:t>
            </a:r>
            <a:r>
              <a:rPr lang="en-US" altLang="ko-KR" dirty="0">
                <a:latin typeface="+mn-ea"/>
                <a:ea typeface="+mn-ea"/>
              </a:rPr>
              <a:t>:                -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E-MAIL: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전화번호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핸드폰번호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관리자구분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     </a:t>
            </a:r>
            <a:r>
              <a:rPr lang="ko-KR" altLang="en-US" dirty="0">
                <a:latin typeface="+mn-ea"/>
                <a:ea typeface="+mn-ea"/>
              </a:rPr>
              <a:t>슈퍼관리자     관리자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1750" y="3357563"/>
            <a:ext cx="2071688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71875" y="3643313"/>
            <a:ext cx="2071688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86063" y="3929063"/>
            <a:ext cx="1357312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214688" y="4214813"/>
            <a:ext cx="1071562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071813" y="4500563"/>
            <a:ext cx="2071687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14688" y="4786313"/>
            <a:ext cx="2071687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429000" y="5072063"/>
            <a:ext cx="2071688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72000" y="4214813"/>
            <a:ext cx="1071563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57500" y="614362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929063" y="614362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714876" y="3357562"/>
            <a:ext cx="1000125" cy="21431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중복검사</a:t>
            </a:r>
          </a:p>
        </p:txBody>
      </p:sp>
      <p:sp>
        <p:nvSpPr>
          <p:cNvPr id="10316" name="TextBox 31"/>
          <p:cNvSpPr txBox="1">
            <a:spLocks noChangeArrowheads="1"/>
          </p:cNvSpPr>
          <p:nvPr/>
        </p:nvSpPr>
        <p:spPr bwMode="auto">
          <a:xfrm>
            <a:off x="6286500" y="1714500"/>
            <a:ext cx="27146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 dirty="0">
                <a:latin typeface="맑은 고딕" pitchFamily="50" charset="-127"/>
                <a:ea typeface="맑은 고딕" pitchFamily="50" charset="-127"/>
              </a:rPr>
              <a:t>▣ 관리자추가</a:t>
            </a:r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관리자추가 버튼을 클릭하면 관리자 추가 입력 폼이 뜨며 각 항목을 입력 후 관리자를 추가 할 수 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관리자 추가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삭제 는 본사 슈퍼관리자로 로그인 되어진 사람만 권한이 있고 새 관리자를 추가 할 때에는 슈퍼관리자와 관리자로 구분해서 생성할 수 있다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/>
          <p:cNvSpPr/>
          <p:nvPr/>
        </p:nvSpPr>
        <p:spPr>
          <a:xfrm>
            <a:off x="2286000" y="5857875"/>
            <a:ext cx="214313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3857625" y="5857875"/>
            <a:ext cx="214313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357438" y="592931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72007" y="2143125"/>
            <a:ext cx="857249" cy="28574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47" name="타원 46"/>
          <p:cNvSpPr/>
          <p:nvPr/>
        </p:nvSpPr>
        <p:spPr>
          <a:xfrm>
            <a:off x="4429132" y="2000244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557252" y="3929066"/>
            <a:ext cx="107157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직원 검색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#86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지점로그인 후 </a:t>
                      </a:r>
                      <a:r>
                        <a:rPr lang="ko-KR" altLang="en-US" sz="1200" dirty="0" err="1"/>
                        <a:t>첫화면에서</a:t>
                      </a:r>
                      <a:r>
                        <a:rPr lang="ko-KR" altLang="en-US" sz="1200" dirty="0"/>
                        <a:t> 다시 판매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매출관리를 클릭하면 서브메뉴가 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No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  수량 단가 소계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총계산금액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수정</a:t>
            </a:r>
          </a:p>
        </p:txBody>
      </p:sp>
      <p:pic>
        <p:nvPicPr>
          <p:cNvPr id="7242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25" name="타원 24"/>
          <p:cNvSpPr/>
          <p:nvPr/>
        </p:nvSpPr>
        <p:spPr>
          <a:xfrm>
            <a:off x="1142976" y="1714488"/>
            <a:ext cx="114300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9297" y="2500313"/>
            <a:ext cx="803679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42976" y="2500313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00212" y="2500313"/>
            <a:ext cx="85727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7158" y="3000372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7158" y="4000504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5000636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57488" y="2500306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>
                <a:solidFill>
                  <a:schemeClr val="tx1"/>
                </a:solidFill>
              </a:rPr>
              <a:t>음료</a:t>
            </a:r>
            <a:r>
              <a:rPr kumimoji="0" lang="ko-KR" altLang="en-US" sz="1400" b="1" dirty="0" err="1">
                <a:solidFill>
                  <a:schemeClr val="tx1"/>
                </a:solidFill>
              </a:rPr>
              <a:t>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339297" y="2500313"/>
            <a:ext cx="803679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42976" y="2500313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00212" y="2500313"/>
            <a:ext cx="85727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7158" y="3000372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7158" y="4000504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58" y="5000636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57488" y="2500306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>
                <a:solidFill>
                  <a:schemeClr val="tx1"/>
                </a:solidFill>
              </a:rPr>
              <a:t>음료</a:t>
            </a:r>
            <a:r>
              <a:rPr kumimoji="0" lang="ko-KR" altLang="en-US" sz="1400" b="1" dirty="0" err="1">
                <a:solidFill>
                  <a:schemeClr val="tx1"/>
                </a:solidFill>
              </a:rPr>
              <a:t>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#87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판매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매출관리의 </a:t>
                      </a:r>
                      <a:r>
                        <a:rPr lang="ko-KR" altLang="en-US" sz="1200" dirty="0" err="1"/>
                        <a:t>서브메뉴중</a:t>
                      </a:r>
                      <a:r>
                        <a:rPr lang="ko-KR" altLang="en-US" sz="1200" dirty="0"/>
                        <a:t>     판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매수정을</a:t>
                      </a:r>
                      <a:r>
                        <a:rPr lang="ko-KR" altLang="en-US" sz="1200" dirty="0"/>
                        <a:t> 클릭하면 판매리스트가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호출된다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No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  수량 단가 소계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총계산금액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수정</a:t>
            </a:r>
          </a:p>
        </p:txBody>
      </p:sp>
      <p:pic>
        <p:nvPicPr>
          <p:cNvPr id="8266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67" name="그림 40" descr="letternum16214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43913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/>
        </p:nvSpPr>
        <p:spPr>
          <a:xfrm>
            <a:off x="1214414" y="2143116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판매폼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14414" y="2428866"/>
            <a:ext cx="1000125" cy="2857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판매수정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14414" y="2714616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메뉴별매출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14414" y="3000366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매출총계</a:t>
            </a:r>
          </a:p>
        </p:txBody>
      </p:sp>
      <p:sp>
        <p:nvSpPr>
          <p:cNvPr id="33" name="타원 32"/>
          <p:cNvSpPr/>
          <p:nvPr/>
        </p:nvSpPr>
        <p:spPr>
          <a:xfrm>
            <a:off x="1142976" y="2357430"/>
            <a:ext cx="114300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14413" y="1714500"/>
            <a:ext cx="1000149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#88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판매리스트가 호출되면서 활성상태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이던    계산버튼은 비활성이 되고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비활성 이었던    수정버튼은 활성화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가 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판매시간은 계산완료가 되었을 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같이 입력된 판매시간을 불러온다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 err="1"/>
                        <a:t>메뉴명은</a:t>
                      </a:r>
                      <a:r>
                        <a:rPr lang="ko-KR" altLang="en-US" sz="1200" baseline="0" dirty="0"/>
                        <a:t> 계산이 완료되고 계산내용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이 저장될 때 메뉴명과 수량을 불러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와서 </a:t>
                      </a:r>
                      <a:r>
                        <a:rPr lang="en-US" altLang="ko-KR" sz="1200" baseline="0" dirty="0"/>
                        <a:t>“</a:t>
                      </a:r>
                      <a:r>
                        <a:rPr lang="ko-KR" altLang="en-US" sz="1200" baseline="0" dirty="0" err="1"/>
                        <a:t>메뉴명</a:t>
                      </a:r>
                      <a:r>
                        <a:rPr lang="ko-KR" altLang="en-US" sz="1200" baseline="0" dirty="0"/>
                        <a:t> 수량 </a:t>
                      </a:r>
                      <a:r>
                        <a:rPr lang="ko-KR" altLang="en-US" sz="1200" baseline="0" dirty="0" err="1"/>
                        <a:t>메뉴명</a:t>
                      </a:r>
                      <a:r>
                        <a:rPr lang="ko-KR" altLang="en-US" sz="1200" baseline="0" dirty="0"/>
                        <a:t> 수량</a:t>
                      </a:r>
                      <a:r>
                        <a:rPr lang="en-US" altLang="ko-KR" sz="1200" baseline="0" dirty="0"/>
                        <a:t>”</a:t>
                      </a:r>
                      <a:r>
                        <a:rPr lang="ko-KR" altLang="en-US" sz="1200" baseline="0" dirty="0"/>
                        <a:t> 형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식으로 표시한다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 err="1"/>
                        <a:t>총계산금액은</a:t>
                      </a:r>
                      <a:r>
                        <a:rPr lang="ko-KR" altLang="en-US" sz="1200" baseline="0" dirty="0"/>
                        <a:t> 계산내용이 저장될 때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의 총계산금액을  불러온다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이것은 라디오버튼리스트 형식으로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단일선택이 가능하며 선택 후 수정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가능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하다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계산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9267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50"/>
          <p:cNvGrpSpPr>
            <a:grpSpLocks/>
          </p:cNvGrpSpPr>
          <p:nvPr/>
        </p:nvGrpSpPr>
        <p:grpSpPr bwMode="auto">
          <a:xfrm>
            <a:off x="428625" y="2500313"/>
            <a:ext cx="5429250" cy="3429000"/>
            <a:chOff x="428596" y="2500306"/>
            <a:chExt cx="5429288" cy="3429024"/>
          </a:xfrm>
        </p:grpSpPr>
        <p:sp>
          <p:nvSpPr>
            <p:cNvPr id="20" name="직사각형 19"/>
            <p:cNvSpPr/>
            <p:nvPr/>
          </p:nvSpPr>
          <p:spPr>
            <a:xfrm>
              <a:off x="428596" y="2500306"/>
              <a:ext cx="5429288" cy="3429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800" b="1" u="sng" dirty="0">
                  <a:solidFill>
                    <a:schemeClr val="tx1"/>
                  </a:solidFill>
                </a:rPr>
                <a:t>판매리스트</a:t>
              </a:r>
              <a:endParaRPr kumimoji="0" lang="en-US" altLang="ko-KR" sz="2800" b="1" u="sng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tx1"/>
                  </a:solidFill>
                </a:rPr>
                <a:t>판매일자   판매시간  </a:t>
              </a:r>
              <a:r>
                <a:rPr kumimoji="0" lang="en-US" altLang="ko-KR" sz="1600" dirty="0">
                  <a:solidFill>
                    <a:schemeClr val="tx1"/>
                  </a:solidFill>
                </a:rPr>
                <a:t>       </a:t>
              </a:r>
              <a:r>
                <a:rPr kumimoji="0" lang="ko-KR" altLang="en-US" sz="1600" dirty="0" err="1">
                  <a:solidFill>
                    <a:schemeClr val="tx1"/>
                  </a:solidFill>
                </a:rPr>
                <a:t>메뉴명</a:t>
              </a:r>
              <a:r>
                <a:rPr kumimoji="0" lang="ko-KR" altLang="en-US" sz="1600" dirty="0">
                  <a:solidFill>
                    <a:schemeClr val="tx1"/>
                  </a:solidFill>
                </a:rPr>
                <a:t>          </a:t>
              </a:r>
              <a:r>
                <a:rPr kumimoji="0" lang="ko-KR" altLang="en-US" sz="1600" dirty="0" err="1">
                  <a:solidFill>
                    <a:schemeClr val="tx1"/>
                  </a:solidFill>
                </a:rPr>
                <a:t>총계산금액</a:t>
              </a:r>
              <a:endParaRPr kumimoji="0" lang="en-US" altLang="ko-KR" sz="1600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/>
                  </a:solidFill>
                </a:rPr>
                <a:t>     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278" name="그림 42" descr="letternum16215200.g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323" y="3324226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79" name="그림 24" descr="button4806600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3807" y="3600453"/>
              <a:ext cx="171979" cy="18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80" name="그림 35" descr="button4806600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3807" y="3814767"/>
              <a:ext cx="171979" cy="18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81" name="그림 36" descr="button4806600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3807" y="4029081"/>
              <a:ext cx="171979" cy="18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82" name="그림 37" descr="button4806600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3807" y="4243395"/>
              <a:ext cx="171979" cy="18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83" name="그림 39" descr="letternum16215300.gi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71604" y="3324226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84" name="그림 40" descr="letternum16215400.gi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0364" y="3324226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85" name="그림 41" descr="letternum16215500.gif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0537" y="3324226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86" name="그림 43" descr="letternum16215600.gif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28596" y="3571876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69" name="그림 46" descr="letternum16214600.gi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29350" y="44672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70" name="그림 47" descr="letternum16214300.gi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29350" y="24669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71" name="그림 48" descr="letternum16214400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15063" y="300513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72" name="그림 49" descr="letternum16214500.gi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29350" y="39338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73" name="그림 51" descr="letternum16215800.g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43438" y="603885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74" name="그림 52" descr="letternum16215700.gi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357563" y="603885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75" name="그림 53" descr="letternum16214800.gif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443788" y="19288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76" name="그림 54" descr="letternum16214700.gif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786563" y="17145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#89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리스트 앞의 라디오버튼을 클릭한 후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    </a:t>
                      </a:r>
                      <a:r>
                        <a:rPr lang="ko-KR" altLang="en-US" sz="1200" dirty="0"/>
                        <a:t>수정버튼을 누르면 </a:t>
                      </a:r>
                      <a:r>
                        <a:rPr lang="ko-KR" altLang="en-US" sz="1200" dirty="0" err="1"/>
                        <a:t>판매수정폼이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호출된다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계산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10291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428625" y="2500313"/>
            <a:ext cx="542925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u="sng" dirty="0">
                <a:solidFill>
                  <a:schemeClr val="tx1"/>
                </a:solidFill>
              </a:rPr>
              <a:t>판매리스트</a:t>
            </a:r>
            <a:endParaRPr kumimoji="0" lang="en-US" altLang="ko-KR" sz="2800" b="1" u="sng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판매일자   판매시간  </a:t>
            </a:r>
            <a:r>
              <a:rPr kumimoji="0" lang="en-US" altLang="ko-KR" sz="1600" dirty="0">
                <a:solidFill>
                  <a:schemeClr val="tx1"/>
                </a:solidFill>
              </a:rPr>
              <a:t>      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메뉴명</a:t>
            </a:r>
            <a:r>
              <a:rPr kumimoji="0" lang="ko-KR" altLang="en-US" sz="1600" dirty="0">
                <a:solidFill>
                  <a:schemeClr val="tx1"/>
                </a:solidFill>
              </a:rPr>
              <a:t>          </a:t>
            </a:r>
            <a:r>
              <a:rPr kumimoji="0" lang="ko-KR" altLang="en-US" sz="1600" dirty="0" err="1">
                <a:solidFill>
                  <a:schemeClr val="tx1"/>
                </a:solidFill>
              </a:rPr>
              <a:t>총계산금액</a:t>
            </a:r>
            <a:endParaRPr kumimoji="0" lang="en-US" altLang="ko-KR" sz="16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    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0293" name="그림 42" descr="letternum162152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35718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4" name="그림 24" descr="button48066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" y="3600450"/>
            <a:ext cx="1714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5" name="그림 35" descr="button48066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" y="3814763"/>
            <a:ext cx="17145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6" name="그림 36" descr="button48066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" y="4029075"/>
            <a:ext cx="1714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7" name="그림 37" descr="button48066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" y="4243388"/>
            <a:ext cx="17145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8" name="그림 39" descr="letternum162153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60721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9" name="그림 47" descr="letternum162143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75" y="17145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모서리가 둥근 직사각형 26"/>
          <p:cNvSpPr/>
          <p:nvPr/>
        </p:nvSpPr>
        <p:spPr>
          <a:xfrm>
            <a:off x="4714875" y="5929313"/>
            <a:ext cx="1071563" cy="428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Click!!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2938" y="3500438"/>
            <a:ext cx="1071562" cy="428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Click!!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39297" y="2500313"/>
            <a:ext cx="803679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42976" y="2500313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00212" y="2500313"/>
            <a:ext cx="85727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57158" y="3000372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7158" y="4000504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7158" y="5000636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57488" y="2500306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>
                <a:solidFill>
                  <a:schemeClr val="tx1"/>
                </a:solidFill>
              </a:rPr>
              <a:t>음료</a:t>
            </a:r>
            <a:r>
              <a:rPr kumimoji="0" lang="ko-KR" altLang="en-US" sz="1400" b="1" dirty="0" err="1">
                <a:solidFill>
                  <a:schemeClr val="tx1"/>
                </a:solidFill>
              </a:rPr>
              <a:t>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#90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~     </a:t>
                      </a:r>
                      <a:r>
                        <a:rPr lang="ko-KR" altLang="en-US" sz="1200" dirty="0"/>
                        <a:t>까지 정보는 판매리스트 정보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를 통해  </a:t>
                      </a:r>
                      <a:r>
                        <a:rPr lang="ko-KR" altLang="en-US" sz="1200" baseline="0" dirty="0" err="1"/>
                        <a:t>고정값으로</a:t>
                      </a:r>
                      <a:r>
                        <a:rPr lang="ko-KR" altLang="en-US" sz="1200" baseline="0" dirty="0"/>
                        <a:t> 미리 읽어온다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메뉴보드에서 숫자를 클릭하여 판매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했던 메뉴와 수량을 조절한 후    수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정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버튼을 클릭한다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</a:rPr>
              <a:t>판매일자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</a:rPr>
              <a:t>판매일자</a:t>
            </a:r>
            <a:r>
              <a:rPr kumimoji="0" lang="en-US" altLang="ko-KR" sz="1200" b="1" dirty="0">
                <a:solidFill>
                  <a:srgbClr val="FF0000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0" lang="ko-KR" altLang="en-US" sz="1200" b="1" dirty="0" err="1">
                <a:solidFill>
                  <a:srgbClr val="FF0000"/>
                </a:solidFill>
              </a:rPr>
              <a:t>메뉴명</a:t>
            </a:r>
            <a:r>
              <a:rPr kumimoji="0" lang="ko-KR" altLang="en-US" sz="1200" b="1" dirty="0">
                <a:solidFill>
                  <a:srgbClr val="FF0000"/>
                </a:solidFill>
              </a:rPr>
              <a:t>  수량 단가 소계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rgbClr val="FF0000"/>
                </a:solidFill>
              </a:rPr>
              <a:t>총계산금액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1336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63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37" name="그림 42" descr="letternum162152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8956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38" name="그림 24" descr="letternum162155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0718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39" name="그림 32" descr="letternum162153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13" y="43957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40" name="그림 33" descr="letternum162154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13" y="52863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41" name="그림 38" descr="letternum16214700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63" y="21097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42" name="그림 39" descr="letternum16214800.gi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01063" y="22860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43" name="그림 43" descr="letternum16215600.gi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0100" y="353853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44" name="그림 44" descr="letternum16215700.gi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5750" y="296703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모서리가 둥근 직사각형 62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계산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11347" name="그림 42" descr="letternum162152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41814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48" name="그림 69" descr="letternum16214600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5722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49" name="그림 70" descr="letternum16215800.gi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643438" y="60721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직사각형 3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#91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판매수정</a:t>
                      </a:r>
                      <a:r>
                        <a:rPr lang="en-US" altLang="ko-KR" sz="1200" baseline="0" dirty="0"/>
                        <a:t>-</a:t>
                      </a:r>
                      <a:r>
                        <a:rPr lang="ko-KR" altLang="en-US" sz="1200" baseline="0" dirty="0"/>
                        <a:t>수정계산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수정버튼을 클릭하면     </a:t>
                      </a:r>
                      <a:r>
                        <a:rPr lang="ko-KR" altLang="en-US" sz="1200" dirty="0" err="1"/>
                        <a:t>수정계산폼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ko-KR" altLang="en-US" sz="1200" baseline="0" dirty="0"/>
                        <a:t>호출된다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기존계산금액은 판매리스트에서 불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 err="1"/>
                        <a:t>러올</a:t>
                      </a:r>
                      <a:r>
                        <a:rPr lang="ko-KR" altLang="en-US" sz="1200" baseline="0" dirty="0"/>
                        <a:t> 때의 </a:t>
                      </a:r>
                      <a:r>
                        <a:rPr lang="ko-KR" altLang="en-US" sz="1200" baseline="0" dirty="0" err="1"/>
                        <a:t>총계산금액을</a:t>
                      </a:r>
                      <a:r>
                        <a:rPr lang="ko-KR" altLang="en-US" sz="1200" baseline="0" dirty="0"/>
                        <a:t> 자동으로 표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 err="1"/>
                        <a:t>시한다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 err="1"/>
                        <a:t>재정산금액은</a:t>
                      </a:r>
                      <a:r>
                        <a:rPr lang="ko-KR" altLang="en-US" sz="1200" baseline="0" dirty="0"/>
                        <a:t> 수정버튼을 클릭할 때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수정된 계산서에 있는    </a:t>
                      </a:r>
                      <a:r>
                        <a:rPr lang="ko-KR" altLang="en-US" sz="1200" baseline="0" dirty="0" err="1"/>
                        <a:t>총계산금액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을 자동으로 표시한다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차액은    </a:t>
                      </a:r>
                      <a:r>
                        <a:rPr lang="en-US" altLang="ko-KR" sz="1200" baseline="0" dirty="0"/>
                        <a:t>-     </a:t>
                      </a:r>
                      <a:r>
                        <a:rPr lang="ko-KR" altLang="en-US" sz="1200" baseline="0" dirty="0"/>
                        <a:t>을 한 금액을 표시한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28625" y="2500313"/>
            <a:ext cx="107156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0188" y="2500313"/>
            <a:ext cx="1071562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71750" y="2500313"/>
            <a:ext cx="11430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</a:rPr>
              <a:t>판매일자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8596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rgbClr val="FF0000"/>
                </a:solidFill>
              </a:rPr>
              <a:t>선택수량</a:t>
            </a:r>
            <a:endParaRPr kumimoji="0" lang="en-US" altLang="ko-KR" sz="1000" b="1" dirty="0">
              <a:solidFill>
                <a:srgbClr val="FF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rgbClr val="FF0000"/>
                </a:solidFill>
              </a:rPr>
              <a:t>메뉴명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</a:rPr>
              <a:t>판매일자</a:t>
            </a:r>
            <a:r>
              <a:rPr kumimoji="0" lang="en-US" altLang="ko-KR" sz="1200" b="1" dirty="0">
                <a:solidFill>
                  <a:srgbClr val="FF0000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0" lang="ko-KR" altLang="en-US" sz="1200" b="1" dirty="0" err="1">
                <a:solidFill>
                  <a:srgbClr val="FF0000"/>
                </a:solidFill>
              </a:rPr>
              <a:t>메뉴명</a:t>
            </a:r>
            <a:r>
              <a:rPr kumimoji="0" lang="ko-KR" altLang="en-US" sz="1200" b="1" dirty="0">
                <a:solidFill>
                  <a:srgbClr val="FF0000"/>
                </a:solidFill>
              </a:rPr>
              <a:t>  수량 단가 소계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rgbClr val="FF0000"/>
                </a:solidFill>
              </a:rPr>
              <a:t>총계산금액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96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2360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63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61" name="그림 32" descr="letternum16215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43957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모서리가 둥근 직사각형 62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계산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12364" name="그림 42" descr="letternum162152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725" y="603885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모서리가 둥근 직사각형 34"/>
          <p:cNvSpPr/>
          <p:nvPr/>
        </p:nvSpPr>
        <p:spPr>
          <a:xfrm>
            <a:off x="4714875" y="5929313"/>
            <a:ext cx="1071563" cy="428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Click!!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366" name="그림 53" descr="letternum162143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438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67" name="그림 54" descr="letternum162144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38" y="35718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68" name="그림 55" descr="letternum16214500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188" y="35718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69" name="그림 56" descr="letternum16214600.gi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29350" y="35718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70" name="그림 57" descr="letternum16214700.gi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43850" y="30384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 bwMode="auto">
          <a:xfrm>
            <a:off x="1428750" y="2500313"/>
            <a:ext cx="3571875" cy="2643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   기존 계산금액 </a:t>
            </a:r>
            <a:r>
              <a:rPr kumimoji="0" lang="en-US" altLang="ko-KR" sz="2000" b="1" dirty="0">
                <a:solidFill>
                  <a:schemeClr val="tx1"/>
                </a:solidFill>
              </a:rPr>
              <a:t>: XX,XXX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원</a:t>
            </a:r>
            <a:endParaRPr kumimoji="0" lang="en-US" altLang="ko-KR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tx1"/>
                </a:solidFill>
              </a:rPr>
              <a:t>   </a:t>
            </a:r>
            <a:r>
              <a:rPr kumimoji="0" lang="ko-KR" altLang="en-US" sz="2000" b="1" dirty="0" err="1">
                <a:solidFill>
                  <a:schemeClr val="tx1"/>
                </a:solidFill>
              </a:rPr>
              <a:t>재정산</a:t>
            </a:r>
            <a:r>
              <a:rPr kumimoji="0" lang="ko-KR" altLang="en-US" sz="2000" b="1" dirty="0">
                <a:solidFill>
                  <a:schemeClr val="tx1"/>
                </a:solidFill>
              </a:rPr>
              <a:t> 금액    </a:t>
            </a:r>
            <a:r>
              <a:rPr kumimoji="0" lang="en-US" altLang="ko-KR" sz="2000" b="1" dirty="0">
                <a:solidFill>
                  <a:schemeClr val="tx1"/>
                </a:solidFill>
              </a:rPr>
              <a:t>: XX,XXX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원</a:t>
            </a:r>
            <a:endParaRPr kumimoji="0" lang="en-US" altLang="ko-KR" sz="16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차액 </a:t>
            </a:r>
            <a:r>
              <a:rPr kumimoji="0" lang="en-US" altLang="ko-KR" b="1" dirty="0">
                <a:solidFill>
                  <a:schemeClr val="tx1"/>
                </a:solidFill>
              </a:rPr>
              <a:t>: </a:t>
            </a:r>
            <a:r>
              <a:rPr kumimoji="0" lang="en-US" altLang="ko-KR" sz="3600" b="1" dirty="0">
                <a:solidFill>
                  <a:schemeClr val="tx1"/>
                </a:solidFill>
              </a:rPr>
              <a:t>-X,XXX</a:t>
            </a:r>
            <a:r>
              <a:rPr kumimoji="0" lang="ko-KR" altLang="en-US" sz="2400" dirty="0">
                <a:solidFill>
                  <a:schemeClr val="tx1"/>
                </a:solidFill>
              </a:rPr>
              <a:t>원</a:t>
            </a:r>
            <a:endParaRPr kumimoji="0" lang="en-US" altLang="ko-KR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 : </a:t>
            </a:r>
            <a:r>
              <a:rPr lang="ko-KR" altLang="en-US" sz="1400" b="1" dirty="0" err="1">
                <a:solidFill>
                  <a:schemeClr val="tx1"/>
                </a:solidFill>
              </a:rPr>
              <a:t>받을</a:t>
            </a:r>
            <a:r>
              <a:rPr kumimoji="0" lang="ko-KR" altLang="en-US" sz="1400" b="1" dirty="0" err="1">
                <a:solidFill>
                  <a:schemeClr val="tx1"/>
                </a:solidFill>
              </a:rPr>
              <a:t>금액</a:t>
            </a:r>
            <a:r>
              <a:rPr kumimoji="0" lang="ko-KR" altLang="en-US" sz="1400" b="1" dirty="0">
                <a:solidFill>
                  <a:schemeClr val="tx1"/>
                </a:solidFill>
              </a:rPr>
              <a:t>      </a:t>
            </a:r>
            <a:r>
              <a:rPr kumimoji="0" lang="en-US" altLang="ko-KR" sz="1400" b="1" dirty="0">
                <a:solidFill>
                  <a:schemeClr val="tx1"/>
                </a:solidFill>
              </a:rPr>
              <a:t>+ : </a:t>
            </a:r>
            <a:r>
              <a:rPr lang="ko-KR" altLang="en-US" sz="1400" b="1" dirty="0">
                <a:solidFill>
                  <a:schemeClr val="tx1"/>
                </a:solidFill>
              </a:rPr>
              <a:t>반환</a:t>
            </a:r>
            <a:r>
              <a:rPr kumimoji="0" lang="ko-KR" altLang="en-US" sz="1400" b="1" dirty="0">
                <a:solidFill>
                  <a:schemeClr val="tx1"/>
                </a:solidFill>
              </a:rPr>
              <a:t>금액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 </a:t>
            </a:r>
            <a:endParaRPr kumimoji="0" lang="en-US" altLang="ko-KR" sz="14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857375" y="4429125"/>
            <a:ext cx="1285875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영수증 출력</a:t>
            </a: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357563" y="4429125"/>
            <a:ext cx="1285875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tx1"/>
                </a:solidFill>
              </a:rPr>
              <a:t>계산 완료</a:t>
            </a:r>
          </a:p>
        </p:txBody>
      </p:sp>
      <p:pic>
        <p:nvPicPr>
          <p:cNvPr id="12374" name="그림 43" descr="letternum16215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24288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75" name="그림 44" descr="letternum16215400.gi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1625" y="292893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76" name="그림 24" descr="letternum16215500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71625" y="32146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77" name="그림 43" descr="letternum16215600.gi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14500" y="375285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78" name="그림 44" descr="letternum16215700.g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643313" y="52863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79" name="그림 65" descr="letternum162144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9350" y="20716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80" name="그림 66" descr="letternum16214500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29350" y="282416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판매폼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계산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수정계산폼에</a:t>
                      </a:r>
                      <a:r>
                        <a:rPr lang="ko-KR" altLang="en-US" sz="1200" dirty="0"/>
                        <a:t>    영수증 출력을 클릭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하면    </a:t>
                      </a:r>
                      <a:r>
                        <a:rPr lang="ko-KR" altLang="en-US" sz="1200" dirty="0" err="1"/>
                        <a:t>영수증폼이</a:t>
                      </a:r>
                      <a:r>
                        <a:rPr lang="ko-KR" altLang="en-US" sz="1200" dirty="0"/>
                        <a:t> 출력된다</a:t>
                      </a:r>
                      <a:r>
                        <a:rPr lang="en-US" altLang="ko-KR" sz="1200" dirty="0"/>
                        <a:t>.(</a:t>
                      </a:r>
                      <a:r>
                        <a:rPr lang="ko-KR" altLang="en-US" sz="1200" dirty="0"/>
                        <a:t>실제화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면에는 표시되지 않는다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계산완료를 클릭하면  수정된 계산서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내용이  기존판매일자와 판매시간 데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 err="1"/>
                        <a:t>이터에</a:t>
                      </a:r>
                      <a:r>
                        <a:rPr lang="ko-KR" altLang="en-US" sz="1200" baseline="0" dirty="0"/>
                        <a:t> 덮어쓰기를 한다</a:t>
                      </a:r>
                      <a:r>
                        <a:rPr lang="en-US" altLang="ko-KR" sz="1200" baseline="0" dirty="0"/>
                        <a:t>.      </a:t>
                      </a:r>
                      <a:r>
                        <a:rPr lang="ko-KR" altLang="en-US" sz="1200" baseline="0" dirty="0"/>
                        <a:t>차액은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판매일매출에 그대로 합산한다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계산버튼은 활성화되고 수정버튼은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 err="1"/>
                        <a:t>비활성화상태로</a:t>
                      </a:r>
                      <a:r>
                        <a:rPr lang="ko-KR" altLang="en-US" sz="1200" baseline="0" dirty="0"/>
                        <a:t> 돌아간다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28625" y="2500313"/>
            <a:ext cx="107156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0188" y="2500313"/>
            <a:ext cx="1071562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71750" y="2500313"/>
            <a:ext cx="11430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</a:rPr>
              <a:t>판매일자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8596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rgbClr val="FF0000"/>
                </a:solidFill>
              </a:rPr>
              <a:t>선택수량</a:t>
            </a:r>
            <a:endParaRPr kumimoji="0" lang="en-US" altLang="ko-KR" sz="1000" b="1" dirty="0">
              <a:solidFill>
                <a:srgbClr val="FF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rgbClr val="FF0000"/>
                </a:solidFill>
              </a:rPr>
              <a:t>메뉴명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rgbClr val="FF0000"/>
                </a:solidFill>
              </a:rPr>
              <a:t>판매일자</a:t>
            </a:r>
            <a:r>
              <a:rPr kumimoji="0" lang="en-US" altLang="ko-KR" sz="1200" b="1" dirty="0">
                <a:solidFill>
                  <a:srgbClr val="FF0000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No </a:t>
            </a:r>
            <a:r>
              <a:rPr kumimoji="0" lang="ko-KR" altLang="en-US" sz="1200" b="1" dirty="0" err="1">
                <a:solidFill>
                  <a:srgbClr val="FF0000"/>
                </a:solidFill>
              </a:rPr>
              <a:t>메뉴명</a:t>
            </a:r>
            <a:r>
              <a:rPr kumimoji="0" lang="ko-KR" altLang="en-US" sz="1200" b="1" dirty="0">
                <a:solidFill>
                  <a:srgbClr val="FF0000"/>
                </a:solidFill>
              </a:rPr>
              <a:t>  수량 단가 소계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rgbClr val="FF0000"/>
                </a:solidFill>
              </a:rPr>
              <a:t>총계산금액</a:t>
            </a:r>
            <a:endParaRPr kumimoji="0" lang="en-US" altLang="ko-KR" sz="1200" b="1" dirty="0">
              <a:solidFill>
                <a:srgbClr val="FF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96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3384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63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85" name="그림 32" descr="letternum16215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43957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86" name="그림 38" descr="letternum162147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75" y="49291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모서리가 둥근 직사각형 62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계산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13389" name="그림 53" descr="letternum162143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2350" y="15382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90" name="그림 56" descr="letternum162146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9350" y="35718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91" name="그림 65" descr="letternum16214400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29350" y="22860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92" name="그림 66" descr="letternum16214500.gi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6563" y="171450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79"/>
          <p:cNvGrpSpPr>
            <a:grpSpLocks/>
          </p:cNvGrpSpPr>
          <p:nvPr/>
        </p:nvGrpSpPr>
        <p:grpSpPr bwMode="auto">
          <a:xfrm>
            <a:off x="142875" y="2357438"/>
            <a:ext cx="3643313" cy="2714625"/>
            <a:chOff x="142844" y="2357430"/>
            <a:chExt cx="3643338" cy="271462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214282" y="2428867"/>
              <a:ext cx="3571900" cy="2643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cap="flat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dirty="0">
                  <a:solidFill>
                    <a:schemeClr val="tx1"/>
                  </a:solidFill>
                </a:rPr>
                <a:t>   기존 계산금액 </a:t>
              </a:r>
              <a:r>
                <a:rPr kumimoji="0" lang="en-US" altLang="ko-KR" sz="2000" b="1" dirty="0">
                  <a:solidFill>
                    <a:schemeClr val="tx1"/>
                  </a:solidFill>
                </a:rPr>
                <a:t>: XX,XXX</a:t>
              </a:r>
              <a:r>
                <a:rPr kumimoji="0" lang="ko-KR" altLang="en-US" sz="1600" b="1" dirty="0">
                  <a:solidFill>
                    <a:schemeClr val="tx1"/>
                  </a:solidFill>
                </a:rPr>
                <a:t>원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dirty="0">
                  <a:solidFill>
                    <a:schemeClr val="tx1"/>
                  </a:solidFill>
                </a:rPr>
                <a:t>   </a:t>
              </a:r>
              <a:r>
                <a:rPr kumimoji="0" lang="ko-KR" altLang="en-US" sz="2000" b="1" dirty="0" err="1">
                  <a:solidFill>
                    <a:schemeClr val="tx1"/>
                  </a:solidFill>
                </a:rPr>
                <a:t>재정산</a:t>
              </a:r>
              <a:r>
                <a:rPr kumimoji="0" lang="ko-KR" altLang="en-US" sz="2000" b="1" dirty="0">
                  <a:solidFill>
                    <a:schemeClr val="tx1"/>
                  </a:solidFill>
                </a:rPr>
                <a:t> 금액    </a:t>
              </a:r>
              <a:r>
                <a:rPr kumimoji="0" lang="en-US" altLang="ko-KR" sz="2000" b="1" dirty="0">
                  <a:solidFill>
                    <a:schemeClr val="tx1"/>
                  </a:solidFill>
                </a:rPr>
                <a:t>: XX,XXX</a:t>
              </a:r>
              <a:r>
                <a:rPr kumimoji="0" lang="ko-KR" altLang="en-US" sz="1600" b="1" dirty="0">
                  <a:solidFill>
                    <a:schemeClr val="tx1"/>
                  </a:solidFill>
                </a:rPr>
                <a:t>원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차액 </a:t>
              </a:r>
              <a:r>
                <a:rPr kumimoji="0" lang="en-US" altLang="ko-KR" b="1" dirty="0">
                  <a:solidFill>
                    <a:schemeClr val="tx1"/>
                  </a:solidFill>
                </a:rPr>
                <a:t>: </a:t>
              </a:r>
              <a:r>
                <a:rPr kumimoji="0" lang="en-US" altLang="ko-KR" sz="3600" b="1" dirty="0">
                  <a:solidFill>
                    <a:schemeClr val="tx1"/>
                  </a:solidFill>
                </a:rPr>
                <a:t>-X,XXX</a:t>
              </a:r>
              <a:r>
                <a:rPr kumimoji="0" lang="ko-KR" altLang="en-US" sz="2400" dirty="0">
                  <a:solidFill>
                    <a:schemeClr val="tx1"/>
                  </a:solidFill>
                </a:rPr>
                <a:t>원</a:t>
              </a:r>
              <a:endParaRPr kumimoji="0" lang="en-US" altLang="ko-KR" sz="24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tx1"/>
                  </a:solidFill>
                </a:rPr>
                <a:t>- : </a:t>
              </a:r>
              <a:r>
                <a:rPr kumimoji="0" lang="ko-KR" altLang="en-US" sz="1400" b="1" dirty="0" err="1">
                  <a:solidFill>
                    <a:schemeClr val="tx1"/>
                  </a:solidFill>
                </a:rPr>
                <a:t>받을금액</a:t>
              </a:r>
              <a:r>
                <a:rPr kumimoji="0" lang="ko-KR" altLang="en-US" sz="1400" b="1" dirty="0">
                  <a:solidFill>
                    <a:schemeClr val="tx1"/>
                  </a:solidFill>
                </a:rPr>
                <a:t>      </a:t>
              </a:r>
              <a:r>
                <a:rPr kumimoji="0" lang="en-US" altLang="ko-KR" sz="1400" b="1" dirty="0">
                  <a:solidFill>
                    <a:schemeClr val="tx1"/>
                  </a:solidFill>
                </a:rPr>
                <a:t>+ :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반환</a:t>
              </a:r>
              <a:r>
                <a:rPr kumimoji="0" lang="ko-KR" altLang="en-US" sz="1400" b="1" dirty="0">
                  <a:solidFill>
                    <a:schemeClr val="tx1"/>
                  </a:solidFill>
                </a:rPr>
                <a:t>금액</a:t>
              </a:r>
              <a:r>
                <a:rPr kumimoji="0" lang="en-US" altLang="ko-KR" sz="1200" b="1" dirty="0">
                  <a:solidFill>
                    <a:schemeClr val="tx1"/>
                  </a:solidFill>
                </a:rPr>
                <a:t> </a:t>
              </a:r>
              <a:endParaRPr kumimoji="0" lang="en-US" altLang="ko-KR" sz="14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642910" y="4357680"/>
              <a:ext cx="1285884" cy="4286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영수증 출력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2143108" y="4357680"/>
              <a:ext cx="1285884" cy="4286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계산 완료</a:t>
              </a:r>
            </a:p>
          </p:txBody>
        </p:sp>
        <p:pic>
          <p:nvPicPr>
            <p:cNvPr id="13401" name="그림 43" descr="letternum16215300.g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4286256"/>
              <a:ext cx="200024" cy="247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모서리가 둥근 직사각형 45"/>
            <p:cNvSpPr/>
            <p:nvPr/>
          </p:nvSpPr>
          <p:spPr bwMode="auto">
            <a:xfrm>
              <a:off x="642910" y="4143367"/>
              <a:ext cx="1071569" cy="4286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FF0000"/>
                  </a:solidFill>
                </a:rPr>
                <a:t>Click!!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 bwMode="auto">
            <a:xfrm>
              <a:off x="2143108" y="4143367"/>
              <a:ext cx="1071570" cy="4286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FF0000"/>
                  </a:solidFill>
                </a:rPr>
                <a:t>Click!!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3404" name="그림 44" descr="letternum16215400.gif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071670" y="4286256"/>
              <a:ext cx="200024" cy="247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05" name="그림 64" descr="letternum16215200.gif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42844" y="2357430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06" name="그림 43" descr="letternum16215600.gif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4323" y="3681416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94" name="그림 74" descr="letternum162146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15313" y="26431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82"/>
          <p:cNvGrpSpPr>
            <a:grpSpLocks/>
          </p:cNvGrpSpPr>
          <p:nvPr/>
        </p:nvGrpSpPr>
        <p:grpSpPr bwMode="auto">
          <a:xfrm>
            <a:off x="3429000" y="3357563"/>
            <a:ext cx="3429000" cy="2714625"/>
            <a:chOff x="3357554" y="3357562"/>
            <a:chExt cx="3429025" cy="2714644"/>
          </a:xfrm>
        </p:grpSpPr>
        <p:sp>
          <p:nvSpPr>
            <p:cNvPr id="72" name="직사각형 71"/>
            <p:cNvSpPr/>
            <p:nvPr/>
          </p:nvSpPr>
          <p:spPr>
            <a:xfrm>
              <a:off x="3428993" y="3428999"/>
              <a:ext cx="3357586" cy="2643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cap="flat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800" b="1" dirty="0">
                  <a:solidFill>
                    <a:schemeClr val="tx1"/>
                  </a:solidFill>
                </a:rPr>
                <a:t> </a:t>
              </a:r>
              <a:r>
                <a:rPr kumimoji="0" lang="ko-KR" altLang="en-US" sz="2800" b="1" u="sng" dirty="0">
                  <a:solidFill>
                    <a:schemeClr val="tx1"/>
                  </a:solidFill>
                </a:rPr>
                <a:t>영수증</a:t>
              </a:r>
              <a:r>
                <a:rPr kumimoji="0" lang="en-US" altLang="ko-KR" sz="1600" b="1" dirty="0">
                  <a:solidFill>
                    <a:schemeClr val="tx1"/>
                  </a:solidFill>
                </a:rPr>
                <a:t>	         </a:t>
              </a:r>
              <a:r>
                <a:rPr kumimoji="0" lang="ko-KR" altLang="en-US" sz="1600" b="1" dirty="0" err="1">
                  <a:solidFill>
                    <a:schemeClr val="tx1"/>
                  </a:solidFill>
                </a:rPr>
                <a:t>지점명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/>
                  </a:solidFill>
                </a:rPr>
                <a:t> </a:t>
              </a:r>
              <a:r>
                <a:rPr kumimoji="0" lang="ko-KR" altLang="en-US" sz="1600" b="1" dirty="0">
                  <a:solidFill>
                    <a:srgbClr val="FF0000"/>
                  </a:solidFill>
                </a:rPr>
                <a:t>판매일자</a:t>
              </a:r>
              <a:r>
                <a:rPr kumimoji="0" lang="ko-KR" altLang="en-US" sz="1600" b="1" dirty="0">
                  <a:solidFill>
                    <a:schemeClr val="tx1"/>
                  </a:solidFill>
                </a:rPr>
                <a:t>                지점연락처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/>
                  </a:solidFill>
                </a:rPr>
                <a:t> </a:t>
              </a:r>
              <a:r>
                <a:rPr kumimoji="0" lang="ko-KR" altLang="en-US" sz="1600" b="1" dirty="0">
                  <a:solidFill>
                    <a:srgbClr val="FF0000"/>
                  </a:solidFill>
                </a:rPr>
                <a:t>판매시간</a:t>
              </a:r>
              <a:endParaRPr kumimoji="0" lang="en-US" altLang="ko-KR" sz="1600" b="1" dirty="0">
                <a:solidFill>
                  <a:srgbClr val="FF0000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/>
                  </a:solidFill>
                </a:rPr>
                <a:t> No   </a:t>
              </a:r>
              <a:r>
                <a:rPr kumimoji="0" lang="ko-KR" altLang="en-US" sz="1600" b="1" dirty="0" err="1">
                  <a:solidFill>
                    <a:schemeClr val="tx1"/>
                  </a:solidFill>
                </a:rPr>
                <a:t>메뉴명</a:t>
              </a:r>
              <a:r>
                <a:rPr kumimoji="0" lang="ko-KR" altLang="en-US" sz="1600" b="1" dirty="0">
                  <a:solidFill>
                    <a:schemeClr val="tx1"/>
                  </a:solidFill>
                </a:rPr>
                <a:t>     수량  단가  소계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/>
                  </a:solidFill>
                </a:rPr>
                <a:t>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/>
                  </a:solidFill>
                </a:rPr>
                <a:t>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/>
                  </a:solidFill>
                </a:rPr>
                <a:t> 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/>
                  </a:solidFill>
                </a:rPr>
                <a:t>                            </a:t>
              </a:r>
              <a:r>
                <a:rPr kumimoji="0" lang="ko-KR" altLang="en-US" sz="1600" b="1" dirty="0" err="1">
                  <a:solidFill>
                    <a:schemeClr val="tx1"/>
                  </a:solidFill>
                </a:rPr>
                <a:t>총계산금액</a:t>
              </a:r>
              <a:endParaRPr kumimoji="0" lang="en-US" altLang="ko-KR" sz="1600" b="1" dirty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/>
                  </a:solidFill>
                </a:rPr>
                <a:t>                      영수되었습니다</a:t>
              </a:r>
              <a:r>
                <a:rPr kumimoji="0" lang="en-US" altLang="ko-KR" sz="1600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13397" name="그림 45" descr="letternum16215500.gif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357554" y="3357562"/>
              <a:ext cx="200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" name="직사각형 42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지점로그인 후 </a:t>
                      </a:r>
                      <a:r>
                        <a:rPr lang="ko-KR" altLang="en-US" sz="1200" dirty="0" err="1"/>
                        <a:t>첫화면에서</a:t>
                      </a:r>
                      <a:r>
                        <a:rPr lang="ko-KR" altLang="en-US" sz="1200" dirty="0"/>
                        <a:t> 다시 판매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매출관리를 클릭하면 서브메뉴가 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#93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No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  수량 단가 소계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총계산금액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수정</a:t>
            </a:r>
          </a:p>
        </p:txBody>
      </p:sp>
      <p:pic>
        <p:nvPicPr>
          <p:cNvPr id="14410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9297" y="2500313"/>
            <a:ext cx="803679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42976" y="2500313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00212" y="2500313"/>
            <a:ext cx="85727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7158" y="3000372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7158" y="4000504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7158" y="5000636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57488" y="2500306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>
                <a:solidFill>
                  <a:schemeClr val="tx1"/>
                </a:solidFill>
              </a:rPr>
              <a:t>음료</a:t>
            </a:r>
            <a:r>
              <a:rPr kumimoji="0" lang="ko-KR" altLang="en-US" sz="1400" b="1" dirty="0" err="1">
                <a:solidFill>
                  <a:schemeClr val="tx1"/>
                </a:solidFill>
              </a:rPr>
              <a:t>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39297" y="2500313"/>
            <a:ext cx="803679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식사류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42976" y="2500313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안주류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00212" y="2500313"/>
            <a:ext cx="85727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주류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7158" y="3000372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71670" y="3000372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7158" y="4000504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71670" y="4000504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7158" y="5000636"/>
            <a:ext cx="1714512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71670" y="5000636"/>
            <a:ext cx="1643074" cy="100013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                  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선택수량</a:t>
            </a:r>
            <a:endParaRPr kumimoji="0" lang="en-US" altLang="ko-KR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메뉴이미지</a:t>
            </a:r>
            <a:endParaRPr kumimoji="0" lang="en-US" altLang="ko-KR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</a:rPr>
              <a:t>-2  -1  +1  +2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57488" y="2500306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>
                <a:solidFill>
                  <a:schemeClr val="tx1"/>
                </a:solidFill>
              </a:rPr>
              <a:t>음료</a:t>
            </a:r>
            <a:r>
              <a:rPr kumimoji="0" lang="ko-KR" altLang="en-US" sz="1400" b="1" dirty="0" err="1">
                <a:solidFill>
                  <a:schemeClr val="tx1"/>
                </a:solidFill>
              </a:rPr>
              <a:t>류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#94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매출총계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판매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매출관리의 </a:t>
                      </a:r>
                      <a:r>
                        <a:rPr lang="ko-KR" altLang="en-US" sz="1200" dirty="0" err="1"/>
                        <a:t>서브메뉴중</a:t>
                      </a:r>
                      <a:r>
                        <a:rPr lang="ko-KR" altLang="en-US" sz="1200" dirty="0"/>
                        <a:t>     매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출총계를</a:t>
                      </a:r>
                      <a:r>
                        <a:rPr lang="ko-KR" altLang="en-US" sz="1200" dirty="0"/>
                        <a:t> 클릭하면 일별매출총계가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호출된다</a:t>
                      </a:r>
                      <a:r>
                        <a:rPr lang="en-US" altLang="ko-KR" sz="1200" dirty="0"/>
                        <a:t>.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786188" y="2500313"/>
            <a:ext cx="20716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로고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금일매출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86188" y="3357563"/>
            <a:ext cx="2071687" cy="2643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</a:rPr>
              <a:t>계산서</a:t>
            </a:r>
            <a:endParaRPr kumimoji="0" lang="en-US" altLang="ko-KR" b="1" u="sng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	        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지점명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판매일자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	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지점연락처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No </a:t>
            </a:r>
            <a:r>
              <a:rPr kumimoji="0" lang="ko-KR" altLang="en-US" sz="1200" b="1" dirty="0" err="1">
                <a:solidFill>
                  <a:schemeClr val="tx1"/>
                </a:solidFill>
              </a:rPr>
              <a:t>메뉴명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  수량 단가 소계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/>
                </a:solidFill>
              </a:rPr>
              <a:t>총계산금액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9000" y="6143625"/>
            <a:ext cx="114300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14875" y="6143625"/>
            <a:ext cx="1143000" cy="42862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수정</a:t>
            </a:r>
          </a:p>
        </p:txBody>
      </p:sp>
      <p:pic>
        <p:nvPicPr>
          <p:cNvPr id="15434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35" name="그림 40" descr="letternum16214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43913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/>
        </p:nvSpPr>
        <p:spPr>
          <a:xfrm>
            <a:off x="1214414" y="2143116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판매폼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14414" y="2428866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판매수정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14414" y="2714616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메뉴별매출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14414" y="3000366"/>
            <a:ext cx="1000125" cy="2857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매출총계</a:t>
            </a:r>
          </a:p>
        </p:txBody>
      </p:sp>
      <p:pic>
        <p:nvPicPr>
          <p:cNvPr id="15441" name="그림 43" descr="letternum162153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8703" y="3038474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타원 32"/>
          <p:cNvSpPr/>
          <p:nvPr/>
        </p:nvSpPr>
        <p:spPr>
          <a:xfrm>
            <a:off x="1142976" y="2928934"/>
            <a:ext cx="114300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14413" y="1714500"/>
            <a:ext cx="1000149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</a:t>
                      </a: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일별 매출 총계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금일을 기준으로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일전까지의 매출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을 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매출총계의 단위는 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원이다</a:t>
                      </a:r>
                      <a:r>
                        <a:rPr lang="en-US" altLang="ko-KR" sz="1200" dirty="0"/>
                        <a:t>. Flex</a:t>
                      </a:r>
                      <a:r>
                        <a:rPr lang="ko-KR" altLang="en-US" sz="1200" dirty="0"/>
                        <a:t>로 구현한다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30</a:t>
                      </a:r>
                      <a:r>
                        <a:rPr lang="ko-KR" altLang="en-US" sz="1200" dirty="0"/>
                        <a:t>일중 하루를 클릭하면 그날을 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함한</a:t>
                      </a:r>
                      <a:r>
                        <a:rPr lang="ko-KR" altLang="en-US" sz="1200" dirty="0"/>
                        <a:t> 달을 기준으로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 err="1"/>
                        <a:t>개월전까지의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매출을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돌아가기버튼</a:t>
                      </a:r>
                      <a:r>
                        <a:rPr lang="ko-KR" altLang="en-US" sz="1200" dirty="0"/>
                        <a:t> 기본값은 </a:t>
                      </a:r>
                      <a:r>
                        <a:rPr lang="ko-KR" altLang="en-US" sz="1200" dirty="0" err="1"/>
                        <a:t>비활성화이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다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ko-KR" altLang="en-US" sz="1200" baseline="0" dirty="0"/>
                        <a:t>일별 매출 총계가 호출되면 비활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성화 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baseline="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#95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매출총계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일별매출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28596" y="2500306"/>
            <a:ext cx="5429288" cy="407196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6436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38" name="그림 32" descr="letternum16214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24669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39" name="그림 33" descr="letternum162144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350" y="32146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1214438" y="5715000"/>
            <a:ext cx="435768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5400000" flipH="1" flipV="1">
            <a:off x="-251619" y="4250532"/>
            <a:ext cx="29305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57750" y="5643563"/>
            <a:ext cx="100012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일별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57188" y="2857500"/>
            <a:ext cx="1000125" cy="500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매출총계</a:t>
            </a:r>
            <a:endParaRPr kumimoji="0" lang="en-US" altLang="ko-KR" sz="14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단위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: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43000" y="5643563"/>
            <a:ext cx="371475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   금일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-30                                           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금일</a:t>
            </a:r>
          </a:p>
        </p:txBody>
      </p:sp>
      <p:pic>
        <p:nvPicPr>
          <p:cNvPr id="16454" name="그림 42" descr="letternum162152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25384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모서리가 둥근 직사각형 69"/>
          <p:cNvSpPr/>
          <p:nvPr/>
        </p:nvSpPr>
        <p:spPr>
          <a:xfrm>
            <a:off x="4572000" y="6143625"/>
            <a:ext cx="1000125" cy="357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돌아가기</a:t>
            </a:r>
          </a:p>
        </p:txBody>
      </p:sp>
      <p:pic>
        <p:nvPicPr>
          <p:cNvPr id="16458" name="그림 41" descr="letternum162154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3" y="600075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57290" y="3071810"/>
            <a:ext cx="4000528" cy="250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#33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1326" name="TextBox 31"/>
          <p:cNvSpPr txBox="1">
            <a:spLocks noChangeArrowheads="1"/>
          </p:cNvSpPr>
          <p:nvPr/>
        </p:nvSpPr>
        <p:spPr bwMode="auto">
          <a:xfrm>
            <a:off x="6286500" y="1714500"/>
            <a:ext cx="26431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 dirty="0">
                <a:latin typeface="맑은 고딕" pitchFamily="50" charset="-127"/>
                <a:ea typeface="맑은 고딕" pitchFamily="50" charset="-127"/>
              </a:rPr>
              <a:t>▣ 관리자추가</a:t>
            </a:r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는 중복검사버튼을 통해 중복검사후 입력되어진다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모든 입력사항을 입력한 후 확인버튼을 누르면 유효성 검사 후 관리자가 생성된다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취소를 클릭 하면 창이 닫힌다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u="sng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72007" y="242886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57356" y="2542248"/>
            <a:ext cx="4000500" cy="40719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4" name="TextBox 23"/>
          <p:cNvSpPr txBox="1">
            <a:spLocks noChangeArrowheads="1"/>
          </p:cNvSpPr>
          <p:nvPr/>
        </p:nvSpPr>
        <p:spPr bwMode="auto">
          <a:xfrm>
            <a:off x="2071688" y="2714625"/>
            <a:ext cx="48577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관리자추가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ID: 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PASSWORD: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주민번호</a:t>
            </a:r>
            <a:r>
              <a:rPr lang="en-US" altLang="ko-KR" dirty="0">
                <a:latin typeface="+mn-ea"/>
                <a:ea typeface="+mn-ea"/>
              </a:rPr>
              <a:t>:                -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E-MAIL: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전화번호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핸드폰번호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관리자구분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     </a:t>
            </a:r>
            <a:r>
              <a:rPr lang="ko-KR" altLang="en-US" dirty="0">
                <a:latin typeface="+mn-ea"/>
                <a:ea typeface="+mn-ea"/>
              </a:rPr>
              <a:t>슈퍼관리자     관리자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71750" y="3357563"/>
            <a:ext cx="2071688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571875" y="3643313"/>
            <a:ext cx="2071688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6063" y="3929063"/>
            <a:ext cx="1357312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214688" y="4214813"/>
            <a:ext cx="1071562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071813" y="4500563"/>
            <a:ext cx="2071687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214688" y="4786313"/>
            <a:ext cx="2071687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429000" y="5072063"/>
            <a:ext cx="2071688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572000" y="4214813"/>
            <a:ext cx="1071563" cy="21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857500" y="614362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929063" y="614362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714875" y="3357563"/>
            <a:ext cx="1000125" cy="21431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중복검사</a:t>
            </a:r>
          </a:p>
        </p:txBody>
      </p:sp>
      <p:sp>
        <p:nvSpPr>
          <p:cNvPr id="46" name="타원 45"/>
          <p:cNvSpPr/>
          <p:nvPr/>
        </p:nvSpPr>
        <p:spPr>
          <a:xfrm>
            <a:off x="2286000" y="5857875"/>
            <a:ext cx="214313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857625" y="5857875"/>
            <a:ext cx="214313" cy="21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57438" y="5929313"/>
            <a:ext cx="71437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2786063" y="6072188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71998" y="21431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557252" y="3929066"/>
            <a:ext cx="107157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직원 검색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</a:t>
                      </a: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월별 매출 총계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금월을 기준으로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 err="1"/>
                        <a:t>개월전까지의</a:t>
                      </a:r>
                      <a:r>
                        <a:rPr lang="ko-KR" altLang="en-US" sz="1200" dirty="0"/>
                        <a:t> 매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출을</a:t>
                      </a:r>
                      <a:r>
                        <a:rPr lang="ko-KR" altLang="en-US" sz="1200" dirty="0"/>
                        <a:t> 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매출총계의 단위는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만원이고</a:t>
                      </a:r>
                      <a:r>
                        <a:rPr lang="en-US" altLang="ko-KR" sz="1200" dirty="0"/>
                        <a:t> Flex</a:t>
                      </a:r>
                      <a:r>
                        <a:rPr lang="ko-KR" altLang="en-US" sz="1200" dirty="0"/>
                        <a:t>로 구현한다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12</a:t>
                      </a:r>
                      <a:r>
                        <a:rPr lang="ko-KR" altLang="en-US" sz="1200" dirty="0"/>
                        <a:t>개 </a:t>
                      </a:r>
                      <a:r>
                        <a:rPr lang="ko-KR" altLang="en-US" sz="1200" dirty="0" err="1"/>
                        <a:t>달중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한달을</a:t>
                      </a:r>
                      <a:r>
                        <a:rPr lang="ko-KR" altLang="en-US" sz="1200" dirty="0"/>
                        <a:t> 클릭하면 그 달을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포함한 연도를 기준으로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 err="1"/>
                        <a:t>년전까지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의 매출을 보여준다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돌아가기버튼은</a:t>
                      </a:r>
                      <a:r>
                        <a:rPr lang="ko-KR" altLang="en-US" sz="1200" dirty="0"/>
                        <a:t> 월별매출총계가 호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출될</a:t>
                      </a:r>
                      <a:r>
                        <a:rPr lang="ko-KR" altLang="en-US" sz="1200" dirty="0"/>
                        <a:t> 때 활성화된다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 버튼을 클릭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하면 일별매출총계로 돌아간다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28596" y="2500306"/>
            <a:ext cx="5429288" cy="407196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7460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2" name="그림 32" descr="letternum16214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24669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3" name="그림 33" descr="letternum162144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350" y="32146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1214438" y="5715000"/>
            <a:ext cx="435768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5400000" flipH="1" flipV="1">
            <a:off x="-251619" y="4250532"/>
            <a:ext cx="29305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57750" y="5643563"/>
            <a:ext cx="100012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월별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57188" y="2857500"/>
            <a:ext cx="1000125" cy="500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매출총계</a:t>
            </a:r>
            <a:endParaRPr kumimoji="0" lang="en-US" altLang="ko-KR" sz="14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단위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: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143000" y="5643563"/>
            <a:ext cx="371475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  금월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-12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개월 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                                     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금월</a:t>
            </a:r>
          </a:p>
        </p:txBody>
      </p:sp>
      <p:pic>
        <p:nvPicPr>
          <p:cNvPr id="17478" name="그림 42" descr="letternum162152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25384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모서리가 둥근 직사각형 47"/>
          <p:cNvSpPr/>
          <p:nvPr/>
        </p:nvSpPr>
        <p:spPr>
          <a:xfrm>
            <a:off x="4572000" y="6143625"/>
            <a:ext cx="1000125" cy="357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돌아가기</a:t>
            </a:r>
          </a:p>
        </p:txBody>
      </p:sp>
      <p:pic>
        <p:nvPicPr>
          <p:cNvPr id="17482" name="그림 41" descr="letternum16215400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3" y="6038850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#96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매출총계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월별총계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357290" y="3071810"/>
            <a:ext cx="4000528" cy="250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#97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매출총계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년별총계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ko-KR" altLang="en-US" sz="1200" dirty="0"/>
                        <a:t>   </a:t>
                      </a: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 err="1"/>
                        <a:t>년도별</a:t>
                      </a:r>
                      <a:r>
                        <a:rPr lang="ko-KR" altLang="en-US" sz="1200" dirty="0"/>
                        <a:t> 매출 총계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금년을 기준으로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 err="1"/>
                        <a:t>년전까지의</a:t>
                      </a:r>
                      <a:r>
                        <a:rPr lang="ko-KR" altLang="en-US" sz="1200" dirty="0"/>
                        <a:t> 매출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을 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매출총계의 단위는 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원이고</a:t>
                      </a:r>
                      <a:r>
                        <a:rPr lang="en-US" altLang="ko-KR" sz="1200" dirty="0"/>
                        <a:t> Flex</a:t>
                      </a:r>
                      <a:r>
                        <a:rPr lang="ko-KR" altLang="en-US" sz="1200" dirty="0"/>
                        <a:t>로 구현한다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돌아가기버튼은</a:t>
                      </a:r>
                      <a:r>
                        <a:rPr lang="ko-KR" altLang="en-US" sz="1200" dirty="0"/>
                        <a:t> 월별매출총계가 호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 err="1"/>
                        <a:t>출될</a:t>
                      </a:r>
                      <a:r>
                        <a:rPr lang="ko-KR" altLang="en-US" sz="1200" dirty="0"/>
                        <a:t> 때 활성화된다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 버튼을 클릭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하면 일별매출총계로 돌아간다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   </a:t>
                      </a:r>
                    </a:p>
                    <a:p>
                      <a:pPr marL="228600" indent="-228600" latinLnBrk="1">
                        <a:buFont typeface="Arial" charset="0"/>
                        <a:buNone/>
                      </a:pP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28596" y="2500306"/>
            <a:ext cx="5429288" cy="407196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8484" name="그림 33" descr="letternum1621420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157162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5" name="그림 32" descr="letternum1621430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2466975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1214438" y="5715000"/>
            <a:ext cx="435768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5400000" flipH="1" flipV="1">
            <a:off x="-251619" y="4250532"/>
            <a:ext cx="29305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786313" y="5643563"/>
            <a:ext cx="100012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chemeClr val="tx1"/>
                </a:solidFill>
              </a:rPr>
              <a:t>년도별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7188" y="2857500"/>
            <a:ext cx="1000125" cy="500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chemeClr val="tx1"/>
                </a:solidFill>
              </a:rPr>
              <a:t>매출총계</a:t>
            </a:r>
            <a:endParaRPr kumimoji="0" lang="en-US" altLang="ko-KR" sz="14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단위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: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428750" y="5643563"/>
            <a:ext cx="371475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   금년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-5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년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                                          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금년</a:t>
            </a:r>
          </a:p>
        </p:txBody>
      </p:sp>
      <p:pic>
        <p:nvPicPr>
          <p:cNvPr id="18496" name="그림 42" descr="letternum16215200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538413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모서리가 둥근 직사각형 47"/>
          <p:cNvSpPr/>
          <p:nvPr/>
        </p:nvSpPr>
        <p:spPr>
          <a:xfrm>
            <a:off x="4572000" y="6143625"/>
            <a:ext cx="1000125" cy="357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돌아가기</a:t>
            </a:r>
          </a:p>
        </p:txBody>
      </p:sp>
      <p:pic>
        <p:nvPicPr>
          <p:cNvPr id="18498" name="그림 40" descr="letternum16215300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6072188"/>
            <a:ext cx="200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57290" y="3071810"/>
            <a:ext cx="4000528" cy="2500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메뉴별</a:t>
                      </a:r>
                      <a:r>
                        <a:rPr lang="ko-KR" altLang="en-US" sz="1200" baseline="0" dirty="0"/>
                        <a:t> 매출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메뉴별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 매출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기본적인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Default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페이지는 일별 매출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TOP5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로 설정되어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메뉴별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매출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</a:p>
                    <a:p>
                      <a:pPr latinLnBrk="1"/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시 표시된다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현재날짜에 대한</a:t>
                      </a:r>
                      <a:r>
                        <a:rPr lang="en-US" altLang="ko-KR" sz="1200" u="none" baseline="0" dirty="0"/>
                        <a:t> </a:t>
                      </a:r>
                      <a:r>
                        <a:rPr lang="ko-KR" altLang="en-US" sz="1200" u="none" baseline="0" dirty="0"/>
                        <a:t>매출 </a:t>
                      </a:r>
                      <a:r>
                        <a:rPr lang="en-US" altLang="ko-KR" sz="1200" u="none" baseline="0" dirty="0"/>
                        <a:t>TOP5</a:t>
                      </a:r>
                      <a:r>
                        <a:rPr lang="ko-KR" altLang="en-US" sz="1200" u="none" baseline="0" dirty="0"/>
                        <a:t>가 </a:t>
                      </a:r>
                      <a:r>
                        <a:rPr lang="en-US" altLang="ko-KR" sz="1200" u="none" baseline="0" dirty="0"/>
                        <a:t>Flex </a:t>
                      </a:r>
                    </a:p>
                    <a:p>
                      <a:pPr latinLnBrk="1"/>
                      <a:r>
                        <a:rPr lang="ko-KR" altLang="en-US" sz="1200" u="none" baseline="0" dirty="0"/>
                        <a:t>그래프로 출력된다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baseline="0" dirty="0"/>
                        <a:t>Flex </a:t>
                      </a:r>
                      <a:r>
                        <a:rPr lang="ko-KR" altLang="en-US" sz="1200" u="none" baseline="0" dirty="0"/>
                        <a:t>그래프는 실시간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를 통해서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업데이트 되어 변화하게 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당일 이외의 날짜 검색은 </a:t>
                      </a:r>
                      <a:r>
                        <a:rPr lang="en-US" altLang="ko-KR" sz="1200" u="none" baseline="0" dirty="0" err="1"/>
                        <a:t>ComboBox</a:t>
                      </a:r>
                      <a:r>
                        <a:rPr lang="ko-KR" altLang="en-US" sz="1200" u="none" baseline="0" dirty="0"/>
                        <a:t>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년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월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일과 요일을 표시하여 검색하도록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하고 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데이터가 없는 경우 판매량이 없다고 </a:t>
                      </a:r>
                      <a:r>
                        <a:rPr lang="en-US" altLang="ko-KR" sz="1200" u="none" baseline="0" dirty="0" err="1"/>
                        <a:t>MessageBox</a:t>
                      </a:r>
                      <a:r>
                        <a:rPr lang="ko-KR" altLang="en-US" sz="1200" u="none" baseline="0" dirty="0"/>
                        <a:t>를 출력한다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메뉴명과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 err="1"/>
                        <a:t>매출량이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ko-KR" altLang="en-US" sz="1200" u="none" baseline="0" dirty="0" err="1"/>
                        <a:t>표시되도록한다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3163" y="214312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판매폼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호출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73163" y="250031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판매 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3163" y="3214688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매출 총계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73163" y="2857500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메뉴별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매출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026" name="차트 21"/>
          <p:cNvGraphicFramePr>
            <a:graphicFrameLocks/>
          </p:cNvGraphicFramePr>
          <p:nvPr/>
        </p:nvGraphicFramePr>
        <p:xfrm>
          <a:off x="214313" y="3857625"/>
          <a:ext cx="58578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3" imgW="5858764" imgH="2780017" progId="Excel.Sheet.8">
                  <p:embed/>
                </p:oleObj>
              </mc:Choice>
              <mc:Fallback>
                <p:oleObj r:id="rId3" imgW="5858764" imgH="2780017" progId="Excel.Sheet.8">
                  <p:embed/>
                  <p:pic>
                    <p:nvPicPr>
                      <p:cNvPr id="0" name="차트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857625"/>
                        <a:ext cx="58578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286125" y="2428875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/>
              <a:t>ComboBox</a:t>
            </a:r>
            <a:endParaRPr lang="ko-KR" altLang="en-US" sz="1200" dirty="0"/>
          </a:p>
        </p:txBody>
      </p:sp>
      <p:sp>
        <p:nvSpPr>
          <p:cNvPr id="1080" name="TextBox 23"/>
          <p:cNvSpPr txBox="1">
            <a:spLocks noChangeArrowheads="1"/>
          </p:cNvSpPr>
          <p:nvPr/>
        </p:nvSpPr>
        <p:spPr bwMode="auto">
          <a:xfrm>
            <a:off x="4286250" y="242887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43438" y="2428875"/>
            <a:ext cx="357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//</a:t>
            </a:r>
            <a:endParaRPr lang="ko-KR" altLang="en-US" sz="1200" dirty="0"/>
          </a:p>
        </p:txBody>
      </p:sp>
      <p:sp>
        <p:nvSpPr>
          <p:cNvPr id="1082" name="TextBox 25"/>
          <p:cNvSpPr txBox="1">
            <a:spLocks noChangeArrowheads="1"/>
          </p:cNvSpPr>
          <p:nvPr/>
        </p:nvSpPr>
        <p:spPr bwMode="auto">
          <a:xfrm>
            <a:off x="5000625" y="242887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57813" y="2428875"/>
            <a:ext cx="357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//</a:t>
            </a:r>
            <a:endParaRPr lang="ko-KR" altLang="en-US" sz="1200" dirty="0"/>
          </a:p>
        </p:txBody>
      </p:sp>
      <p:sp>
        <p:nvSpPr>
          <p:cNvPr id="1084" name="TextBox 27"/>
          <p:cNvSpPr txBox="1">
            <a:spLocks noChangeArrowheads="1"/>
          </p:cNvSpPr>
          <p:nvPr/>
        </p:nvSpPr>
        <p:spPr bwMode="auto">
          <a:xfrm>
            <a:off x="5715000" y="242887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일</a:t>
            </a:r>
          </a:p>
        </p:txBody>
      </p:sp>
      <p:sp>
        <p:nvSpPr>
          <p:cNvPr id="21" name="타원 20"/>
          <p:cNvSpPr/>
          <p:nvPr/>
        </p:nvSpPr>
        <p:spPr>
          <a:xfrm>
            <a:off x="1087556" y="2857496"/>
            <a:ext cx="121444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73163" y="357187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월별 순이익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73163" y="392906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일일 결산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#99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메뉴별</a:t>
                      </a:r>
                      <a:r>
                        <a:rPr lang="ko-KR" altLang="en-US" sz="1200" baseline="0" dirty="0"/>
                        <a:t> 매출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일별 매출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메뉴별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 매출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일별 매출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TOP5)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매출관리 메뉴에서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메뉴별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매출에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</a:t>
                      </a:r>
                      <a:r>
                        <a:rPr lang="en-US" altLang="ko-KR" sz="1200" u="none" baseline="0" dirty="0"/>
                        <a:t>Slide Menu</a:t>
                      </a:r>
                      <a:r>
                        <a:rPr lang="ko-KR" altLang="en-US" sz="1200" u="none" baseline="0" dirty="0"/>
                        <a:t>로 일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월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년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별 </a:t>
                      </a:r>
                      <a:r>
                        <a:rPr lang="en-US" altLang="ko-KR" sz="1200" u="none" baseline="0" dirty="0"/>
                        <a:t>Menu</a:t>
                      </a:r>
                      <a:r>
                        <a:rPr lang="ko-KR" altLang="en-US" sz="1200" u="none" baseline="0" dirty="0"/>
                        <a:t>가 나타난다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일별 매출 </a:t>
                      </a:r>
                      <a:r>
                        <a:rPr lang="en-US" altLang="ko-KR" sz="1200" u="none" baseline="0" dirty="0"/>
                        <a:t>Click</a:t>
                      </a:r>
                      <a:r>
                        <a:rPr lang="ko-KR" altLang="en-US" sz="1200" u="none" baseline="0" dirty="0"/>
                        <a:t>하면 현재일에 대한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매출 </a:t>
                      </a:r>
                      <a:r>
                        <a:rPr lang="en-US" altLang="ko-KR" sz="1200" u="none" baseline="0" dirty="0"/>
                        <a:t>TOP5</a:t>
                      </a:r>
                      <a:r>
                        <a:rPr lang="ko-KR" altLang="en-US" sz="1200" u="none" baseline="0" dirty="0"/>
                        <a:t>가 </a:t>
                      </a:r>
                      <a:r>
                        <a:rPr lang="en-US" altLang="ko-KR" sz="1200" u="none" baseline="0" dirty="0"/>
                        <a:t>Flex </a:t>
                      </a:r>
                      <a:r>
                        <a:rPr lang="ko-KR" altLang="en-US" sz="1200" u="none" baseline="0" dirty="0"/>
                        <a:t>그래프로 출력된다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baseline="0" dirty="0"/>
                        <a:t>Flex </a:t>
                      </a:r>
                      <a:r>
                        <a:rPr lang="ko-KR" altLang="en-US" sz="1200" u="none" baseline="0" dirty="0"/>
                        <a:t>그래프는 실시간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를 통해서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업데이트 되어 변화하게 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당일 이외의 날짜 검색은 </a:t>
                      </a:r>
                      <a:r>
                        <a:rPr lang="en-US" altLang="ko-KR" sz="1200" u="none" baseline="0" dirty="0" err="1"/>
                        <a:t>ComboBox</a:t>
                      </a:r>
                      <a:r>
                        <a:rPr lang="ko-KR" altLang="en-US" sz="1200" u="none" baseline="0" dirty="0"/>
                        <a:t>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년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월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일과 요일을 표시하여 검색하도록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하고 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데이터가 없는 경우 판매량이 없다고 </a:t>
                      </a:r>
                      <a:r>
                        <a:rPr lang="en-US" altLang="ko-KR" sz="1200" u="none" baseline="0" dirty="0" err="1"/>
                        <a:t>MessageBox</a:t>
                      </a:r>
                      <a:r>
                        <a:rPr lang="ko-KR" altLang="en-US" sz="1200" u="none" baseline="0" dirty="0"/>
                        <a:t>를 출력한다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메뉴명과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 err="1"/>
                        <a:t>매출량이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ko-KR" altLang="en-US" sz="1200" u="none" baseline="0" dirty="0" err="1"/>
                        <a:t>표시되도록한다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3163" y="214312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판매폼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호출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73163" y="250031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판매 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3163" y="3214688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매출 총계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73163" y="2857500"/>
            <a:ext cx="1041400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메뉴별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매출</a:t>
            </a:r>
            <a:endParaRPr kumimoji="0" lang="en-US" altLang="ko-KR" sz="1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kumimoji="0" lang="en-US" altLang="ko-KR" sz="1000" b="1" dirty="0">
                <a:solidFill>
                  <a:schemeClr val="bg1"/>
                </a:solidFill>
              </a:rPr>
              <a:t>(Mouse Up)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63" y="2857500"/>
            <a:ext cx="1041400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일별 매출</a:t>
            </a:r>
            <a:r>
              <a:rPr kumimoji="0" lang="en-US" altLang="ko-KR" sz="1000" b="1" dirty="0">
                <a:solidFill>
                  <a:schemeClr val="bg1"/>
                </a:solidFill>
              </a:rPr>
              <a:t> 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563" y="3214688"/>
            <a:ext cx="1041400" cy="3571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월별 매출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14563" y="3571875"/>
            <a:ext cx="1041400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년도별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매출</a:t>
            </a:r>
          </a:p>
        </p:txBody>
      </p:sp>
      <p:graphicFrame>
        <p:nvGraphicFramePr>
          <p:cNvPr id="2050" name="차트 21"/>
          <p:cNvGraphicFramePr>
            <a:graphicFrameLocks/>
          </p:cNvGraphicFramePr>
          <p:nvPr/>
        </p:nvGraphicFramePr>
        <p:xfrm>
          <a:off x="214313" y="3857625"/>
          <a:ext cx="58578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3" imgW="5858764" imgH="2780017" progId="Excel.Sheet.8">
                  <p:embed/>
                </p:oleObj>
              </mc:Choice>
              <mc:Fallback>
                <p:oleObj r:id="rId3" imgW="5858764" imgH="2780017" progId="Excel.Sheet.8">
                  <p:embed/>
                  <p:pic>
                    <p:nvPicPr>
                      <p:cNvPr id="0" name="차트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857625"/>
                        <a:ext cx="58578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286125" y="2428875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/>
              <a:t>ComboBox</a:t>
            </a:r>
            <a:endParaRPr lang="ko-KR" altLang="en-US" sz="1200" dirty="0"/>
          </a:p>
        </p:txBody>
      </p:sp>
      <p:sp>
        <p:nvSpPr>
          <p:cNvPr id="2107" name="TextBox 23"/>
          <p:cNvSpPr txBox="1">
            <a:spLocks noChangeArrowheads="1"/>
          </p:cNvSpPr>
          <p:nvPr/>
        </p:nvSpPr>
        <p:spPr bwMode="auto">
          <a:xfrm>
            <a:off x="4286250" y="242887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43438" y="2428875"/>
            <a:ext cx="357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//</a:t>
            </a:r>
            <a:endParaRPr lang="ko-KR" altLang="en-US" sz="1200" dirty="0"/>
          </a:p>
        </p:txBody>
      </p:sp>
      <p:sp>
        <p:nvSpPr>
          <p:cNvPr id="2109" name="TextBox 25"/>
          <p:cNvSpPr txBox="1">
            <a:spLocks noChangeArrowheads="1"/>
          </p:cNvSpPr>
          <p:nvPr/>
        </p:nvSpPr>
        <p:spPr bwMode="auto">
          <a:xfrm>
            <a:off x="5000625" y="242887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57813" y="2428875"/>
            <a:ext cx="357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//</a:t>
            </a:r>
            <a:endParaRPr lang="ko-KR" altLang="en-US" sz="1200" dirty="0"/>
          </a:p>
        </p:txBody>
      </p:sp>
      <p:sp>
        <p:nvSpPr>
          <p:cNvPr id="2111" name="TextBox 27"/>
          <p:cNvSpPr txBox="1">
            <a:spLocks noChangeArrowheads="1"/>
          </p:cNvSpPr>
          <p:nvPr/>
        </p:nvSpPr>
        <p:spPr bwMode="auto">
          <a:xfrm>
            <a:off x="5715000" y="242887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일</a:t>
            </a:r>
          </a:p>
        </p:txBody>
      </p:sp>
      <p:sp>
        <p:nvSpPr>
          <p:cNvPr id="24" name="타원 23"/>
          <p:cNvSpPr/>
          <p:nvPr/>
        </p:nvSpPr>
        <p:spPr>
          <a:xfrm>
            <a:off x="2143108" y="2857496"/>
            <a:ext cx="114300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73163" y="357187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월별 순이익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73163" y="392906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일일 결산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메뉴별</a:t>
                      </a:r>
                      <a:r>
                        <a:rPr lang="ko-KR" altLang="en-US" sz="1200" baseline="0" dirty="0"/>
                        <a:t> 매출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월별 매출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메뉴별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 매출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월별 매출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TOP5)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매출관리 메뉴에서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메뉴별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매출에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</a:t>
                      </a:r>
                      <a:r>
                        <a:rPr lang="en-US" altLang="ko-KR" sz="1200" u="none" baseline="0" dirty="0"/>
                        <a:t>Slide Menu</a:t>
                      </a:r>
                      <a:r>
                        <a:rPr lang="ko-KR" altLang="en-US" sz="1200" u="none" baseline="0" dirty="0"/>
                        <a:t>로 일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월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년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별 </a:t>
                      </a:r>
                      <a:r>
                        <a:rPr lang="en-US" altLang="ko-KR" sz="1200" u="none" baseline="0" dirty="0"/>
                        <a:t>Menu</a:t>
                      </a:r>
                      <a:r>
                        <a:rPr lang="ko-KR" altLang="en-US" sz="1200" u="none" baseline="0" dirty="0"/>
                        <a:t>가 나타난다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월별 매출 </a:t>
                      </a:r>
                      <a:r>
                        <a:rPr lang="en-US" altLang="ko-KR" sz="1200" u="none" baseline="0" dirty="0"/>
                        <a:t>Click</a:t>
                      </a:r>
                      <a:r>
                        <a:rPr lang="ko-KR" altLang="en-US" sz="1200" u="none" baseline="0" dirty="0"/>
                        <a:t>하면 현재 월에 대한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매출 </a:t>
                      </a:r>
                      <a:r>
                        <a:rPr lang="en-US" altLang="ko-KR" sz="1200" u="none" baseline="0" dirty="0"/>
                        <a:t>TOP5</a:t>
                      </a:r>
                      <a:r>
                        <a:rPr lang="ko-KR" altLang="en-US" sz="1200" u="none" baseline="0" dirty="0"/>
                        <a:t>가 </a:t>
                      </a:r>
                      <a:r>
                        <a:rPr lang="en-US" altLang="ko-KR" sz="1200" u="none" baseline="0" dirty="0"/>
                        <a:t>Flex </a:t>
                      </a:r>
                      <a:r>
                        <a:rPr lang="ko-KR" altLang="en-US" sz="1200" u="none" baseline="0" dirty="0"/>
                        <a:t>그래프로 출력된다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baseline="0" dirty="0"/>
                        <a:t>Flex </a:t>
                      </a:r>
                      <a:r>
                        <a:rPr lang="ko-KR" altLang="en-US" sz="1200" u="none" baseline="0" dirty="0"/>
                        <a:t>그래프는 실시간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를 통해서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업데이트 되어 변화하게 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당월 이외의 월의 검색은 </a:t>
                      </a:r>
                      <a:r>
                        <a:rPr lang="en-US" altLang="ko-KR" sz="1200" u="none" baseline="0" dirty="0" err="1"/>
                        <a:t>ComboBox</a:t>
                      </a:r>
                      <a:r>
                        <a:rPr lang="ko-KR" altLang="en-US" sz="1200" u="none" baseline="0" dirty="0"/>
                        <a:t>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년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월로 표시하되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있는 내용만 검색되도록 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메뉴명과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 err="1"/>
                        <a:t>매출량이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ko-KR" altLang="en-US" sz="1200" u="none" baseline="0" dirty="0" err="1"/>
                        <a:t>표시되도록한다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lang="ko-KR" altLang="en-US" sz="1200" u="non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3163" y="214312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판매폼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호출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73163" y="250031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판매 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3163" y="3214688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매출 총계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73163" y="2857500"/>
            <a:ext cx="1041400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메뉴별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매출</a:t>
            </a:r>
            <a:endParaRPr kumimoji="0" lang="en-US" altLang="ko-KR" sz="1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kumimoji="0" lang="en-US" altLang="ko-KR" sz="1000" b="1" dirty="0">
                <a:solidFill>
                  <a:schemeClr val="bg1"/>
                </a:solidFill>
              </a:rPr>
              <a:t>(Mouse Up)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63" y="2857500"/>
            <a:ext cx="1041400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일별 매출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14563" y="3214688"/>
            <a:ext cx="1041400" cy="3571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월별 매출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4563" y="3571875"/>
            <a:ext cx="1041400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년도별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매출</a:t>
            </a:r>
          </a:p>
        </p:txBody>
      </p:sp>
      <p:graphicFrame>
        <p:nvGraphicFramePr>
          <p:cNvPr id="3074" name="차트 21"/>
          <p:cNvGraphicFramePr>
            <a:graphicFrameLocks/>
          </p:cNvGraphicFramePr>
          <p:nvPr/>
        </p:nvGraphicFramePr>
        <p:xfrm>
          <a:off x="214313" y="3857625"/>
          <a:ext cx="58578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3" imgW="5858764" imgH="2780017" progId="Excel.Sheet.8">
                  <p:embed/>
                </p:oleObj>
              </mc:Choice>
              <mc:Fallback>
                <p:oleObj r:id="rId3" imgW="5858764" imgH="2780017" progId="Excel.Sheet.8">
                  <p:embed/>
                  <p:pic>
                    <p:nvPicPr>
                      <p:cNvPr id="0" name="차트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857625"/>
                        <a:ext cx="58578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29063" y="2428875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/>
              <a:t>ComboBox</a:t>
            </a:r>
            <a:endParaRPr lang="ko-KR" altLang="en-US" sz="1200" dirty="0"/>
          </a:p>
        </p:txBody>
      </p:sp>
      <p:sp>
        <p:nvSpPr>
          <p:cNvPr id="3131" name="TextBox 23"/>
          <p:cNvSpPr txBox="1">
            <a:spLocks noChangeArrowheads="1"/>
          </p:cNvSpPr>
          <p:nvPr/>
        </p:nvSpPr>
        <p:spPr bwMode="auto">
          <a:xfrm>
            <a:off x="4929188" y="2428875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286375" y="2428875"/>
            <a:ext cx="357188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//</a:t>
            </a:r>
            <a:endParaRPr lang="ko-KR" altLang="en-US" sz="1200" dirty="0"/>
          </a:p>
        </p:txBody>
      </p:sp>
      <p:sp>
        <p:nvSpPr>
          <p:cNvPr id="3133" name="TextBox 25"/>
          <p:cNvSpPr txBox="1">
            <a:spLocks noChangeArrowheads="1"/>
          </p:cNvSpPr>
          <p:nvPr/>
        </p:nvSpPr>
        <p:spPr bwMode="auto">
          <a:xfrm>
            <a:off x="5643563" y="2428875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월</a:t>
            </a:r>
          </a:p>
        </p:txBody>
      </p:sp>
      <p:sp>
        <p:nvSpPr>
          <p:cNvPr id="22" name="타원 21"/>
          <p:cNvSpPr/>
          <p:nvPr/>
        </p:nvSpPr>
        <p:spPr>
          <a:xfrm>
            <a:off x="2143108" y="3214686"/>
            <a:ext cx="114300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73163" y="357187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월별 순이익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3163" y="392906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일일 결산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메뉴별</a:t>
                      </a:r>
                      <a:r>
                        <a:rPr lang="ko-KR" altLang="en-US" sz="1200" baseline="0" dirty="0"/>
                        <a:t> 매출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년도별</a:t>
                      </a:r>
                      <a:r>
                        <a:rPr lang="ko-KR" altLang="en-US" sz="1200" baseline="0" dirty="0"/>
                        <a:t> 매출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메뉴별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 매출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년도별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 매출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TOP5)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매출관리 메뉴에서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메뉴별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매출에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</a:t>
                      </a:r>
                      <a:r>
                        <a:rPr lang="en-US" altLang="ko-KR" sz="1200" u="none" baseline="0" dirty="0"/>
                        <a:t>Slide Menu</a:t>
                      </a:r>
                      <a:r>
                        <a:rPr lang="ko-KR" altLang="en-US" sz="1200" u="none" baseline="0" dirty="0"/>
                        <a:t>로 일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월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년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별 </a:t>
                      </a:r>
                      <a:r>
                        <a:rPr lang="en-US" altLang="ko-KR" sz="1200" u="none" baseline="0" dirty="0"/>
                        <a:t>Menu</a:t>
                      </a:r>
                      <a:r>
                        <a:rPr lang="ko-KR" altLang="en-US" sz="1200" u="none" baseline="0" dirty="0"/>
                        <a:t>가 나타난다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 err="1"/>
                        <a:t>년별</a:t>
                      </a:r>
                      <a:r>
                        <a:rPr lang="ko-KR" altLang="en-US" sz="1200" u="none" baseline="0" dirty="0"/>
                        <a:t> 매출 </a:t>
                      </a:r>
                      <a:r>
                        <a:rPr lang="en-US" altLang="ko-KR" sz="1200" u="none" baseline="0" dirty="0"/>
                        <a:t>Click</a:t>
                      </a:r>
                      <a:r>
                        <a:rPr lang="ko-KR" altLang="en-US" sz="1200" u="none" baseline="0" dirty="0"/>
                        <a:t>하면 현재 년도에 대한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매출 </a:t>
                      </a:r>
                      <a:r>
                        <a:rPr lang="en-US" altLang="ko-KR" sz="1200" u="none" baseline="0" dirty="0"/>
                        <a:t>TOP5</a:t>
                      </a:r>
                      <a:r>
                        <a:rPr lang="ko-KR" altLang="en-US" sz="1200" u="none" baseline="0" dirty="0"/>
                        <a:t>가 </a:t>
                      </a:r>
                      <a:r>
                        <a:rPr lang="en-US" altLang="ko-KR" sz="1200" u="none" baseline="0" dirty="0"/>
                        <a:t>Flex </a:t>
                      </a:r>
                      <a:r>
                        <a:rPr lang="ko-KR" altLang="en-US" sz="1200" u="none" baseline="0" dirty="0"/>
                        <a:t>그래프로 출력된다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baseline="0" dirty="0"/>
                        <a:t>Flex </a:t>
                      </a:r>
                      <a:r>
                        <a:rPr lang="ko-KR" altLang="en-US" sz="1200" u="none" baseline="0" dirty="0"/>
                        <a:t>그래프는 실시간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를 통해서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업데이트 되어 변화하게 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당년도 이외의 년도 검색은 </a:t>
                      </a:r>
                      <a:r>
                        <a:rPr lang="en-US" altLang="ko-KR" sz="1200" u="none" baseline="0" dirty="0" err="1"/>
                        <a:t>ComboBox</a:t>
                      </a:r>
                      <a:r>
                        <a:rPr lang="ko-KR" altLang="en-US" sz="1200" u="none" baseline="0" dirty="0"/>
                        <a:t>로</a:t>
                      </a:r>
                      <a:r>
                        <a:rPr lang="en-US" altLang="ko-KR" sz="1200" u="none" baseline="0" dirty="0"/>
                        <a:t> </a:t>
                      </a:r>
                      <a:r>
                        <a:rPr lang="ko-KR" altLang="en-US" sz="1200" u="none" baseline="0" dirty="0"/>
                        <a:t>년으로만 표시하되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있는 내용만 검색되도록 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메뉴명과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 err="1"/>
                        <a:t>매출량이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ko-KR" altLang="en-US" sz="1200" u="none" baseline="0" dirty="0" err="1"/>
                        <a:t>표시되도록한다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lang="ko-KR" altLang="en-US" sz="1200" u="non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3163" y="214312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판매폼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호출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73163" y="250031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판매 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3163" y="3214688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매출 총계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73163" y="2857500"/>
            <a:ext cx="1041400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메뉴별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매출</a:t>
            </a:r>
            <a:endParaRPr kumimoji="0" lang="en-US" altLang="ko-KR" sz="10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kumimoji="0" lang="en-US" altLang="ko-KR" sz="1000" b="1" dirty="0">
                <a:solidFill>
                  <a:schemeClr val="bg1"/>
                </a:solidFill>
              </a:rPr>
              <a:t>(Mouse Up)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563" y="2857500"/>
            <a:ext cx="1041400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일별 매출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14563" y="3214688"/>
            <a:ext cx="1041400" cy="3571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월별 매출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4546" y="3571875"/>
            <a:ext cx="1041400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년도별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매출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73163" y="392906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일일 결산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4098" name="차트 21"/>
          <p:cNvGraphicFramePr>
            <a:graphicFrameLocks/>
          </p:cNvGraphicFramePr>
          <p:nvPr/>
        </p:nvGraphicFramePr>
        <p:xfrm>
          <a:off x="357199" y="3857628"/>
          <a:ext cx="585787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차트" r:id="rId3" imgW="5858764" imgH="2780017" progId="Excel.Sheet.8">
                  <p:embed/>
                </p:oleObj>
              </mc:Choice>
              <mc:Fallback>
                <p:oleObj name="차트" r:id="rId3" imgW="5858764" imgH="2780017" progId="Excel.Sheet.8">
                  <p:embed/>
                  <p:pic>
                    <p:nvPicPr>
                      <p:cNvPr id="0" name="차트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99" y="3857628"/>
                        <a:ext cx="5857875" cy="277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643438" y="2428875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/>
              <a:t>ComboBox</a:t>
            </a:r>
            <a:endParaRPr lang="ko-KR" altLang="en-US" sz="1200" dirty="0"/>
          </a:p>
        </p:txBody>
      </p:sp>
      <p:sp>
        <p:nvSpPr>
          <p:cNvPr id="4155" name="TextBox 23"/>
          <p:cNvSpPr txBox="1">
            <a:spLocks noChangeArrowheads="1"/>
          </p:cNvSpPr>
          <p:nvPr/>
        </p:nvSpPr>
        <p:spPr bwMode="auto">
          <a:xfrm>
            <a:off x="5643563" y="2428875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년</a:t>
            </a:r>
          </a:p>
        </p:txBody>
      </p:sp>
      <p:sp>
        <p:nvSpPr>
          <p:cNvPr id="22" name="타원 21"/>
          <p:cNvSpPr/>
          <p:nvPr/>
        </p:nvSpPr>
        <p:spPr>
          <a:xfrm>
            <a:off x="2143108" y="3601749"/>
            <a:ext cx="114300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73163" y="357187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월별 순이익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월별 순이익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월별 순이익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매출관리 메뉴에서 월별 순이익을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금월을 기준으로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년간의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월별 순이익 그래프가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Flex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로 출력된다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baseline="0" dirty="0"/>
                        <a:t>Flex </a:t>
                      </a:r>
                      <a:r>
                        <a:rPr lang="ko-KR" altLang="en-US" sz="1200" u="none" baseline="0" dirty="0"/>
                        <a:t>그래프는 실시간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를 통해서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업데이트 되어 변화하게 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당월 이외의 월의 검색은 </a:t>
                      </a:r>
                      <a:r>
                        <a:rPr lang="en-US" altLang="ko-KR" sz="1200" u="none" baseline="0" dirty="0" err="1"/>
                        <a:t>ComboBox</a:t>
                      </a:r>
                      <a:r>
                        <a:rPr lang="ko-KR" altLang="en-US" sz="1200" u="none" baseline="0" dirty="0"/>
                        <a:t>로</a:t>
                      </a:r>
                      <a:r>
                        <a:rPr lang="en-US" altLang="ko-KR" sz="1200" u="none" baseline="0" dirty="0"/>
                        <a:t> </a:t>
                      </a:r>
                      <a:r>
                        <a:rPr lang="ko-KR" altLang="en-US" sz="1200" u="none" baseline="0" dirty="0"/>
                        <a:t>년과</a:t>
                      </a:r>
                      <a:r>
                        <a:rPr lang="en-US" altLang="ko-KR" sz="1200" u="none" baseline="0" dirty="0"/>
                        <a:t>, </a:t>
                      </a:r>
                      <a:r>
                        <a:rPr lang="ko-KR" altLang="en-US" sz="1200" u="none" baseline="0" dirty="0"/>
                        <a:t>월로 표시하되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있는 내용만 검색되도록 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해당월과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 err="1"/>
                        <a:t>매출량이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ko-KR" altLang="en-US" sz="1200" u="none" baseline="0" dirty="0" err="1"/>
                        <a:t>표시되도록한다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lang="ko-KR" altLang="en-US" sz="1200" u="none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3163" y="214312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판매폼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호출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73163" y="250031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판매 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3163" y="3214688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매출 총계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73163" y="2857500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메뉴별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매출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3163" y="357187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월별 순이익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6439" name="차트 21"/>
          <p:cNvGraphicFramePr>
            <a:graphicFrameLocks/>
          </p:cNvGraphicFramePr>
          <p:nvPr/>
        </p:nvGraphicFramePr>
        <p:xfrm>
          <a:off x="214313" y="3786188"/>
          <a:ext cx="585787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3" imgW="5858764" imgH="2859272" progId="Excel.Sheet.8">
                  <p:embed/>
                </p:oleObj>
              </mc:Choice>
              <mc:Fallback>
                <p:oleObj r:id="rId3" imgW="5858764" imgH="2859272" progId="Excel.Sheet.8">
                  <p:embed/>
                  <p:pic>
                    <p:nvPicPr>
                      <p:cNvPr id="0" name="차트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786188"/>
                        <a:ext cx="5857875" cy="285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직사각형 31"/>
          <p:cNvSpPr/>
          <p:nvPr/>
        </p:nvSpPr>
        <p:spPr>
          <a:xfrm>
            <a:off x="3929063" y="2428875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/>
              <a:t>ComboBox</a:t>
            </a:r>
            <a:endParaRPr lang="ko-KR" altLang="en-US" sz="1200" dirty="0"/>
          </a:p>
        </p:txBody>
      </p:sp>
      <p:sp>
        <p:nvSpPr>
          <p:cNvPr id="16441" name="TextBox 23"/>
          <p:cNvSpPr txBox="1">
            <a:spLocks noChangeArrowheads="1"/>
          </p:cNvSpPr>
          <p:nvPr/>
        </p:nvSpPr>
        <p:spPr bwMode="auto">
          <a:xfrm>
            <a:off x="4929188" y="2428875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86375" y="2428875"/>
            <a:ext cx="357188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//</a:t>
            </a:r>
            <a:endParaRPr lang="ko-KR" altLang="en-US" sz="1200" dirty="0"/>
          </a:p>
        </p:txBody>
      </p:sp>
      <p:sp>
        <p:nvSpPr>
          <p:cNvPr id="16443" name="TextBox 25"/>
          <p:cNvSpPr txBox="1">
            <a:spLocks noChangeArrowheads="1"/>
          </p:cNvSpPr>
          <p:nvPr/>
        </p:nvSpPr>
        <p:spPr bwMode="auto">
          <a:xfrm>
            <a:off x="5643563" y="2428875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73163" y="392906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일일 결산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43828" y="3585731"/>
            <a:ext cx="128588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매출관리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일일 결산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일일 결산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매출관리 메뉴에서 일일 결산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금일 판매된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가 출력된다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판메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에는 금일 총판매금액도 포함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판매코드를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판매 세부사항이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창에서 출력된다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u="none" baseline="0" dirty="0"/>
                        <a:t>당일 이외의 날짜 검색은 </a:t>
                      </a:r>
                      <a:r>
                        <a:rPr lang="en-US" altLang="ko-KR" sz="1200" u="none" baseline="0" dirty="0" err="1"/>
                        <a:t>ComboBox</a:t>
                      </a:r>
                      <a:r>
                        <a:rPr lang="ko-KR" altLang="en-US" sz="1200" u="none" baseline="0" dirty="0"/>
                        <a:t>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년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월</a:t>
                      </a:r>
                      <a:r>
                        <a:rPr lang="en-US" altLang="ko-KR" sz="1200" u="none" baseline="0" dirty="0"/>
                        <a:t>,</a:t>
                      </a:r>
                      <a:r>
                        <a:rPr lang="ko-KR" altLang="en-US" sz="1200" u="none" baseline="0" dirty="0"/>
                        <a:t>일과 요일을 표시하여 검색하도록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하고 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데이터가 없는 경우 판매</a:t>
                      </a:r>
                      <a:r>
                        <a:rPr lang="en-US" altLang="ko-KR" sz="1200" u="none" baseline="0" dirty="0"/>
                        <a:t>List</a:t>
                      </a:r>
                      <a:r>
                        <a:rPr lang="ko-KR" altLang="en-US" sz="1200" u="none" baseline="0" dirty="0"/>
                        <a:t>이 없다고 </a:t>
                      </a:r>
                      <a:r>
                        <a:rPr lang="en-US" altLang="ko-KR" sz="1200" u="none" baseline="0" dirty="0" err="1"/>
                        <a:t>MessageBox</a:t>
                      </a:r>
                      <a:r>
                        <a:rPr lang="ko-KR" altLang="en-US" sz="1200" u="none" baseline="0" dirty="0"/>
                        <a:t>를 출력한다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3163" y="214312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판매폼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호출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73163" y="250031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판매 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3163" y="3214688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매출 총계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73163" y="2857500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 err="1">
                <a:solidFill>
                  <a:schemeClr val="bg1"/>
                </a:solidFill>
              </a:rPr>
              <a:t>메뉴별</a:t>
            </a:r>
            <a:r>
              <a:rPr kumimoji="0" lang="ko-KR" altLang="en-US" sz="1000" b="1" dirty="0">
                <a:solidFill>
                  <a:schemeClr val="bg1"/>
                </a:solidFill>
              </a:rPr>
              <a:t> 매출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3163" y="3571875"/>
            <a:ext cx="1041400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월별 순이익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73163" y="3929063"/>
            <a:ext cx="1041400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일일 결산</a:t>
            </a:r>
            <a:endParaRPr kumimoji="0"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86125" y="2428875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/>
              <a:t>ComboBox</a:t>
            </a:r>
            <a:endParaRPr lang="ko-KR" altLang="en-US" sz="1200" dirty="0"/>
          </a:p>
        </p:txBody>
      </p:sp>
      <p:sp>
        <p:nvSpPr>
          <p:cNvPr id="17465" name="TextBox 23"/>
          <p:cNvSpPr txBox="1">
            <a:spLocks noChangeArrowheads="1"/>
          </p:cNvSpPr>
          <p:nvPr/>
        </p:nvSpPr>
        <p:spPr bwMode="auto">
          <a:xfrm>
            <a:off x="4286250" y="242887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43438" y="2428875"/>
            <a:ext cx="357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//</a:t>
            </a:r>
            <a:endParaRPr lang="ko-KR" altLang="en-US" sz="1200" dirty="0"/>
          </a:p>
        </p:txBody>
      </p:sp>
      <p:sp>
        <p:nvSpPr>
          <p:cNvPr id="17467" name="TextBox 25"/>
          <p:cNvSpPr txBox="1">
            <a:spLocks noChangeArrowheads="1"/>
          </p:cNvSpPr>
          <p:nvPr/>
        </p:nvSpPr>
        <p:spPr bwMode="auto">
          <a:xfrm>
            <a:off x="5000625" y="242887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357813" y="2428875"/>
            <a:ext cx="357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/>
              <a:t>//</a:t>
            </a:r>
            <a:endParaRPr lang="ko-KR" altLang="en-US" sz="1200" dirty="0"/>
          </a:p>
        </p:txBody>
      </p:sp>
      <p:sp>
        <p:nvSpPr>
          <p:cNvPr id="17469" name="TextBox 27"/>
          <p:cNvSpPr txBox="1">
            <a:spLocks noChangeArrowheads="1"/>
          </p:cNvSpPr>
          <p:nvPr/>
        </p:nvSpPr>
        <p:spPr bwMode="auto">
          <a:xfrm>
            <a:off x="5715000" y="2428875"/>
            <a:ext cx="357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일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28625" y="4643438"/>
          <a:ext cx="54292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판매시간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판매코드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판매금액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21:35:25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P012131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20:15:45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P012132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18:25:35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P012133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 판매금액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450,000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위쪽 화살표 29"/>
          <p:cNvSpPr/>
          <p:nvPr/>
        </p:nvSpPr>
        <p:spPr>
          <a:xfrm>
            <a:off x="2643188" y="4286250"/>
            <a:ext cx="928687" cy="3349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Click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286000" y="3357563"/>
            <a:ext cx="1928813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판매내역 </a:t>
            </a:r>
            <a:r>
              <a:rPr lang="en-US" altLang="ko-KR" sz="1000" dirty="0"/>
              <a:t>List </a:t>
            </a:r>
            <a:r>
              <a:rPr lang="ko-KR" altLang="en-US" sz="1000" dirty="0"/>
              <a:t>상세출력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판매 </a:t>
            </a:r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판매가</a:t>
            </a:r>
            <a:r>
              <a:rPr lang="en-US" altLang="ko-KR" sz="1000" dirty="0"/>
              <a:t>, </a:t>
            </a:r>
          </a:p>
          <a:p>
            <a:pPr algn="ctr">
              <a:defRPr/>
            </a:pPr>
            <a:r>
              <a:rPr lang="ko-KR" altLang="en-US" sz="1000" dirty="0"/>
              <a:t>수량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/>
              <a:t>판매금액</a:t>
            </a:r>
          </a:p>
        </p:txBody>
      </p:sp>
      <p:sp>
        <p:nvSpPr>
          <p:cNvPr id="25" name="타원 24"/>
          <p:cNvSpPr/>
          <p:nvPr/>
        </p:nvSpPr>
        <p:spPr>
          <a:xfrm>
            <a:off x="1071538" y="3942921"/>
            <a:ext cx="128588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주문폼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기본적인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Default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페이지는 주류로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설정되어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주문폼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시에 표시된다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현재고량을 표시해주고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하면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입력수량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단가계산을 하여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확인버튼을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주문서에 이름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단가가 표시된다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수량은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-10,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-1, 1, 10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단위로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입력가능하면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확인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누르면 </a:t>
                      </a:r>
                      <a:r>
                        <a:rPr kumimoji="0" lang="en-US" altLang="ko-KR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주문서에 입력이 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 그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돌아가서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작업을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7438" y="2500313"/>
            <a:ext cx="827087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286250" y="3571875"/>
          <a:ext cx="1785950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선택한 메뉴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소계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표시</a:t>
                      </a:r>
                      <a:endParaRPr lang="en-US" altLang="ko-KR" sz="1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RadioList</a:t>
                      </a:r>
                      <a:r>
                        <a:rPr lang="ko-KR" altLang="en-US" sz="1200" dirty="0"/>
                        <a:t>로 표현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3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총금액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:    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주문완료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주문취소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214938" y="6000750"/>
            <a:ext cx="714375" cy="2143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18" name="타원 17"/>
          <p:cNvSpPr/>
          <p:nvPr/>
        </p:nvSpPr>
        <p:spPr>
          <a:xfrm>
            <a:off x="2285984" y="2129261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17210" y="6248686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85750" y="2216856"/>
            <a:ext cx="1714482" cy="569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</a:rPr>
              <a:t>메뉴 이미지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1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bg1"/>
                </a:solidFill>
              </a:rPr>
              <a:t>-10  -1              +1 +10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13917" y="2428868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  <a:endParaRPr lang="ko-KR" altLang="en-US" sz="800" dirty="0"/>
          </a:p>
        </p:txBody>
      </p:sp>
      <p:sp>
        <p:nvSpPr>
          <p:cNvPr id="41" name="위쪽 화살표 40"/>
          <p:cNvSpPr/>
          <p:nvPr/>
        </p:nvSpPr>
        <p:spPr>
          <a:xfrm>
            <a:off x="571472" y="2867279"/>
            <a:ext cx="484188" cy="477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확대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57158" y="3429000"/>
            <a:ext cx="3661199" cy="3214710"/>
            <a:chOff x="339297" y="2928934"/>
            <a:chExt cx="3375447" cy="3500462"/>
          </a:xfrm>
        </p:grpSpPr>
        <p:sp>
          <p:nvSpPr>
            <p:cNvPr id="42" name="직사각형 41"/>
            <p:cNvSpPr/>
            <p:nvPr/>
          </p:nvSpPr>
          <p:spPr>
            <a:xfrm>
              <a:off x="339297" y="2928941"/>
              <a:ext cx="803679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식사류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42976" y="2928941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안주류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000212" y="2928941"/>
              <a:ext cx="85727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/>
                  </a:solidFill>
                </a:rPr>
                <a:t>주류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57158" y="3429000"/>
              <a:ext cx="1714512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bg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bg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bg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bg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bg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bg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bg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bg1"/>
                  </a:solidFill>
                </a:rPr>
                <a:t>-10  -1  +1  +10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71670" y="3429000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7158" y="4429132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71670" y="4429132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7158" y="5429264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071670" y="5429264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57488" y="2928934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음료</a:t>
              </a:r>
              <a:r>
                <a:rPr kumimoji="0" lang="ko-KR" altLang="en-US" sz="1400" b="1" dirty="0" err="1">
                  <a:solidFill>
                    <a:schemeClr val="tx1"/>
                  </a:solidFill>
                </a:rPr>
                <a:t>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식사류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주문폼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 주문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주문관리에서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주문폼에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UP,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baseline="0" dirty="0"/>
                        <a:t>Slide 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로 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음료류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가 나타난다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u="none" baseline="0" dirty="0" err="1"/>
                        <a:t>식사류를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en-US" altLang="ko-KR" sz="1200" u="none" baseline="0" dirty="0"/>
                        <a:t>Click</a:t>
                      </a:r>
                      <a:r>
                        <a:rPr lang="ko-KR" altLang="en-US" sz="1200" u="none" baseline="0" dirty="0"/>
                        <a:t>하면 </a:t>
                      </a:r>
                      <a:r>
                        <a:rPr lang="ko-KR" altLang="en-US" sz="1200" u="none" baseline="0" dirty="0" err="1"/>
                        <a:t>식사류</a:t>
                      </a:r>
                      <a:r>
                        <a:rPr lang="ko-KR" altLang="en-US" sz="1200" u="none" baseline="0" dirty="0"/>
                        <a:t> 메뉴이미지가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표시된다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b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현재고량을 표시해주고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하면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입력수량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단가계산을 하여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확인버튼을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주문서에 이름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단가가 표시된다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그 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돌아가서 작업을 다시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수량은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-10,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-1, 1, 10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단위로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입력가능하면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확인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누르면 </a:t>
                      </a:r>
                      <a:r>
                        <a:rPr kumimoji="0" lang="en-US" altLang="ko-KR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주문서에 입력이 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 그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돌아가서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작업을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Mouse Up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7438" y="2500313"/>
            <a:ext cx="827087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6250" y="3571875"/>
          <a:ext cx="1785950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선택한 </a:t>
                      </a:r>
                      <a:r>
                        <a:rPr lang="ko-KR" altLang="en-US" sz="1200" dirty="0" err="1"/>
                        <a:t>식사류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소계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표시</a:t>
                      </a:r>
                      <a:endParaRPr lang="en-US" altLang="ko-KR" sz="1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RadioList</a:t>
                      </a:r>
                      <a:r>
                        <a:rPr lang="ko-KR" altLang="en-US" sz="1200" dirty="0"/>
                        <a:t>로 표현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3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총금액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:    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주문완료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주문취소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214938" y="6000750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17210" y="6248686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57158" y="3143248"/>
            <a:ext cx="3571900" cy="3500462"/>
            <a:chOff x="357158" y="3143248"/>
            <a:chExt cx="3375447" cy="3500462"/>
          </a:xfrm>
        </p:grpSpPr>
        <p:sp>
          <p:nvSpPr>
            <p:cNvPr id="53" name="직사각형 52"/>
            <p:cNvSpPr/>
            <p:nvPr/>
          </p:nvSpPr>
          <p:spPr>
            <a:xfrm>
              <a:off x="357158" y="3143255"/>
              <a:ext cx="803679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식사류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60837" y="3143255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안주류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018073" y="3143255"/>
              <a:ext cx="85727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/>
                  </a:solidFill>
                </a:rPr>
                <a:t>주류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5019" y="3643314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089531" y="3643314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5019" y="4643446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089531" y="4643446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75019" y="5643578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089531" y="5643578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875349" y="3143248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음료</a:t>
              </a:r>
              <a:r>
                <a:rPr kumimoji="0" lang="ko-KR" altLang="en-US" sz="1400" b="1" dirty="0" err="1">
                  <a:solidFill>
                    <a:schemeClr val="tx1"/>
                  </a:solidFill>
                </a:rPr>
                <a:t>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285720" y="3214686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#34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관리자추가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57688" y="2714625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sp>
        <p:nvSpPr>
          <p:cNvPr id="12350" name="TextBox 31"/>
          <p:cNvSpPr txBox="1">
            <a:spLocks noChangeArrowheads="1"/>
          </p:cNvSpPr>
          <p:nvPr/>
        </p:nvSpPr>
        <p:spPr bwMode="auto">
          <a:xfrm>
            <a:off x="6286500" y="1714500"/>
            <a:ext cx="26431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 dirty="0">
                <a:latin typeface="맑은 고딕" pitchFamily="50" charset="-127"/>
                <a:ea typeface="맑은 고딕" pitchFamily="50" charset="-127"/>
              </a:rPr>
              <a:t>▣ 관리자추가</a:t>
            </a:r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관리자가 생성되면 생성확인 메시지가 뜬다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확인버튼을 클릭하면 창이 닫힌다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72007" y="242886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3188" y="2500313"/>
            <a:ext cx="3286125" cy="364331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328" name="TextBox 49"/>
          <p:cNvSpPr txBox="1">
            <a:spLocks noChangeArrowheads="1"/>
          </p:cNvSpPr>
          <p:nvPr/>
        </p:nvSpPr>
        <p:spPr bwMode="auto">
          <a:xfrm>
            <a:off x="2643188" y="2544763"/>
            <a:ext cx="34290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관리자가 생성 되었습니다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ID: AAA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PASSWORD: 1234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홍길동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주민번호</a:t>
            </a:r>
            <a:r>
              <a:rPr lang="en-US" altLang="ko-KR" dirty="0">
                <a:latin typeface="+mn-ea"/>
                <a:ea typeface="+mn-ea"/>
              </a:rPr>
              <a:t>: 821201- 1234567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E-MAIL: aaa@korea.com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전화번호</a:t>
            </a:r>
            <a:r>
              <a:rPr lang="en-US" altLang="ko-KR" dirty="0">
                <a:latin typeface="+mn-ea"/>
                <a:ea typeface="+mn-ea"/>
              </a:rPr>
              <a:t>: 02-123-4567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핸드폰번호</a:t>
            </a:r>
            <a:r>
              <a:rPr lang="en-US" altLang="ko-KR" dirty="0">
                <a:latin typeface="+mn-ea"/>
                <a:ea typeface="+mn-ea"/>
              </a:rPr>
              <a:t>: 011-123-4567</a:t>
            </a: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관리자구분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슈퍼관리자</a:t>
            </a:r>
          </a:p>
          <a:p>
            <a:pPr>
              <a:defRPr/>
            </a:pPr>
            <a:endParaRPr lang="en-US" altLang="ko-KR" b="1" dirty="0">
              <a:latin typeface="+mj-lt"/>
            </a:endParaRPr>
          </a:p>
          <a:p>
            <a:pPr>
              <a:defRPr/>
            </a:pPr>
            <a:endParaRPr lang="en-US" altLang="ko-KR" b="1" dirty="0"/>
          </a:p>
        </p:txBody>
      </p:sp>
      <p:sp>
        <p:nvSpPr>
          <p:cNvPr id="20" name="직사각형 19"/>
          <p:cNvSpPr/>
          <p:nvPr/>
        </p:nvSpPr>
        <p:spPr>
          <a:xfrm>
            <a:off x="3714750" y="5715000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1" name="타원 20"/>
          <p:cNvSpPr/>
          <p:nvPr/>
        </p:nvSpPr>
        <p:spPr>
          <a:xfrm>
            <a:off x="3643313" y="5643563"/>
            <a:ext cx="1143000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71998" y="2143118"/>
            <a:ext cx="857249" cy="28575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안주류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주문폼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 주문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주문관리에서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주문폼에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UP,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baseline="0" dirty="0"/>
                        <a:t>Slide 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로 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음료류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가 나타난다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u="none" baseline="0" dirty="0" err="1"/>
                        <a:t>안주류를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en-US" altLang="ko-KR" sz="1200" u="none" baseline="0" dirty="0"/>
                        <a:t>Click</a:t>
                      </a:r>
                      <a:r>
                        <a:rPr lang="ko-KR" altLang="en-US" sz="1200" u="none" baseline="0" dirty="0"/>
                        <a:t>하면 </a:t>
                      </a:r>
                      <a:r>
                        <a:rPr lang="ko-KR" altLang="en-US" sz="1200" u="none" baseline="0" dirty="0" err="1"/>
                        <a:t>안주류</a:t>
                      </a:r>
                      <a:r>
                        <a:rPr lang="ko-KR" altLang="en-US" sz="1200" u="none" baseline="0" dirty="0"/>
                        <a:t> 메뉴이미지가</a:t>
                      </a:r>
                      <a:r>
                        <a:rPr lang="en-US" altLang="ko-KR" sz="1200" u="none" baseline="0" dirty="0"/>
                        <a:t>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표시된다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b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현재고량을 표시해주고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하면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입력수량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단가계산을 하여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확인버튼을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주문서에 이름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단가가 표시된다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그 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돌아가서 작업을 다시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수량은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-10,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-1, 1, 10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단위로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입력가능하면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확인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누르면 </a:t>
                      </a:r>
                      <a:r>
                        <a:rPr kumimoji="0" lang="en-US" altLang="ko-KR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주문서에 입력이 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 그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돌아가서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작업을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Mouse Up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357438" y="2500313"/>
            <a:ext cx="827087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6250" y="3571875"/>
          <a:ext cx="1785950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선택한 </a:t>
                      </a:r>
                      <a:r>
                        <a:rPr lang="ko-KR" altLang="en-US" sz="1200" dirty="0" err="1"/>
                        <a:t>안주류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소계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표시</a:t>
                      </a:r>
                      <a:endParaRPr lang="en-US" altLang="ko-KR" sz="1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RadioList</a:t>
                      </a:r>
                      <a:r>
                        <a:rPr lang="ko-KR" altLang="en-US" sz="1200" dirty="0"/>
                        <a:t>로 표현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3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총금액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:    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주문완료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주문취소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214938" y="6000750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17210" y="6248686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57158" y="3143248"/>
            <a:ext cx="3571900" cy="3500462"/>
            <a:chOff x="357158" y="3143248"/>
            <a:chExt cx="3375447" cy="3500462"/>
          </a:xfrm>
        </p:grpSpPr>
        <p:sp>
          <p:nvSpPr>
            <p:cNvPr id="45" name="직사각형 44"/>
            <p:cNvSpPr/>
            <p:nvPr/>
          </p:nvSpPr>
          <p:spPr>
            <a:xfrm>
              <a:off x="357158" y="3143255"/>
              <a:ext cx="803679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식사류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60837" y="3143255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안주류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018073" y="3143255"/>
              <a:ext cx="85727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/>
                  </a:solidFill>
                </a:rPr>
                <a:t>주류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5019" y="3643314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089531" y="3643314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5019" y="4643446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089531" y="4643446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75019" y="5643578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089531" y="5643578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75349" y="3143248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음료</a:t>
              </a:r>
              <a:r>
                <a:rPr kumimoji="0" lang="ko-KR" altLang="en-US" sz="1400" b="1" dirty="0" err="1">
                  <a:solidFill>
                    <a:schemeClr val="tx1"/>
                  </a:solidFill>
                </a:rPr>
                <a:t>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1157724" y="3185190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주문폼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주류 주문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주문관리에서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주문폼에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UP,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baseline="0" dirty="0"/>
                        <a:t>Slide 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로 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음료류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가 나타난다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u="none" baseline="0" dirty="0" err="1"/>
                        <a:t>식사류를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en-US" altLang="ko-KR" sz="1200" u="none" baseline="0" dirty="0"/>
                        <a:t>Click</a:t>
                      </a:r>
                      <a:r>
                        <a:rPr lang="ko-KR" altLang="en-US" sz="1200" u="none" baseline="0" dirty="0"/>
                        <a:t>하면 </a:t>
                      </a:r>
                      <a:r>
                        <a:rPr lang="ko-KR" altLang="en-US" sz="1200" u="none" baseline="0" dirty="0" err="1"/>
                        <a:t>식사류</a:t>
                      </a:r>
                      <a:r>
                        <a:rPr lang="ko-KR" altLang="en-US" sz="1200" u="none" baseline="0" dirty="0"/>
                        <a:t> 메뉴이미지가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표시된다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b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현재고량을 표시해주고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하면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입력수량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단가계산을 하여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확인버튼을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주문서에 이름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단가가 표시된다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그 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돌아가서 작업을 다시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수량은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-10,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-1, 1, 10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단위로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입력가능하면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확인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누르면 </a:t>
                      </a:r>
                      <a:r>
                        <a:rPr kumimoji="0" lang="en-US" altLang="ko-KR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주문서에 입력이 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 그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돌아가서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작업을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주류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Mouse Up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7438" y="2500313"/>
            <a:ext cx="827087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6250" y="3571875"/>
          <a:ext cx="1785950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선택한 주류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소계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표시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RadioList</a:t>
                      </a:r>
                      <a:r>
                        <a:rPr lang="ko-KR" altLang="en-US" sz="1200" dirty="0"/>
                        <a:t>로 표현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3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총금액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:    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주문완료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주문취소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214938" y="6000750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17210" y="6248686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57158" y="3143248"/>
            <a:ext cx="3571900" cy="3500462"/>
            <a:chOff x="357158" y="3143248"/>
            <a:chExt cx="3375447" cy="3500462"/>
          </a:xfrm>
        </p:grpSpPr>
        <p:sp>
          <p:nvSpPr>
            <p:cNvPr id="35" name="직사각형 34"/>
            <p:cNvSpPr/>
            <p:nvPr/>
          </p:nvSpPr>
          <p:spPr>
            <a:xfrm>
              <a:off x="357158" y="3143255"/>
              <a:ext cx="803679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식사류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60837" y="3143255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안주류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018073" y="3143255"/>
              <a:ext cx="85727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/>
                  </a:solidFill>
                </a:rPr>
                <a:t>주류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5019" y="3643314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089531" y="3643314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5019" y="4643446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89531" y="4643446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5019" y="5643578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089531" y="5643578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75349" y="3143248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음료</a:t>
              </a:r>
              <a:r>
                <a:rPr kumimoji="0" lang="ko-KR" altLang="en-US" sz="1400" b="1" dirty="0" err="1">
                  <a:solidFill>
                    <a:schemeClr val="tx1"/>
                  </a:solidFill>
                </a:rPr>
                <a:t>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2099380" y="3185190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음료류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주문폼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음료류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 주문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주문관리에서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주문폼에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UP,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baseline="0" dirty="0"/>
                        <a:t>Slide 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로 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음료류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가 나타난다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u="none" baseline="0" dirty="0" err="1"/>
                        <a:t>음료류를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en-US" altLang="ko-KR" sz="1200" u="none" baseline="0" dirty="0"/>
                        <a:t>Click</a:t>
                      </a:r>
                      <a:r>
                        <a:rPr lang="ko-KR" altLang="en-US" sz="1200" u="none" baseline="0" dirty="0"/>
                        <a:t>하면 </a:t>
                      </a:r>
                      <a:r>
                        <a:rPr lang="ko-KR" altLang="en-US" sz="1200" u="none" baseline="0" dirty="0" err="1"/>
                        <a:t>음료류</a:t>
                      </a:r>
                      <a:r>
                        <a:rPr lang="ko-KR" altLang="en-US" sz="1200" u="none" baseline="0" dirty="0"/>
                        <a:t> 메뉴이미지가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표시된다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b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현재고량을 표시해주고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하면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입력수량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단가계산을 하여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확인버튼을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주문서에 이름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단가가 표시된다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그 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돌아가서 작업을 다시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메뉴 이미지에서 수량은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-10,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-1, 1, 10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단위로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입력가능하면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확인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누르면 </a:t>
                      </a:r>
                      <a:r>
                        <a:rPr kumimoji="0" lang="en-US" altLang="ko-KR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주문서에 입력이 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를 누르면 그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돌아가서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작업을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6250" y="3571875"/>
          <a:ext cx="1785950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주문서</a:t>
                      </a:r>
                      <a:r>
                        <a:rPr lang="en-US" altLang="ko-KR" sz="1200" baseline="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선택한 </a:t>
                      </a:r>
                      <a:r>
                        <a:rPr lang="ko-KR" altLang="en-US" sz="1200" dirty="0" err="1"/>
                        <a:t>음료류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소계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표시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RadioList</a:t>
                      </a:r>
                      <a:r>
                        <a:rPr lang="ko-KR" altLang="en-US" sz="1200" dirty="0"/>
                        <a:t>로 표현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3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총금액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:    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주문완료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주문취소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14938" y="6000750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17210" y="6248686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57438" y="2500313"/>
            <a:ext cx="827087" cy="50006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57158" y="3143248"/>
            <a:ext cx="3571900" cy="3500462"/>
            <a:chOff x="357158" y="3143248"/>
            <a:chExt cx="3375447" cy="3500462"/>
          </a:xfrm>
        </p:grpSpPr>
        <p:sp>
          <p:nvSpPr>
            <p:cNvPr id="17" name="직사각형 16"/>
            <p:cNvSpPr/>
            <p:nvPr/>
          </p:nvSpPr>
          <p:spPr>
            <a:xfrm>
              <a:off x="357158" y="3143255"/>
              <a:ext cx="803679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식사류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60837" y="3143255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안주류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18073" y="3143255"/>
              <a:ext cx="85727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/>
                  </a:solidFill>
                </a:rPr>
                <a:t>주류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5019" y="3643314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89531" y="3643314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5019" y="4643446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89531" y="4643446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5019" y="5643578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89531" y="5643578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75349" y="3143248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음료</a:t>
              </a:r>
              <a:r>
                <a:rPr kumimoji="0" lang="ko-KR" altLang="en-US" sz="1400" b="1" dirty="0" err="1">
                  <a:solidFill>
                    <a:schemeClr val="tx1"/>
                  </a:solidFill>
                </a:rPr>
                <a:t>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985616" y="3185190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#109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주문완료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주문폼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주문완료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모든 주문서 작성이 완료되면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주문완료 확인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Yse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주문서가 프린터로 출력되면서 동시에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로 입력되게 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그 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돌아가서 작업을 다시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6250" y="3571875"/>
          <a:ext cx="1785950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주문서</a:t>
                      </a:r>
                      <a:r>
                        <a:rPr lang="en-US" altLang="ko-KR" sz="1200" baseline="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선택한 </a:t>
                      </a:r>
                      <a:r>
                        <a:rPr lang="ko-KR" altLang="en-US" sz="1200" dirty="0" err="1"/>
                        <a:t>음료류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소계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표시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RadioList</a:t>
                      </a:r>
                      <a:r>
                        <a:rPr lang="ko-KR" altLang="en-US" sz="1200" dirty="0"/>
                        <a:t>로 표현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3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총금액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:    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주문완료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주문취소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214938" y="6000750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17210" y="6248686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57438" y="2500313"/>
            <a:ext cx="827087" cy="50006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20" name="타원 19"/>
          <p:cNvSpPr/>
          <p:nvPr/>
        </p:nvSpPr>
        <p:spPr>
          <a:xfrm>
            <a:off x="5072066" y="5929330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57158" y="3143248"/>
            <a:ext cx="3571900" cy="3500462"/>
            <a:chOff x="357158" y="3143248"/>
            <a:chExt cx="3375447" cy="3500462"/>
          </a:xfrm>
        </p:grpSpPr>
        <p:sp>
          <p:nvSpPr>
            <p:cNvPr id="23" name="직사각형 22"/>
            <p:cNvSpPr/>
            <p:nvPr/>
          </p:nvSpPr>
          <p:spPr>
            <a:xfrm>
              <a:off x="357158" y="3143255"/>
              <a:ext cx="803679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식사류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60837" y="3143255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안주류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18073" y="3143255"/>
              <a:ext cx="85727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/>
                  </a:solidFill>
                </a:rPr>
                <a:t>주류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5019" y="3643314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089531" y="3643314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5019" y="4643446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89531" y="4643446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5019" y="5643578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89531" y="5643578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75349" y="3143248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음료</a:t>
              </a:r>
              <a:r>
                <a:rPr kumimoji="0" lang="ko-KR" altLang="en-US" sz="1400" b="1" dirty="0" err="1">
                  <a:solidFill>
                    <a:schemeClr val="tx1"/>
                  </a:solidFill>
                </a:rPr>
                <a:t>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주문취소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주문폼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주문완료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주문취소 확인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하고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Yse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지금까지 입력된 주문서 내용을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모두 삭제한다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그 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전화면으로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돌아가서 작업을 다시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6250" y="3571875"/>
          <a:ext cx="1785950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67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주문서</a:t>
                      </a:r>
                      <a:r>
                        <a:rPr lang="en-US" altLang="ko-KR" sz="1200" baseline="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선택한 주류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안주류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err="1"/>
                        <a:t>식사류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음료류등의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단가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소계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표시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RadioList</a:t>
                      </a:r>
                      <a:r>
                        <a:rPr lang="ko-KR" altLang="en-US" sz="1200" dirty="0"/>
                        <a:t>로 표현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3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총금액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:    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주문완료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주문취소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214938" y="6000750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17210" y="6248686"/>
            <a:ext cx="7143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57438" y="2500313"/>
            <a:ext cx="827087" cy="50006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20" name="타원 19"/>
          <p:cNvSpPr/>
          <p:nvPr/>
        </p:nvSpPr>
        <p:spPr>
          <a:xfrm>
            <a:off x="5099776" y="6215082"/>
            <a:ext cx="97242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57158" y="3143248"/>
            <a:ext cx="3571900" cy="3500462"/>
            <a:chOff x="357158" y="3143248"/>
            <a:chExt cx="3375447" cy="3500462"/>
          </a:xfrm>
        </p:grpSpPr>
        <p:sp>
          <p:nvSpPr>
            <p:cNvPr id="23" name="직사각형 22"/>
            <p:cNvSpPr/>
            <p:nvPr/>
          </p:nvSpPr>
          <p:spPr>
            <a:xfrm>
              <a:off x="357158" y="3143255"/>
              <a:ext cx="803679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식사류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60837" y="3143255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 err="1">
                  <a:solidFill>
                    <a:schemeClr val="tx1"/>
                  </a:solidFill>
                </a:rPr>
                <a:t>안주류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18073" y="3143255"/>
              <a:ext cx="85727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tx1"/>
                  </a:solidFill>
                </a:rPr>
                <a:t>주류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5019" y="3643314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089531" y="3643314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75019" y="4643446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89531" y="4643446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5019" y="5643578"/>
              <a:ext cx="1714512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89531" y="5643578"/>
              <a:ext cx="1643074" cy="1000132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</a:rPr>
                <a:t>                   </a:t>
              </a:r>
              <a:r>
                <a:rPr kumimoji="0" lang="ko-KR" altLang="en-US" sz="1000" b="1" dirty="0">
                  <a:solidFill>
                    <a:schemeClr val="tx1"/>
                  </a:solidFill>
                </a:rPr>
                <a:t>선택수량</a:t>
              </a:r>
              <a:endParaRPr kumimoji="0" lang="en-US" altLang="ko-KR" sz="10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dirty="0">
                  <a:solidFill>
                    <a:schemeClr val="tx1"/>
                  </a:solidFill>
                </a:rPr>
                <a:t>메뉴이미지</a:t>
              </a:r>
              <a:endParaRPr kumimoji="0" lang="en-US" altLang="ko-KR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 err="1">
                  <a:solidFill>
                    <a:schemeClr val="tx1"/>
                  </a:solidFill>
                </a:rPr>
                <a:t>메뉴명</a:t>
              </a:r>
              <a:endParaRPr kumimoji="0" lang="en-US" altLang="ko-KR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-10  -1  +1  +10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75349" y="3143248"/>
              <a:ext cx="857256" cy="428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b="1" dirty="0" err="1">
                  <a:solidFill>
                    <a:schemeClr val="tx1"/>
                  </a:solidFill>
                </a:rPr>
                <a:t>음료</a:t>
              </a:r>
              <a:r>
                <a:rPr kumimoji="0" lang="ko-KR" altLang="en-US" sz="1400" b="1" dirty="0" err="1">
                  <a:solidFill>
                    <a:schemeClr val="tx1"/>
                  </a:solidFill>
                </a:rPr>
                <a:t>류</a:t>
              </a:r>
              <a:endParaRPr kumimoji="0"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취소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주문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 메뉴에서 주문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주문내역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RadioList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가 출력되는데 주문코드와 주문날짜가 출력된다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주문내역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RadioList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창이 뜨면서 주문내역 상세화면이 뜨고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밑에 버튼이 취소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수정 삭제가 표시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취소 버튼을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후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선택하면 주문내역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리스트 화면으로 돌아간다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그전화면으로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돌아가서 작업을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7438" y="2500313"/>
            <a:ext cx="827087" cy="50006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15" name="도넛 14"/>
          <p:cNvSpPr/>
          <p:nvPr/>
        </p:nvSpPr>
        <p:spPr>
          <a:xfrm>
            <a:off x="500063" y="371475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53" name="TextBox 15"/>
          <p:cNvSpPr txBox="1">
            <a:spLocks noChangeArrowheads="1"/>
          </p:cNvSpPr>
          <p:nvPr/>
        </p:nvSpPr>
        <p:spPr bwMode="auto">
          <a:xfrm>
            <a:off x="642938" y="35718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9" name="도넛 18"/>
          <p:cNvSpPr/>
          <p:nvPr/>
        </p:nvSpPr>
        <p:spPr>
          <a:xfrm>
            <a:off x="500063" y="413067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55" name="TextBox 19"/>
          <p:cNvSpPr txBox="1">
            <a:spLocks noChangeArrowheads="1"/>
          </p:cNvSpPr>
          <p:nvPr/>
        </p:nvSpPr>
        <p:spPr bwMode="auto">
          <a:xfrm>
            <a:off x="642938" y="39878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1" name="도넛 20"/>
          <p:cNvSpPr/>
          <p:nvPr/>
        </p:nvSpPr>
        <p:spPr>
          <a:xfrm>
            <a:off x="500063" y="455930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57" name="TextBox 21"/>
          <p:cNvSpPr txBox="1">
            <a:spLocks noChangeArrowheads="1"/>
          </p:cNvSpPr>
          <p:nvPr/>
        </p:nvSpPr>
        <p:spPr bwMode="auto">
          <a:xfrm>
            <a:off x="642938" y="44164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3" name="도넛 22"/>
          <p:cNvSpPr/>
          <p:nvPr/>
        </p:nvSpPr>
        <p:spPr>
          <a:xfrm>
            <a:off x="500063" y="498792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59" name="TextBox 23"/>
          <p:cNvSpPr txBox="1">
            <a:spLocks noChangeArrowheads="1"/>
          </p:cNvSpPr>
          <p:nvPr/>
        </p:nvSpPr>
        <p:spPr bwMode="auto">
          <a:xfrm>
            <a:off x="642938" y="48450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7" name="도넛 26"/>
          <p:cNvSpPr/>
          <p:nvPr/>
        </p:nvSpPr>
        <p:spPr>
          <a:xfrm>
            <a:off x="500063" y="542925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61" name="TextBox 27"/>
          <p:cNvSpPr txBox="1">
            <a:spLocks noChangeArrowheads="1"/>
          </p:cNvSpPr>
          <p:nvPr/>
        </p:nvSpPr>
        <p:spPr bwMode="auto">
          <a:xfrm>
            <a:off x="642938" y="52863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9" name="도넛 28"/>
          <p:cNvSpPr/>
          <p:nvPr/>
        </p:nvSpPr>
        <p:spPr>
          <a:xfrm>
            <a:off x="500063" y="584517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63" name="TextBox 30"/>
          <p:cNvSpPr txBox="1">
            <a:spLocks noChangeArrowheads="1"/>
          </p:cNvSpPr>
          <p:nvPr/>
        </p:nvSpPr>
        <p:spPr bwMode="auto">
          <a:xfrm>
            <a:off x="642938" y="57023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2" name="도넛 31"/>
          <p:cNvSpPr/>
          <p:nvPr/>
        </p:nvSpPr>
        <p:spPr>
          <a:xfrm>
            <a:off x="500063" y="627380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65" name="TextBox 32"/>
          <p:cNvSpPr txBox="1">
            <a:spLocks noChangeArrowheads="1"/>
          </p:cNvSpPr>
          <p:nvPr/>
        </p:nvSpPr>
        <p:spPr bwMode="auto">
          <a:xfrm>
            <a:off x="642938" y="61309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 rot="5400000">
            <a:off x="2470010" y="3327274"/>
            <a:ext cx="928694" cy="846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sz="1000" dirty="0"/>
              <a:t>Click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3571875" y="2714625"/>
            <a:ext cx="2428875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주문내역 </a:t>
            </a:r>
            <a:r>
              <a:rPr lang="en-US" altLang="ko-KR" sz="1000" dirty="0"/>
              <a:t>List </a:t>
            </a:r>
            <a:r>
              <a:rPr lang="ko-KR" altLang="en-US" sz="1000" dirty="0"/>
              <a:t>상세출력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주문내역코드</a:t>
            </a:r>
            <a:r>
              <a:rPr lang="en-US" altLang="ko-KR" sz="1000" dirty="0"/>
              <a:t>, </a:t>
            </a:r>
            <a:r>
              <a:rPr lang="ko-KR" altLang="en-US" sz="1000" dirty="0"/>
              <a:t>주문물품명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단가</a:t>
            </a:r>
            <a:r>
              <a:rPr lang="en-US" altLang="ko-KR" sz="1000" dirty="0"/>
              <a:t>, </a:t>
            </a:r>
            <a:r>
              <a:rPr lang="ko-KR" altLang="en-US" sz="1000" dirty="0"/>
              <a:t>수량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총금액</a:t>
            </a:r>
            <a:endParaRPr lang="en-US" altLang="ko-KR" sz="1000" dirty="0"/>
          </a:p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r>
              <a:rPr lang="en-US" altLang="ko-KR" sz="1000" dirty="0"/>
              <a:t>       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714875" y="4071938"/>
            <a:ext cx="500063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14938" y="4071938"/>
            <a:ext cx="500062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삭제</a:t>
            </a:r>
          </a:p>
        </p:txBody>
      </p:sp>
      <p:sp>
        <p:nvSpPr>
          <p:cNvPr id="38" name="위쪽 화살표 37"/>
          <p:cNvSpPr/>
          <p:nvPr/>
        </p:nvSpPr>
        <p:spPr>
          <a:xfrm>
            <a:off x="4000496" y="3643314"/>
            <a:ext cx="928687" cy="3571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 Click</a:t>
            </a:r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2228401" y="2571744"/>
            <a:ext cx="107157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7158" y="3500438"/>
            <a:ext cx="214314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14814" y="4071942"/>
            <a:ext cx="500062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취소</a:t>
            </a:r>
          </a:p>
        </p:txBody>
      </p:sp>
      <p:sp>
        <p:nvSpPr>
          <p:cNvPr id="31" name="타원 30"/>
          <p:cNvSpPr/>
          <p:nvPr/>
        </p:nvSpPr>
        <p:spPr>
          <a:xfrm>
            <a:off x="4143372" y="4000504"/>
            <a:ext cx="642942" cy="366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수정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주문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 메뉴에서 주문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주문내역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RadioList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가 출력되는데 주문코드와 주문날짜가 출력된다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주문내역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RadioList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창이 뜨면서 주문내역 상세화면이 뜨고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밑에 버튼이 취소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삭제가 표시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수정사항에서는 수정할 리스트를 선택하고 주문내역코드를 제외한 모든 사항의 수정이 가능하며 수정버튼을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선택하면 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주문내역이 수정되는 동시에 본사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 업데이트 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그전화면으로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돌아가서 작업을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7438" y="2500313"/>
            <a:ext cx="827087" cy="50006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15" name="도넛 14"/>
          <p:cNvSpPr/>
          <p:nvPr/>
        </p:nvSpPr>
        <p:spPr>
          <a:xfrm>
            <a:off x="500063" y="371475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53" name="TextBox 15"/>
          <p:cNvSpPr txBox="1">
            <a:spLocks noChangeArrowheads="1"/>
          </p:cNvSpPr>
          <p:nvPr/>
        </p:nvSpPr>
        <p:spPr bwMode="auto">
          <a:xfrm>
            <a:off x="642938" y="35718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9" name="도넛 18"/>
          <p:cNvSpPr/>
          <p:nvPr/>
        </p:nvSpPr>
        <p:spPr>
          <a:xfrm>
            <a:off x="500063" y="413067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55" name="TextBox 19"/>
          <p:cNvSpPr txBox="1">
            <a:spLocks noChangeArrowheads="1"/>
          </p:cNvSpPr>
          <p:nvPr/>
        </p:nvSpPr>
        <p:spPr bwMode="auto">
          <a:xfrm>
            <a:off x="642938" y="39878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1" name="도넛 20"/>
          <p:cNvSpPr/>
          <p:nvPr/>
        </p:nvSpPr>
        <p:spPr>
          <a:xfrm>
            <a:off x="500063" y="455930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57" name="TextBox 21"/>
          <p:cNvSpPr txBox="1">
            <a:spLocks noChangeArrowheads="1"/>
          </p:cNvSpPr>
          <p:nvPr/>
        </p:nvSpPr>
        <p:spPr bwMode="auto">
          <a:xfrm>
            <a:off x="642938" y="44164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3" name="도넛 22"/>
          <p:cNvSpPr/>
          <p:nvPr/>
        </p:nvSpPr>
        <p:spPr>
          <a:xfrm>
            <a:off x="500063" y="498792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59" name="TextBox 23"/>
          <p:cNvSpPr txBox="1">
            <a:spLocks noChangeArrowheads="1"/>
          </p:cNvSpPr>
          <p:nvPr/>
        </p:nvSpPr>
        <p:spPr bwMode="auto">
          <a:xfrm>
            <a:off x="642938" y="48450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7" name="도넛 26"/>
          <p:cNvSpPr/>
          <p:nvPr/>
        </p:nvSpPr>
        <p:spPr>
          <a:xfrm>
            <a:off x="500063" y="542925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61" name="TextBox 27"/>
          <p:cNvSpPr txBox="1">
            <a:spLocks noChangeArrowheads="1"/>
          </p:cNvSpPr>
          <p:nvPr/>
        </p:nvSpPr>
        <p:spPr bwMode="auto">
          <a:xfrm>
            <a:off x="642938" y="52863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9" name="도넛 28"/>
          <p:cNvSpPr/>
          <p:nvPr/>
        </p:nvSpPr>
        <p:spPr>
          <a:xfrm>
            <a:off x="500063" y="584517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63" name="TextBox 30"/>
          <p:cNvSpPr txBox="1">
            <a:spLocks noChangeArrowheads="1"/>
          </p:cNvSpPr>
          <p:nvPr/>
        </p:nvSpPr>
        <p:spPr bwMode="auto">
          <a:xfrm>
            <a:off x="642938" y="57023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2" name="도넛 31"/>
          <p:cNvSpPr/>
          <p:nvPr/>
        </p:nvSpPr>
        <p:spPr>
          <a:xfrm>
            <a:off x="500063" y="627380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665" name="TextBox 32"/>
          <p:cNvSpPr txBox="1">
            <a:spLocks noChangeArrowheads="1"/>
          </p:cNvSpPr>
          <p:nvPr/>
        </p:nvSpPr>
        <p:spPr bwMode="auto">
          <a:xfrm>
            <a:off x="642938" y="61309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 rot="5400000">
            <a:off x="2470010" y="3327274"/>
            <a:ext cx="928694" cy="846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sz="1000" dirty="0"/>
              <a:t>Click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3571875" y="2714625"/>
            <a:ext cx="2428875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주문내역 </a:t>
            </a:r>
            <a:r>
              <a:rPr lang="en-US" altLang="ko-KR" sz="1000" dirty="0"/>
              <a:t>List </a:t>
            </a:r>
            <a:r>
              <a:rPr lang="ko-KR" altLang="en-US" sz="1000" dirty="0"/>
              <a:t>상세출력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주문내역코드</a:t>
            </a:r>
            <a:r>
              <a:rPr lang="en-US" altLang="ko-KR" sz="1000" dirty="0"/>
              <a:t>, </a:t>
            </a:r>
            <a:r>
              <a:rPr lang="ko-KR" altLang="en-US" sz="1000" dirty="0"/>
              <a:t>주문물품명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단가</a:t>
            </a:r>
            <a:r>
              <a:rPr lang="en-US" altLang="ko-KR" sz="1000" dirty="0"/>
              <a:t>, </a:t>
            </a:r>
            <a:r>
              <a:rPr lang="ko-KR" altLang="en-US" sz="1000" dirty="0"/>
              <a:t>수량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총금액</a:t>
            </a:r>
            <a:endParaRPr lang="en-US" altLang="ko-KR" sz="1000" dirty="0"/>
          </a:p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r>
              <a:rPr lang="en-US" altLang="ko-KR" sz="1000" dirty="0"/>
              <a:t>       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714875" y="4071938"/>
            <a:ext cx="500063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14938" y="4071938"/>
            <a:ext cx="500062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삭제</a:t>
            </a:r>
          </a:p>
        </p:txBody>
      </p:sp>
      <p:sp>
        <p:nvSpPr>
          <p:cNvPr id="38" name="위쪽 화살표 37"/>
          <p:cNvSpPr/>
          <p:nvPr/>
        </p:nvSpPr>
        <p:spPr>
          <a:xfrm>
            <a:off x="4500563" y="3643313"/>
            <a:ext cx="928687" cy="3571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 Click</a:t>
            </a:r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2228401" y="2571744"/>
            <a:ext cx="107157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7158" y="3500438"/>
            <a:ext cx="214314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14814" y="4071942"/>
            <a:ext cx="500062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취소</a:t>
            </a:r>
          </a:p>
        </p:txBody>
      </p:sp>
      <p:sp>
        <p:nvSpPr>
          <p:cNvPr id="31" name="타원 30"/>
          <p:cNvSpPr/>
          <p:nvPr/>
        </p:nvSpPr>
        <p:spPr>
          <a:xfrm>
            <a:off x="4643438" y="4000504"/>
            <a:ext cx="642942" cy="366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  <a:endParaRPr lang="en-US" altLang="ko-KR" sz="4000" baseline="0" dirty="0"/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주문관리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주문폼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삭제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주문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200" u="sng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 메뉴에서 주문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주문내역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RadioList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가 출력되는데 주문코드와 주문날짜가 출력된다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주문내역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RadioList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창이 뜨면서 주문내역 상세화면이 뜨고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밑에 버튼이 취소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삭제가 표시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삭제사항에서는 삭제할 대상을 선택해서 삭제 버튼을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선택하면 주문내역이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삭제되는동시에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본사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 업데이트 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MessageBox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를 선택하면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그전화면으로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돌아가서 작업을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할수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있도록 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743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주문폼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7438" y="2500313"/>
            <a:ext cx="827087" cy="50006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수정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15" name="도넛 14"/>
          <p:cNvSpPr/>
          <p:nvPr/>
        </p:nvSpPr>
        <p:spPr>
          <a:xfrm>
            <a:off x="500063" y="371475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677" name="TextBox 15"/>
          <p:cNvSpPr txBox="1">
            <a:spLocks noChangeArrowheads="1"/>
          </p:cNvSpPr>
          <p:nvPr/>
        </p:nvSpPr>
        <p:spPr bwMode="auto">
          <a:xfrm>
            <a:off x="642938" y="35718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9" name="도넛 18"/>
          <p:cNvSpPr/>
          <p:nvPr/>
        </p:nvSpPr>
        <p:spPr>
          <a:xfrm>
            <a:off x="500063" y="413067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679" name="TextBox 19"/>
          <p:cNvSpPr txBox="1">
            <a:spLocks noChangeArrowheads="1"/>
          </p:cNvSpPr>
          <p:nvPr/>
        </p:nvSpPr>
        <p:spPr bwMode="auto">
          <a:xfrm>
            <a:off x="642938" y="39878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1" name="도넛 20"/>
          <p:cNvSpPr/>
          <p:nvPr/>
        </p:nvSpPr>
        <p:spPr>
          <a:xfrm>
            <a:off x="500063" y="455930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681" name="TextBox 21"/>
          <p:cNvSpPr txBox="1">
            <a:spLocks noChangeArrowheads="1"/>
          </p:cNvSpPr>
          <p:nvPr/>
        </p:nvSpPr>
        <p:spPr bwMode="auto">
          <a:xfrm>
            <a:off x="642938" y="44164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3" name="도넛 22"/>
          <p:cNvSpPr/>
          <p:nvPr/>
        </p:nvSpPr>
        <p:spPr>
          <a:xfrm>
            <a:off x="500063" y="498792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683" name="TextBox 23"/>
          <p:cNvSpPr txBox="1">
            <a:spLocks noChangeArrowheads="1"/>
          </p:cNvSpPr>
          <p:nvPr/>
        </p:nvSpPr>
        <p:spPr bwMode="auto">
          <a:xfrm>
            <a:off x="642938" y="48450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7" name="도넛 26"/>
          <p:cNvSpPr/>
          <p:nvPr/>
        </p:nvSpPr>
        <p:spPr>
          <a:xfrm>
            <a:off x="500063" y="542925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685" name="TextBox 27"/>
          <p:cNvSpPr txBox="1">
            <a:spLocks noChangeArrowheads="1"/>
          </p:cNvSpPr>
          <p:nvPr/>
        </p:nvSpPr>
        <p:spPr bwMode="auto">
          <a:xfrm>
            <a:off x="642938" y="52863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29" name="도넛 28"/>
          <p:cNvSpPr/>
          <p:nvPr/>
        </p:nvSpPr>
        <p:spPr>
          <a:xfrm>
            <a:off x="500063" y="584517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687" name="TextBox 30"/>
          <p:cNvSpPr txBox="1">
            <a:spLocks noChangeArrowheads="1"/>
          </p:cNvSpPr>
          <p:nvPr/>
        </p:nvSpPr>
        <p:spPr bwMode="auto">
          <a:xfrm>
            <a:off x="642938" y="57023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2" name="도넛 31"/>
          <p:cNvSpPr/>
          <p:nvPr/>
        </p:nvSpPr>
        <p:spPr>
          <a:xfrm>
            <a:off x="500063" y="627380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689" name="TextBox 32"/>
          <p:cNvSpPr txBox="1">
            <a:spLocks noChangeArrowheads="1"/>
          </p:cNvSpPr>
          <p:nvPr/>
        </p:nvSpPr>
        <p:spPr bwMode="auto">
          <a:xfrm>
            <a:off x="642938" y="61309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주문날짜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 rot="5400000">
            <a:off x="2470010" y="3327274"/>
            <a:ext cx="928694" cy="846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ko-KR" sz="1000" dirty="0"/>
              <a:t>Click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3571875" y="2714625"/>
            <a:ext cx="2428875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주문내역 </a:t>
            </a:r>
            <a:r>
              <a:rPr lang="en-US" altLang="ko-KR" sz="1000" dirty="0"/>
              <a:t>List </a:t>
            </a:r>
            <a:r>
              <a:rPr lang="ko-KR" altLang="en-US" sz="1000" dirty="0"/>
              <a:t>상세출력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주문내역코드</a:t>
            </a:r>
            <a:r>
              <a:rPr lang="en-US" altLang="ko-KR" sz="1000" dirty="0"/>
              <a:t>, </a:t>
            </a:r>
            <a:r>
              <a:rPr lang="ko-KR" altLang="en-US" sz="1000" dirty="0"/>
              <a:t>주문물품명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단가</a:t>
            </a:r>
            <a:r>
              <a:rPr lang="en-US" altLang="ko-KR" sz="1000" dirty="0"/>
              <a:t>, </a:t>
            </a:r>
            <a:r>
              <a:rPr lang="ko-KR" altLang="en-US" sz="1000" dirty="0"/>
              <a:t>수량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총금액</a:t>
            </a:r>
            <a:endParaRPr lang="en-US" altLang="ko-KR" sz="1000" dirty="0"/>
          </a:p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endParaRPr lang="en-US" altLang="ko-KR" sz="1000" dirty="0"/>
          </a:p>
          <a:p>
            <a:pPr algn="ctr">
              <a:defRPr/>
            </a:pPr>
            <a:r>
              <a:rPr lang="en-US" altLang="ko-KR" sz="1000" dirty="0"/>
              <a:t>       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714875" y="4071938"/>
            <a:ext cx="500063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14938" y="4071938"/>
            <a:ext cx="500062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삭제</a:t>
            </a:r>
          </a:p>
        </p:txBody>
      </p:sp>
      <p:sp>
        <p:nvSpPr>
          <p:cNvPr id="38" name="위쪽 화살표 37"/>
          <p:cNvSpPr/>
          <p:nvPr/>
        </p:nvSpPr>
        <p:spPr>
          <a:xfrm>
            <a:off x="5000625" y="3643313"/>
            <a:ext cx="928688" cy="3571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 Click</a:t>
            </a:r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357158" y="3500438"/>
            <a:ext cx="214314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143504" y="4000504"/>
            <a:ext cx="642942" cy="366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14814" y="4071942"/>
            <a:ext cx="500062" cy="21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취소</a:t>
            </a:r>
          </a:p>
        </p:txBody>
      </p:sp>
      <p:sp>
        <p:nvSpPr>
          <p:cNvPr id="41" name="타원 40"/>
          <p:cNvSpPr/>
          <p:nvPr/>
        </p:nvSpPr>
        <p:spPr>
          <a:xfrm>
            <a:off x="2228401" y="2571744"/>
            <a:ext cx="107157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입고현황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입고형환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재고관리 메뉴에서 입고현황을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주문내역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가 출력되는데 출력내용은 주문코드와 확인과 미확인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상태를 보여준다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주문내역코드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상세주문내역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창을 새로 생성하여 자세한 주문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내역을 확인하고 입고된 내용과 비교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할 수 있다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1628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입고현황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16288" y="2500313"/>
            <a:ext cx="827087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실시간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재고현황</a:t>
            </a:r>
          </a:p>
        </p:txBody>
      </p:sp>
      <p:sp>
        <p:nvSpPr>
          <p:cNvPr id="33" name="도넛 32"/>
          <p:cNvSpPr/>
          <p:nvPr/>
        </p:nvSpPr>
        <p:spPr>
          <a:xfrm>
            <a:off x="500063" y="371475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485" name="TextBox 33"/>
          <p:cNvSpPr txBox="1">
            <a:spLocks noChangeArrowheads="1"/>
          </p:cNvSpPr>
          <p:nvPr/>
        </p:nvSpPr>
        <p:spPr bwMode="auto">
          <a:xfrm>
            <a:off x="642938" y="35718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8486" name="TextBox 34"/>
          <p:cNvSpPr txBox="1">
            <a:spLocks noChangeArrowheads="1"/>
          </p:cNvSpPr>
          <p:nvPr/>
        </p:nvSpPr>
        <p:spPr bwMode="auto">
          <a:xfrm>
            <a:off x="2786063" y="35718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미확인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7" name="도넛 36"/>
          <p:cNvSpPr/>
          <p:nvPr/>
        </p:nvSpPr>
        <p:spPr>
          <a:xfrm>
            <a:off x="500063" y="4059238"/>
            <a:ext cx="128587" cy="1285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489" name="TextBox 37"/>
          <p:cNvSpPr txBox="1">
            <a:spLocks noChangeArrowheads="1"/>
          </p:cNvSpPr>
          <p:nvPr/>
        </p:nvSpPr>
        <p:spPr bwMode="auto">
          <a:xfrm>
            <a:off x="642938" y="391636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8490" name="TextBox 38"/>
          <p:cNvSpPr txBox="1">
            <a:spLocks noChangeArrowheads="1"/>
          </p:cNvSpPr>
          <p:nvPr/>
        </p:nvSpPr>
        <p:spPr bwMode="auto">
          <a:xfrm>
            <a:off x="2786063" y="391636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1" name="도넛 40"/>
          <p:cNvSpPr/>
          <p:nvPr/>
        </p:nvSpPr>
        <p:spPr>
          <a:xfrm>
            <a:off x="500063" y="441642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493" name="TextBox 41"/>
          <p:cNvSpPr txBox="1">
            <a:spLocks noChangeArrowheads="1"/>
          </p:cNvSpPr>
          <p:nvPr/>
        </p:nvSpPr>
        <p:spPr bwMode="auto">
          <a:xfrm>
            <a:off x="642938" y="42735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8494" name="TextBox 42"/>
          <p:cNvSpPr txBox="1">
            <a:spLocks noChangeArrowheads="1"/>
          </p:cNvSpPr>
          <p:nvPr/>
        </p:nvSpPr>
        <p:spPr bwMode="auto">
          <a:xfrm>
            <a:off x="2786063" y="42735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5" name="도넛 44"/>
          <p:cNvSpPr/>
          <p:nvPr/>
        </p:nvSpPr>
        <p:spPr>
          <a:xfrm>
            <a:off x="500063" y="4773613"/>
            <a:ext cx="128587" cy="1285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497" name="TextBox 45"/>
          <p:cNvSpPr txBox="1">
            <a:spLocks noChangeArrowheads="1"/>
          </p:cNvSpPr>
          <p:nvPr/>
        </p:nvSpPr>
        <p:spPr bwMode="auto">
          <a:xfrm>
            <a:off x="642938" y="463073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8498" name="TextBox 46"/>
          <p:cNvSpPr txBox="1">
            <a:spLocks noChangeArrowheads="1"/>
          </p:cNvSpPr>
          <p:nvPr/>
        </p:nvSpPr>
        <p:spPr bwMode="auto">
          <a:xfrm>
            <a:off x="2786063" y="463073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9" name="도넛 48"/>
          <p:cNvSpPr/>
          <p:nvPr/>
        </p:nvSpPr>
        <p:spPr>
          <a:xfrm>
            <a:off x="500063" y="513080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01" name="TextBox 49"/>
          <p:cNvSpPr txBox="1">
            <a:spLocks noChangeArrowheads="1"/>
          </p:cNvSpPr>
          <p:nvPr/>
        </p:nvSpPr>
        <p:spPr bwMode="auto">
          <a:xfrm>
            <a:off x="642938" y="49879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8502" name="TextBox 50"/>
          <p:cNvSpPr txBox="1">
            <a:spLocks noChangeArrowheads="1"/>
          </p:cNvSpPr>
          <p:nvPr/>
        </p:nvSpPr>
        <p:spPr bwMode="auto">
          <a:xfrm>
            <a:off x="2786063" y="49879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3" name="도넛 52"/>
          <p:cNvSpPr/>
          <p:nvPr/>
        </p:nvSpPr>
        <p:spPr>
          <a:xfrm>
            <a:off x="500063" y="5487988"/>
            <a:ext cx="128587" cy="1285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05" name="TextBox 53"/>
          <p:cNvSpPr txBox="1">
            <a:spLocks noChangeArrowheads="1"/>
          </p:cNvSpPr>
          <p:nvPr/>
        </p:nvSpPr>
        <p:spPr bwMode="auto">
          <a:xfrm>
            <a:off x="642938" y="534511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8506" name="TextBox 54"/>
          <p:cNvSpPr txBox="1">
            <a:spLocks noChangeArrowheads="1"/>
          </p:cNvSpPr>
          <p:nvPr/>
        </p:nvSpPr>
        <p:spPr bwMode="auto">
          <a:xfrm>
            <a:off x="2786063" y="534511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7" name="도넛 56"/>
          <p:cNvSpPr/>
          <p:nvPr/>
        </p:nvSpPr>
        <p:spPr>
          <a:xfrm>
            <a:off x="500063" y="584517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09" name="TextBox 57"/>
          <p:cNvSpPr txBox="1">
            <a:spLocks noChangeArrowheads="1"/>
          </p:cNvSpPr>
          <p:nvPr/>
        </p:nvSpPr>
        <p:spPr bwMode="auto">
          <a:xfrm>
            <a:off x="642938" y="57023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8510" name="TextBox 58"/>
          <p:cNvSpPr txBox="1">
            <a:spLocks noChangeArrowheads="1"/>
          </p:cNvSpPr>
          <p:nvPr/>
        </p:nvSpPr>
        <p:spPr bwMode="auto">
          <a:xfrm>
            <a:off x="2786063" y="57023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3" name="도넛 62"/>
          <p:cNvSpPr/>
          <p:nvPr/>
        </p:nvSpPr>
        <p:spPr>
          <a:xfrm>
            <a:off x="500063" y="6202363"/>
            <a:ext cx="128587" cy="1285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13" name="TextBox 63"/>
          <p:cNvSpPr txBox="1">
            <a:spLocks noChangeArrowheads="1"/>
          </p:cNvSpPr>
          <p:nvPr/>
        </p:nvSpPr>
        <p:spPr bwMode="auto">
          <a:xfrm>
            <a:off x="642938" y="605948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8514" name="TextBox 64"/>
          <p:cNvSpPr txBox="1">
            <a:spLocks noChangeArrowheads="1"/>
          </p:cNvSpPr>
          <p:nvPr/>
        </p:nvSpPr>
        <p:spPr bwMode="auto">
          <a:xfrm>
            <a:off x="2786063" y="605948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7" name="위쪽 화살표 66"/>
          <p:cNvSpPr/>
          <p:nvPr/>
        </p:nvSpPr>
        <p:spPr>
          <a:xfrm>
            <a:off x="714375" y="3286125"/>
            <a:ext cx="928688" cy="3349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Click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285750" y="2286000"/>
            <a:ext cx="1928813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주문내역 </a:t>
            </a:r>
            <a:r>
              <a:rPr lang="en-US" altLang="ko-KR" sz="1000" dirty="0"/>
              <a:t>List </a:t>
            </a:r>
            <a:r>
              <a:rPr lang="ko-KR" altLang="en-US" sz="1000" dirty="0"/>
              <a:t>상세출력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주문내역코드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주문메뉴명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단가</a:t>
            </a:r>
            <a:r>
              <a:rPr lang="en-US" altLang="ko-KR" sz="1000" dirty="0"/>
              <a:t>, </a:t>
            </a:r>
            <a:r>
              <a:rPr lang="ko-KR" altLang="en-US" sz="1000" dirty="0"/>
              <a:t>수량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총금액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3242388" y="2143116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입고현황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입고형환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재고관리 메뉴에서 입고현황을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주문내역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가 출력되는데 출력내용은 주문코드와 확인과 미확인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상태를 보여준다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입고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확인후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미확인된 리스트를 확인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처리 해주면 본사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에 입력되고 지점의 재고 현황에도 실시간으로 업데이트된 재고 내역을 볼수 있다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1628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입고현황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16288" y="2500313"/>
            <a:ext cx="827087" cy="357187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실시간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재고현황</a:t>
            </a:r>
          </a:p>
        </p:txBody>
      </p:sp>
      <p:sp>
        <p:nvSpPr>
          <p:cNvPr id="33" name="도넛 32"/>
          <p:cNvSpPr/>
          <p:nvPr/>
        </p:nvSpPr>
        <p:spPr>
          <a:xfrm>
            <a:off x="500063" y="371475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09" name="TextBox 33"/>
          <p:cNvSpPr txBox="1">
            <a:spLocks noChangeArrowheads="1"/>
          </p:cNvSpPr>
          <p:nvPr/>
        </p:nvSpPr>
        <p:spPr bwMode="auto">
          <a:xfrm>
            <a:off x="642938" y="35718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/>
              <a:t>주문 내역코드 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9510" name="TextBox 34"/>
          <p:cNvSpPr txBox="1">
            <a:spLocks noChangeArrowheads="1"/>
          </p:cNvSpPr>
          <p:nvPr/>
        </p:nvSpPr>
        <p:spPr bwMode="auto">
          <a:xfrm>
            <a:off x="2786063" y="35718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7" name="도넛 36"/>
          <p:cNvSpPr/>
          <p:nvPr/>
        </p:nvSpPr>
        <p:spPr>
          <a:xfrm>
            <a:off x="500063" y="4059238"/>
            <a:ext cx="128587" cy="1285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13" name="TextBox 37"/>
          <p:cNvSpPr txBox="1">
            <a:spLocks noChangeArrowheads="1"/>
          </p:cNvSpPr>
          <p:nvPr/>
        </p:nvSpPr>
        <p:spPr bwMode="auto">
          <a:xfrm>
            <a:off x="642938" y="391636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9514" name="TextBox 38"/>
          <p:cNvSpPr txBox="1">
            <a:spLocks noChangeArrowheads="1"/>
          </p:cNvSpPr>
          <p:nvPr/>
        </p:nvSpPr>
        <p:spPr bwMode="auto">
          <a:xfrm>
            <a:off x="2786063" y="391636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1" name="도넛 40"/>
          <p:cNvSpPr/>
          <p:nvPr/>
        </p:nvSpPr>
        <p:spPr>
          <a:xfrm>
            <a:off x="500063" y="441642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17" name="TextBox 41"/>
          <p:cNvSpPr txBox="1">
            <a:spLocks noChangeArrowheads="1"/>
          </p:cNvSpPr>
          <p:nvPr/>
        </p:nvSpPr>
        <p:spPr bwMode="auto">
          <a:xfrm>
            <a:off x="642938" y="42735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/>
              <a:t>주문 내역코드 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9518" name="TextBox 42"/>
          <p:cNvSpPr txBox="1">
            <a:spLocks noChangeArrowheads="1"/>
          </p:cNvSpPr>
          <p:nvPr/>
        </p:nvSpPr>
        <p:spPr bwMode="auto">
          <a:xfrm>
            <a:off x="2786063" y="42735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5" name="도넛 44"/>
          <p:cNvSpPr/>
          <p:nvPr/>
        </p:nvSpPr>
        <p:spPr>
          <a:xfrm>
            <a:off x="500063" y="4773613"/>
            <a:ext cx="128587" cy="1285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21" name="TextBox 45"/>
          <p:cNvSpPr txBox="1">
            <a:spLocks noChangeArrowheads="1"/>
          </p:cNvSpPr>
          <p:nvPr/>
        </p:nvSpPr>
        <p:spPr bwMode="auto">
          <a:xfrm>
            <a:off x="642938" y="463073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9522" name="TextBox 46"/>
          <p:cNvSpPr txBox="1">
            <a:spLocks noChangeArrowheads="1"/>
          </p:cNvSpPr>
          <p:nvPr/>
        </p:nvSpPr>
        <p:spPr bwMode="auto">
          <a:xfrm>
            <a:off x="2786063" y="463073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9" name="도넛 48"/>
          <p:cNvSpPr/>
          <p:nvPr/>
        </p:nvSpPr>
        <p:spPr>
          <a:xfrm>
            <a:off x="500063" y="5130800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25" name="TextBox 49"/>
          <p:cNvSpPr txBox="1">
            <a:spLocks noChangeArrowheads="1"/>
          </p:cNvSpPr>
          <p:nvPr/>
        </p:nvSpPr>
        <p:spPr bwMode="auto">
          <a:xfrm>
            <a:off x="642938" y="49879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 dirty="0"/>
              <a:t>주문 내역코드 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9526" name="TextBox 50"/>
          <p:cNvSpPr txBox="1">
            <a:spLocks noChangeArrowheads="1"/>
          </p:cNvSpPr>
          <p:nvPr/>
        </p:nvSpPr>
        <p:spPr bwMode="auto">
          <a:xfrm>
            <a:off x="2786063" y="498792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3" name="도넛 52"/>
          <p:cNvSpPr/>
          <p:nvPr/>
        </p:nvSpPr>
        <p:spPr>
          <a:xfrm>
            <a:off x="500063" y="5487988"/>
            <a:ext cx="128587" cy="1285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29" name="TextBox 53"/>
          <p:cNvSpPr txBox="1">
            <a:spLocks noChangeArrowheads="1"/>
          </p:cNvSpPr>
          <p:nvPr/>
        </p:nvSpPr>
        <p:spPr bwMode="auto">
          <a:xfrm>
            <a:off x="642938" y="534511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9530" name="TextBox 54"/>
          <p:cNvSpPr txBox="1">
            <a:spLocks noChangeArrowheads="1"/>
          </p:cNvSpPr>
          <p:nvPr/>
        </p:nvSpPr>
        <p:spPr bwMode="auto">
          <a:xfrm>
            <a:off x="2786063" y="534511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7" name="도넛 56"/>
          <p:cNvSpPr/>
          <p:nvPr/>
        </p:nvSpPr>
        <p:spPr>
          <a:xfrm>
            <a:off x="500063" y="5845175"/>
            <a:ext cx="128587" cy="12858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33" name="TextBox 57"/>
          <p:cNvSpPr txBox="1">
            <a:spLocks noChangeArrowheads="1"/>
          </p:cNvSpPr>
          <p:nvPr/>
        </p:nvSpPr>
        <p:spPr bwMode="auto">
          <a:xfrm>
            <a:off x="642938" y="57023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9534" name="TextBox 58"/>
          <p:cNvSpPr txBox="1">
            <a:spLocks noChangeArrowheads="1"/>
          </p:cNvSpPr>
          <p:nvPr/>
        </p:nvSpPr>
        <p:spPr bwMode="auto">
          <a:xfrm>
            <a:off x="2786063" y="57023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3" name="도넛 62"/>
          <p:cNvSpPr/>
          <p:nvPr/>
        </p:nvSpPr>
        <p:spPr>
          <a:xfrm>
            <a:off x="500063" y="6202363"/>
            <a:ext cx="128587" cy="1285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37" name="TextBox 63"/>
          <p:cNvSpPr txBox="1">
            <a:spLocks noChangeArrowheads="1"/>
          </p:cNvSpPr>
          <p:nvPr/>
        </p:nvSpPr>
        <p:spPr bwMode="auto">
          <a:xfrm>
            <a:off x="642938" y="605948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200"/>
              <a:t>주문 내역코드   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9538" name="TextBox 64"/>
          <p:cNvSpPr txBox="1">
            <a:spLocks noChangeArrowheads="1"/>
          </p:cNvSpPr>
          <p:nvPr/>
        </p:nvSpPr>
        <p:spPr bwMode="auto">
          <a:xfrm>
            <a:off x="2786063" y="605948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200" dirty="0"/>
              <a:t>입고 상태  확인  확인  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1" name="위쪽 화살표 60"/>
          <p:cNvSpPr/>
          <p:nvPr/>
        </p:nvSpPr>
        <p:spPr>
          <a:xfrm>
            <a:off x="4044638" y="3286125"/>
            <a:ext cx="928687" cy="3349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click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357688" y="2428875"/>
            <a:ext cx="1643062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본사에 입고확인 통보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본사</a:t>
            </a:r>
            <a:r>
              <a:rPr lang="en-US" altLang="ko-KR" sz="1000" dirty="0"/>
              <a:t>DB</a:t>
            </a:r>
            <a:r>
              <a:rPr lang="ko-KR" altLang="en-US" sz="1000" dirty="0"/>
              <a:t>에 재고현황 입력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지점 실시간 재고현황 </a:t>
            </a:r>
            <a:endParaRPr lang="en-US" altLang="ko-KR" sz="1000" dirty="0"/>
          </a:p>
          <a:p>
            <a:pPr algn="ctr">
              <a:defRPr/>
            </a:pPr>
            <a:r>
              <a:rPr lang="ko-KR" altLang="en-US" sz="1000" dirty="0"/>
              <a:t>업데이트</a:t>
            </a:r>
          </a:p>
        </p:txBody>
      </p:sp>
      <p:sp>
        <p:nvSpPr>
          <p:cNvPr id="46" name="타원 45"/>
          <p:cNvSpPr/>
          <p:nvPr/>
        </p:nvSpPr>
        <p:spPr>
          <a:xfrm>
            <a:off x="3242388" y="2143116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본사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프로젝트명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#35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박문균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판매폼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관리자수정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4282" y="2357413"/>
            <a:ext cx="3071834" cy="41434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지점별 총 판매량 차트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(FLEX </a:t>
            </a: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구현</a:t>
            </a:r>
            <a:r>
              <a:rPr kumimoji="0"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13"/>
            <a:ext cx="2571768" cy="20002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각 지점 측</a:t>
            </a:r>
            <a:endParaRPr kumimoji="0" lang="en-US" altLang="ko-KR" b="1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주문요청 리스트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1868" y="4571991"/>
            <a:ext cx="2571768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13374" name="TextBox 31"/>
          <p:cNvSpPr txBox="1">
            <a:spLocks noChangeArrowheads="1"/>
          </p:cNvSpPr>
          <p:nvPr/>
        </p:nvSpPr>
        <p:spPr bwMode="auto">
          <a:xfrm>
            <a:off x="6286500" y="1682750"/>
            <a:ext cx="264318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1200" u="sng" dirty="0">
                <a:latin typeface="맑은 고딕" pitchFamily="50" charset="-127"/>
                <a:ea typeface="맑은 고딕" pitchFamily="50" charset="-127"/>
              </a:rPr>
              <a:t>▣ 관리자수정</a:t>
            </a:r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1200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관리자수정 버튼을 클릭하면 관리자 수정 입력 폼이 뜨며 각 항목을 입력 후 관리자를 수정 할 수 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처음 관리자를 생성할 때 입력했던 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ID,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주민번호 는 수정할 수 없게 고정되어 있다</a:t>
            </a:r>
            <a:r>
              <a:rPr kumimoji="0"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572007" y="2714620"/>
            <a:ext cx="857249" cy="285755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관리자삭제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57438" y="2786058"/>
            <a:ext cx="3786187" cy="38576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353" name="TextBox 23"/>
          <p:cNvSpPr txBox="1">
            <a:spLocks noChangeArrowheads="1"/>
          </p:cNvSpPr>
          <p:nvPr/>
        </p:nvSpPr>
        <p:spPr bwMode="auto">
          <a:xfrm>
            <a:off x="2428875" y="2786063"/>
            <a:ext cx="3929063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  <a:ea typeface="+mn-ea"/>
              </a:rPr>
              <a:t>관리자수정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ID: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AAA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PASSWORD: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홍길동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주민번호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821201 – 1234567</a:t>
            </a: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E-MAIL: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전화번호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핸드폰번호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defRPr/>
            </a:pP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*</a:t>
            </a:r>
            <a:r>
              <a:rPr lang="ko-KR" altLang="en-US" dirty="0">
                <a:latin typeface="+mn-ea"/>
                <a:ea typeface="+mn-ea"/>
              </a:rPr>
              <a:t>관리자구분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    </a:t>
            </a:r>
            <a:r>
              <a:rPr lang="ko-KR" altLang="en-US" dirty="0">
                <a:latin typeface="+mn-ea"/>
                <a:ea typeface="+mn-ea"/>
              </a:rPr>
              <a:t>슈퍼관리자     관리자</a:t>
            </a:r>
            <a:endParaRPr lang="en-US" altLang="ko-KR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/>
          </a:p>
        </p:txBody>
      </p:sp>
      <p:sp>
        <p:nvSpPr>
          <p:cNvPr id="20" name="직사각형 19"/>
          <p:cNvSpPr/>
          <p:nvPr/>
        </p:nvSpPr>
        <p:spPr>
          <a:xfrm>
            <a:off x="3929063" y="3714750"/>
            <a:ext cx="207168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429000" y="4572000"/>
            <a:ext cx="207168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71875" y="4857750"/>
            <a:ext cx="2071688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86188" y="5143500"/>
            <a:ext cx="2071687" cy="214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214688" y="621506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86250" y="6215063"/>
            <a:ext cx="1000125" cy="28575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6" name="타원 25"/>
          <p:cNvSpPr/>
          <p:nvPr/>
        </p:nvSpPr>
        <p:spPr>
          <a:xfrm>
            <a:off x="2571750" y="5929313"/>
            <a:ext cx="214313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143375" y="5929313"/>
            <a:ext cx="214313" cy="214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643188" y="6000750"/>
            <a:ext cx="71437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72007" y="2143120"/>
            <a:ext cx="857249" cy="285755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관리자추가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00102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j-lt"/>
              </a:rPr>
              <a:t>지점 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928796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 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57490" y="1714500"/>
            <a:ext cx="78581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 관리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86182" y="1714500"/>
            <a:ext cx="642942" cy="42862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72132" y="1714500"/>
            <a:ext cx="571493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4313" y="1714500"/>
            <a:ext cx="64985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572000" y="1714488"/>
            <a:ext cx="857256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관리자추가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수정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572007" y="2428870"/>
            <a:ext cx="857249" cy="285755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관리자수정</a:t>
            </a:r>
          </a:p>
        </p:txBody>
      </p:sp>
      <p:sp>
        <p:nvSpPr>
          <p:cNvPr id="38" name="타원 37"/>
          <p:cNvSpPr/>
          <p:nvPr/>
        </p:nvSpPr>
        <p:spPr>
          <a:xfrm>
            <a:off x="4429132" y="2286000"/>
            <a:ext cx="1143000" cy="500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실시간 재고현황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실시간재고현황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재고관리 메뉴에서 실시간 재고현황을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Default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페이지로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보여주는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화면은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주류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 총재고량을 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Flex</a:t>
                      </a:r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로 표시한다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</a:t>
                      </a:r>
                      <a:r>
                        <a:rPr lang="ko-KR" altLang="en-US" sz="1200" u="none" baseline="0" dirty="0" err="1"/>
                        <a:t>매뉴명과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재고량이 표시 </a:t>
                      </a:r>
                      <a:r>
                        <a:rPr lang="ko-KR" altLang="en-US" sz="1200" u="none" baseline="0" dirty="0" err="1"/>
                        <a:t>되도록한다</a:t>
                      </a:r>
                      <a:r>
                        <a:rPr lang="en-US" altLang="ko-KR" sz="1200" u="none" baseline="0" dirty="0"/>
                        <a:t>.</a:t>
                      </a:r>
                    </a:p>
                    <a:p>
                      <a:pPr latinLnBrk="1"/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실시간 재고량은 </a:t>
                      </a:r>
                      <a:r>
                        <a:rPr lang="ko-KR" altLang="en-US" sz="1200" u="none" baseline="0" dirty="0" err="1"/>
                        <a:t>입고량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en-US" altLang="ko-KR" sz="1200" u="none" baseline="0" dirty="0"/>
                        <a:t>– </a:t>
                      </a:r>
                      <a:r>
                        <a:rPr lang="ko-KR" altLang="en-US" sz="1200" u="none" baseline="0" dirty="0"/>
                        <a:t>판매량으로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실시간으로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엡데이트 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1628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입고현황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16288" y="2500313"/>
            <a:ext cx="827087" cy="500062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실시간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재고현황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122" name="차트 66"/>
          <p:cNvGraphicFramePr>
            <a:graphicFrameLocks/>
          </p:cNvGraphicFramePr>
          <p:nvPr/>
        </p:nvGraphicFramePr>
        <p:xfrm>
          <a:off x="357188" y="3214688"/>
          <a:ext cx="5643562" cy="334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3" name="Worksheet" r:id="rId3" imgW="5639289" imgH="3353091" progId="Excel.Sheet.8">
                  <p:embed/>
                </p:oleObj>
              </mc:Choice>
              <mc:Fallback>
                <p:oleObj name="Worksheet" r:id="rId3" imgW="5639289" imgH="3353091" progId="Excel.Sheet.8">
                  <p:embed/>
                  <p:pic>
                    <p:nvPicPr>
                      <p:cNvPr id="0" name="차트 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214688"/>
                        <a:ext cx="5643562" cy="334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타원 12"/>
          <p:cNvSpPr/>
          <p:nvPr/>
        </p:nvSpPr>
        <p:spPr>
          <a:xfrm>
            <a:off x="3242388" y="2544034"/>
            <a:ext cx="97242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158792" y="2500306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58120" y="2880356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안주류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58123" y="3279489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식사류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58120" y="3594737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음료류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실시간 재고현황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주류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실시간재고현황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 메뉴에서 실시간 재고현황에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u="none" baseline="0" dirty="0"/>
                        <a:t>Slide 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로 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가 나타난다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주류를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주류별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재고량이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Flex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그래프로 출력된다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주류명과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재고량이 </a:t>
                      </a:r>
                      <a:r>
                        <a:rPr lang="ko-KR" altLang="en-US" sz="1200" u="none" baseline="0" dirty="0" err="1"/>
                        <a:t>표시되도록한다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u="none" baseline="0" dirty="0"/>
                        <a:t>실시간 재고량은 </a:t>
                      </a:r>
                      <a:r>
                        <a:rPr lang="ko-KR" altLang="en-US" sz="1200" u="none" baseline="0" dirty="0" err="1"/>
                        <a:t>입고량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en-US" altLang="ko-KR" sz="1200" u="none" baseline="0" dirty="0"/>
                        <a:t>– </a:t>
                      </a:r>
                      <a:r>
                        <a:rPr lang="ko-KR" altLang="en-US" sz="1200" u="none" baseline="0" dirty="0"/>
                        <a:t>판매량으로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실시간으로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엡데이트 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1628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입고현황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16288" y="2500313"/>
            <a:ext cx="827087" cy="50006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실시간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재고현황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Mouse Up</a:t>
            </a:r>
          </a:p>
        </p:txBody>
      </p:sp>
      <p:graphicFrame>
        <p:nvGraphicFramePr>
          <p:cNvPr id="6146" name="차트 66"/>
          <p:cNvGraphicFramePr>
            <a:graphicFrameLocks/>
          </p:cNvGraphicFramePr>
          <p:nvPr/>
        </p:nvGraphicFramePr>
        <p:xfrm>
          <a:off x="357188" y="4071938"/>
          <a:ext cx="564356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7" r:id="rId3" imgW="5639289" imgH="2493480" progId="Excel.Sheet.8">
                  <p:embed/>
                </p:oleObj>
              </mc:Choice>
              <mc:Fallback>
                <p:oleObj r:id="rId3" imgW="5639289" imgH="2493480" progId="Excel.Sheet.8">
                  <p:embed/>
                  <p:pic>
                    <p:nvPicPr>
                      <p:cNvPr id="0" name="차트 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071938"/>
                        <a:ext cx="5643562" cy="249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타원 16"/>
          <p:cNvSpPr/>
          <p:nvPr/>
        </p:nvSpPr>
        <p:spPr>
          <a:xfrm>
            <a:off x="4071934" y="2500306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158792" y="2500306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58120" y="2880356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안주류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58123" y="3279489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식사류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58120" y="3594737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음료류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실시간 재고현황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안주류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실시간재고현황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 메뉴에서 실시간 재고현황에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u="none" baseline="0" dirty="0"/>
                        <a:t>Slide 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로 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가 나타난다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안주류를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안주류별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재고량이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Flex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그래프로 출력된다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안주명과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재고량이 </a:t>
                      </a:r>
                      <a:r>
                        <a:rPr lang="ko-KR" altLang="en-US" sz="1200" u="none" baseline="0" dirty="0" err="1"/>
                        <a:t>표시되도록한다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u="none" baseline="0" dirty="0"/>
                        <a:t>실시간 재고량은 </a:t>
                      </a:r>
                      <a:r>
                        <a:rPr lang="ko-KR" altLang="en-US" sz="1200" u="none" baseline="0" dirty="0" err="1"/>
                        <a:t>입고량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en-US" altLang="ko-KR" sz="1200" u="none" baseline="0" dirty="0"/>
                        <a:t>– </a:t>
                      </a:r>
                      <a:r>
                        <a:rPr lang="ko-KR" altLang="en-US" sz="1200" u="none" baseline="0" dirty="0"/>
                        <a:t>판매량으로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실시간으로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엡데이트 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1628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입고현황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16288" y="2500313"/>
            <a:ext cx="827087" cy="50006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실시간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재고현황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Mouse Up</a:t>
            </a:r>
          </a:p>
        </p:txBody>
      </p:sp>
      <p:graphicFrame>
        <p:nvGraphicFramePr>
          <p:cNvPr id="7170" name="차트 66"/>
          <p:cNvGraphicFramePr>
            <a:graphicFrameLocks/>
          </p:cNvGraphicFramePr>
          <p:nvPr/>
        </p:nvGraphicFramePr>
        <p:xfrm>
          <a:off x="357188" y="4071938"/>
          <a:ext cx="564356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1" r:id="rId3" imgW="5639289" imgH="2493480" progId="Excel.Sheet.8">
                  <p:embed/>
                </p:oleObj>
              </mc:Choice>
              <mc:Fallback>
                <p:oleObj r:id="rId3" imgW="5639289" imgH="2493480" progId="Excel.Sheet.8">
                  <p:embed/>
                  <p:pic>
                    <p:nvPicPr>
                      <p:cNvPr id="0" name="차트 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071938"/>
                        <a:ext cx="5643562" cy="249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타원 15"/>
          <p:cNvSpPr/>
          <p:nvPr/>
        </p:nvSpPr>
        <p:spPr>
          <a:xfrm>
            <a:off x="4071934" y="2914186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158792" y="2500306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58120" y="2880356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안주류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58123" y="3279489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식사류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58120" y="3594737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음료류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#119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실시간 재고현황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식사류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실시간재고현황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 메뉴에서 실시간 재고현황에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u="none" baseline="0" dirty="0"/>
                        <a:t>Slide 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로 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가 나타난다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식사류를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식사류별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재고량이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Flex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그래프로 출력된다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식사명과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재고량이 </a:t>
                      </a:r>
                      <a:r>
                        <a:rPr lang="ko-KR" altLang="en-US" sz="1200" u="none" baseline="0" dirty="0" err="1"/>
                        <a:t>표시되도록한다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u="none" baseline="0" dirty="0"/>
                        <a:t>실시간 재고량은 </a:t>
                      </a:r>
                      <a:r>
                        <a:rPr lang="ko-KR" altLang="en-US" sz="1200" u="none" baseline="0" dirty="0" err="1"/>
                        <a:t>입고량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en-US" altLang="ko-KR" sz="1200" u="none" baseline="0" dirty="0"/>
                        <a:t>– </a:t>
                      </a:r>
                      <a:r>
                        <a:rPr lang="ko-KR" altLang="en-US" sz="1200" u="none" baseline="0" dirty="0"/>
                        <a:t>판매량으로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실시간으로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엡데이트 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1628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입고현황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16288" y="2500313"/>
            <a:ext cx="827087" cy="50006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실시간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재고현황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Mouse Up</a:t>
            </a:r>
          </a:p>
        </p:txBody>
      </p:sp>
      <p:graphicFrame>
        <p:nvGraphicFramePr>
          <p:cNvPr id="8194" name="차트 66"/>
          <p:cNvGraphicFramePr>
            <a:graphicFrameLocks/>
          </p:cNvGraphicFramePr>
          <p:nvPr/>
        </p:nvGraphicFramePr>
        <p:xfrm>
          <a:off x="357188" y="4071938"/>
          <a:ext cx="564356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5" r:id="rId3" imgW="5639289" imgH="2493480" progId="Excel.Sheet.8">
                  <p:embed/>
                </p:oleObj>
              </mc:Choice>
              <mc:Fallback>
                <p:oleObj r:id="rId3" imgW="5639289" imgH="2493480" progId="Excel.Sheet.8">
                  <p:embed/>
                  <p:pic>
                    <p:nvPicPr>
                      <p:cNvPr id="0" name="차트 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071938"/>
                        <a:ext cx="5643562" cy="249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타원 15"/>
          <p:cNvSpPr/>
          <p:nvPr/>
        </p:nvSpPr>
        <p:spPr>
          <a:xfrm>
            <a:off x="4071934" y="3286124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#120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김형준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재고관리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실시간 재고현황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음료류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u="sng" dirty="0">
                          <a:latin typeface="맑은 고딕" pitchFamily="50" charset="-127"/>
                          <a:ea typeface="맑은 고딕" pitchFamily="50" charset="-127"/>
                        </a:rPr>
                        <a:t>▣ </a:t>
                      </a:r>
                      <a:r>
                        <a:rPr kumimoji="0" lang="ko-KR" altLang="en-US" sz="1200" u="sng" dirty="0" err="1">
                          <a:latin typeface="맑은 고딕" pitchFamily="50" charset="-127"/>
                          <a:ea typeface="맑은 고딕" pitchFamily="50" charset="-127"/>
                        </a:rPr>
                        <a:t>실시간재고현황</a:t>
                      </a:r>
                      <a:endParaRPr kumimoji="0" lang="en-US" altLang="ko-KR" sz="12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dirty="0">
                          <a:latin typeface="맑은 고딕" pitchFamily="50" charset="-127"/>
                          <a:ea typeface="맑은 고딕" pitchFamily="50" charset="-127"/>
                        </a:rPr>
                        <a:t>주문관리 메뉴에서 실시간 재고현황에</a:t>
                      </a:r>
                      <a:r>
                        <a:rPr kumimoji="0" lang="en-US" altLang="ko-KR" sz="1200" u="none" dirty="0">
                          <a:latin typeface="맑은 고딕" pitchFamily="50" charset="-127"/>
                          <a:ea typeface="맑은 고딕" pitchFamily="50" charset="-127"/>
                        </a:rPr>
                        <a:t>Mouse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Up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u="none" baseline="0" dirty="0"/>
                        <a:t>Slide 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로 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안주류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Menu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가 나타난다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식사류를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Click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하면 </a:t>
                      </a:r>
                      <a:r>
                        <a:rPr kumimoji="0" lang="ko-KR" altLang="en-US" sz="1200" u="none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식사류별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 재고량이</a:t>
                      </a:r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Flex </a:t>
                      </a:r>
                      <a:r>
                        <a:rPr kumimoji="0" lang="ko-KR" altLang="en-US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그래프로 출력된다</a:t>
                      </a:r>
                      <a:r>
                        <a:rPr kumimoji="0" lang="en-US" altLang="ko-KR" sz="1200" u="none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200" u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u="none" dirty="0"/>
                        <a:t>Flex </a:t>
                      </a:r>
                      <a:r>
                        <a:rPr lang="ko-KR" altLang="en-US" sz="1200" u="none" dirty="0"/>
                        <a:t>그래프에 </a:t>
                      </a:r>
                      <a:r>
                        <a:rPr lang="en-US" altLang="ko-KR" sz="1200" u="none" dirty="0"/>
                        <a:t>Mouse</a:t>
                      </a:r>
                      <a:r>
                        <a:rPr lang="en-US" altLang="ko-KR" sz="1200" u="none" baseline="0" dirty="0"/>
                        <a:t> Up</a:t>
                      </a:r>
                      <a:r>
                        <a:rPr lang="ko-KR" altLang="en-US" sz="1200" u="none" baseline="0" dirty="0"/>
                        <a:t>하면 식사명과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재고량이 </a:t>
                      </a:r>
                      <a:r>
                        <a:rPr lang="ko-KR" altLang="en-US" sz="1200" u="none" baseline="0" dirty="0" err="1"/>
                        <a:t>표시되도록한다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u="none" baseline="0" dirty="0"/>
                        <a:t>실시간 재고량은 </a:t>
                      </a:r>
                      <a:r>
                        <a:rPr lang="ko-KR" altLang="en-US" sz="1200" u="none" baseline="0" dirty="0" err="1"/>
                        <a:t>입고량</a:t>
                      </a:r>
                      <a:r>
                        <a:rPr lang="ko-KR" altLang="en-US" sz="1200" u="none" baseline="0" dirty="0"/>
                        <a:t> </a:t>
                      </a:r>
                      <a:r>
                        <a:rPr lang="en-US" altLang="ko-KR" sz="1200" u="none" baseline="0" dirty="0"/>
                        <a:t>– </a:t>
                      </a:r>
                      <a:r>
                        <a:rPr lang="ko-KR" altLang="en-US" sz="1200" u="none" baseline="0" dirty="0"/>
                        <a:t>판매량으로</a:t>
                      </a:r>
                      <a:endParaRPr lang="en-US" altLang="ko-KR" sz="1200" u="none" baseline="0" dirty="0"/>
                    </a:p>
                    <a:p>
                      <a:pPr latinLnBrk="1"/>
                      <a:r>
                        <a:rPr lang="ko-KR" altLang="en-US" sz="1200" u="none" baseline="0" dirty="0"/>
                        <a:t>실시간으로 본사</a:t>
                      </a:r>
                      <a:r>
                        <a:rPr lang="en-US" altLang="ko-KR" sz="1200" u="none" baseline="0" dirty="0"/>
                        <a:t>DB</a:t>
                      </a:r>
                      <a:r>
                        <a:rPr lang="ko-KR" altLang="en-US" sz="1200" u="none" baseline="0" dirty="0"/>
                        <a:t>에 엡데이트 된다</a:t>
                      </a:r>
                      <a:r>
                        <a:rPr lang="en-US" altLang="ko-KR" sz="1200" u="none" baseline="0" dirty="0"/>
                        <a:t>.</a:t>
                      </a:r>
                      <a:endParaRPr lang="ko-KR" altLang="en-US" sz="1200" u="none" dirty="0"/>
                    </a:p>
                    <a:p>
                      <a:pPr latinLnBrk="1"/>
                      <a:endParaRPr kumimoji="0" lang="en-US" altLang="ko-KR" sz="1200" u="none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5750" y="1714500"/>
            <a:ext cx="75565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WIMS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5743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주문관리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6288" y="1714500"/>
            <a:ext cx="827087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86250" y="1714500"/>
            <a:ext cx="827088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게시판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214938" y="1714500"/>
            <a:ext cx="857250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16288" y="2143125"/>
            <a:ext cx="827087" cy="3571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입고현황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6288" y="2500313"/>
            <a:ext cx="827087" cy="50006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실시간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재고현황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Mouse Up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58792" y="2500306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8120" y="2880356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안주류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58123" y="3279489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식사류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73163" y="1714500"/>
            <a:ext cx="1041400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판매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매출관리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58120" y="3594737"/>
            <a:ext cx="827088" cy="40576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음료류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071934" y="3616120"/>
            <a:ext cx="9724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/>
          <p:cNvGraphicFramePr/>
          <p:nvPr/>
        </p:nvGraphicFramePr>
        <p:xfrm>
          <a:off x="357158" y="4071942"/>
          <a:ext cx="5715040" cy="2460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#121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214810" y="2285992"/>
            <a:ext cx="785818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본사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14810" y="2571744"/>
            <a:ext cx="785818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8596" y="2857496"/>
            <a:ext cx="5500726" cy="37862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>
                <a:solidFill>
                  <a:schemeClr val="tx1"/>
                </a:solidFill>
                <a:latin typeface="+mn-ea"/>
              </a:rPr>
              <a:t>본사게시판 </a:t>
            </a: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최근 내용</a:t>
            </a:r>
          </a:p>
        </p:txBody>
      </p:sp>
      <p:sp>
        <p:nvSpPr>
          <p:cNvPr id="15" name="순서도: 연결자 14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16" name="순서도: 연결자 15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17" name="순서도: 연결자 16"/>
          <p:cNvSpPr/>
          <p:nvPr/>
        </p:nvSpPr>
        <p:spPr>
          <a:xfrm>
            <a:off x="571472" y="4056101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7</a:t>
            </a:r>
            <a:endParaRPr kumimoji="0" lang="ko-KR" altLang="en-US" sz="1000" dirty="0"/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459551" y="4559129"/>
            <a:ext cx="402076" cy="794"/>
          </a:xfrm>
          <a:prstGeom prst="line">
            <a:avLst/>
          </a:prstGeom>
          <a:ln w="31750" cmpd="thinThick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992652" y="4607727"/>
            <a:ext cx="473514" cy="794"/>
          </a:xfrm>
          <a:prstGeom prst="line">
            <a:avLst/>
          </a:prstGeom>
          <a:ln w="31750" cmpd="thinThick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902904" y="4013382"/>
            <a:ext cx="2597526" cy="2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14810" y="3286124"/>
            <a:ext cx="1428760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2701733" y="4844087"/>
            <a:ext cx="2741196" cy="79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86248" y="3929066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286248" y="4429132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286248" y="5000636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4288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u="sng" dirty="0">
                <a:latin typeface="맑은 고딕" pitchFamily="50" charset="-127"/>
                <a:ea typeface="맑은 고딕" pitchFamily="50" charset="-127"/>
              </a:rPr>
              <a:t>▣ 지점</a:t>
            </a:r>
            <a:r>
              <a:rPr kumimoji="0" lang="en-US" altLang="ko-KR" u="sng" dirty="0">
                <a:latin typeface="맑은 고딕" pitchFamily="50" charset="-127"/>
                <a:ea typeface="맑은 고딕" pitchFamily="50" charset="-127"/>
              </a:rPr>
              <a:t>MAIN</a:t>
            </a:r>
          </a:p>
          <a:p>
            <a:endParaRPr kumimoji="0" lang="en-US" altLang="ko-KR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지점 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로 로그인 한 화면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5074" y="2857496"/>
            <a:ext cx="2928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본사에서 지점으로 전해주는 게시물 들을 실시간으로 확인 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공지사항은 본사 게시판 및 지점 게시판에서 모두 동일 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en-US" altLang="ko-KR" sz="1400" dirty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43500" y="1857375"/>
            <a:ext cx="714375" cy="428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86116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28625" y="1857375"/>
            <a:ext cx="85725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WIMS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28733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판매</a:t>
            </a:r>
            <a:r>
              <a:rPr kumimoji="0" lang="en-US" altLang="ko-KR" sz="1000" b="1" dirty="0">
                <a:solidFill>
                  <a:schemeClr val="tx1"/>
                </a:solidFill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57422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4810" y="1857364"/>
            <a:ext cx="785813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3" name="타원 12"/>
          <p:cNvSpPr/>
          <p:nvPr/>
        </p:nvSpPr>
        <p:spPr>
          <a:xfrm>
            <a:off x="4102428" y="2298871"/>
            <a:ext cx="1000132" cy="272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#122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28596" y="2428868"/>
            <a:ext cx="550072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본사게시판 최근 내용</a:t>
            </a:r>
          </a:p>
        </p:txBody>
      </p:sp>
      <p:sp>
        <p:nvSpPr>
          <p:cNvPr id="5" name="순서도: 연결자 4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6" name="순서도: 연결자 5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643042" y="2928934"/>
            <a:ext cx="4143404" cy="3429024"/>
          </a:xfrm>
          <a:prstGeom prst="rect">
            <a:avLst/>
          </a:prstGeom>
          <a:ln w="38100" cap="rnd" cmpd="sng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 u="sng" dirty="0"/>
          </a:p>
          <a:p>
            <a:r>
              <a:rPr lang="en-US" altLang="ko-KR" b="1" dirty="0"/>
              <a:t>    </a:t>
            </a:r>
            <a:r>
              <a:rPr lang="ko-KR" altLang="en-US" b="1" u="sng" dirty="0"/>
              <a:t>내용</a:t>
            </a:r>
            <a:r>
              <a:rPr lang="en-US" altLang="ko-KR" b="1" u="sng" dirty="0"/>
              <a:t>~~~~~~~</a:t>
            </a:r>
          </a:p>
          <a:p>
            <a:r>
              <a:rPr lang="en-US" altLang="ko-KR" b="1" dirty="0"/>
              <a:t>    </a:t>
            </a:r>
            <a:r>
              <a:rPr lang="en-US" altLang="ko-KR" b="1" u="sng" dirty="0"/>
              <a:t>~~~~~~~~~~</a:t>
            </a:r>
            <a:endParaRPr lang="ko-KR" alt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785918" y="289305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(Ajax </a:t>
            </a:r>
            <a:r>
              <a:rPr lang="ko-KR" altLang="en-US" sz="1400" b="1" dirty="0"/>
              <a:t>구현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8" name="아래로 구부러진 화살표 17"/>
          <p:cNvSpPr/>
          <p:nvPr/>
        </p:nvSpPr>
        <p:spPr>
          <a:xfrm rot="20681731">
            <a:off x="979458" y="2818889"/>
            <a:ext cx="857256" cy="5000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9196" y="3214686"/>
            <a:ext cx="9029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다운로드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71670" y="5000636"/>
            <a:ext cx="328614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댓글</a:t>
            </a:r>
            <a:r>
              <a:rPr lang="ko-KR" altLang="en-US" dirty="0"/>
              <a:t> 입력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86182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6215074" y="1714500"/>
            <a:ext cx="2928926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본사 게시물 확인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게시물을 클릭 하면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Ajax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형식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으로 게시물의 내용과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내용 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입력 수정 할 수 있는 창이 생기게 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화면이동 없이 모든 게시물을 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읽고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덧글을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쓸 수 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지점에서는 본사가 게시한 내용을 수정하거나 삭제할 수 있는 권한이 없다</a:t>
            </a:r>
            <a:r>
              <a:rPr kumimoji="0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0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또한 삭제 할 수 있는 권한이 없다</a:t>
            </a:r>
            <a:r>
              <a:rPr kumimoji="0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785918" y="4856172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71670" y="4000504"/>
            <a:ext cx="3286148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785918" y="3998916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14876" y="6000768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목록보기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4546" y="4071942"/>
            <a:ext cx="29289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댓글</a:t>
            </a:r>
            <a:r>
              <a:rPr lang="en-US" altLang="ko-KR" dirty="0"/>
              <a:t>.....               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댓글</a:t>
            </a:r>
            <a:r>
              <a:rPr lang="en-US" altLang="ko-KR" dirty="0"/>
              <a:t>.....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43500" y="1857375"/>
            <a:ext cx="714375" cy="428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86116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8625" y="1857375"/>
            <a:ext cx="85725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WIMS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28733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판매</a:t>
            </a:r>
            <a:r>
              <a:rPr kumimoji="0" lang="en-US" altLang="ko-KR" sz="1000" b="1" dirty="0">
                <a:solidFill>
                  <a:schemeClr val="tx1"/>
                </a:solidFill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357422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214810" y="1857364"/>
            <a:ext cx="785813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#123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28596" y="2857496"/>
            <a:ext cx="5500726" cy="37862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지점게시판 최근 내용</a:t>
            </a:r>
          </a:p>
        </p:txBody>
      </p:sp>
      <p:sp>
        <p:nvSpPr>
          <p:cNvPr id="14" name="순서도: 연결자 13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15" name="순서도: 연결자 14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16" name="순서도: 연결자 15"/>
          <p:cNvSpPr/>
          <p:nvPr/>
        </p:nvSpPr>
        <p:spPr>
          <a:xfrm>
            <a:off x="571472" y="4056101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7</a:t>
            </a:r>
            <a:endParaRPr kumimoji="0"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459551" y="4559129"/>
            <a:ext cx="402076" cy="794"/>
          </a:xfrm>
          <a:prstGeom prst="line">
            <a:avLst/>
          </a:prstGeom>
          <a:ln w="31750" cmpd="thinThick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992652" y="4607727"/>
            <a:ext cx="473514" cy="794"/>
          </a:xfrm>
          <a:prstGeom prst="line">
            <a:avLst/>
          </a:prstGeom>
          <a:ln w="31750" cmpd="thinThick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902904" y="4013382"/>
            <a:ext cx="2597526" cy="2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14810" y="3286124"/>
            <a:ext cx="1428760" cy="285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2701733" y="4844087"/>
            <a:ext cx="2741196" cy="79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286248" y="3929066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86248" y="4429132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286248" y="5000636"/>
            <a:ext cx="1285884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1"/>
          <p:cNvSpPr txBox="1">
            <a:spLocks noChangeArrowheads="1"/>
          </p:cNvSpPr>
          <p:nvPr/>
        </p:nvSpPr>
        <p:spPr bwMode="auto">
          <a:xfrm>
            <a:off x="6357938" y="1714500"/>
            <a:ext cx="24288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u="sng" dirty="0">
                <a:latin typeface="맑은 고딕" pitchFamily="50" charset="-127"/>
                <a:ea typeface="맑은 고딕" pitchFamily="50" charset="-127"/>
              </a:rPr>
              <a:t>▣ 지점</a:t>
            </a:r>
            <a:r>
              <a:rPr kumimoji="0" lang="en-US" altLang="ko-KR" u="sng" dirty="0">
                <a:latin typeface="맑은 고딕" pitchFamily="50" charset="-127"/>
                <a:ea typeface="맑은 고딕" pitchFamily="50" charset="-127"/>
              </a:rPr>
              <a:t>MAIN</a:t>
            </a:r>
          </a:p>
          <a:p>
            <a:endParaRPr kumimoji="0" lang="en-US" altLang="ko-KR" u="sng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지점 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로 로그인 한 화면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074" y="2857496"/>
            <a:ext cx="2928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본사에서 지점으로 전해주는 게시물 들을 실시간으로 확인 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공지사항은 본사 게시판 및 지점 게시판에서 모두 동일 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en-US" altLang="ko-KR" sz="1400" dirty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  <a:p>
            <a:pPr>
              <a:buFont typeface="Arial" pitchFamily="34" charset="0"/>
              <a:buChar char="•"/>
            </a:pPr>
            <a:endParaRPr lang="en-US" altLang="ko-KR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4214810" y="2285992"/>
            <a:ext cx="785818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본사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14810" y="2571744"/>
            <a:ext cx="785818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bg1"/>
                </a:solidFill>
              </a:rPr>
              <a:t>지점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43500" y="1857375"/>
            <a:ext cx="714375" cy="428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86116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8625" y="1857375"/>
            <a:ext cx="85725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WIMS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428733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판매</a:t>
            </a:r>
            <a:r>
              <a:rPr kumimoji="0" lang="en-US" altLang="ko-KR" sz="1000" b="1" dirty="0">
                <a:solidFill>
                  <a:schemeClr val="tx1"/>
                </a:solidFill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357422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214810" y="1857364"/>
            <a:ext cx="785813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44" name="타원 43"/>
          <p:cNvSpPr/>
          <p:nvPr/>
        </p:nvSpPr>
        <p:spPr>
          <a:xfrm>
            <a:off x="4102428" y="2570975"/>
            <a:ext cx="1000132" cy="272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#124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28596" y="2428868"/>
            <a:ext cx="5500726" cy="42148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지점게시판 최근 내용</a:t>
            </a:r>
          </a:p>
        </p:txBody>
      </p:sp>
      <p:sp>
        <p:nvSpPr>
          <p:cNvPr id="5" name="순서도: 연결자 4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6" name="순서도: 연결자 5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643042" y="2928934"/>
            <a:ext cx="4143404" cy="3429024"/>
          </a:xfrm>
          <a:prstGeom prst="rect">
            <a:avLst/>
          </a:prstGeom>
          <a:ln w="38100" cap="rnd" cmpd="sng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 u="sng" dirty="0"/>
          </a:p>
          <a:p>
            <a:r>
              <a:rPr lang="en-US" altLang="ko-KR" b="1" dirty="0"/>
              <a:t>    </a:t>
            </a:r>
            <a:r>
              <a:rPr lang="ko-KR" altLang="en-US" b="1" u="sng" dirty="0"/>
              <a:t>내용</a:t>
            </a:r>
            <a:r>
              <a:rPr lang="en-US" altLang="ko-KR" b="1" u="sng" dirty="0"/>
              <a:t>~~~~~~~</a:t>
            </a:r>
          </a:p>
          <a:p>
            <a:r>
              <a:rPr lang="en-US" altLang="ko-KR" b="1" dirty="0"/>
              <a:t>    </a:t>
            </a:r>
            <a:r>
              <a:rPr lang="en-US" altLang="ko-KR" b="1" u="sng" dirty="0"/>
              <a:t>~~~~~~~~~~</a:t>
            </a:r>
            <a:endParaRPr lang="ko-KR" alt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785918" y="289305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(Ajax </a:t>
            </a:r>
            <a:r>
              <a:rPr lang="ko-KR" altLang="en-US" sz="1400" b="1" dirty="0"/>
              <a:t>구현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8" name="아래로 구부러진 화살표 17"/>
          <p:cNvSpPr/>
          <p:nvPr/>
        </p:nvSpPr>
        <p:spPr>
          <a:xfrm rot="20681731">
            <a:off x="979458" y="2818889"/>
            <a:ext cx="857256" cy="5000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14876" y="3286124"/>
            <a:ext cx="9029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다운로드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786182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14876" y="6000768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039001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71670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85918" y="3214686"/>
            <a:ext cx="3929090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71670" y="5286388"/>
            <a:ext cx="328614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댓글</a:t>
            </a:r>
            <a:r>
              <a:rPr lang="ko-KR" altLang="en-US" dirty="0"/>
              <a:t> 입력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785918" y="5213362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85918" y="4566799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4546" y="4562551"/>
            <a:ext cx="31432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댓글</a:t>
            </a:r>
            <a:r>
              <a:rPr lang="en-US" altLang="ko-KR" dirty="0"/>
              <a:t>.....               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댓글</a:t>
            </a:r>
            <a:r>
              <a:rPr lang="en-US" altLang="ko-KR" dirty="0"/>
              <a:t>.....</a:t>
            </a:r>
            <a:endParaRPr lang="ko-KR" altLang="en-US" dirty="0"/>
          </a:p>
        </p:txBody>
      </p:sp>
      <p:sp>
        <p:nvSpPr>
          <p:cNvPr id="34" name="TextBox 31"/>
          <p:cNvSpPr txBox="1">
            <a:spLocks noChangeArrowheads="1"/>
          </p:cNvSpPr>
          <p:nvPr/>
        </p:nvSpPr>
        <p:spPr bwMode="auto">
          <a:xfrm>
            <a:off x="6215074" y="1714500"/>
            <a:ext cx="2928926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지점 게시물 확인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게시물을 클릭 하면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Ajax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형식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으로 게시물의 내용과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내용 </a:t>
            </a:r>
            <a:b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덧글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입력 수정 할 수 있는 창이 생기게 된다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해당 지점에서 게시한 내용을 화면이동 없이 읽고 수정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삭제 할 수 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댓글에</a:t>
            </a:r>
            <a:r>
              <a:rPr kumimoji="0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대해서는 삭제 및 수정할 수 있는 권한이 없다</a:t>
            </a:r>
            <a:r>
              <a:rPr kumimoji="0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43500" y="1857375"/>
            <a:ext cx="714375" cy="428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86116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8625" y="1857375"/>
            <a:ext cx="85725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WIMS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428733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판매</a:t>
            </a:r>
            <a:r>
              <a:rPr kumimoji="0" lang="en-US" altLang="ko-KR" sz="1000" b="1" dirty="0">
                <a:solidFill>
                  <a:schemeClr val="tx1"/>
                </a:solidFill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357422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214810" y="1857364"/>
            <a:ext cx="785813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438" y="46038"/>
          <a:ext cx="9001189" cy="1097280"/>
        </p:xfrm>
        <a:graphic>
          <a:graphicData uri="http://schemas.openxmlformats.org/drawingml/2006/table">
            <a:tbl>
              <a:tblPr/>
              <a:tblGrid>
                <a:gridCol w="228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8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2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baseline="0" dirty="0"/>
                        <a:t>지점</a:t>
                      </a:r>
                    </a:p>
                  </a:txBody>
                  <a:tcPr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/>
                        <a:t>프로젝트명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WIMS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#125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박선규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최종수정일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/>
                        <a:t>2007-11-02</a:t>
                      </a:r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지점 게시판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페이지경로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1438" y="1214438"/>
          <a:ext cx="9001156" cy="5500741"/>
        </p:xfrm>
        <a:graphic>
          <a:graphicData uri="http://schemas.openxmlformats.org/drawingml/2006/table">
            <a:tbl>
              <a:tblPr/>
              <a:tblGrid>
                <a:gridCol w="6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[</a:t>
                      </a:r>
                      <a:r>
                        <a:rPr lang="ko-KR" altLang="en-US" sz="1200" b="0" dirty="0"/>
                        <a:t>화면구성</a:t>
                      </a:r>
                      <a:r>
                        <a:rPr lang="en-US" altLang="ko-KR" sz="1200" b="0" dirty="0"/>
                        <a:t>]</a:t>
                      </a:r>
                      <a:endParaRPr lang="ko-KR" altLang="en-US" sz="1200" b="0" dirty="0"/>
                    </a:p>
                  </a:txBody>
                  <a:tcPr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28596" y="2428868"/>
            <a:ext cx="5500726" cy="42148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u="sng" dirty="0">
                <a:solidFill>
                  <a:schemeClr val="tx1"/>
                </a:solidFill>
                <a:latin typeface="+mn-ea"/>
              </a:rPr>
              <a:t>지점게시판 최근 내용</a:t>
            </a:r>
          </a:p>
        </p:txBody>
      </p:sp>
      <p:sp>
        <p:nvSpPr>
          <p:cNvPr id="5" name="순서도: 연결자 4"/>
          <p:cNvSpPr/>
          <p:nvPr/>
        </p:nvSpPr>
        <p:spPr>
          <a:xfrm>
            <a:off x="571472" y="3338103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9</a:t>
            </a:r>
            <a:endParaRPr kumimoji="0" lang="ko-KR" altLang="en-US" sz="1000" dirty="0"/>
          </a:p>
        </p:txBody>
      </p:sp>
      <p:sp>
        <p:nvSpPr>
          <p:cNvPr id="6" name="순서도: 연결자 5"/>
          <p:cNvSpPr/>
          <p:nvPr/>
        </p:nvSpPr>
        <p:spPr>
          <a:xfrm>
            <a:off x="571472" y="3695470"/>
            <a:ext cx="244475" cy="2174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/>
              <a:t>8</a:t>
            </a:r>
            <a:endParaRPr kumimoji="0"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916759" y="3332780"/>
            <a:ext cx="2583671" cy="23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2904" y="3701873"/>
            <a:ext cx="2597526" cy="227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게시물 내용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643042" y="2928934"/>
            <a:ext cx="4143404" cy="3429024"/>
          </a:xfrm>
          <a:prstGeom prst="rect">
            <a:avLst/>
          </a:prstGeom>
          <a:ln w="38100" cap="rnd" cmpd="sng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 u="sng" dirty="0"/>
          </a:p>
          <a:p>
            <a:r>
              <a:rPr lang="en-US" altLang="ko-KR" b="1" dirty="0"/>
              <a:t>    </a:t>
            </a:r>
            <a:r>
              <a:rPr lang="ko-KR" altLang="en-US" b="1" u="sng" dirty="0"/>
              <a:t>내용</a:t>
            </a:r>
            <a:r>
              <a:rPr lang="en-US" altLang="ko-KR" b="1" u="sng" dirty="0"/>
              <a:t>~~~~~~~</a:t>
            </a:r>
          </a:p>
          <a:p>
            <a:r>
              <a:rPr lang="en-US" altLang="ko-KR" b="1" dirty="0"/>
              <a:t>    </a:t>
            </a:r>
            <a:r>
              <a:rPr lang="en-US" altLang="ko-KR" b="1" u="sng" dirty="0"/>
              <a:t>~~~~~~~~~~</a:t>
            </a:r>
            <a:endParaRPr lang="ko-KR" alt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785918" y="289305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(Ajax </a:t>
            </a:r>
            <a:r>
              <a:rPr lang="ko-KR" altLang="en-US" sz="1400" b="1" dirty="0"/>
              <a:t>구현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3" name="아래로 구부러진 화살표 12"/>
          <p:cNvSpPr/>
          <p:nvPr/>
        </p:nvSpPr>
        <p:spPr>
          <a:xfrm rot="20681731">
            <a:off x="979458" y="2818889"/>
            <a:ext cx="857256" cy="5000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4876" y="3286124"/>
            <a:ext cx="9029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다운로드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86182" y="6000768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14876" y="6000768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39001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71670" y="4143380"/>
            <a:ext cx="78581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785918" y="3214686"/>
            <a:ext cx="3929090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71670" y="5286388"/>
            <a:ext cx="328614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댓글</a:t>
            </a:r>
            <a:r>
              <a:rPr lang="ko-KR" altLang="en-US" dirty="0"/>
              <a:t> 입력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85918" y="5213362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85918" y="4566799"/>
            <a:ext cx="39290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4546" y="4562551"/>
            <a:ext cx="31432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댓글</a:t>
            </a:r>
            <a:r>
              <a:rPr lang="en-US" altLang="ko-KR" dirty="0"/>
              <a:t>.....               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댓글</a:t>
            </a:r>
            <a:r>
              <a:rPr lang="en-US" altLang="ko-KR" dirty="0"/>
              <a:t>.....</a:t>
            </a:r>
            <a:endParaRPr lang="ko-KR" altLang="en-US" dirty="0"/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6215074" y="1714500"/>
            <a:ext cx="2928926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▣ 다운로드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본사에서 내려주는 첨부파일을 </a:t>
            </a:r>
            <a:b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다운로드 받을 수 있다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다운받은 양식을 작성하여 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게시판에 올려서 업무 효과를 </a:t>
            </a:r>
            <a:b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개선 한다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9002" y="2415220"/>
            <a:ext cx="3571900" cy="4214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쪽 화살표 29"/>
          <p:cNvSpPr/>
          <p:nvPr/>
        </p:nvSpPr>
        <p:spPr>
          <a:xfrm rot="16200000">
            <a:off x="3670808" y="3041522"/>
            <a:ext cx="928694" cy="846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altLang="ko-KR" sz="1000" dirty="0"/>
              <a:t>Click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1000100" y="3071810"/>
            <a:ext cx="250033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다운로드 받으시겠습니까</a:t>
            </a:r>
            <a:r>
              <a:rPr lang="en-US" altLang="ko-KR" sz="1400" dirty="0"/>
              <a:t>~?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928662" y="4572008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357422" y="4572008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아니오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43500" y="1857375"/>
            <a:ext cx="714375" cy="428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</a:rPr>
              <a:t>LOG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86116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28625" y="1857375"/>
            <a:ext cx="85725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</a:rPr>
              <a:t>WIMS </a:t>
            </a:r>
            <a:r>
              <a:rPr kumimoji="0" lang="ko-KR" altLang="en-US" sz="10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28733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판매</a:t>
            </a:r>
            <a:r>
              <a:rPr kumimoji="0" lang="en-US" altLang="ko-KR" sz="1000" b="1" dirty="0">
                <a:solidFill>
                  <a:schemeClr val="tx1"/>
                </a:solidFill>
              </a:rPr>
              <a:t>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57422" y="1857375"/>
            <a:ext cx="785813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4810" y="1857364"/>
            <a:ext cx="785813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</a:rPr>
              <a:t>게시판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11452</Words>
  <Application>Microsoft Office PowerPoint</Application>
  <PresentationFormat>화면 슬라이드 쇼(4:3)</PresentationFormat>
  <Paragraphs>5271</Paragraphs>
  <Slides>100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100</vt:i4>
      </vt:variant>
    </vt:vector>
  </HeadingPairs>
  <TitlesOfParts>
    <vt:vector size="109" baseType="lpstr">
      <vt:lpstr>굴림체</vt:lpstr>
      <vt:lpstr>돋움</vt:lpstr>
      <vt:lpstr>맑은 고딕</vt:lpstr>
      <vt:lpstr>Arial</vt:lpstr>
      <vt:lpstr>Wingdings</vt:lpstr>
      <vt:lpstr>Office 테마</vt:lpstr>
      <vt:lpstr>Worksheet</vt:lpstr>
      <vt:lpstr>Microsoft Excel 97-2003 Worksheet</vt:lpstr>
      <vt:lpstr>차트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khclass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skpark</dc:creator>
  <cp:lastModifiedBy>김 호진</cp:lastModifiedBy>
  <cp:revision>74</cp:revision>
  <dcterms:created xsi:type="dcterms:W3CDTF">2007-10-25T07:00:18Z</dcterms:created>
  <dcterms:modified xsi:type="dcterms:W3CDTF">2018-06-25T01:32:24Z</dcterms:modified>
</cp:coreProperties>
</file>