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2" r:id="rId3"/>
    <p:sldId id="264" r:id="rId4"/>
    <p:sldId id="260" r:id="rId5"/>
    <p:sldId id="265" r:id="rId6"/>
    <p:sldId id="257" r:id="rId7"/>
    <p:sldId id="263" r:id="rId8"/>
    <p:sldId id="266" r:id="rId9"/>
    <p:sldId id="267" r:id="rId10"/>
    <p:sldId id="261" r:id="rId11"/>
    <p:sldId id="269" r:id="rId12"/>
    <p:sldId id="268" r:id="rId13"/>
    <p:sldId id="271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044" autoAdjust="0"/>
  </p:normalViewPr>
  <p:slideViewPr>
    <p:cSldViewPr snapToGrid="0">
      <p:cViewPr varScale="1">
        <p:scale>
          <a:sx n="57" d="100"/>
          <a:sy n="57" d="100"/>
        </p:scale>
        <p:origin x="12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3F95DB-C6D0-49CD-A851-0D2ED58E7780}" type="datetimeFigureOut">
              <a:rPr lang="zh-CN" altLang="en-US" smtClean="0"/>
              <a:t>7-8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156C6-14F4-496E-90A8-BD87A5797A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85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同类工作比较，建立一个通用的模型，抽象不同问题的相似性，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156C6-14F4-496E-90A8-BD87A5797A6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458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安全方面的，实验做个</a:t>
            </a:r>
            <a:r>
              <a:rPr lang="en-US" altLang="zh-CN" dirty="0" smtClean="0"/>
              <a:t>app</a:t>
            </a:r>
            <a:r>
              <a:rPr lang="zh-CN" altLang="en-US" dirty="0" smtClean="0"/>
              <a:t>，模型点击来得到实际的</a:t>
            </a:r>
            <a:r>
              <a:rPr lang="en-US" altLang="zh-CN" dirty="0" smtClean="0"/>
              <a:t>reward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156C6-14F4-496E-90A8-BD87A5797A6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676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 gambler</a:t>
            </a:r>
            <a:r>
              <a:rPr lang="en-US" altLang="zh-CN" baseline="0" dirty="0" smtClean="0"/>
              <a:t> faces with several bandits, each time, he pulls the lever, it will return some rewards, but it doesn’t fixed. It has a unknown distribution.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156C6-14F4-496E-90A8-BD87A5797A6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508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对一种疾病尝试</a:t>
            </a:r>
            <a:r>
              <a:rPr lang="en-US" altLang="zh-CN" dirty="0" smtClean="0"/>
              <a:t>K</a:t>
            </a:r>
            <a:r>
              <a:rPr lang="zh-CN" altLang="en-US" dirty="0" smtClean="0"/>
              <a:t>中治疗方案，希望能够找到治疗效果最好的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156C6-14F4-496E-90A8-BD87A5797A6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946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假设有一个</a:t>
            </a:r>
            <a:r>
              <a:rPr lang="en-US" altLang="zh-CN" dirty="0" smtClean="0"/>
              <a:t>sensing</a:t>
            </a:r>
            <a:r>
              <a:rPr lang="zh-CN" altLang="en-US" dirty="0" smtClean="0"/>
              <a:t>任务，</a:t>
            </a:r>
            <a:endParaRPr lang="en-US" altLang="zh-CN" dirty="0" smtClean="0"/>
          </a:p>
          <a:p>
            <a:r>
              <a:rPr lang="zh-CN" altLang="en-US" dirty="0" smtClean="0"/>
              <a:t>两种说法：</a:t>
            </a:r>
            <a:endParaRPr lang="en-US" altLang="zh-CN" dirty="0" smtClean="0"/>
          </a:p>
          <a:p>
            <a:r>
              <a:rPr lang="en-US" altLang="zh-CN" dirty="0" smtClean="0"/>
              <a:t>1. </a:t>
            </a:r>
            <a:r>
              <a:rPr lang="zh-CN" altLang="en-US" dirty="0" smtClean="0"/>
              <a:t>在某个时刻</a:t>
            </a:r>
            <a:r>
              <a:rPr lang="en-US" altLang="zh-CN" dirty="0" smtClean="0"/>
              <a:t>requester</a:t>
            </a:r>
            <a:r>
              <a:rPr lang="zh-CN" altLang="en-US" dirty="0" smtClean="0"/>
              <a:t>产生一个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，然后他给他的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个联系人发送消息，</a:t>
            </a:r>
            <a:r>
              <a:rPr lang="en-US" altLang="zh-CN" dirty="0" smtClean="0"/>
              <a:t>workers</a:t>
            </a:r>
            <a:r>
              <a:rPr lang="zh-CN" altLang="en-US" dirty="0" smtClean="0"/>
              <a:t>回复对任务的报价和当前完成任务的能力等信息返回给</a:t>
            </a:r>
            <a:r>
              <a:rPr lang="en-US" altLang="zh-CN" dirty="0" smtClean="0"/>
              <a:t>requester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我们可以将它划分为若干个小的任务，然后分配依次分配</a:t>
            </a:r>
            <a:endParaRPr lang="en-US" altLang="zh-CN" dirty="0" smtClean="0"/>
          </a:p>
          <a:p>
            <a:r>
              <a:rPr lang="en-US" altLang="zh-CN" dirty="0" smtClean="0"/>
              <a:t>Requester</a:t>
            </a:r>
            <a:r>
              <a:rPr lang="zh-CN" altLang="en-US" dirty="0" smtClean="0"/>
              <a:t>根据</a:t>
            </a:r>
            <a:r>
              <a:rPr lang="en-US" altLang="zh-CN" dirty="0" smtClean="0"/>
              <a:t>contextual</a:t>
            </a:r>
            <a:r>
              <a:rPr lang="zh-CN" altLang="en-US" dirty="0" smtClean="0"/>
              <a:t>信息，选择较好的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执行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156C6-14F4-496E-90A8-BD87A5797A6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019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</a:t>
            </a:r>
            <a:r>
              <a:rPr lang="zh-CN" altLang="en-US" dirty="0" smtClean="0"/>
              <a:t>表示的是上下文信息，</a:t>
            </a:r>
            <a:r>
              <a:rPr lang="en-US" altLang="zh-CN" dirty="0" smtClean="0"/>
              <a:t>mu</a:t>
            </a:r>
            <a:r>
              <a:rPr lang="zh-CN" altLang="en-US" dirty="0" smtClean="0"/>
              <a:t>是未知参数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156C6-14F4-496E-90A8-BD87A5797A6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241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“</a:t>
            </a:r>
            <a:r>
              <a:rPr lang="en-US" altLang="zh-CN" dirty="0" smtClean="0"/>
              <a:t>observe reward</a:t>
            </a:r>
            <a:r>
              <a:rPr lang="zh-CN" altLang="en-US" dirty="0" smtClean="0"/>
              <a:t>” 指的是</a:t>
            </a:r>
            <a:r>
              <a:rPr lang="en-US" altLang="zh-CN" dirty="0" smtClean="0"/>
              <a:t>requester</a:t>
            </a:r>
            <a:r>
              <a:rPr lang="zh-CN" altLang="en-US" dirty="0" smtClean="0"/>
              <a:t>根据决策选了完成该任务的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， 如果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成功的完成了该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则</a:t>
            </a:r>
            <a:r>
              <a:rPr lang="en-US" altLang="zh-CN" dirty="0" smtClean="0"/>
              <a:t>reward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，否则为</a:t>
            </a:r>
            <a:r>
              <a:rPr lang="en-US" altLang="zh-CN" dirty="0" smtClean="0"/>
              <a:t>0</a:t>
            </a:r>
          </a:p>
          <a:p>
            <a:r>
              <a:rPr lang="zh-CN" altLang="en-US" dirty="0" smtClean="0"/>
              <a:t>随机生成的是直线，而对于采用本算法的是选择用户的</a:t>
            </a:r>
            <a:r>
              <a:rPr lang="en-US" altLang="zh-CN" dirty="0" smtClean="0"/>
              <a:t>reward</a:t>
            </a:r>
            <a:r>
              <a:rPr lang="zh-CN" altLang="en-US" dirty="0" smtClean="0"/>
              <a:t>越来越高，在趋于平衡的地方是</a:t>
            </a:r>
            <a:r>
              <a:rPr lang="en-US" altLang="zh-CN" dirty="0" smtClean="0"/>
              <a:t>tradeoff</a:t>
            </a:r>
            <a:r>
              <a:rPr lang="zh-CN" altLang="en-US" dirty="0" smtClean="0"/>
              <a:t>的位置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156C6-14F4-496E-90A8-BD87A5797A6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295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算法是分布式式的，不同于传统的集中式的需要平台的支撑。每个任务发布者独立的处理者自己工作的分配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156C6-14F4-496E-90A8-BD87A5797A6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84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Context</a:t>
            </a:r>
            <a:r>
              <a:rPr lang="zh-CN" altLang="en-US" dirty="0" smtClean="0"/>
              <a:t>中的第三个考虑的是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当前的位置和一些其他的因素导致的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156C6-14F4-496E-90A8-BD87A5797A6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4309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实验尝试的是不同的任务产生率的情况下，</a:t>
            </a:r>
            <a:r>
              <a:rPr lang="en-US" altLang="zh-CN" dirty="0" smtClean="0"/>
              <a:t>regret</a:t>
            </a:r>
            <a:r>
              <a:rPr lang="zh-CN" altLang="en-US" dirty="0" smtClean="0"/>
              <a:t>变化的情况，基本上在不同的产生率下，</a:t>
            </a:r>
            <a:r>
              <a:rPr lang="en-US" altLang="zh-CN" dirty="0" smtClean="0"/>
              <a:t>regret</a:t>
            </a:r>
            <a:r>
              <a:rPr lang="zh-CN" altLang="en-US" dirty="0" smtClean="0"/>
              <a:t>基本上很接近，</a:t>
            </a:r>
            <a:endParaRPr lang="en-US" altLang="zh-CN" dirty="0" smtClean="0"/>
          </a:p>
          <a:p>
            <a:r>
              <a:rPr lang="zh-CN" altLang="en-US" dirty="0" smtClean="0"/>
              <a:t>但是还是有些差别，仔细查看</a:t>
            </a:r>
            <a:r>
              <a:rPr lang="en-US" altLang="zh-CN" dirty="0" smtClean="0"/>
              <a:t>one hour </a:t>
            </a:r>
            <a:r>
              <a:rPr lang="zh-CN" altLang="en-US" dirty="0" smtClean="0"/>
              <a:t>这种情况稍微比</a:t>
            </a:r>
            <a:r>
              <a:rPr lang="en-US" altLang="zh-CN" dirty="0" smtClean="0"/>
              <a:t>half hour</a:t>
            </a:r>
            <a:r>
              <a:rPr lang="zh-CN" altLang="en-US" dirty="0" smtClean="0"/>
              <a:t>偏低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156C6-14F4-496E-90A8-BD87A5797A6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241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7C8C-9E7C-4EF9-A478-BFEDC3571E6D}" type="datetimeFigureOut">
              <a:rPr lang="zh-CN" altLang="en-US" smtClean="0"/>
              <a:t>7-8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07F06-35B2-4745-8F21-F62D4C829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717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7C8C-9E7C-4EF9-A478-BFEDC3571E6D}" type="datetimeFigureOut">
              <a:rPr lang="zh-CN" altLang="en-US" smtClean="0"/>
              <a:t>7-8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07F06-35B2-4745-8F21-F62D4C829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494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7C8C-9E7C-4EF9-A478-BFEDC3571E6D}" type="datetimeFigureOut">
              <a:rPr lang="zh-CN" altLang="en-US" smtClean="0"/>
              <a:t>7-8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07F06-35B2-4745-8F21-F62D4C829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297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7C8C-9E7C-4EF9-A478-BFEDC3571E6D}" type="datetimeFigureOut">
              <a:rPr lang="zh-CN" altLang="en-US" smtClean="0"/>
              <a:t>7-8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07F06-35B2-4745-8F21-F62D4C829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064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7C8C-9E7C-4EF9-A478-BFEDC3571E6D}" type="datetimeFigureOut">
              <a:rPr lang="zh-CN" altLang="en-US" smtClean="0"/>
              <a:t>7-8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07F06-35B2-4745-8F21-F62D4C829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938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7C8C-9E7C-4EF9-A478-BFEDC3571E6D}" type="datetimeFigureOut">
              <a:rPr lang="zh-CN" altLang="en-US" smtClean="0"/>
              <a:t>7-8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07F06-35B2-4745-8F21-F62D4C829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295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7C8C-9E7C-4EF9-A478-BFEDC3571E6D}" type="datetimeFigureOut">
              <a:rPr lang="zh-CN" altLang="en-US" smtClean="0"/>
              <a:t>7-8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07F06-35B2-4745-8F21-F62D4C829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511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7C8C-9E7C-4EF9-A478-BFEDC3571E6D}" type="datetimeFigureOut">
              <a:rPr lang="zh-CN" altLang="en-US" smtClean="0"/>
              <a:t>7-8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07F06-35B2-4745-8F21-F62D4C829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339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7C8C-9E7C-4EF9-A478-BFEDC3571E6D}" type="datetimeFigureOut">
              <a:rPr lang="zh-CN" altLang="en-US" smtClean="0"/>
              <a:t>7-8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07F06-35B2-4745-8F21-F62D4C829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27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7C8C-9E7C-4EF9-A478-BFEDC3571E6D}" type="datetimeFigureOut">
              <a:rPr lang="zh-CN" altLang="en-US" smtClean="0"/>
              <a:t>7-8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07F06-35B2-4745-8F21-F62D4C829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466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7C8C-9E7C-4EF9-A478-BFEDC3571E6D}" type="datetimeFigureOut">
              <a:rPr lang="zh-CN" altLang="en-US" smtClean="0"/>
              <a:t>7-8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07F06-35B2-4745-8F21-F62D4C829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403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57C8C-9E7C-4EF9-A478-BFEDC3571E6D}" type="datetimeFigureOut">
              <a:rPr lang="zh-CN" altLang="en-US" smtClean="0"/>
              <a:t>7-8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07F06-35B2-4745-8F21-F62D4C829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34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A multi-armed bandit incentive mechanism for task allocation in </a:t>
            </a:r>
            <a:r>
              <a:rPr lang="en-US" altLang="zh-CN" dirty="0" err="1" smtClean="0"/>
              <a:t>crowdsencing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77218" y="5294360"/>
            <a:ext cx="4185313" cy="451347"/>
          </a:xfrm>
        </p:spPr>
        <p:txBody>
          <a:bodyPr/>
          <a:lstStyle/>
          <a:p>
            <a:r>
              <a:rPr lang="en-US" altLang="zh-CN" dirty="0" smtClean="0"/>
              <a:t>Presented by: Yun Zhang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381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Contribution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Model task allocation to a MAB problem</a:t>
            </a:r>
          </a:p>
          <a:p>
            <a:r>
              <a:rPr lang="en-US" altLang="zh-CN" dirty="0" smtClean="0"/>
              <a:t>Design an algorithm to solve this problem with incentive mechanism</a:t>
            </a:r>
          </a:p>
          <a:p>
            <a:r>
              <a:rPr lang="en-US" altLang="zh-CN" dirty="0" smtClean="0"/>
              <a:t>Proof user truthful and the regret </a:t>
            </a:r>
            <a:r>
              <a:rPr lang="en-US" altLang="zh-CN" dirty="0" smtClean="0"/>
              <a:t>bound</a:t>
            </a:r>
          </a:p>
          <a:p>
            <a:r>
              <a:rPr lang="en-US" altLang="zh-CN" dirty="0" smtClean="0"/>
              <a:t>The algorithm is </a:t>
            </a:r>
            <a:r>
              <a:rPr lang="en-US" altLang="zh-CN" b="1" dirty="0" smtClean="0"/>
              <a:t>distributed algorithm</a:t>
            </a:r>
            <a:endParaRPr lang="en-US" altLang="zh-CN" b="1" dirty="0" smtClean="0"/>
          </a:p>
          <a:p>
            <a:r>
              <a:rPr lang="en-US" altLang="zh-CN" dirty="0" smtClean="0"/>
              <a:t>Do some experiments to proof 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43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Simulations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100 nodes</a:t>
            </a:r>
          </a:p>
          <a:p>
            <a:r>
              <a:rPr lang="en-US" altLang="zh-CN" dirty="0" smtClean="0"/>
              <a:t>Task generate rate:</a:t>
            </a:r>
          </a:p>
          <a:p>
            <a:pPr lvl="1"/>
            <a:r>
              <a:rPr lang="en-US" altLang="zh-CN" sz="2000" dirty="0" smtClean="0"/>
              <a:t>One day, twelve hours, eight hours, four hours, two hours, one hours, half hours</a:t>
            </a:r>
          </a:p>
          <a:p>
            <a:r>
              <a:rPr lang="en-US" altLang="zh-CN" sz="2400" dirty="0" smtClean="0"/>
              <a:t>Context:</a:t>
            </a:r>
          </a:p>
          <a:p>
            <a:pPr lvl="1"/>
            <a:r>
              <a:rPr lang="en-US" altLang="zh-CN" sz="2000" b="1" dirty="0" smtClean="0"/>
              <a:t>Bid</a:t>
            </a:r>
          </a:p>
          <a:p>
            <a:pPr lvl="1"/>
            <a:r>
              <a:rPr lang="en-US" altLang="zh-CN" sz="2000" b="1" dirty="0" err="1" smtClean="0"/>
              <a:t>Buffersize</a:t>
            </a:r>
            <a:endParaRPr lang="en-US" altLang="zh-CN" sz="2000" b="1" dirty="0" smtClean="0"/>
          </a:p>
          <a:p>
            <a:pPr lvl="1"/>
            <a:r>
              <a:rPr lang="en-US" altLang="zh-CN" sz="2000" b="1" dirty="0" smtClean="0"/>
              <a:t>The probability of accomplished the task (distance)</a:t>
            </a:r>
          </a:p>
          <a:p>
            <a:pPr lvl="1"/>
            <a:r>
              <a:rPr lang="en-US" altLang="zh-CN" sz="2000" b="1" dirty="0" smtClean="0"/>
              <a:t>Centrality</a:t>
            </a:r>
          </a:p>
          <a:p>
            <a:pPr lvl="1"/>
            <a:r>
              <a:rPr lang="en-US" altLang="zh-CN" sz="2000" dirty="0" smtClean="0"/>
              <a:t>Number of task(# of type1, # of type 2, # of type3)</a:t>
            </a:r>
          </a:p>
          <a:p>
            <a:pPr lvl="1"/>
            <a:r>
              <a:rPr lang="en-US" altLang="zh-CN" sz="2000" dirty="0" smtClean="0"/>
              <a:t>Task value</a:t>
            </a:r>
          </a:p>
          <a:p>
            <a:r>
              <a:rPr lang="en-US" altLang="zh-CN" sz="2400" dirty="0"/>
              <a:t>Do 100 times for every kind of task generate rate </a:t>
            </a:r>
          </a:p>
          <a:p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20483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3622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Experiments 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67" y="1554646"/>
            <a:ext cx="2520000" cy="1890001"/>
          </a:xfr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134" y="1554646"/>
            <a:ext cx="2520000" cy="189000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045" y="1554646"/>
            <a:ext cx="2520000" cy="1890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68" y="4164544"/>
            <a:ext cx="2880000" cy="215999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892" y="4164544"/>
            <a:ext cx="2880000" cy="215999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045" y="4164543"/>
            <a:ext cx="2880000" cy="21600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000" y="2693295"/>
            <a:ext cx="2880000" cy="215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79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Further work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Simulation and real dataset</a:t>
            </a:r>
          </a:p>
          <a:p>
            <a:r>
              <a:rPr lang="en-US" altLang="zh-CN" dirty="0" smtClean="0"/>
              <a:t>Redefine the aim function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442780" y="3016251"/>
                <a:ext cx="4179086" cy="10967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𝑅𝐸</m:t>
                                  </m:r>
                                </m:den>
                              </m:f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780" y="3016251"/>
                <a:ext cx="4179086" cy="10967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779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1784"/>
          </a:xfrm>
        </p:spPr>
        <p:txBody>
          <a:bodyPr/>
          <a:lstStyle/>
          <a:p>
            <a:r>
              <a:rPr lang="en-US" altLang="zh-CN" dirty="0" smtClean="0"/>
              <a:t>The multi-armed bandit problem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Maximize the reward </a:t>
            </a:r>
            <a:r>
              <a:rPr lang="en-US" altLang="zh-CN" dirty="0" smtClean="0"/>
              <a:t>obtained by successively playing the arm</a:t>
            </a:r>
          </a:p>
          <a:p>
            <a:r>
              <a:rPr lang="en-US" altLang="zh-CN" dirty="0" smtClean="0"/>
              <a:t>Invented in early 1950s by Robbins to model decision making under uncertainty when the environment is unknown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The reward are unknown ahead of time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1457" y="3697980"/>
            <a:ext cx="5549086" cy="292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58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Exploration vs Exploitation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Explore/Learn</a:t>
            </a:r>
          </a:p>
          <a:p>
            <a:pPr lvl="1"/>
            <a:r>
              <a:rPr lang="en-US" altLang="zh-CN" sz="3600" dirty="0" smtClean="0"/>
              <a:t>Try out different action to learn how they perform over time---this is a data collection task.</a:t>
            </a:r>
          </a:p>
          <a:p>
            <a:r>
              <a:rPr lang="en-US" altLang="zh-CN" sz="3600" dirty="0" smtClean="0"/>
              <a:t>Exploit/Earn</a:t>
            </a:r>
          </a:p>
          <a:p>
            <a:pPr lvl="1"/>
            <a:r>
              <a:rPr lang="en-US" altLang="zh-CN" sz="3200" dirty="0" smtClean="0"/>
              <a:t>Take advantage of what you have learned to get highest payoff---your current best guess.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2981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Contextual Bandit --Clinical trials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10642" y="1556793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Goal</a:t>
            </a:r>
            <a:r>
              <a:rPr lang="zh-CN" altLang="en-US" sz="2400" dirty="0"/>
              <a:t>：</a:t>
            </a:r>
            <a:r>
              <a:rPr lang="en-US" altLang="zh-CN" sz="2400" dirty="0"/>
              <a:t>evaluate K possible treatments for a disease</a:t>
            </a:r>
          </a:p>
          <a:p>
            <a:endParaRPr lang="en-US" altLang="zh-CN" sz="2400" dirty="0"/>
          </a:p>
          <a:p>
            <a:r>
              <a:rPr lang="en-US" altLang="zh-CN" sz="2400" dirty="0"/>
              <a:t>Which one is the most effective?</a:t>
            </a:r>
          </a:p>
          <a:p>
            <a:pPr lvl="1"/>
            <a:r>
              <a:rPr lang="en-US" altLang="zh-CN" sz="2000" dirty="0"/>
              <a:t>Pool of T subjects partitioned randomly into K groups</a:t>
            </a:r>
          </a:p>
          <a:p>
            <a:pPr lvl="1"/>
            <a:r>
              <a:rPr lang="en-US" altLang="zh-CN" sz="2000" dirty="0"/>
              <a:t>Resource to allocate: partition of the subjects</a:t>
            </a:r>
          </a:p>
          <a:p>
            <a:pPr lvl="2"/>
            <a:r>
              <a:rPr lang="en-US" altLang="zh-CN" dirty="0"/>
              <a:t>In later stages of the trial, a greater fraction of the subjects should  be assigned to treatments which have performed well during the earlier stages of the trial</a:t>
            </a:r>
          </a:p>
          <a:p>
            <a:pPr lvl="1"/>
            <a:r>
              <a:rPr lang="en-US" altLang="zh-CN" dirty="0"/>
              <a:t>Reward: 0-1 if the treatment is successful or not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879" y="764704"/>
            <a:ext cx="165735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037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Internet advertising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85827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Each time a user visits the site you must choose to display one of K possible advertisements</a:t>
            </a:r>
          </a:p>
          <a:p>
            <a:r>
              <a:rPr lang="en-US" altLang="zh-CN" dirty="0" smtClean="0"/>
              <a:t>Reward is gained if a user click on it</a:t>
            </a:r>
          </a:p>
          <a:p>
            <a:r>
              <a:rPr lang="en-US" altLang="zh-CN" dirty="0" smtClean="0"/>
              <a:t>No knowledge of the user, the ad content, the web page content required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532" y="3581575"/>
            <a:ext cx="446722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82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Task allocation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8417" y="1655362"/>
            <a:ext cx="5489528" cy="478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22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Formulate—Thompson Sampling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Reward with linear payoffs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Regret</a:t>
            </a:r>
          </a:p>
          <a:p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578" y="2537979"/>
            <a:ext cx="7008472" cy="42135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076" y="4013200"/>
            <a:ext cx="4795761" cy="73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8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Thompson Sampling task allocation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800" y="1381919"/>
            <a:ext cx="548640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49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Figure 1 : regret</a:t>
            </a:r>
          </a:p>
          <a:p>
            <a:r>
              <a:rPr lang="en-US" altLang="zh-CN" dirty="0" smtClean="0"/>
              <a:t>Figure 2:  the influence of package different generate rates</a:t>
            </a:r>
          </a:p>
          <a:p>
            <a:r>
              <a:rPr lang="en-US" altLang="zh-CN" dirty="0" smtClean="0"/>
              <a:t>Figure 3: the amount of tasks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670" y="3544887"/>
            <a:ext cx="38957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84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1691</TotalTime>
  <Words>723</Words>
  <Application>Microsoft Office PowerPoint</Application>
  <PresentationFormat>宽屏</PresentationFormat>
  <Paragraphs>84</Paragraphs>
  <Slides>13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宋体</vt:lpstr>
      <vt:lpstr>Arial</vt:lpstr>
      <vt:lpstr>Calibri</vt:lpstr>
      <vt:lpstr>Calibri Light</vt:lpstr>
      <vt:lpstr>Cambria Math</vt:lpstr>
      <vt:lpstr>Office 主题</vt:lpstr>
      <vt:lpstr>A multi-armed bandit incentive mechanism for task allocation in crowdsencing</vt:lpstr>
      <vt:lpstr>The multi-armed bandit problem</vt:lpstr>
      <vt:lpstr>Exploration vs Exploitation</vt:lpstr>
      <vt:lpstr>Contextual Bandit --Clinical trials</vt:lpstr>
      <vt:lpstr>Internet advertising</vt:lpstr>
      <vt:lpstr>Task allocation</vt:lpstr>
      <vt:lpstr>Formulate—Thompson Sampling</vt:lpstr>
      <vt:lpstr>Thompson Sampling task allocation</vt:lpstr>
      <vt:lpstr>Experiments </vt:lpstr>
      <vt:lpstr>Contribution </vt:lpstr>
      <vt:lpstr>Simulations </vt:lpstr>
      <vt:lpstr>Experiments </vt:lpstr>
      <vt:lpstr>Further work </vt:lpstr>
    </vt:vector>
  </TitlesOfParts>
  <Company>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Allocation in Crowdsensing based on multi-armed bandit problem with incentive mechansim</dc:title>
  <dc:creator>yun zhang</dc:creator>
  <cp:lastModifiedBy>张云</cp:lastModifiedBy>
  <cp:revision>41</cp:revision>
  <dcterms:created xsi:type="dcterms:W3CDTF">2016-05-20T01:59:11Z</dcterms:created>
  <dcterms:modified xsi:type="dcterms:W3CDTF">2016-07-08T06:03:51Z</dcterms:modified>
</cp:coreProperties>
</file>