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84" r:id="rId6"/>
    <p:sldId id="285" r:id="rId7"/>
    <p:sldId id="262" r:id="rId8"/>
    <p:sldId id="266" r:id="rId9"/>
    <p:sldId id="263" r:id="rId10"/>
    <p:sldId id="283" r:id="rId11"/>
    <p:sldId id="278" r:id="rId12"/>
    <p:sldId id="270" r:id="rId13"/>
    <p:sldId id="272" r:id="rId14"/>
    <p:sldId id="287" r:id="rId15"/>
    <p:sldId id="273" r:id="rId16"/>
    <p:sldId id="274" r:id="rId17"/>
    <p:sldId id="275" r:id="rId18"/>
    <p:sldId id="276" r:id="rId19"/>
    <p:sldId id="277" r:id="rId20"/>
    <p:sldId id="288" r:id="rId21"/>
    <p:sldId id="289" r:id="rId22"/>
    <p:sldId id="290" r:id="rId23"/>
    <p:sldId id="291" r:id="rId24"/>
    <p:sldId id="292" r:id="rId25"/>
    <p:sldId id="281" r:id="rId26"/>
    <p:sldId id="297" r:id="rId27"/>
    <p:sldId id="296" r:id="rId28"/>
    <p:sldId id="295" r:id="rId29"/>
    <p:sldId id="282" r:id="rId30"/>
    <p:sldId id="293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9" autoAdjust="0"/>
  </p:normalViewPr>
  <p:slideViewPr>
    <p:cSldViewPr>
      <p:cViewPr>
        <p:scale>
          <a:sx n="66" d="100"/>
          <a:sy n="66" d="100"/>
        </p:scale>
        <p:origin x="-15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95E4-EE72-4692-A218-9C98AC361961}" type="datetimeFigureOut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F16A-D7E5-4485-8303-96C21E1B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挑选一个 </a:t>
            </a:r>
            <a:r>
              <a:rPr lang="en-US" altLang="zh-CN" dirty="0" smtClean="0"/>
              <a:t>arm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服从玻尔兹曼分布，当</a:t>
            </a:r>
            <a:r>
              <a:rPr lang="en-US" altLang="zh-CN" baseline="0" dirty="0" err="1" smtClean="0"/>
              <a:t>tao</a:t>
            </a:r>
            <a:r>
              <a:rPr lang="en-US" altLang="zh-CN" baseline="0" dirty="0" smtClean="0"/>
              <a:t>=0</a:t>
            </a:r>
            <a:r>
              <a:rPr lang="zh-CN" altLang="en-US" baseline="0" dirty="0" smtClean="0"/>
              <a:t>时，分布类似与纯粹的贪婪算法，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</a:t>
            </a:r>
            <a:r>
              <a:rPr lang="en-US" altLang="zh-CN" baseline="0" dirty="0" err="1" smtClean="0"/>
              <a:t>tao</a:t>
            </a:r>
            <a:r>
              <a:rPr lang="zh-CN" altLang="en-US" baseline="0" dirty="0" smtClean="0"/>
              <a:t>趋于无穷大时，算法随机的服从均与分布的从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中选择一个。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初始情况，选择每个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服从均匀分布，</a:t>
            </a:r>
            <a:r>
              <a:rPr lang="en-US" altLang="zh-CN" dirty="0" smtClean="0"/>
              <a:t>pi(0)=1/k.</a:t>
            </a:r>
            <a:r>
              <a:rPr lang="zh-CN" altLang="en-US" dirty="0" smtClean="0"/>
              <a:t>每轮对概率进行更新。</a:t>
            </a:r>
            <a:endParaRPr lang="en-US" altLang="zh-CN" dirty="0" smtClean="0"/>
          </a:p>
          <a:p>
            <a:r>
              <a:rPr lang="en-US" altLang="zh-CN" dirty="0" smtClean="0"/>
              <a:t>Beta</a:t>
            </a:r>
            <a:r>
              <a:rPr lang="zh-CN" altLang="en-US" dirty="0" smtClean="0"/>
              <a:t>是学习率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6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维护一个关于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的分布，不是直接从经验得到的。玻尔兹曼分布，</a:t>
            </a:r>
            <a:endParaRPr lang="en-US" altLang="zh-CN" dirty="0" smtClean="0"/>
          </a:p>
          <a:p>
            <a:r>
              <a:rPr lang="zh-CN" altLang="en-US" dirty="0" smtClean="0"/>
              <a:t>存储平均的</a:t>
            </a:r>
            <a:r>
              <a:rPr lang="en-US" altLang="zh-CN" dirty="0" smtClean="0"/>
              <a:t>expected</a:t>
            </a:r>
            <a:r>
              <a:rPr lang="en-US" altLang="zh-CN" baseline="0" dirty="0" smtClean="0"/>
              <a:t> reward r(t)</a:t>
            </a:r>
          </a:p>
          <a:p>
            <a:r>
              <a:rPr lang="zh-CN" altLang="en-US" baseline="0" dirty="0" smtClean="0"/>
              <a:t>将得到的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与平均的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比较，如果得到的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比经验的均值大，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他的概率就会增加，否则降低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8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被选择的次数和经验的均值。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年被证明了上式。上式能够确保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级别，可以解决了</a:t>
            </a:r>
            <a:r>
              <a:rPr lang="en-US" altLang="zh-CN" dirty="0" err="1" smtClean="0"/>
              <a:t>mab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j(t)</a:t>
            </a:r>
            <a:r>
              <a:rPr lang="zh-CN" altLang="en-US" dirty="0" smtClean="0"/>
              <a:t>前面是根据历史数据，后面的是尝试新的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3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实践效果更好，没有理论依据。这个的不同点在与考虑了方差，而不仅仅只是均值</a:t>
            </a:r>
            <a:endParaRPr lang="en-US" altLang="zh-CN" dirty="0" smtClean="0"/>
          </a:p>
          <a:p>
            <a:r>
              <a:rPr lang="zh-CN" altLang="en-US" dirty="0" smtClean="0"/>
              <a:t>方差通过经验值可以计算出来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治疗某种疾病的时候，是选择已知疗效情况的某些药物，还是尝试新的药物，期望能有更好的疗效。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2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显示的内容应该与用户查看的相关，解决方法是提出了</a:t>
            </a:r>
            <a:r>
              <a:rPr lang="en-US" altLang="zh-CN" dirty="0" smtClean="0"/>
              <a:t>contextual bandits</a:t>
            </a:r>
          </a:p>
          <a:p>
            <a:r>
              <a:rPr lang="zh-CN" altLang="en-US" dirty="0" smtClean="0"/>
              <a:t>结合监督学习和强化学习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对于任务的分配类似于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问题模型中的拉杆问题：我们如何选择中间节点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选择最佳的</a:t>
            </a:r>
            <a:r>
              <a:rPr lang="en-US" altLang="zh-CN" dirty="0" smtClean="0"/>
              <a:t>arm), </a:t>
            </a:r>
            <a:r>
              <a:rPr lang="zh-CN" altLang="en-US" dirty="0" smtClean="0"/>
              <a:t>从而是我们的任务更好的传递到目的节点，或者说如何选择中间任务承包商，是我们他们工作的满意度更好。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在某一个时刻如何从相遇的若干个节点中选择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最大的节点进行任务分配，类似与如何选择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最大化的</a:t>
            </a:r>
            <a:r>
              <a:rPr lang="en-US" altLang="zh-CN" dirty="0" smtClean="0"/>
              <a:t>arm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5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根据历史一段时间内的数据可以确定用户完成任务的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的均值，然后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可以自己定义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21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算法是把各种可能性都一一尝试，最终能找到问题的答案，但是它是在很大 的问题空间内，花费大量的时间和精力才能求的答案。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扔两枚硬币可以看成两个带拉杆的老虎机问题，两个硬币扔出来的正面或者反面的概率分布中的参数为 </a:t>
            </a:r>
            <a:r>
              <a:rPr lang="en-US" altLang="zh-CN" dirty="0" smtClean="0"/>
              <a:t>theta1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theta2.</a:t>
            </a:r>
          </a:p>
          <a:p>
            <a:r>
              <a:rPr lang="zh-CN" altLang="en-US" dirty="0" smtClean="0"/>
              <a:t>该问题的目标就是如何使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次扔硬币得到的 </a:t>
            </a:r>
            <a:r>
              <a:rPr lang="en-US" altLang="zh-CN" dirty="0" smtClean="0"/>
              <a:t>reward 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r>
              <a:rPr lang="zh-CN" altLang="en-US" dirty="0" smtClean="0"/>
              <a:t>从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中我们可以看出如果为了获得即时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最大，那么久扔硬币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，如果为了获得更多信息，使能够获得的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更大，</a:t>
            </a:r>
            <a:endParaRPr lang="en-US" altLang="zh-CN" dirty="0" smtClean="0"/>
          </a:p>
          <a:p>
            <a:r>
              <a:rPr lang="zh-CN" altLang="en-US" dirty="0" smtClean="0"/>
              <a:t>就要尝试扔硬币</a:t>
            </a:r>
            <a:r>
              <a:rPr lang="en-US" altLang="zh-CN" dirty="0" smtClean="0"/>
              <a:t>2.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5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8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另外一种视角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4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Markov decision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4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利用马尔科夫决策过程来建模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问题，能够解决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6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马尔科夫决策过程由五元组组成：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表示的是有穷状态集，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表示的是有穷行为集，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表示的是在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时刻，当前状态为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，由行为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导致状态变换为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的概率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表示的是状态从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得到的回报，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是一个折扣因子，</a:t>
            </a:r>
            <a:endParaRPr lang="en-US" altLang="zh-CN" dirty="0" smtClean="0"/>
          </a:p>
          <a:p>
            <a:r>
              <a:rPr lang="zh-CN" altLang="en-US" dirty="0" smtClean="0"/>
              <a:t>马尔科夫决策中并没有说明</a:t>
            </a:r>
            <a:r>
              <a:rPr lang="en-US" altLang="zh-CN" dirty="0" smtClean="0"/>
              <a:t>S A</a:t>
            </a:r>
            <a:r>
              <a:rPr lang="zh-CN" altLang="en-US" dirty="0" smtClean="0"/>
              <a:t>是有穷的，但是算法中假定他们是有穷的</a:t>
            </a:r>
            <a:endParaRPr lang="en-US" altLang="zh-CN" dirty="0" smtClean="0"/>
          </a:p>
          <a:p>
            <a:r>
              <a:rPr lang="zh-CN" altLang="en-US" dirty="0" smtClean="0"/>
              <a:t>马尔科夫决策要做的是找到一个决策函数</a:t>
            </a:r>
            <a:r>
              <a:rPr lang="en-US" altLang="zh-CN" dirty="0" smtClean="0"/>
              <a:t>Pi,</a:t>
            </a:r>
            <a:r>
              <a:rPr lang="zh-CN" altLang="en-US" dirty="0" smtClean="0"/>
              <a:t>根据它可以知道从状态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选择何种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从而使累计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最大，当决策函数</a:t>
            </a:r>
            <a:r>
              <a:rPr lang="en-US" altLang="zh-CN" dirty="0" smtClean="0"/>
              <a:t>Pi</a:t>
            </a:r>
            <a:r>
              <a:rPr lang="zh-CN" altLang="en-US" dirty="0" smtClean="0"/>
              <a:t>确定了，这个问题也就变成了马尔科夫过程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  <a:r>
              <a:rPr lang="en-US" altLang="zh-CN" baseline="0" dirty="0" smtClean="0"/>
              <a:t> exploration is based on the principle that the f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UCB guarantee on the expected regret.it solve the bandit problem </a:t>
            </a:r>
          </a:p>
          <a:p>
            <a:r>
              <a:rPr lang="en-US" altLang="zh-CN" baseline="0" dirty="0" smtClean="0"/>
              <a:t>Optimally up to a constant factor in a way that will be made precise below.</a:t>
            </a:r>
          </a:p>
          <a:p>
            <a:r>
              <a:rPr lang="zh-CN" altLang="en-US" dirty="0" smtClean="0"/>
              <a:t>启发式的算法理论依据不够。</a:t>
            </a:r>
            <a:r>
              <a:rPr lang="en-US" altLang="zh-CN" dirty="0" smtClean="0"/>
              <a:t>(handling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explortaion</a:t>
            </a:r>
            <a:r>
              <a:rPr lang="en-US" altLang="zh-CN" baseline="0" dirty="0" smtClean="0"/>
              <a:t>/exploitation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启发式：解决问题时采取一种根据经验规则进行发现的方法。其特点是在解决问题时，利用过去的经验选择行之有效的方法，而不是系统地、以确定的步骤寻找答案。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维护一个经验的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均值，然后在执行的每一轮进行更新它。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ε</a:t>
            </a:r>
            <a:r>
              <a:rPr lang="zh-CN" altLang="en-US" dirty="0" smtClean="0"/>
              <a:t>是一个常量时，只能实现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为线性的下界。当 </a:t>
            </a:r>
            <a:r>
              <a:rPr lang="en-US" altLang="zh-CN" dirty="0" smtClean="0"/>
              <a:t>ε</a:t>
            </a:r>
            <a:r>
              <a:rPr lang="zh-CN" altLang="en-US" dirty="0" smtClean="0"/>
              <a:t>随着时间降低能够实现一个对数级的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948-E989-4D78-B331-346BC01F758D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D162-746A-464E-A72E-8B4714FEF260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E2FF-42EC-4190-B3C1-9B6609BAF6C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737C-673A-42B7-9F15-400D096B1FD7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DC3-7C38-42E8-AC50-E9A205BEAAB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420-5841-4CF9-BF24-2F79A7505B0B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E-9192-46C2-B76F-6EC6391C871F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F86E-DB6B-49C6-83B2-779271B0F785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538-8D73-47B3-8E3D-7BD87C2D436C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6D47-D481-4B06-9CFF-A9CDF5BAD47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E8E-8619-46EF-9749-30005E6C4FAE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474-9879-41A3-94E1-7C59739F77AF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Multi-armed bandits(MAB)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Yun Zhang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098" name="Picture 2" descr="C:\Users\lemon\Desktop\Markov_Decision_Proces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18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r>
              <a:rPr lang="en-US" altLang="zh-CN" dirty="0" smtClean="0"/>
              <a:t>Application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Heuristics</a:t>
            </a:r>
          </a:p>
          <a:p>
            <a:pPr lvl="1"/>
            <a:r>
              <a:rPr lang="en-US" altLang="zh-CN" dirty="0" smtClean="0"/>
              <a:t>ε-greedy</a:t>
            </a:r>
          </a:p>
          <a:p>
            <a:pPr lvl="1"/>
            <a:r>
              <a:rPr lang="en-US" altLang="zh-CN" dirty="0" smtClean="0"/>
              <a:t>Boltzmann exploration</a:t>
            </a:r>
          </a:p>
          <a:p>
            <a:pPr lvl="1"/>
            <a:r>
              <a:rPr lang="en-US" altLang="zh-CN" dirty="0" smtClean="0"/>
              <a:t>Pursuit</a:t>
            </a:r>
          </a:p>
          <a:p>
            <a:pPr lvl="1"/>
            <a:r>
              <a:rPr lang="en-US" altLang="zh-CN" dirty="0" smtClean="0"/>
              <a:t>Reinforcement comparison</a:t>
            </a:r>
          </a:p>
          <a:p>
            <a:r>
              <a:rPr lang="en-US" altLang="zh-CN" dirty="0" smtClean="0"/>
              <a:t>Mathematical idea</a:t>
            </a:r>
          </a:p>
          <a:p>
            <a:pPr lvl="1"/>
            <a:r>
              <a:rPr lang="en-US" altLang="zh-CN" dirty="0" smtClean="0"/>
              <a:t>UCB1</a:t>
            </a:r>
          </a:p>
          <a:p>
            <a:pPr lvl="1"/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At each round t = 1; 2;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algorithm selects</a:t>
            </a:r>
          </a:p>
          <a:p>
            <a:pPr marL="0" indent="0">
              <a:buNone/>
            </a:pPr>
            <a:r>
              <a:rPr lang="en-US" altLang="zh-CN" sz="2800" dirty="0"/>
              <a:t>the arm with the highest empirical mean with probability 1 </a:t>
            </a:r>
            <a:r>
              <a:rPr lang="en-US" altLang="zh-CN" sz="2800" dirty="0" smtClean="0"/>
              <a:t>-ε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, and selects a random arm</a:t>
            </a:r>
          </a:p>
          <a:p>
            <a:pPr marL="0" indent="0">
              <a:buNone/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ith ε </a:t>
            </a:r>
            <a:r>
              <a:rPr lang="en-US" altLang="zh-CN" sz="2800" dirty="0"/>
              <a:t>probability . In other words, given initial empirical means </a:t>
            </a:r>
            <a:r>
              <a:rPr lang="en-US" altLang="zh-CN" sz="2800" dirty="0" smtClean="0"/>
              <a:t>u1(0),…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434986"/>
            <a:ext cx="4143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405063"/>
            <a:ext cx="8343900" cy="24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Boltzmann </a:t>
            </a:r>
            <a:r>
              <a:rPr lang="en-US" altLang="zh-CN" dirty="0" err="1" smtClean="0"/>
              <a:t>Explortation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Pick each arm with a probability that is proportional to its average reward. Arms with greater empirical means are therefore picked with higher probability.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52717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Pursuit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maintain an explicit policy over the arms, whose updates are informed by the empirical means, but are performed separately.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34867"/>
            <a:ext cx="6739699" cy="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9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Comparison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913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1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Upper Confidence Bounds(UCB)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UCB1:initially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each arm is played once, Afterwards, at round t, the algorithm greedily picks the arm j(t) as follows: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smtClean="0"/>
              <a:t>At turn t, the expected regret of UCB1 is bound by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3"/>
            <a:ext cx="3384376" cy="8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51" y="4293096"/>
            <a:ext cx="3206485" cy="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4" y="4728195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turn t=1,2,… the algorithm picks an arm j(t) 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8530"/>
            <a:ext cx="7330366" cy="188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The Essential Conflict and Two Formulations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Conflict</a:t>
            </a:r>
          </a:p>
          <a:p>
            <a:pPr marL="457200" lvl="1" indent="0">
              <a:buNone/>
            </a:pPr>
            <a:r>
              <a:rPr lang="en-US" altLang="zh-CN" dirty="0" smtClean="0"/>
              <a:t>“Bandit problems embody in essential form a conflict evident in all human action: choosing actions which yield </a:t>
            </a:r>
            <a:r>
              <a:rPr lang="en-US" altLang="zh-CN" dirty="0" smtClean="0">
                <a:solidFill>
                  <a:srgbClr val="FF0000"/>
                </a:solidFill>
              </a:rPr>
              <a:t>immediate reward </a:t>
            </a:r>
            <a:r>
              <a:rPr lang="en-US" altLang="zh-CN" dirty="0" smtClean="0"/>
              <a:t>vs. choosing action(e.g. </a:t>
            </a:r>
            <a:r>
              <a:rPr lang="en-US" altLang="zh-CN" dirty="0" smtClean="0">
                <a:solidFill>
                  <a:srgbClr val="FF0000"/>
                </a:solidFill>
              </a:rPr>
              <a:t>acquiring information or preparing the ground</a:t>
            </a:r>
            <a:r>
              <a:rPr lang="en-US" altLang="zh-CN" dirty="0" smtClean="0"/>
              <a:t>) whose benefit will come later.”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68227"/>
            <a:ext cx="2419646" cy="238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Clinical Trial</a:t>
            </a:r>
          </a:p>
          <a:p>
            <a:r>
              <a:rPr lang="en-US" altLang="zh-CN" dirty="0" smtClean="0"/>
              <a:t>Adaptive routing in networks</a:t>
            </a:r>
          </a:p>
          <a:p>
            <a:r>
              <a:rPr lang="en-US" altLang="zh-CN" dirty="0" smtClean="0"/>
              <a:t>Advertising: what ad to put on a web-page?</a:t>
            </a:r>
          </a:p>
          <a:p>
            <a:r>
              <a:rPr lang="en-US" altLang="zh-CN" dirty="0" smtClean="0"/>
              <a:t>Economy: auctions</a:t>
            </a:r>
          </a:p>
          <a:p>
            <a:r>
              <a:rPr lang="en-US" altLang="zh-CN" dirty="0" smtClean="0"/>
              <a:t>Computation</a:t>
            </a:r>
            <a:r>
              <a:rPr lang="zh-CN" altLang="en-US" dirty="0"/>
              <a:t> </a:t>
            </a:r>
            <a:r>
              <a:rPr lang="en-US" altLang="zh-CN" dirty="0" smtClean="0"/>
              <a:t>of Nash equilibria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Goal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evaluate K possible treatments for a disease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Which one is the most effective?</a:t>
            </a:r>
          </a:p>
          <a:p>
            <a:pPr lvl="1"/>
            <a:r>
              <a:rPr lang="en-US" altLang="zh-CN" sz="2000" dirty="0" smtClean="0"/>
              <a:t>Pool of T subjects partitioned randomly into K groups</a:t>
            </a:r>
          </a:p>
          <a:p>
            <a:pPr lvl="1"/>
            <a:r>
              <a:rPr lang="en-US" altLang="zh-CN" sz="2000" dirty="0" smtClean="0"/>
              <a:t>Resource to allocate: partition of the subjects</a:t>
            </a:r>
          </a:p>
          <a:p>
            <a:pPr lvl="2"/>
            <a:r>
              <a:rPr lang="en-US" altLang="zh-CN" sz="2000" dirty="0" smtClean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sz="2400" dirty="0" smtClean="0"/>
              <a:t>Reward: 0-1 if the treatment is successful or not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for 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81225"/>
            <a:ext cx="6953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Each time a user visits the site you must choose to display one of K possible advertisements</a:t>
            </a:r>
          </a:p>
          <a:p>
            <a:r>
              <a:rPr lang="en-US" altLang="zh-CN" sz="2400" dirty="0" smtClean="0"/>
              <a:t>Reward is gained if a user click on it</a:t>
            </a:r>
          </a:p>
          <a:p>
            <a:r>
              <a:rPr lang="en-US" altLang="zh-CN" sz="2400" dirty="0" smtClean="0"/>
              <a:t>No knowledge of the user, the ad content, the web page content required..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86" y="3429000"/>
            <a:ext cx="4280629" cy="311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Bandit problem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starting point for many application and context-specific tasks</a:t>
            </a:r>
          </a:p>
          <a:p>
            <a:r>
              <a:rPr lang="en-US" altLang="zh-CN" dirty="0" smtClean="0"/>
              <a:t>Widely studied in the literature, both from the methodologic and the applicative perspective</a:t>
            </a:r>
          </a:p>
          <a:p>
            <a:r>
              <a:rPr lang="en-US" altLang="zh-CN" dirty="0" smtClean="0"/>
              <a:t>Still lots of open problems:</a:t>
            </a:r>
          </a:p>
          <a:p>
            <a:pPr lvl="1"/>
            <a:r>
              <a:rPr lang="en-US" altLang="zh-CN" dirty="0" smtClean="0"/>
              <a:t>Exploration/exploitation dilemma</a:t>
            </a:r>
          </a:p>
          <a:p>
            <a:pPr lvl="1"/>
            <a:r>
              <a:rPr lang="en-US" altLang="zh-CN" dirty="0" smtClean="0"/>
              <a:t>Theoretical proofs for many algorithms</a:t>
            </a:r>
          </a:p>
          <a:p>
            <a:pPr lvl="1"/>
            <a:r>
              <a:rPr lang="en-US" altLang="zh-CN" dirty="0" smtClean="0"/>
              <a:t>Optimization in finite-time 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Reward Maximize for task allocation in Opportunistic </a:t>
            </a:r>
            <a:r>
              <a:rPr lang="en-US" altLang="zh-CN" dirty="0" err="1"/>
              <a:t>crowdsensing</a:t>
            </a:r>
            <a:r>
              <a:rPr lang="en-US" altLang="zh-CN" dirty="0"/>
              <a:t>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研究的问题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Task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个目的节点如何挑选中继是</a:t>
            </a:r>
            <a:r>
              <a:rPr lang="en-US" altLang="zh-CN" sz="2400" dirty="0" smtClean="0"/>
              <a:t>reward</a:t>
            </a:r>
            <a:r>
              <a:rPr lang="zh-CN" altLang="en-US" sz="2400" dirty="0" smtClean="0"/>
              <a:t>最大化</a:t>
            </a:r>
            <a:endParaRPr lang="en-US" altLang="zh-CN" sz="2400" dirty="0" smtClean="0"/>
          </a:p>
          <a:p>
            <a:r>
              <a:rPr lang="zh-CN" altLang="en-US" sz="2400" dirty="0" smtClean="0"/>
              <a:t>研究的方法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MDP</a:t>
            </a:r>
          </a:p>
          <a:p>
            <a:pPr lvl="1"/>
            <a:r>
              <a:rPr lang="en-US" altLang="zh-CN" sz="2000" dirty="0" smtClean="0"/>
              <a:t>UCB</a:t>
            </a:r>
          </a:p>
          <a:p>
            <a:r>
              <a:rPr lang="en-US" altLang="zh-CN" sz="2400" dirty="0" smtClean="0"/>
              <a:t>Contributions</a:t>
            </a:r>
          </a:p>
          <a:p>
            <a:pPr lvl="1"/>
            <a:r>
              <a:rPr lang="zh-CN" altLang="en-US" sz="2000" dirty="0" smtClean="0"/>
              <a:t>定义</a:t>
            </a:r>
            <a:r>
              <a:rPr lang="en-US" altLang="zh-CN" sz="2000" dirty="0" smtClean="0"/>
              <a:t>reward</a:t>
            </a:r>
            <a:r>
              <a:rPr lang="zh-CN" altLang="en-US" sz="2000" dirty="0" smtClean="0"/>
              <a:t>来建模问题，提出对应解决问题的算法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融合</a:t>
            </a:r>
            <a:r>
              <a:rPr lang="en-US" altLang="zh-CN" sz="2000" dirty="0" smtClean="0"/>
              <a:t>MAB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One player 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armed bandit</a:t>
            </a:r>
          </a:p>
          <a:p>
            <a:r>
              <a:rPr lang="en-US" altLang="zh-CN" sz="2800" dirty="0" smtClean="0"/>
              <a:t>Dilemma: history reward mean </a:t>
            </a:r>
            <a:r>
              <a:rPr lang="en-US" altLang="zh-CN" sz="2800" dirty="0" err="1" smtClean="0"/>
              <a:t>ui</a:t>
            </a:r>
            <a:r>
              <a:rPr lang="en-US" altLang="zh-CN" sz="2800" dirty="0" smtClean="0"/>
              <a:t>(t), meet new node</a:t>
            </a:r>
          </a:p>
          <a:p>
            <a:r>
              <a:rPr lang="en-US" altLang="zh-CN" sz="2800" dirty="0" smtClean="0"/>
              <a:t>Reward have a unknown distribution(uniform distribution)</a:t>
            </a:r>
          </a:p>
          <a:p>
            <a:r>
              <a:rPr lang="en-US" altLang="zh-CN" sz="2800" dirty="0"/>
              <a:t>Exponential </a:t>
            </a:r>
            <a:r>
              <a:rPr lang="en-US" altLang="zh-CN" sz="2800" dirty="0" smtClean="0"/>
              <a:t>distribution(node meet each other)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60032" y="15524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708668" y="283487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708668" y="146808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737025" y="1530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7"/>
            <a:endCxn id="10" idx="3"/>
          </p:cNvCxnSpPr>
          <p:nvPr/>
        </p:nvCxnSpPr>
        <p:spPr>
          <a:xfrm flipV="1">
            <a:off x="5351733" y="644775"/>
            <a:ext cx="2469655" cy="992036"/>
          </a:xfrm>
          <a:prstGeom prst="straightConnector1">
            <a:avLst/>
          </a:prstGeom>
          <a:ln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9" idx="2"/>
          </p:cNvCxnSpPr>
          <p:nvPr/>
        </p:nvCxnSpPr>
        <p:spPr>
          <a:xfrm flipV="1">
            <a:off x="5436096" y="1756117"/>
            <a:ext cx="2272572" cy="8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5"/>
            <a:endCxn id="7" idx="2"/>
          </p:cNvCxnSpPr>
          <p:nvPr/>
        </p:nvCxnSpPr>
        <p:spPr>
          <a:xfrm>
            <a:off x="5351733" y="2044149"/>
            <a:ext cx="2356935" cy="107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31933" y="1540600"/>
            <a:ext cx="2302137" cy="10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历史数据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63017" y="5674027"/>
            <a:ext cx="2132337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 reward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21475" y="44624"/>
            <a:ext cx="1512168" cy="374441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8" idx="2"/>
            <a:endCxn id="26" idx="0"/>
          </p:cNvCxnSpPr>
          <p:nvPr/>
        </p:nvCxnSpPr>
        <p:spPr>
          <a:xfrm>
            <a:off x="2383002" y="2583525"/>
            <a:ext cx="2346184" cy="3090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</p:cNvCxnSpPr>
          <p:nvPr/>
        </p:nvCxnSpPr>
        <p:spPr>
          <a:xfrm flipH="1">
            <a:off x="4729187" y="3789040"/>
            <a:ext cx="3348372" cy="18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2021" y="4143166"/>
            <a:ext cx="29523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exploitation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36096" y="4121460"/>
            <a:ext cx="29523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 for listening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CrowdSensing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vs. Immediate Payoff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Two-Armed Bandit:</a:t>
            </a:r>
          </a:p>
          <a:p>
            <a:pPr lvl="1"/>
            <a:r>
              <a:rPr lang="en-US" altLang="zh-CN" dirty="0" smtClean="0"/>
              <a:t>Two coins with unknown bias </a:t>
            </a:r>
          </a:p>
          <a:p>
            <a:pPr lvl="1"/>
            <a:r>
              <a:rPr lang="en-US" altLang="zh-CN" dirty="0" smtClean="0"/>
              <a:t>Head: reward = 1; Tail: reward = 0.</a:t>
            </a:r>
          </a:p>
          <a:p>
            <a:pPr lvl="1"/>
            <a:r>
              <a:rPr lang="en-US" altLang="zh-CN" dirty="0" smtClean="0"/>
              <a:t>Objective: maximize total reward over T flips.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8" y="2257162"/>
            <a:ext cx="752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1048"/>
            <a:ext cx="6912768" cy="22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Boltzmann exploration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the frequency of an arm should be proportional to its average reward.</a:t>
            </a:r>
          </a:p>
          <a:p>
            <a:r>
              <a:rPr lang="en-US" altLang="zh-CN" sz="2400" dirty="0" smtClean="0"/>
              <a:t>Pursuit :maintain an explicit probability distribution over the arms, and to search directly in the space of probability distributions.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Reward Maximize for task allocation in </a:t>
            </a:r>
            <a:r>
              <a:rPr lang="en-US" altLang="zh-CN" dirty="0"/>
              <a:t>Opportunistic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4733" y="25649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对于任务的分配类似于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问题模型中的拉杆问题：我们如何选择中间节点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选择最佳的</a:t>
            </a:r>
            <a:r>
              <a:rPr lang="en-US" altLang="zh-CN" dirty="0" smtClean="0"/>
              <a:t>arm), </a:t>
            </a:r>
            <a:r>
              <a:rPr lang="zh-CN" altLang="en-US" dirty="0" smtClean="0"/>
              <a:t>从而是我们的任务更好的传递到目的节点，或者说如何选择中间任务承包商，是我们他们工作的满意度更好。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在某一个时刻如何从相遇的若干个节点中选择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最大的节点进行任务分配，类似与如何选择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最大化的</a:t>
            </a:r>
            <a:r>
              <a:rPr lang="en-US" altLang="zh-CN" dirty="0" smtClean="0"/>
              <a:t>arm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1571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MDP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UCB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Formulations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Non-Bayesian Formulation:</a:t>
            </a:r>
          </a:p>
          <a:p>
            <a:pPr lvl="1"/>
            <a:r>
              <a:rPr lang="en-US" altLang="zh-CN" sz="2400" dirty="0" smtClean="0"/>
              <a:t>              are unknown deterministic parameters.</a:t>
            </a:r>
          </a:p>
          <a:p>
            <a:pPr lvl="1"/>
            <a:r>
              <a:rPr lang="en-US" altLang="zh-CN" sz="2400" dirty="0" smtClean="0"/>
              <a:t>Policy      : choose a coin based on the observation history.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: total reward over a horizon of length T.</a:t>
            </a:r>
          </a:p>
          <a:p>
            <a:r>
              <a:rPr lang="en-US" altLang="zh-CN" dirty="0" smtClean="0"/>
              <a:t>Bayesian Formulation:</a:t>
            </a:r>
          </a:p>
          <a:p>
            <a:pPr lvl="1"/>
            <a:r>
              <a:rPr lang="en-US" altLang="zh-CN" dirty="0" smtClean="0"/>
              <a:t>           </a:t>
            </a:r>
            <a:r>
              <a:rPr lang="en-US" altLang="zh-CN" sz="2400" dirty="0" smtClean="0"/>
              <a:t>are random variables with prior distributions</a:t>
            </a:r>
          </a:p>
          <a:p>
            <a:pPr lvl="1"/>
            <a:r>
              <a:rPr lang="en-US" altLang="zh-CN" sz="2400" dirty="0" smtClean="0"/>
              <a:t>Policy     : choose a coin based on                      and the observation history.</a:t>
            </a:r>
          </a:p>
          <a:p>
            <a:pPr lvl="1"/>
            <a:r>
              <a:rPr lang="en-US" altLang="zh-CN" sz="2400" dirty="0" smtClean="0"/>
              <a:t>The total discounted reward over an infinite horizon: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94029"/>
              </p:ext>
            </p:extLst>
          </p:nvPr>
        </p:nvGraphicFramePr>
        <p:xfrm>
          <a:off x="1259632" y="1946548"/>
          <a:ext cx="948680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946548"/>
                        <a:ext cx="948680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52899"/>
              </p:ext>
            </p:extLst>
          </p:nvPr>
        </p:nvGraphicFramePr>
        <p:xfrm>
          <a:off x="1979712" y="2495054"/>
          <a:ext cx="429890" cy="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712" y="2495054"/>
                        <a:ext cx="429890" cy="4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72507"/>
              </p:ext>
            </p:extLst>
          </p:nvPr>
        </p:nvGraphicFramePr>
        <p:xfrm>
          <a:off x="1187624" y="2852936"/>
          <a:ext cx="13264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quation" r:id="rId8" imgW="634680" imgH="241200" progId="Equation.DSMT4">
                  <p:embed/>
                </p:oleObj>
              </mc:Choice>
              <mc:Fallback>
                <p:oleObj name="Equation" r:id="rId8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52936"/>
                        <a:ext cx="132646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57898"/>
              </p:ext>
            </p:extLst>
          </p:nvPr>
        </p:nvGraphicFramePr>
        <p:xfrm>
          <a:off x="7596336" y="3933056"/>
          <a:ext cx="1253682" cy="52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10" imgW="571320" imgH="241200" progId="Equation.DSMT4">
                  <p:embed/>
                </p:oleObj>
              </mc:Choice>
              <mc:Fallback>
                <p:oleObj name="Equation" r:id="rId10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96336" y="3933056"/>
                        <a:ext cx="1253682" cy="52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34782"/>
              </p:ext>
            </p:extLst>
          </p:nvPr>
        </p:nvGraphicFramePr>
        <p:xfrm>
          <a:off x="1187624" y="3962450"/>
          <a:ext cx="947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62450"/>
                        <a:ext cx="947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38327"/>
              </p:ext>
            </p:extLst>
          </p:nvPr>
        </p:nvGraphicFramePr>
        <p:xfrm>
          <a:off x="1907704" y="4437112"/>
          <a:ext cx="430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302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64340"/>
              </p:ext>
            </p:extLst>
          </p:nvPr>
        </p:nvGraphicFramePr>
        <p:xfrm>
          <a:off x="5364088" y="4437112"/>
          <a:ext cx="1398141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Equation" r:id="rId16" imgW="571320" imgH="241200" progId="Equation.DSMT4">
                  <p:embed/>
                </p:oleObj>
              </mc:Choice>
              <mc:Fallback>
                <p:oleObj name="Equation" r:id="rId16" imgW="57132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37112"/>
                        <a:ext cx="1398141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41204"/>
              </p:ext>
            </p:extLst>
          </p:nvPr>
        </p:nvGraphicFramePr>
        <p:xfrm>
          <a:off x="1619672" y="5589240"/>
          <a:ext cx="442637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18" imgW="2412720" imgH="431640" progId="Equation.DSMT4">
                  <p:embed/>
                </p:oleObj>
              </mc:Choice>
              <mc:Fallback>
                <p:oleObj name="Equation" r:id="rId18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19672" y="5589240"/>
                        <a:ext cx="442637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40812"/>
              </p:ext>
            </p:extLst>
          </p:nvPr>
        </p:nvGraphicFramePr>
        <p:xfrm>
          <a:off x="6165177" y="5733256"/>
          <a:ext cx="14581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20" imgW="685800" imgH="203040" progId="Equation.DSMT4">
                  <p:embed/>
                </p:oleObj>
              </mc:Choice>
              <mc:Fallback>
                <p:oleObj name="Equation" r:id="rId20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65177" y="5733256"/>
                        <a:ext cx="145816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 perspective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1610"/>
            <a:ext cx="8388424" cy="344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9" y="1340768"/>
            <a:ext cx="8735799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Bandit and 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Multi-Armed Bandit as A Class of MDP:</a:t>
            </a:r>
          </a:p>
          <a:p>
            <a:pPr lvl="1"/>
            <a:r>
              <a:rPr lang="en-US" altLang="zh-CN" dirty="0" smtClean="0"/>
              <a:t>N independent arms with fully observable states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One arm is activated at each time</a:t>
            </a:r>
          </a:p>
          <a:p>
            <a:pPr lvl="1"/>
            <a:r>
              <a:rPr lang="en-US" altLang="zh-CN" dirty="0" smtClean="0"/>
              <a:t>Active arm changes state(known Markov process); offers reward </a:t>
            </a:r>
          </a:p>
          <a:p>
            <a:pPr lvl="1"/>
            <a:r>
              <a:rPr lang="en-US" altLang="zh-CN" dirty="0" smtClean="0"/>
              <a:t>Passive arms are frozen and generate no reward.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776"/>
              </p:ext>
            </p:extLst>
          </p:nvPr>
        </p:nvGraphicFramePr>
        <p:xfrm>
          <a:off x="1331640" y="2852936"/>
          <a:ext cx="1743439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4" imgW="990360" imgH="228600" progId="Equation.DSMT4">
                  <p:embed/>
                </p:oleObj>
              </mc:Choice>
              <mc:Fallback>
                <p:oleObj name="Equation" r:id="rId4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852936"/>
                        <a:ext cx="1743439" cy="40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01333"/>
              </p:ext>
            </p:extLst>
          </p:nvPr>
        </p:nvGraphicFramePr>
        <p:xfrm>
          <a:off x="3287790" y="4178796"/>
          <a:ext cx="121220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7790" y="4178796"/>
                        <a:ext cx="121220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Why is sampling stochastic process with unknown distributions an MDP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state of each arm is the posterior distribution </a:t>
            </a:r>
          </a:p>
          <a:p>
            <a:pPr lvl="1"/>
            <a:r>
              <a:rPr lang="en-US" altLang="zh-CN" sz="2400" dirty="0" smtClean="0"/>
              <a:t>For an active arm,             is update from           and the new observation.</a:t>
            </a:r>
          </a:p>
          <a:p>
            <a:pPr lvl="1"/>
            <a:r>
              <a:rPr lang="en-US" altLang="zh-CN" sz="2400" dirty="0" smtClean="0"/>
              <a:t>For a passive arm, </a:t>
            </a:r>
          </a:p>
          <a:p>
            <a:r>
              <a:rPr lang="en-US" altLang="zh-CN" dirty="0" smtClean="0"/>
              <a:t>Solving Multi-Armed Bandit using Dynamic Programming:</a:t>
            </a:r>
          </a:p>
          <a:p>
            <a:pPr lvl="1"/>
            <a:r>
              <a:rPr lang="en-US" altLang="zh-CN" dirty="0" smtClean="0"/>
              <a:t>Exponential complexity with respect to 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10930"/>
              </p:ext>
            </p:extLst>
          </p:nvPr>
        </p:nvGraphicFramePr>
        <p:xfrm>
          <a:off x="7524328" y="2420888"/>
          <a:ext cx="781268" cy="40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8" y="2420888"/>
                        <a:ext cx="781268" cy="408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30081"/>
              </p:ext>
            </p:extLst>
          </p:nvPr>
        </p:nvGraphicFramePr>
        <p:xfrm>
          <a:off x="3491880" y="2924944"/>
          <a:ext cx="872031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6" imgW="545760" imgH="241200" progId="Equation.DSMT4">
                  <p:embed/>
                </p:oleObj>
              </mc:Choice>
              <mc:Fallback>
                <p:oleObj name="Equation" r:id="rId6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80" y="2924944"/>
                        <a:ext cx="872031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67653"/>
              </p:ext>
            </p:extLst>
          </p:nvPr>
        </p:nvGraphicFramePr>
        <p:xfrm>
          <a:off x="3577410" y="3717032"/>
          <a:ext cx="1642662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8" imgW="1028520" imgH="241200" progId="Equation.DSMT4">
                  <p:embed/>
                </p:oleObj>
              </mc:Choice>
              <mc:Fallback>
                <p:oleObj name="Equation" r:id="rId8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7410" y="3717032"/>
                        <a:ext cx="1642662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24479"/>
              </p:ext>
            </p:extLst>
          </p:nvPr>
        </p:nvGraphicFramePr>
        <p:xfrm>
          <a:off x="6156176" y="2876997"/>
          <a:ext cx="781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0" imgW="368280" imgH="241200" progId="Equation.DSMT4">
                  <p:embed/>
                </p:oleObj>
              </mc:Choice>
              <mc:Fallback>
                <p:oleObj name="Equation" r:id="rId10" imgW="36828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76997"/>
                        <a:ext cx="7810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Markov Decision Process(MDP)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Definition: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(S, A,         ,         , r)</a:t>
            </a:r>
          </a:p>
          <a:p>
            <a:pPr lvl="1"/>
            <a:r>
              <a:rPr lang="en-US" altLang="zh-CN" dirty="0" smtClean="0"/>
              <a:t>S is a finite set of states.</a:t>
            </a:r>
          </a:p>
          <a:p>
            <a:pPr lvl="1"/>
            <a:r>
              <a:rPr lang="en-US" altLang="zh-CN" dirty="0" smtClean="0"/>
              <a:t>A is a finite set actions.</a:t>
            </a:r>
          </a:p>
          <a:p>
            <a:pPr lvl="1"/>
            <a:r>
              <a:rPr lang="en-US" altLang="zh-CN" dirty="0" smtClean="0"/>
              <a:t>                                                        is the probability that action a in state s  at time t will lead to state s’ at time t+1.</a:t>
            </a:r>
          </a:p>
          <a:p>
            <a:pPr lvl="1"/>
            <a:r>
              <a:rPr lang="en-US" altLang="zh-CN" dirty="0" smtClean="0"/>
              <a:t>               is the immediate reward(or expected immediate reward) received after transition to s’ from state s,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is the discount factor, which represents the difference in importance between future reward and present reward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14294"/>
              </p:ext>
            </p:extLst>
          </p:nvPr>
        </p:nvGraphicFramePr>
        <p:xfrm>
          <a:off x="3347864" y="1599208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4" imgW="368280" imgH="203040" progId="Equation.DSMT4">
                  <p:embed/>
                </p:oleObj>
              </mc:Choice>
              <mc:Fallback>
                <p:oleObj name="Equation" r:id="rId4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1599208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93920"/>
              </p:ext>
            </p:extLst>
          </p:nvPr>
        </p:nvGraphicFramePr>
        <p:xfrm>
          <a:off x="4211960" y="1628800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1628800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25819"/>
              </p:ext>
            </p:extLst>
          </p:nvPr>
        </p:nvGraphicFramePr>
        <p:xfrm>
          <a:off x="1187624" y="2840360"/>
          <a:ext cx="4248629" cy="4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8" imgW="2184120" imgH="228600" progId="Equation.DSMT4">
                  <p:embed/>
                </p:oleObj>
              </mc:Choice>
              <mc:Fallback>
                <p:oleObj name="Equation" r:id="rId8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40360"/>
                        <a:ext cx="4248629" cy="44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13129"/>
              </p:ext>
            </p:extLst>
          </p:nvPr>
        </p:nvGraphicFramePr>
        <p:xfrm>
          <a:off x="1259632" y="3861048"/>
          <a:ext cx="10081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Equation" r:id="rId10" imgW="533160" imgH="228600" progId="Equation.DSMT4">
                  <p:embed/>
                </p:oleObj>
              </mc:Choice>
              <mc:Fallback>
                <p:oleObj name="Equation" r:id="rId10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9632" y="3861048"/>
                        <a:ext cx="100811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52032"/>
              </p:ext>
            </p:extLst>
          </p:nvPr>
        </p:nvGraphicFramePr>
        <p:xfrm>
          <a:off x="1259632" y="4869160"/>
          <a:ext cx="1152128" cy="42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12" imgW="545760" imgH="203040" progId="Equation.DSMT4">
                  <p:embed/>
                </p:oleObj>
              </mc:Choice>
              <mc:Fallback>
                <p:oleObj name="Equation" r:id="rId12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632" y="4869160"/>
                        <a:ext cx="1152128" cy="42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8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1737</Words>
  <Application>Microsoft Office PowerPoint</Application>
  <PresentationFormat>全屏显示(4:3)</PresentationFormat>
  <Paragraphs>220</Paragraphs>
  <Slides>31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Equation</vt:lpstr>
      <vt:lpstr>Multi-armed bandits(MAB)</vt:lpstr>
      <vt:lpstr>The Essential Conflict and Two Formulations</vt:lpstr>
      <vt:lpstr>Information vs. Immediate Payoff</vt:lpstr>
      <vt:lpstr>Two Formulations</vt:lpstr>
      <vt:lpstr>Another  perspective</vt:lpstr>
      <vt:lpstr>PowerPoint 演示文稿</vt:lpstr>
      <vt:lpstr>Bandit and MDP</vt:lpstr>
      <vt:lpstr>PowerPoint 演示文稿</vt:lpstr>
      <vt:lpstr>Markov Decision Process(MDP)</vt:lpstr>
      <vt:lpstr>PowerPoint 演示文稿</vt:lpstr>
      <vt:lpstr>Further introduction</vt:lpstr>
      <vt:lpstr>Algorithm</vt:lpstr>
      <vt:lpstr> ε-greedy</vt:lpstr>
      <vt:lpstr> ε-greedy Result</vt:lpstr>
      <vt:lpstr>Boltzmann Explortation</vt:lpstr>
      <vt:lpstr>Pursuit Algorithm</vt:lpstr>
      <vt:lpstr>Reinforcement Comparison</vt:lpstr>
      <vt:lpstr>Upper Confidence Bounds(UCB)</vt:lpstr>
      <vt:lpstr>UCB1-Tuned</vt:lpstr>
      <vt:lpstr>Applications </vt:lpstr>
      <vt:lpstr>Clinical trials</vt:lpstr>
      <vt:lpstr>Result for clinical trials</vt:lpstr>
      <vt:lpstr>Internet Advertising</vt:lpstr>
      <vt:lpstr>Conclusion</vt:lpstr>
      <vt:lpstr>Reward Maximize for task allocation in Opportunistic crowdsensing network</vt:lpstr>
      <vt:lpstr>Model </vt:lpstr>
      <vt:lpstr>PowerPoint 演示文稿</vt:lpstr>
      <vt:lpstr>Thanks for listening!</vt:lpstr>
      <vt:lpstr>CrowdSensing</vt:lpstr>
      <vt:lpstr>PowerPoint 演示文稿</vt:lpstr>
      <vt:lpstr>Reward Maximize for task allocation in Opportunistic crowdsensing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Multi-armed bandits(MAB)</dc:title>
  <dc:creator>lemon</dc:creator>
  <cp:lastModifiedBy>lemon</cp:lastModifiedBy>
  <cp:revision>66</cp:revision>
  <dcterms:created xsi:type="dcterms:W3CDTF">2016-01-29T12:55:00Z</dcterms:created>
  <dcterms:modified xsi:type="dcterms:W3CDTF">2016-03-24T07:55:17Z</dcterms:modified>
</cp:coreProperties>
</file>