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14.xml" ContentType="application/vnd.openxmlformats-officedocument.presentationml.notesSlide+xml"/>
  <Override PartName="/ppt/media/image4.jpeg" ContentType="image/jpeg"/>
  <Override PartName="/ppt/media/image5.jpeg" ContentType="image/jpeg"/>
  <Override PartName="/ppt/media/image6.jpeg" ContentType="image/jpeg"/>
  <Override PartName="/ppt/notesSlides/notesSlide15.xml" ContentType="application/vnd.openxmlformats-officedocument.presentationml.notesSlide+xml"/>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55E61"/>
        </a:fontRef>
        <a:srgbClr val="F55E6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CC"/>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F55E61"/>
        </a:fontRef>
        <a:srgbClr val="F55E6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ED1"/>
          </a:solidFill>
        </a:fill>
      </a:tcStyle>
    </a:wholeTbl>
    <a:band2H>
      <a:tcTxStyle b="def" i="def"/>
      <a:tcStyle>
        <a:tcBdr/>
        <a:fill>
          <a:solidFill>
            <a:srgbClr val="ECF6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F55E61"/>
        </a:fontRef>
        <a:srgbClr val="F55E6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BDB"/>
          </a:solidFill>
        </a:fill>
      </a:tcStyle>
    </a:wholeTbl>
    <a:band2H>
      <a:tcTxStyle b="def" i="def"/>
      <a:tcStyle>
        <a:tcBdr/>
        <a:fill>
          <a:solidFill>
            <a:srgbClr val="FD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F55E61"/>
        </a:fontRef>
        <a:srgbClr val="F55E6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9EA"/>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55E61"/>
        </a:fontRef>
        <a:srgbClr val="F55E61"/>
      </a:tcTxStyle>
      <a:tcStyle>
        <a:tcBdr>
          <a:left>
            <a:ln w="12700" cap="flat">
              <a:noFill/>
              <a:miter lim="400000"/>
            </a:ln>
          </a:left>
          <a:right>
            <a:ln w="12700" cap="flat">
              <a:noFill/>
              <a:miter lim="400000"/>
            </a:ln>
          </a:right>
          <a:top>
            <a:ln w="50800" cap="flat">
              <a:solidFill>
                <a:srgbClr val="F55E61"/>
              </a:solidFill>
              <a:prstDash val="solid"/>
              <a:round/>
            </a:ln>
          </a:top>
          <a:bottom>
            <a:ln w="25400" cap="flat">
              <a:solidFill>
                <a:srgbClr val="F55E6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55E61"/>
              </a:solidFill>
              <a:prstDash val="solid"/>
              <a:round/>
            </a:ln>
          </a:top>
          <a:bottom>
            <a:ln w="25400" cap="flat">
              <a:solidFill>
                <a:srgbClr val="F55E6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55E61"/>
        </a:fontRef>
        <a:srgbClr val="F55E6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1D1"/>
          </a:solidFill>
        </a:fill>
      </a:tcStyle>
    </a:wholeTbl>
    <a:band2H>
      <a:tcTxStyle b="def" i="def"/>
      <a:tcStyle>
        <a:tcBdr/>
        <a:fill>
          <a:solidFill>
            <a:srgbClr val="FD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5E6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5E6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5E61"/>
          </a:solidFill>
        </a:fill>
      </a:tcStyle>
    </a:firstRow>
  </a:tblStyle>
  <a:tblStyle styleId="{2708684C-4D16-4618-839F-0558EEFCDFE6}" styleName="">
    <a:tblBg/>
    <a:wholeTbl>
      <a:tcTxStyle b="off" i="off">
        <a:fontRef idx="major">
          <a:srgbClr val="F55E61"/>
        </a:fontRef>
        <a:srgbClr val="F55E61"/>
      </a:tcTxStyle>
      <a:tcStyle>
        <a:tcBdr>
          <a:left>
            <a:ln w="12700" cap="flat">
              <a:solidFill>
                <a:srgbClr val="F55E61"/>
              </a:solidFill>
              <a:prstDash val="solid"/>
              <a:round/>
            </a:ln>
          </a:left>
          <a:right>
            <a:ln w="12700" cap="flat">
              <a:solidFill>
                <a:srgbClr val="F55E61"/>
              </a:solidFill>
              <a:prstDash val="solid"/>
              <a:round/>
            </a:ln>
          </a:right>
          <a:top>
            <a:ln w="12700" cap="flat">
              <a:solidFill>
                <a:srgbClr val="F55E61"/>
              </a:solidFill>
              <a:prstDash val="solid"/>
              <a:round/>
            </a:ln>
          </a:top>
          <a:bottom>
            <a:ln w="12700" cap="flat">
              <a:solidFill>
                <a:srgbClr val="F55E61"/>
              </a:solidFill>
              <a:prstDash val="solid"/>
              <a:round/>
            </a:ln>
          </a:bottom>
          <a:insideH>
            <a:ln w="12700" cap="flat">
              <a:solidFill>
                <a:srgbClr val="F55E61"/>
              </a:solidFill>
              <a:prstDash val="solid"/>
              <a:round/>
            </a:ln>
          </a:insideH>
          <a:insideV>
            <a:ln w="12700" cap="flat">
              <a:solidFill>
                <a:srgbClr val="F55E61"/>
              </a:solidFill>
              <a:prstDash val="solid"/>
              <a:round/>
            </a:ln>
          </a:insideV>
        </a:tcBdr>
        <a:fill>
          <a:solidFill>
            <a:srgbClr val="F55E61">
              <a:alpha val="20000"/>
            </a:srgbClr>
          </a:solidFill>
        </a:fill>
      </a:tcStyle>
    </a:wholeTbl>
    <a:band2H>
      <a:tcTxStyle b="def" i="def"/>
      <a:tcStyle>
        <a:tcBdr/>
        <a:fill>
          <a:solidFill>
            <a:srgbClr val="FFFFFF"/>
          </a:solidFill>
        </a:fill>
      </a:tcStyle>
    </a:band2H>
    <a:firstCol>
      <a:tcTxStyle b="on" i="off">
        <a:fontRef idx="major">
          <a:srgbClr val="F55E61"/>
        </a:fontRef>
        <a:srgbClr val="F55E61"/>
      </a:tcTxStyle>
      <a:tcStyle>
        <a:tcBdr>
          <a:left>
            <a:ln w="12700" cap="flat">
              <a:solidFill>
                <a:srgbClr val="F55E61"/>
              </a:solidFill>
              <a:prstDash val="solid"/>
              <a:round/>
            </a:ln>
          </a:left>
          <a:right>
            <a:ln w="12700" cap="flat">
              <a:solidFill>
                <a:srgbClr val="F55E61"/>
              </a:solidFill>
              <a:prstDash val="solid"/>
              <a:round/>
            </a:ln>
          </a:right>
          <a:top>
            <a:ln w="12700" cap="flat">
              <a:solidFill>
                <a:srgbClr val="F55E61"/>
              </a:solidFill>
              <a:prstDash val="solid"/>
              <a:round/>
            </a:ln>
          </a:top>
          <a:bottom>
            <a:ln w="12700" cap="flat">
              <a:solidFill>
                <a:srgbClr val="F55E61"/>
              </a:solidFill>
              <a:prstDash val="solid"/>
              <a:round/>
            </a:ln>
          </a:bottom>
          <a:insideH>
            <a:ln w="12700" cap="flat">
              <a:solidFill>
                <a:srgbClr val="F55E61"/>
              </a:solidFill>
              <a:prstDash val="solid"/>
              <a:round/>
            </a:ln>
          </a:insideH>
          <a:insideV>
            <a:ln w="12700" cap="flat">
              <a:solidFill>
                <a:srgbClr val="F55E61"/>
              </a:solidFill>
              <a:prstDash val="solid"/>
              <a:round/>
            </a:ln>
          </a:insideV>
        </a:tcBdr>
        <a:fill>
          <a:solidFill>
            <a:srgbClr val="F55E61">
              <a:alpha val="20000"/>
            </a:srgbClr>
          </a:solidFill>
        </a:fill>
      </a:tcStyle>
    </a:firstCol>
    <a:lastRow>
      <a:tcTxStyle b="on" i="off">
        <a:fontRef idx="major">
          <a:srgbClr val="F55E61"/>
        </a:fontRef>
        <a:srgbClr val="F55E61"/>
      </a:tcTxStyle>
      <a:tcStyle>
        <a:tcBdr>
          <a:left>
            <a:ln w="12700" cap="flat">
              <a:solidFill>
                <a:srgbClr val="F55E61"/>
              </a:solidFill>
              <a:prstDash val="solid"/>
              <a:round/>
            </a:ln>
          </a:left>
          <a:right>
            <a:ln w="12700" cap="flat">
              <a:solidFill>
                <a:srgbClr val="F55E61"/>
              </a:solidFill>
              <a:prstDash val="solid"/>
              <a:round/>
            </a:ln>
          </a:right>
          <a:top>
            <a:ln w="50800" cap="flat">
              <a:solidFill>
                <a:srgbClr val="F55E61"/>
              </a:solidFill>
              <a:prstDash val="solid"/>
              <a:round/>
            </a:ln>
          </a:top>
          <a:bottom>
            <a:ln w="12700" cap="flat">
              <a:solidFill>
                <a:srgbClr val="F55E61"/>
              </a:solidFill>
              <a:prstDash val="solid"/>
              <a:round/>
            </a:ln>
          </a:bottom>
          <a:insideH>
            <a:ln w="12700" cap="flat">
              <a:solidFill>
                <a:srgbClr val="F55E61"/>
              </a:solidFill>
              <a:prstDash val="solid"/>
              <a:round/>
            </a:ln>
          </a:insideH>
          <a:insideV>
            <a:ln w="12700" cap="flat">
              <a:solidFill>
                <a:srgbClr val="F55E61"/>
              </a:solidFill>
              <a:prstDash val="solid"/>
              <a:round/>
            </a:ln>
          </a:insideV>
        </a:tcBdr>
        <a:fill>
          <a:noFill/>
        </a:fill>
      </a:tcStyle>
    </a:lastRow>
    <a:firstRow>
      <a:tcTxStyle b="on" i="off">
        <a:fontRef idx="major">
          <a:srgbClr val="F55E61"/>
        </a:fontRef>
        <a:srgbClr val="F55E61"/>
      </a:tcTxStyle>
      <a:tcStyle>
        <a:tcBdr>
          <a:left>
            <a:ln w="12700" cap="flat">
              <a:solidFill>
                <a:srgbClr val="F55E61"/>
              </a:solidFill>
              <a:prstDash val="solid"/>
              <a:round/>
            </a:ln>
          </a:left>
          <a:right>
            <a:ln w="12700" cap="flat">
              <a:solidFill>
                <a:srgbClr val="F55E61"/>
              </a:solidFill>
              <a:prstDash val="solid"/>
              <a:round/>
            </a:ln>
          </a:right>
          <a:top>
            <a:ln w="12700" cap="flat">
              <a:solidFill>
                <a:srgbClr val="F55E61"/>
              </a:solidFill>
              <a:prstDash val="solid"/>
              <a:round/>
            </a:ln>
          </a:top>
          <a:bottom>
            <a:ln w="25400" cap="flat">
              <a:solidFill>
                <a:srgbClr val="F55E61"/>
              </a:solidFill>
              <a:prstDash val="solid"/>
              <a:round/>
            </a:ln>
          </a:bottom>
          <a:insideH>
            <a:ln w="12700" cap="flat">
              <a:solidFill>
                <a:srgbClr val="F55E61"/>
              </a:solidFill>
              <a:prstDash val="solid"/>
              <a:round/>
            </a:ln>
          </a:insideH>
          <a:insideV>
            <a:ln w="12700" cap="flat">
              <a:solidFill>
                <a:srgbClr val="F55E6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lvl1pPr>
              <a:defRPr sz="1100"/>
            </a:lvl1pPr>
          </a:lstStyle>
          <a:p>
            <a:pPr/>
            <a:r>
              <a:t>Good afternoon, we are group 5. For our final project, we focus on exploring the common geriatric diseases and their corresponding medications.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lvl1pPr>
              <a:defRPr sz="1100"/>
            </a:lvl1pPr>
          </a:lstStyle>
          <a:p>
            <a:pPr/>
            <a:r>
              <a:t>After getting these results, we extracted three medication text files of clinical records of the patients who had the top 3 diseases. Then we generated word frequency lists on each of them. Here’s the medication list associated with certain diseases. we manually compare the medications searched from other sources to the medications in frequency list. However, we still believe there’s some bias since each patient can have multiple diseases so there are some duplicated medications. but we treat this issue in the latter part.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lvl1pPr>
              <a:lnSpc>
                <a:spcPct val="115000"/>
              </a:lnSpc>
              <a:defRPr sz="1000"/>
            </a:lvl1pPr>
          </a:lstStyle>
          <a:p>
            <a:pPr/>
            <a:r>
              <a:t>As for diseases, using the previous method can only give us the counts of single word, but Some diseases name contains more than one word, so we use N-Gram to identify those multiple-word diseases.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lvl1pPr algn="just">
              <a:lnSpc>
                <a:spcPct val="115000"/>
              </a:lnSpc>
              <a:defRPr sz="1100"/>
            </a:lvl1pPr>
          </a:lstStyle>
          <a:p>
            <a:pPr/>
            <a:r>
              <a:t>The result of most common unigram shows that the single-word disease is hypertension (77 counts), the bigrams indicate that the two-word diseases are coronary artery (82, in some notes it is the abbreviation for coronary artery disease) and atrial fibrillation (67). In the result of most common trigrams, the three-word diseases are coronary artery disease (52) and congestive heart failure (40). In conclusion, the top three diseases found by N-Gram method are coronary artery disease, hypertension and atrial fibrillation.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defRPr sz="1100"/>
            </a:pPr>
            <a:r>
              <a:t>Another method to </a:t>
            </a:r>
            <a:r>
              <a:rPr sz="1400"/>
              <a:t>Bind the top diagnosis and common treatments found is to use TFIDF.</a:t>
            </a:r>
            <a:endParaRPr sz="1400"/>
          </a:p>
          <a:p>
            <a:pPr>
              <a:defRPr sz="1100"/>
            </a:pPr>
            <a:endParaRPr sz="1400"/>
          </a:p>
          <a:p>
            <a:pPr/>
            <a:r>
              <a:t>Because with frequency method, our potential problem is that each patient can have several diseases, so the relationship between disease &amp; medication may be affected by several diseases the patient has.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We used this searchPubmed code three times with different searching terms. Three text files contain 200 abstracts for disease treatment related papers for top three diseases respectively are generated. We will do tfidf based on these three documents.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defRPr sz="1100"/>
            </a:pPr>
            <a:r>
              <a:t>Another method we considered about is the Clustering with k-means.</a:t>
            </a:r>
          </a:p>
          <a:p>
            <a:pPr>
              <a:defRPr sz="1100"/>
            </a:pPr>
          </a:p>
          <a:p>
            <a:pPr>
              <a:defRPr sz="1100"/>
            </a:pPr>
            <a:r>
              <a:t>However, the problem is that from annotation we found that a lot of patients have several diseases instead of one, so the result could be biased and there will be missing of information. So we did not choose that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lvl1pPr>
              <a:defRPr sz="1100"/>
            </a:lvl1pPr>
          </a:lstStyle>
          <a:p>
            <a:pPr/>
            <a:r>
              <a:t>The corpus we used is MIMIC III (Medical Information Mart for Intensive Care III). It is a large, single-center database of information related to patients admitted to critical care units at a large tertiary care hospital. Data includes vital signs, medications, laboratory measurements, observations and notes charted by care providers, fluid balance, procedure codes, diagnostic codes, imaging reports, hospital length of stay, survival data, and more. It was developed by the MIT Lab for Computational Physiology. The measurement types of it contains data integration objectives such as demographics, clinical measurement, intervention, billing, and clinical laboratory test. It also has technology types, for what the data integration objectives contain electronic medical record and electronic billing system. Compared to other corpora, it has three notable features: it is freely available to researchers worldwide; it encompasses a diverse and very large population of ICU patients; and it contains high temporal resolution data including lab results, electronic documentation, and bedside monitor trends and waveforms. Compared to MIMIC II, its previous version, MIMIC-III is anticipated by its developers to be widely used internationally in areas such as academic and industrial research, quality improvement initiatives, and higher education coursework.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lvl1pPr>
              <a:defRPr sz="1100">
                <a:solidFill>
                  <a:srgbClr val="333333"/>
                </a:solidFill>
              </a:defRPr>
            </a:lvl1pPr>
          </a:lstStyle>
          <a:p>
            <a:pPr/>
            <a:r>
              <a:t>Here shows how the MIMIC III database was created, and what kind of data it contains. For example, demographics, tests, orders, notes and reports.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defRPr sz="1100"/>
            </a:pPr>
            <a:r>
              <a:t>Our scientific question contains two parts:</a:t>
            </a:r>
            <a:br/>
            <a:r>
              <a:t>1. What are the top three diseases that cause elderly (65+) to go to hospitals?</a:t>
            </a:r>
            <a:br/>
            <a:r>
              <a:t>2. What are the most common medications corresponding to those three geriatric diseases?</a:t>
            </a:r>
            <a:br/>
            <a:r>
              <a:t>How it affects human health:</a:t>
            </a:r>
            <a:br/>
            <a:r>
              <a:t>Study found that the phenomenon of elderly people living alone exist. In the US, nearly 29% of the 46 million community-dwelling elderly live alone (Kaplan, Berkman and Fitzdale, 2016). Therefore, such a study objective of finding common geriatrics may contribute to improving public awareness of the common geriatrics, daily preventions, and the preparation of common medications at home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defRPr sz="1100"/>
            </a:pPr>
            <a:r>
              <a:t>Why using the corpus: </a:t>
            </a:r>
            <a:br/>
            <a:r>
              <a:t>MIMIC III has health-related data associated with approximately 60,000 admissions of patients. The sufficiency of the information in this corpus allows us to extract enough clinical notes as our sample and find answers to our scientific question. </a:t>
            </a:r>
            <a:br/>
            <a:r>
              <a:t>Reference of one or more papers:</a:t>
            </a:r>
            <a:br/>
            <a:r>
              <a:t>Because the MIMIC III was released in 2016, there are not so many studies or papers mentioning that the MIMIC III was used as the underlying dataset. However, a paper named A data-driven approach to optimized medication dosing: a focus on heparin mentioned that the data of this study was extracted from the MIMIC-II to select all patients who received heparin during their ICU stay (Ghassemi et al., 2018).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lvl1pPr>
              <a:defRPr sz="1100"/>
            </a:lvl1pPr>
          </a:lstStyle>
          <a:p>
            <a:pPr/>
            <a:r>
              <a:t>Disease Wordcloud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lvl1pPr algn="just">
              <a:lnSpc>
                <a:spcPct val="115000"/>
              </a:lnSpc>
              <a:defRPr sz="1100"/>
            </a:lvl1pPr>
          </a:lstStyle>
          <a:p>
            <a:pPr/>
            <a:r>
              <a:t>To find the top three diseases that cause elder people go to the hospital, we first preprocessed the diagnosis text we extracted in the previous step: like,  lower the case, remove numbers, stop-words and punctuations. And then we ran a word frequency to get the list of diseases. Here shows our code to do this: We didn’t stem the words cause it may induce some bias to our results.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lgn="just">
              <a:lnSpc>
                <a:spcPct val="115000"/>
              </a:lnSpc>
              <a:defRPr sz="1100"/>
            </a:pPr>
            <a:r>
              <a:t>Here’s the output for the frequencies for all words in preprocessed diagnosis text. </a:t>
            </a:r>
            <a:r>
              <a:rPr sz="1200"/>
              <a:t>Then by recognizing the diseases manually, we got our results: the top three diseases having highest frequencies are hypertension, Coronary Artery disease, and atrial fibrillation.</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lvl1pPr algn="just">
              <a:lnSpc>
                <a:spcPct val="115000"/>
              </a:lnSpc>
              <a:defRPr sz="1100"/>
            </a:lvl1pPr>
          </a:lstStyle>
          <a:p>
            <a:pPr/>
            <a:r>
              <a:t>We use these three diseases to filter original notes and found the number of patients who got thoses diseases. This step is to avoid the bias generated from the previous word frequency result. The difference is that Coronary Artery disease has more patients than hypertension. So we considered the Coronary Artery disease as our top one disease.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Google Shape;10;p2"/>
          <p:cNvSpPr/>
          <p:nvPr/>
        </p:nvSpPr>
        <p:spPr>
          <a:xfrm>
            <a:off x="2749050" y="748800"/>
            <a:ext cx="3645900" cy="3645900"/>
          </a:xfrm>
          <a:prstGeom prst="rect">
            <a:avLst/>
          </a:prstGeom>
          <a:solidFill>
            <a:srgbClr val="F55E61"/>
          </a:solidFill>
          <a:ln w="12700">
            <a:miter lim="400000"/>
          </a:ln>
        </p:spPr>
        <p:txBody>
          <a:bodyPr lIns="0" tIns="0" rIns="0" bIns="0" anchor="ctr"/>
          <a:lstStyle/>
          <a:p>
            <a:pPr>
              <a:defRPr>
                <a:solidFill>
                  <a:srgbClr val="000000"/>
                </a:solidFill>
              </a:defRPr>
            </a:pPr>
          </a:p>
        </p:txBody>
      </p:sp>
      <p:sp>
        <p:nvSpPr>
          <p:cNvPr id="13" name="Google Shape;11;p2"/>
          <p:cNvSpPr/>
          <p:nvPr/>
        </p:nvSpPr>
        <p:spPr>
          <a:xfrm>
            <a:off x="2992950" y="992699"/>
            <a:ext cx="3158101" cy="3158102"/>
          </a:xfrm>
          <a:prstGeom prst="rect">
            <a:avLst/>
          </a:prstGeom>
          <a:ln w="28575">
            <a:solidFill>
              <a:srgbClr val="FFFFFF"/>
            </a:solidFill>
            <a:miter lim="8000"/>
          </a:ln>
        </p:spPr>
        <p:txBody>
          <a:bodyPr lIns="0" tIns="0" rIns="0" bIns="0" anchor="ctr"/>
          <a:lstStyle/>
          <a:p>
            <a:pPr>
              <a:defRPr>
                <a:solidFill>
                  <a:srgbClr val="000000"/>
                </a:solidFill>
              </a:defRPr>
            </a:pPr>
          </a:p>
        </p:txBody>
      </p:sp>
      <p:sp>
        <p:nvSpPr>
          <p:cNvPr id="14" name="Title Text"/>
          <p:cNvSpPr txBox="1"/>
          <p:nvPr>
            <p:ph type="title"/>
          </p:nvPr>
        </p:nvSpPr>
        <p:spPr>
          <a:xfrm>
            <a:off x="3096249" y="1627200"/>
            <a:ext cx="2951402" cy="1584301"/>
          </a:xfrm>
          <a:prstGeom prst="rect">
            <a:avLst/>
          </a:prstGeom>
        </p:spPr>
        <p:txBody>
          <a:bodyPr anchor="ctr"/>
          <a:lstStyle>
            <a:lvl1pPr algn="ctr">
              <a:defRPr>
                <a:solidFill>
                  <a:srgbClr val="FFFFFF"/>
                </a:solidFill>
                <a:latin typeface="Lato"/>
                <a:ea typeface="Lato"/>
                <a:cs typeface="Lato"/>
                <a:sym typeface="Lato"/>
              </a:defRPr>
            </a:lvl1pPr>
          </a:lstStyle>
          <a:p>
            <a:pPr/>
            <a:r>
              <a:t>Title Text</a:t>
            </a:r>
          </a:p>
        </p:txBody>
      </p:sp>
      <p:sp>
        <p:nvSpPr>
          <p:cNvPr id="15" name="Body Level One…"/>
          <p:cNvSpPr txBox="1"/>
          <p:nvPr>
            <p:ph type="body" sz="quarter" idx="1"/>
          </p:nvPr>
        </p:nvSpPr>
        <p:spPr>
          <a:xfrm>
            <a:off x="3096362" y="3266930"/>
            <a:ext cx="2951402" cy="701401"/>
          </a:xfrm>
          <a:prstGeom prst="rect">
            <a:avLst/>
          </a:prstGeom>
        </p:spPr>
        <p:txBody>
          <a:bodyPr anchor="b"/>
          <a:lstStyle>
            <a:lvl1pPr marL="342900" indent="-228600" algn="ctr">
              <a:lnSpc>
                <a:spcPct val="100000"/>
              </a:lnSpc>
              <a:buClrTx/>
              <a:buSzTx/>
              <a:buFontTx/>
              <a:buNone/>
              <a:defRPr b="1">
                <a:solidFill>
                  <a:srgbClr val="FFFFFF"/>
                </a:solidFill>
                <a:latin typeface="Playfair Display"/>
                <a:ea typeface="Playfair Display"/>
                <a:cs typeface="Playfair Display"/>
                <a:sym typeface="Playfair Display"/>
              </a:defRPr>
            </a:lvl1pPr>
            <a:lvl2pPr marL="342900" indent="254000" algn="ctr">
              <a:lnSpc>
                <a:spcPct val="100000"/>
              </a:lnSpc>
              <a:buClrTx/>
              <a:buSzTx/>
              <a:buFontTx/>
              <a:buNone/>
              <a:defRPr b="1">
                <a:solidFill>
                  <a:srgbClr val="FFFFFF"/>
                </a:solidFill>
                <a:latin typeface="Playfair Display"/>
                <a:ea typeface="Playfair Display"/>
                <a:cs typeface="Playfair Display"/>
                <a:sym typeface="Playfair Display"/>
              </a:defRPr>
            </a:lvl2pPr>
            <a:lvl3pPr marL="342900" indent="711200" algn="ctr">
              <a:lnSpc>
                <a:spcPct val="100000"/>
              </a:lnSpc>
              <a:buClrTx/>
              <a:buSzTx/>
              <a:buFontTx/>
              <a:buNone/>
              <a:defRPr b="1">
                <a:solidFill>
                  <a:srgbClr val="FFFFFF"/>
                </a:solidFill>
                <a:latin typeface="Playfair Display"/>
                <a:ea typeface="Playfair Display"/>
                <a:cs typeface="Playfair Display"/>
                <a:sym typeface="Playfair Display"/>
              </a:defRPr>
            </a:lvl3pPr>
            <a:lvl4pPr marL="342900" indent="1168400" algn="ctr">
              <a:lnSpc>
                <a:spcPct val="100000"/>
              </a:lnSpc>
              <a:buClrTx/>
              <a:buSzTx/>
              <a:buFontTx/>
              <a:buNone/>
              <a:defRPr b="1">
                <a:solidFill>
                  <a:srgbClr val="FFFFFF"/>
                </a:solidFill>
                <a:latin typeface="Playfair Display"/>
                <a:ea typeface="Playfair Display"/>
                <a:cs typeface="Playfair Display"/>
                <a:sym typeface="Playfair Display"/>
              </a:defRPr>
            </a:lvl4pPr>
            <a:lvl5pPr marL="342900" indent="1625600" algn="ctr">
              <a:lnSpc>
                <a:spcPct val="100000"/>
              </a:lnSpc>
              <a:buClrTx/>
              <a:buSzTx/>
              <a:buFontTx/>
              <a:buNone/>
              <a:defRPr b="1">
                <a:solidFill>
                  <a:srgbClr val="FFFFFF"/>
                </a:solidFill>
                <a:latin typeface="Playfair Display"/>
                <a:ea typeface="Playfair Display"/>
                <a:cs typeface="Playfair Display"/>
                <a:sym typeface="Playfair Display"/>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5" name="Title Text"/>
          <p:cNvSpPr txBox="1"/>
          <p:nvPr>
            <p:ph type="title"/>
          </p:nvPr>
        </p:nvSpPr>
        <p:spPr>
          <a:xfrm>
            <a:off x="311699" y="1233100"/>
            <a:ext cx="8520602" cy="1610101"/>
          </a:xfrm>
          <a:prstGeom prst="rect">
            <a:avLst/>
          </a:prstGeom>
        </p:spPr>
        <p:txBody>
          <a:bodyPr anchor="b"/>
          <a:lstStyle>
            <a:lvl1pPr algn="ctr">
              <a:defRPr sz="10000">
                <a:latin typeface="Lato"/>
                <a:ea typeface="Lato"/>
                <a:cs typeface="Lato"/>
                <a:sym typeface="Lato"/>
              </a:defRPr>
            </a:lvl1pPr>
          </a:lstStyle>
          <a:p>
            <a:pPr/>
            <a:r>
              <a:t>Title Text</a:t>
            </a:r>
          </a:p>
        </p:txBody>
      </p:sp>
      <p:sp>
        <p:nvSpPr>
          <p:cNvPr id="96" name="Body Level One…"/>
          <p:cNvSpPr txBox="1"/>
          <p:nvPr>
            <p:ph type="body" sz="quarter" idx="1"/>
          </p:nvPr>
        </p:nvSpPr>
        <p:spPr>
          <a:xfrm>
            <a:off x="311699" y="2919450"/>
            <a:ext cx="8520602" cy="10716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55E61"/>
        </a:solidFill>
      </p:bgPr>
    </p:bg>
    <p:spTree>
      <p:nvGrpSpPr>
        <p:cNvPr id="1" name=""/>
        <p:cNvGrpSpPr/>
        <p:nvPr/>
      </p:nvGrpSpPr>
      <p:grpSpPr>
        <a:xfrm>
          <a:off x="0" y="0"/>
          <a:ext cx="0" cy="0"/>
          <a:chOff x="0" y="0"/>
          <a:chExt cx="0" cy="0"/>
        </a:xfrm>
      </p:grpSpPr>
      <p:sp>
        <p:nvSpPr>
          <p:cNvPr id="23" name="Title Text"/>
          <p:cNvSpPr txBox="1"/>
          <p:nvPr>
            <p:ph type="title"/>
          </p:nvPr>
        </p:nvSpPr>
        <p:spPr>
          <a:xfrm>
            <a:off x="509550" y="1423875"/>
            <a:ext cx="8124901" cy="1798200"/>
          </a:xfrm>
          <a:prstGeom prst="rect">
            <a:avLst/>
          </a:prstGeom>
        </p:spPr>
        <p:txBody>
          <a:bodyPr anchor="ctr"/>
          <a:lstStyle>
            <a:lvl1pPr algn="ctr">
              <a:defRPr b="0" sz="4800">
                <a:solidFill>
                  <a:srgbClr val="FFFFFF"/>
                </a:solidFill>
                <a:latin typeface="Lato"/>
                <a:ea typeface="Lato"/>
                <a:cs typeface="Lato"/>
                <a:sym typeface="Lato"/>
              </a:defRPr>
            </a:lvl1pPr>
          </a:lstStyle>
          <a:p>
            <a:pPr/>
            <a:r>
              <a:t>Title Text</a:t>
            </a:r>
          </a:p>
        </p:txBody>
      </p:sp>
      <p:sp>
        <p:nvSpPr>
          <p:cNvPr id="2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2" name="Google Shape;26;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9" name="Body Level One…"/>
          <p:cNvSpPr txBox="1"/>
          <p:nvPr>
            <p:ph type="body" sz="quarter" idx="1"/>
          </p:nvPr>
        </p:nvSpPr>
        <p:spPr>
          <a:xfrm>
            <a:off x="311699" y="1391377"/>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5E696C"/>
        </a:solidFill>
      </p:bgPr>
    </p:bg>
    <p:spTree>
      <p:nvGrpSpPr>
        <p:cNvPr id="1" name=""/>
        <p:cNvGrpSpPr/>
        <p:nvPr/>
      </p:nvGrpSpPr>
      <p:grpSpPr>
        <a:xfrm>
          <a:off x="0" y="0"/>
          <a:ext cx="0" cy="0"/>
          <a:chOff x="0" y="0"/>
          <a:chExt cx="0" cy="0"/>
        </a:xfrm>
      </p:grpSpPr>
      <p:sp>
        <p:nvSpPr>
          <p:cNvPr id="67" name="Title Text"/>
          <p:cNvSpPr txBox="1"/>
          <p:nvPr>
            <p:ph type="title"/>
          </p:nvPr>
        </p:nvSpPr>
        <p:spPr>
          <a:xfrm>
            <a:off x="490250" y="526349"/>
            <a:ext cx="5618701" cy="4090801"/>
          </a:xfrm>
          <a:prstGeom prst="rect">
            <a:avLst/>
          </a:prstGeom>
        </p:spPr>
        <p:txBody>
          <a:bodyPr anchor="ctr"/>
          <a:lstStyle>
            <a:lvl1pPr>
              <a:defRPr b="0" sz="4800">
                <a:solidFill>
                  <a:srgbClr val="FFFFFF"/>
                </a:solidFill>
                <a:latin typeface="Lato"/>
                <a:ea typeface="Lato"/>
                <a:cs typeface="Lato"/>
                <a:sym typeface="Lato"/>
              </a:defRPr>
            </a:lvl1pPr>
          </a:lstStyle>
          <a:p>
            <a:pPr/>
            <a:r>
              <a:t>Title Text</a:t>
            </a:r>
          </a:p>
        </p:txBody>
      </p:sp>
      <p:sp>
        <p:nvSpPr>
          <p:cNvPr id="6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25"/>
            <a:ext cx="4572000" cy="5143501"/>
          </a:xfrm>
          <a:prstGeom prst="rect">
            <a:avLst/>
          </a:prstGeom>
          <a:solidFill>
            <a:srgbClr val="F55E61"/>
          </a:solidFill>
          <a:ln w="12700">
            <a:miter lim="400000"/>
          </a:ln>
        </p:spPr>
        <p:txBody>
          <a:bodyPr lIns="0" tIns="0" rIns="0" bIns="0" anchor="ctr"/>
          <a:lstStyle/>
          <a:p>
            <a:pPr>
              <a:defRPr>
                <a:solidFill>
                  <a:srgbClr val="000000"/>
                </a:solidFill>
              </a:defRPr>
            </a:pPr>
          </a:p>
        </p:txBody>
      </p:sp>
      <p:sp>
        <p:nvSpPr>
          <p:cNvPr id="76" name="Google Shape;40;p9"/>
          <p:cNvSpPr/>
          <p:nvPr/>
        </p:nvSpPr>
        <p:spPr>
          <a:xfrm>
            <a:off x="5029675" y="4495500"/>
            <a:ext cx="468301" cy="1"/>
          </a:xfrm>
          <a:prstGeom prst="line">
            <a:avLst/>
          </a:prstGeom>
          <a:ln w="19050">
            <a:solidFill>
              <a:srgbClr val="FFFFFF"/>
            </a:solidFill>
          </a:ln>
        </p:spPr>
        <p:txBody>
          <a:bodyPr lIns="0" tIns="0" rIns="0" bIns="0"/>
          <a:lstStyle/>
          <a:p>
            <a:pPr/>
          </a:p>
        </p:txBody>
      </p:sp>
      <p:sp>
        <p:nvSpPr>
          <p:cNvPr id="77" name="Title Text"/>
          <p:cNvSpPr txBox="1"/>
          <p:nvPr>
            <p:ph type="title"/>
          </p:nvPr>
        </p:nvSpPr>
        <p:spPr>
          <a:xfrm>
            <a:off x="265500" y="1107950"/>
            <a:ext cx="4045200" cy="1683600"/>
          </a:xfrm>
          <a:prstGeom prst="rect">
            <a:avLst/>
          </a:prstGeom>
        </p:spPr>
        <p:txBody>
          <a:bodyPr anchor="b"/>
          <a:lstStyle>
            <a:lvl1pPr algn="ctr">
              <a:defRPr sz="4200"/>
            </a:lvl1pPr>
          </a:lstStyle>
          <a:p>
            <a:pPr/>
            <a:r>
              <a:t>Title Text</a:t>
            </a:r>
          </a:p>
        </p:txBody>
      </p:sp>
      <p:sp>
        <p:nvSpPr>
          <p:cNvPr id="78" name="Body Level One…"/>
          <p:cNvSpPr txBox="1"/>
          <p:nvPr>
            <p:ph type="body" sz="quarter" idx="1"/>
          </p:nvPr>
        </p:nvSpPr>
        <p:spPr>
          <a:xfrm>
            <a:off x="265500" y="28452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9" name="Google Shape;43;p9"/>
          <p:cNvSpPr txBox="1"/>
          <p:nvPr>
            <p:ph type="body" sz="half" idx="21"/>
          </p:nvPr>
        </p:nvSpPr>
        <p:spPr>
          <a:xfrm>
            <a:off x="4939500" y="724199"/>
            <a:ext cx="3837000" cy="3695102"/>
          </a:xfrm>
          <a:prstGeom prst="rect">
            <a:avLst/>
          </a:prstGeom>
        </p:spPr>
        <p:txBody>
          <a:bodyPr anchor="ctr"/>
          <a:lstStyle/>
          <a:p>
            <a:pPr>
              <a:buClr>
                <a:srgbClr val="FFFFFF"/>
              </a:buClr>
              <a:defRPr>
                <a:solidFill>
                  <a:srgbClr val="FFFFFF"/>
                </a:solidFill>
              </a:defRPr>
            </a:pPr>
          </a:p>
        </p:txBody>
      </p:sp>
      <p:sp>
        <p:nvSpPr>
          <p:cNvPr id="8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7" name="Body Level One…"/>
          <p:cNvSpPr txBox="1"/>
          <p:nvPr>
            <p:ph type="body" sz="quarter" idx="1"/>
          </p:nvPr>
        </p:nvSpPr>
        <p:spPr>
          <a:xfrm>
            <a:off x="319499" y="4230575"/>
            <a:ext cx="5998802" cy="5988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F55E61"/>
          </a:solidFill>
          <a:ln w="12700">
            <a:miter lim="400000"/>
          </a:ln>
        </p:spPr>
        <p:txBody>
          <a:bodyPr lIns="0" tIns="0" rIns="0" bIns="0" anchor="ctr"/>
          <a:lstStyle/>
          <a:p>
            <a:pPr>
              <a:defRPr>
                <a:solidFill>
                  <a:srgbClr val="000000"/>
                </a:solidFill>
              </a:defRPr>
            </a:pPr>
          </a:p>
        </p:txBody>
      </p:sp>
      <p:sp>
        <p:nvSpPr>
          <p:cNvPr id="3" name="Title Text"/>
          <p:cNvSpPr txBox="1"/>
          <p:nvPr>
            <p:ph type="title"/>
          </p:nvPr>
        </p:nvSpPr>
        <p:spPr>
          <a:xfrm>
            <a:off x="311699" y="391349"/>
            <a:ext cx="8520602" cy="6261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702137" y="4710183"/>
            <a:ext cx="336813" cy="335251"/>
          </a:xfrm>
          <a:prstGeom prst="rect">
            <a:avLst/>
          </a:prstGeom>
          <a:ln w="12700">
            <a:miter lim="400000"/>
          </a:ln>
        </p:spPr>
        <p:txBody>
          <a:bodyPr wrap="none" lIns="91424" tIns="91424" rIns="91424" bIns="91424" anchor="ctr">
            <a:spAutoFit/>
          </a:bodyPr>
          <a:lstStyle>
            <a:lvl1pPr algn="r">
              <a:defRPr sz="1000">
                <a:solidFill>
                  <a:srgbClr val="5E696C"/>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1pPr>
      <a:lvl2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2pPr>
      <a:lvl3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3pPr>
      <a:lvl4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4pPr>
      <a:lvl5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5pPr>
      <a:lvl6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6pPr>
      <a:lvl7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7pPr>
      <a:lvl8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8pPr>
      <a:lvl9pPr marL="0" marR="0" indent="0" algn="l" defTabSz="914400" rtl="0" latinLnBrk="0">
        <a:lnSpc>
          <a:spcPct val="100000"/>
        </a:lnSpc>
        <a:spcBef>
          <a:spcPts val="0"/>
        </a:spcBef>
        <a:spcAft>
          <a:spcPts val="0"/>
        </a:spcAft>
        <a:buClrTx/>
        <a:buSzTx/>
        <a:buFontTx/>
        <a:buNone/>
        <a:tabLst/>
        <a:defRPr b="1" baseline="0" cap="none" i="0" spc="0" strike="noStrike" sz="3200" u="none">
          <a:solidFill>
            <a:srgbClr val="F55E61"/>
          </a:solidFill>
          <a:uFillTx/>
          <a:latin typeface="Playfair Display"/>
          <a:ea typeface="Playfair Display"/>
          <a:cs typeface="Playfair Display"/>
          <a:sym typeface="Playfair Display"/>
        </a:defRPr>
      </a:lvl9pPr>
    </p:titleStyle>
    <p:bodyStyle>
      <a:lvl1pPr marL="457200" marR="0" indent="-342900"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1pPr>
      <a:lvl2pPr marL="10051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2pPr>
      <a:lvl3pPr marL="14623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3pPr>
      <a:lvl4pPr marL="19195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4pPr>
      <a:lvl5pPr marL="23767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5pPr>
      <a:lvl6pPr marL="28339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6pPr>
      <a:lvl7pPr marL="32911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7pPr>
      <a:lvl8pPr marL="37483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8pPr>
      <a:lvl9pPr marL="4205514" marR="0" indent="-408214" algn="l" defTabSz="914400" rtl="0" latinLnBrk="0">
        <a:lnSpc>
          <a:spcPct val="115000"/>
        </a:lnSpc>
        <a:spcBef>
          <a:spcPts val="0"/>
        </a:spcBef>
        <a:spcAft>
          <a:spcPts val="0"/>
        </a:spcAft>
        <a:buClr>
          <a:srgbClr val="5E696C"/>
        </a:buClr>
        <a:buSzPts val="1800"/>
        <a:buFont typeface="Helvetica"/>
        <a:buChar char="■"/>
        <a:tabLst/>
        <a:defRPr b="0" baseline="0" cap="none" i="0" spc="0" strike="noStrike" sz="1800" u="none">
          <a:solidFill>
            <a:srgbClr val="5E696C"/>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Sample_(statistics)" TargetMode="External"/><Relationship Id="rId4" Type="http://schemas.openxmlformats.org/officeDocument/2006/relationships/hyperlink" Target="https://en.wikipedia.org/wiki/Language_model" TargetMode="External"/><Relationship Id="rId5" Type="http://schemas.openxmlformats.org/officeDocument/2006/relationships/hyperlink" Target="https://en.wikipedia.org/wiki/Markov_chain"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 Id="rId3" Type="http://schemas.openxmlformats.org/officeDocument/2006/relationships/image" Target="../media/image6.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59;p13"/>
          <p:cNvSpPr txBox="1"/>
          <p:nvPr>
            <p:ph type="ctrTitle"/>
          </p:nvPr>
        </p:nvSpPr>
        <p:spPr>
          <a:prstGeom prst="rect">
            <a:avLst/>
          </a:prstGeom>
        </p:spPr>
        <p:txBody>
          <a:bodyPr/>
          <a:lstStyle>
            <a:lvl1pPr defTabSz="594359">
              <a:defRPr sz="2080"/>
            </a:lvl1pPr>
          </a:lstStyle>
          <a:p>
            <a:pPr/>
            <a:r>
              <a:t>Top 3 Diseases and Medications Analysis with Medical Corpus Using NLP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13;p22"/>
          <p:cNvSpPr txBox="1"/>
          <p:nvPr>
            <p:ph type="title"/>
          </p:nvPr>
        </p:nvSpPr>
        <p:spPr>
          <a:xfrm>
            <a:off x="311699" y="391349"/>
            <a:ext cx="8520602" cy="626102"/>
          </a:xfrm>
          <a:prstGeom prst="rect">
            <a:avLst/>
          </a:prstGeom>
        </p:spPr>
        <p:txBody>
          <a:bodyPr/>
          <a:lstStyle>
            <a:lvl1pPr defTabSz="420623">
              <a:defRPr sz="1472"/>
            </a:lvl1pPr>
          </a:lstStyle>
          <a:p>
            <a:pPr/>
            <a:r>
              <a:t>Main Method, Implementation, &amp; Results</a:t>
            </a:r>
          </a:p>
        </p:txBody>
      </p:sp>
      <p:sp>
        <p:nvSpPr>
          <p:cNvPr id="156" name="Google Shape;114;p22"/>
          <p:cNvSpPr txBox="1"/>
          <p:nvPr>
            <p:ph type="body" idx="1"/>
          </p:nvPr>
        </p:nvSpPr>
        <p:spPr>
          <a:xfrm>
            <a:off x="311699" y="1119125"/>
            <a:ext cx="8520602" cy="3911401"/>
          </a:xfrm>
          <a:prstGeom prst="rect">
            <a:avLst/>
          </a:prstGeom>
        </p:spPr>
        <p:txBody>
          <a:bodyPr/>
          <a:lstStyle/>
          <a:p>
            <a:pPr marL="0" indent="0">
              <a:buSzTx/>
              <a:buNone/>
              <a:defRPr b="1"/>
            </a:pPr>
            <a:r>
              <a:t>Filtering the notes with top diseases</a:t>
            </a:r>
          </a:p>
          <a:p>
            <a:pPr marL="0" indent="0">
              <a:spcBef>
                <a:spcPts val="1600"/>
              </a:spcBef>
              <a:buSzTx/>
              <a:buNone/>
            </a:pPr>
            <a:endParaRPr b="1"/>
          </a:p>
          <a:p>
            <a:pPr marL="0" indent="0">
              <a:spcBef>
                <a:spcPts val="1600"/>
              </a:spcBef>
              <a:buSzTx/>
              <a:buNone/>
            </a:pPr>
            <a:endParaRPr b="1"/>
          </a:p>
          <a:p>
            <a:pPr marL="0" indent="0">
              <a:spcBef>
                <a:spcPts val="1600"/>
              </a:spcBef>
              <a:buSzTx/>
              <a:buNone/>
            </a:pPr>
            <a:endParaRPr b="1"/>
          </a:p>
          <a:p>
            <a:pPr marL="0" indent="0" algn="just">
              <a:spcBef>
                <a:spcPts val="1600"/>
              </a:spcBef>
              <a:buSzTx/>
              <a:buNone/>
            </a:pPr>
            <a:endParaRPr b="1"/>
          </a:p>
          <a:p>
            <a:pPr marL="0" indent="0" algn="just">
              <a:buSzTx/>
              <a:buNone/>
            </a:pPr>
            <a:endParaRPr sz="1400"/>
          </a:p>
          <a:p>
            <a:pPr marL="0" indent="0" algn="just">
              <a:buSzTx/>
              <a:buNone/>
            </a:pPr>
            <a:endParaRPr sz="1400"/>
          </a:p>
          <a:p>
            <a:pPr indent="-317500" algn="just">
              <a:buSzPts val="1400"/>
              <a:defRPr sz="1400"/>
            </a:pPr>
            <a:r>
              <a:t>Coronary Artery</a:t>
            </a:r>
            <a:r>
              <a:rPr sz="1600"/>
              <a:t> </a:t>
            </a:r>
            <a:r>
              <a:t> Disease:   461 patients</a:t>
            </a:r>
          </a:p>
          <a:p>
            <a:pPr indent="-317500" algn="just">
              <a:buSzPts val="1400"/>
              <a:defRPr sz="1400"/>
            </a:pPr>
            <a:r>
              <a:t>Hypertension:   436 patients</a:t>
            </a:r>
          </a:p>
          <a:p>
            <a:pPr indent="-317500" algn="just">
              <a:buSzPts val="1400"/>
              <a:defRPr sz="1400"/>
            </a:pPr>
            <a:r>
              <a:t>Atrial Fibrillation: 389 patients</a:t>
            </a:r>
          </a:p>
        </p:txBody>
      </p:sp>
      <p:pic>
        <p:nvPicPr>
          <p:cNvPr id="157" name="Google Shape;115;p22" descr="Google Shape;115;p22"/>
          <p:cNvPicPr>
            <a:picLocks noChangeAspect="1"/>
          </p:cNvPicPr>
          <p:nvPr/>
        </p:nvPicPr>
        <p:blipFill>
          <a:blip r:embed="rId3">
            <a:extLst/>
          </a:blip>
          <a:stretch>
            <a:fillRect/>
          </a:stretch>
        </p:blipFill>
        <p:spPr>
          <a:xfrm>
            <a:off x="516213" y="1701088"/>
            <a:ext cx="5715001" cy="904876"/>
          </a:xfrm>
          <a:prstGeom prst="rect">
            <a:avLst/>
          </a:prstGeom>
          <a:ln w="12700">
            <a:miter lim="400000"/>
          </a:ln>
        </p:spPr>
      </p:pic>
      <p:pic>
        <p:nvPicPr>
          <p:cNvPr id="158" name="Google Shape;116;p22" descr="Google Shape;116;p22"/>
          <p:cNvPicPr>
            <a:picLocks noChangeAspect="1"/>
          </p:cNvPicPr>
          <p:nvPr/>
        </p:nvPicPr>
        <p:blipFill>
          <a:blip r:embed="rId4">
            <a:extLst/>
          </a:blip>
          <a:stretch>
            <a:fillRect/>
          </a:stretch>
        </p:blipFill>
        <p:spPr>
          <a:xfrm>
            <a:off x="516213" y="2786850"/>
            <a:ext cx="6200776" cy="914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21;p23"/>
          <p:cNvSpPr txBox="1"/>
          <p:nvPr>
            <p:ph type="title"/>
          </p:nvPr>
        </p:nvSpPr>
        <p:spPr>
          <a:xfrm>
            <a:off x="311699" y="391349"/>
            <a:ext cx="8520602" cy="626102"/>
          </a:xfrm>
          <a:prstGeom prst="rect">
            <a:avLst/>
          </a:prstGeom>
        </p:spPr>
        <p:txBody>
          <a:bodyPr/>
          <a:lstStyle>
            <a:lvl1pPr defTabSz="804672">
              <a:defRPr sz="2816"/>
            </a:lvl1pPr>
          </a:lstStyle>
          <a:p>
            <a:pPr/>
            <a:r>
              <a:t>Main Method, Implementation, &amp; Results</a:t>
            </a:r>
          </a:p>
        </p:txBody>
      </p:sp>
      <p:sp>
        <p:nvSpPr>
          <p:cNvPr id="163" name="Google Shape;122;p23"/>
          <p:cNvSpPr txBox="1"/>
          <p:nvPr>
            <p:ph type="body" idx="1"/>
          </p:nvPr>
        </p:nvSpPr>
        <p:spPr>
          <a:xfrm>
            <a:off x="311699" y="1152475"/>
            <a:ext cx="8520602" cy="3416400"/>
          </a:xfrm>
          <a:prstGeom prst="rect">
            <a:avLst/>
          </a:prstGeom>
        </p:spPr>
        <p:txBody>
          <a:bodyPr/>
          <a:lstStyle/>
          <a:p>
            <a:pPr marL="0" indent="0">
              <a:buSzTx/>
              <a:buNone/>
              <a:defRPr b="1"/>
            </a:pPr>
            <a:r>
              <a:t>Word frequency on filtered medication notes</a:t>
            </a:r>
          </a:p>
          <a:p>
            <a:pPr marL="0" indent="0">
              <a:spcBef>
                <a:spcPts val="1600"/>
              </a:spcBef>
              <a:buSzTx/>
              <a:buNone/>
              <a:defRPr b="1" sz="1600"/>
            </a:pPr>
            <a:r>
              <a:t>Coronary Artery</a:t>
            </a:r>
            <a:r>
              <a:rPr b="0"/>
              <a:t> </a:t>
            </a:r>
            <a:r>
              <a:t>Disease: Aspirin (184 word counts), Docusate Sodium (Docusate 136, Sodium 184), Metoprolol Tartrate (Metoprolol 143, Tartrate 120).</a:t>
            </a:r>
            <a:endParaRPr>
              <a:solidFill>
                <a:srgbClr val="000000"/>
              </a:solidFill>
              <a:latin typeface="+mj-lt"/>
              <a:ea typeface="+mj-ea"/>
              <a:cs typeface="+mj-cs"/>
              <a:sym typeface="Arial"/>
            </a:endParaRPr>
          </a:p>
          <a:p>
            <a:pPr marL="0" indent="0">
              <a:buSzTx/>
              <a:buNone/>
            </a:pPr>
            <a:endParaRPr b="1" sz="1600"/>
          </a:p>
          <a:p>
            <a:pPr marL="0" indent="0">
              <a:buSzTx/>
              <a:buNone/>
              <a:defRPr b="1" sz="1600"/>
            </a:pPr>
            <a:r>
              <a:t>Atrial Fibrillation: the suggested medications are Metoprolol succinate (metoprolol has 124 word counts), Docusate sodium (docusate has 107 word counts, sodium has 150 word counts), and Metoprolol tartrate (tartrate has 105 word counts).</a:t>
            </a:r>
          </a:p>
          <a:p>
            <a:pPr marL="0" indent="0">
              <a:buSzTx/>
              <a:buNone/>
            </a:pPr>
            <a:endParaRPr b="1" sz="1600"/>
          </a:p>
          <a:p>
            <a:pPr marL="0" indent="0">
              <a:buSzTx/>
              <a:buNone/>
              <a:defRPr b="1" sz="1600"/>
            </a:pPr>
            <a:r>
              <a:t>Hypertension: Aspirin (235), Metoprolol (173), HCl (136), Docusate (135)</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27;p24"/>
          <p:cNvSpPr txBox="1"/>
          <p:nvPr>
            <p:ph type="title"/>
          </p:nvPr>
        </p:nvSpPr>
        <p:spPr>
          <a:xfrm>
            <a:off x="311699" y="391349"/>
            <a:ext cx="8520602" cy="626102"/>
          </a:xfrm>
          <a:prstGeom prst="rect">
            <a:avLst/>
          </a:prstGeom>
        </p:spPr>
        <p:txBody>
          <a:bodyPr/>
          <a:lstStyle>
            <a:lvl1pPr defTabSz="804672">
              <a:defRPr sz="2816"/>
            </a:lvl1pPr>
          </a:lstStyle>
          <a:p>
            <a:pPr/>
            <a:r>
              <a:t>Method 2: N-Gram</a:t>
            </a:r>
          </a:p>
        </p:txBody>
      </p:sp>
      <p:sp>
        <p:nvSpPr>
          <p:cNvPr id="168" name="Google Shape;128;p24"/>
          <p:cNvSpPr txBox="1"/>
          <p:nvPr>
            <p:ph type="body" idx="1"/>
          </p:nvPr>
        </p:nvSpPr>
        <p:spPr>
          <a:xfrm>
            <a:off x="311699" y="1152475"/>
            <a:ext cx="8520602" cy="3416400"/>
          </a:xfrm>
          <a:prstGeom prst="rect">
            <a:avLst/>
          </a:prstGeom>
        </p:spPr>
        <p:txBody>
          <a:bodyPr/>
          <a:lstStyle/>
          <a:p>
            <a:pPr marL="0" indent="0" algn="just">
              <a:buSzTx/>
              <a:buNone/>
              <a:defRPr sz="1600"/>
            </a:pPr>
            <a:r>
              <a:t>Some diseases name contains more than one word.</a:t>
            </a:r>
          </a:p>
          <a:p>
            <a:pPr marL="0" indent="0" algn="just">
              <a:buSzTx/>
              <a:buNone/>
            </a:pPr>
            <a:endParaRPr sz="1600"/>
          </a:p>
          <a:p>
            <a:pPr marL="0" indent="0" algn="just">
              <a:buSzTx/>
              <a:buNone/>
              <a:defRPr sz="1600"/>
            </a:pPr>
            <a:r>
              <a:t>n-gram: a contiguous sequence of n items from a given </a:t>
            </a:r>
            <a:r>
              <a:rPr u="sng">
                <a:solidFill>
                  <a:schemeClr val="accent5"/>
                </a:solidFill>
                <a:uFill>
                  <a:solidFill>
                    <a:schemeClr val="accent5"/>
                  </a:solidFill>
                </a:uFill>
                <a:hlinkClick r:id="rId3" invalidUrl="" action="" tgtFrame="" tooltip="" history="1" highlightClick="0" endSnd="0"/>
              </a:rPr>
              <a:t>sample</a:t>
            </a:r>
            <a:r>
              <a:t> of text or speech. </a:t>
            </a:r>
          </a:p>
          <a:p>
            <a:pPr marL="0" indent="0" algn="just">
              <a:buSzTx/>
              <a:buNone/>
            </a:pPr>
            <a:endParaRPr sz="1600"/>
          </a:p>
          <a:p>
            <a:pPr marL="0" indent="0" algn="just">
              <a:buSzTx/>
              <a:buNone/>
              <a:defRPr sz="1600"/>
            </a:pPr>
            <a:r>
              <a:t>n-gram model: a type of probabilistic </a:t>
            </a:r>
            <a:r>
              <a:rPr u="sng">
                <a:solidFill>
                  <a:schemeClr val="accent5"/>
                </a:solidFill>
                <a:uFill>
                  <a:solidFill>
                    <a:schemeClr val="accent5"/>
                  </a:solidFill>
                </a:uFill>
                <a:hlinkClick r:id="rId4" invalidUrl="" action="" tgtFrame="" tooltip="" history="1" highlightClick="0" endSnd="0"/>
              </a:rPr>
              <a:t>language model</a:t>
            </a:r>
            <a:r>
              <a:t> for predicting the next item in such a sequence in the form of a (n − 1)–order </a:t>
            </a:r>
            <a:r>
              <a:rPr u="sng">
                <a:solidFill>
                  <a:schemeClr val="accent5"/>
                </a:solidFill>
                <a:uFill>
                  <a:solidFill>
                    <a:schemeClr val="accent5"/>
                  </a:solidFill>
                </a:uFill>
                <a:hlinkClick r:id="rId5" invalidUrl="" action="" tgtFrame="" tooltip="" history="1" highlightClick="0" endSnd="0"/>
              </a:rPr>
              <a:t>Markov model</a:t>
            </a: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33;p25"/>
          <p:cNvSpPr txBox="1"/>
          <p:nvPr>
            <p:ph type="title"/>
          </p:nvPr>
        </p:nvSpPr>
        <p:spPr>
          <a:xfrm>
            <a:off x="311699" y="391349"/>
            <a:ext cx="8520602" cy="626102"/>
          </a:xfrm>
          <a:prstGeom prst="rect">
            <a:avLst/>
          </a:prstGeom>
        </p:spPr>
        <p:txBody>
          <a:bodyPr/>
          <a:lstStyle>
            <a:lvl1pPr defTabSz="420623">
              <a:defRPr sz="1472"/>
            </a:lvl1pPr>
          </a:lstStyle>
          <a:p>
            <a:pPr/>
            <a:r>
              <a:t>Implementation: N-Gram</a:t>
            </a:r>
          </a:p>
        </p:txBody>
      </p:sp>
      <p:pic>
        <p:nvPicPr>
          <p:cNvPr id="173" name="Google Shape;134;p25" descr="Google Shape;134;p25"/>
          <p:cNvPicPr>
            <a:picLocks noChangeAspect="1"/>
          </p:cNvPicPr>
          <p:nvPr/>
        </p:nvPicPr>
        <p:blipFill>
          <a:blip r:embed="rId2">
            <a:extLst/>
          </a:blip>
          <a:stretch>
            <a:fillRect/>
          </a:stretch>
        </p:blipFill>
        <p:spPr>
          <a:xfrm>
            <a:off x="1240700" y="1245838"/>
            <a:ext cx="4716949" cy="265182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39;p26"/>
          <p:cNvSpPr txBox="1"/>
          <p:nvPr>
            <p:ph type="title"/>
          </p:nvPr>
        </p:nvSpPr>
        <p:spPr>
          <a:xfrm>
            <a:off x="311699" y="391349"/>
            <a:ext cx="8520602" cy="626102"/>
          </a:xfrm>
          <a:prstGeom prst="rect">
            <a:avLst/>
          </a:prstGeom>
        </p:spPr>
        <p:txBody>
          <a:bodyPr/>
          <a:lstStyle/>
          <a:p>
            <a:pPr defTabSz="365760">
              <a:defRPr sz="1280"/>
            </a:pPr>
            <a:r>
              <a:t>Results:  N-Gram</a:t>
            </a:r>
          </a:p>
          <a:p>
            <a:pPr defTabSz="365760">
              <a:defRPr sz="1280"/>
            </a:pPr>
          </a:p>
        </p:txBody>
      </p:sp>
      <p:sp>
        <p:nvSpPr>
          <p:cNvPr id="176" name="Google Shape;140;p26"/>
          <p:cNvSpPr txBox="1"/>
          <p:nvPr>
            <p:ph type="body" idx="1"/>
          </p:nvPr>
        </p:nvSpPr>
        <p:spPr>
          <a:xfrm>
            <a:off x="311699" y="1152475"/>
            <a:ext cx="8520602" cy="3416400"/>
          </a:xfrm>
          <a:prstGeom prst="rect">
            <a:avLst/>
          </a:prstGeom>
        </p:spPr>
        <p:txBody>
          <a:bodyPr/>
          <a:lstStyle/>
          <a:p>
            <a:pPr marL="0" indent="0">
              <a:buSzTx/>
              <a:buNone/>
            </a:pPr>
            <a:r>
              <a:t>Top three diseases:</a:t>
            </a:r>
          </a:p>
          <a:p>
            <a:pPr marL="0" indent="0" algn="just">
              <a:spcBef>
                <a:spcPts val="1600"/>
              </a:spcBef>
              <a:buSzTx/>
              <a:buNone/>
              <a:defRPr sz="1600"/>
            </a:pPr>
            <a:r>
              <a:t>Coronary Artery Disease</a:t>
            </a:r>
          </a:p>
          <a:p>
            <a:pPr marL="0" indent="0" algn="just">
              <a:buSzTx/>
              <a:buNone/>
            </a:pPr>
            <a:endParaRPr sz="1600"/>
          </a:p>
          <a:p>
            <a:pPr marL="0" indent="0">
              <a:buSzTx/>
              <a:buNone/>
              <a:defRPr sz="1600"/>
            </a:pPr>
            <a:r>
              <a:t>Hypertension</a:t>
            </a:r>
          </a:p>
          <a:p>
            <a:pPr marL="0" indent="0" algn="just">
              <a:spcBef>
                <a:spcPts val="1600"/>
              </a:spcBef>
              <a:buSzTx/>
              <a:buNone/>
              <a:defRPr sz="1600"/>
            </a:pPr>
            <a:r>
              <a:t>Atrial Fibrillation</a:t>
            </a:r>
          </a:p>
        </p:txBody>
      </p:sp>
      <p:pic>
        <p:nvPicPr>
          <p:cNvPr id="177" name="Google Shape;141;p26" descr="Google Shape;141;p26"/>
          <p:cNvPicPr>
            <a:picLocks noChangeAspect="1"/>
          </p:cNvPicPr>
          <p:nvPr/>
        </p:nvPicPr>
        <p:blipFill>
          <a:blip r:embed="rId3">
            <a:extLst/>
          </a:blip>
          <a:stretch>
            <a:fillRect/>
          </a:stretch>
        </p:blipFill>
        <p:spPr>
          <a:xfrm>
            <a:off x="2649998" y="1023712"/>
            <a:ext cx="6130776" cy="367392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46;p27"/>
          <p:cNvSpPr txBox="1"/>
          <p:nvPr>
            <p:ph type="title"/>
          </p:nvPr>
        </p:nvSpPr>
        <p:spPr>
          <a:xfrm>
            <a:off x="311699" y="391349"/>
            <a:ext cx="8520602" cy="626102"/>
          </a:xfrm>
          <a:prstGeom prst="rect">
            <a:avLst/>
          </a:prstGeom>
        </p:spPr>
        <p:txBody>
          <a:bodyPr/>
          <a:lstStyle>
            <a:lvl1pPr defTabSz="804672">
              <a:defRPr sz="2816"/>
            </a:lvl1pPr>
          </a:lstStyle>
          <a:p>
            <a:pPr/>
            <a:r>
              <a:t>Method 3: TFIDF</a:t>
            </a:r>
          </a:p>
        </p:txBody>
      </p:sp>
      <p:sp>
        <p:nvSpPr>
          <p:cNvPr id="182" name="Google Shape;147;p27"/>
          <p:cNvSpPr txBox="1"/>
          <p:nvPr>
            <p:ph type="body" idx="1"/>
          </p:nvPr>
        </p:nvSpPr>
        <p:spPr>
          <a:xfrm>
            <a:off x="810000" y="1215900"/>
            <a:ext cx="7523999" cy="3416401"/>
          </a:xfrm>
          <a:prstGeom prst="rect">
            <a:avLst/>
          </a:prstGeom>
        </p:spPr>
        <p:txBody>
          <a:bodyPr/>
          <a:lstStyle/>
          <a:p>
            <a:pPr indent="-317500">
              <a:lnSpc>
                <a:spcPct val="150000"/>
              </a:lnSpc>
              <a:buClr>
                <a:srgbClr val="000000"/>
              </a:buClr>
              <a:buSzPts val="1400"/>
              <a:buFont typeface="Arial"/>
              <a:defRPr sz="1400">
                <a:solidFill>
                  <a:srgbClr val="000000"/>
                </a:solidFill>
                <a:latin typeface="+mj-lt"/>
                <a:ea typeface="+mj-ea"/>
                <a:cs typeface="+mj-cs"/>
                <a:sym typeface="Arial"/>
              </a:defRPr>
            </a:pPr>
            <a:r>
              <a:t>Bind the top diagnosis and common treatments found </a:t>
            </a:r>
          </a:p>
          <a:p>
            <a:pPr indent="-317500">
              <a:lnSpc>
                <a:spcPct val="150000"/>
              </a:lnSpc>
              <a:buClr>
                <a:srgbClr val="000000"/>
              </a:buClr>
              <a:buSzPts val="1400"/>
              <a:buFont typeface="Arial"/>
              <a:defRPr sz="1400">
                <a:solidFill>
                  <a:srgbClr val="000000"/>
                </a:solidFill>
                <a:latin typeface="+mj-lt"/>
                <a:ea typeface="+mj-ea"/>
                <a:cs typeface="+mj-cs"/>
                <a:sym typeface="Arial"/>
              </a:defRPr>
            </a:pPr>
            <a:r>
              <a:t>Calculate the TFIDF of each top medication for each diagnosis related papers. </a:t>
            </a:r>
          </a:p>
          <a:p>
            <a:pPr indent="-317500">
              <a:lnSpc>
                <a:spcPct val="150000"/>
              </a:lnSpc>
              <a:buClr>
                <a:srgbClr val="000000"/>
              </a:buClr>
              <a:buSzPts val="1400"/>
              <a:buFont typeface="Arial"/>
              <a:defRPr sz="1400">
                <a:solidFill>
                  <a:srgbClr val="000000"/>
                </a:solidFill>
                <a:latin typeface="+mj-lt"/>
                <a:ea typeface="+mj-ea"/>
                <a:cs typeface="+mj-cs"/>
                <a:sym typeface="Arial"/>
              </a:defRPr>
            </a:pPr>
            <a:r>
              <a:t>Example: if the TFIDF of certain medication is significantly higher than it for other medication for Hypertension therapeutic papers, the medication could be classified as treatments for Hypertension</a:t>
            </a:r>
          </a:p>
          <a:p>
            <a:pPr indent="-317500">
              <a:lnSpc>
                <a:spcPct val="150000"/>
              </a:lnSpc>
              <a:buClr>
                <a:srgbClr val="000000"/>
              </a:buClr>
              <a:buSzPts val="1400"/>
              <a:buFont typeface="Arial"/>
              <a:defRPr sz="1400">
                <a:solidFill>
                  <a:srgbClr val="000000"/>
                </a:solidFill>
                <a:latin typeface="+mj-lt"/>
                <a:ea typeface="+mj-ea"/>
                <a:cs typeface="+mj-cs"/>
                <a:sym typeface="Arial"/>
              </a:defRPr>
            </a:pPr>
            <a:r>
              <a:t>Additional corpus is pubmed for this method</a:t>
            </a:r>
          </a:p>
        </p:txBody>
      </p:sp>
      <p:pic>
        <p:nvPicPr>
          <p:cNvPr id="183" name="Google Shape;148;p27" descr="Google Shape;148;p27"/>
          <p:cNvPicPr>
            <a:picLocks noChangeAspect="1"/>
          </p:cNvPicPr>
          <p:nvPr/>
        </p:nvPicPr>
        <p:blipFill>
          <a:blip r:embed="rId3">
            <a:extLst/>
          </a:blip>
          <a:stretch>
            <a:fillRect/>
          </a:stretch>
        </p:blipFill>
        <p:spPr>
          <a:xfrm>
            <a:off x="136199" y="4301649"/>
            <a:ext cx="8696096" cy="626101"/>
          </a:xfrm>
          <a:prstGeom prst="rect">
            <a:avLst/>
          </a:prstGeom>
          <a:ln w="12700">
            <a:miter lim="400000"/>
          </a:ln>
        </p:spPr>
      </p:pic>
      <p:pic>
        <p:nvPicPr>
          <p:cNvPr id="184" name="Google Shape;149;p27" descr="Google Shape;149;p27"/>
          <p:cNvPicPr>
            <a:picLocks noChangeAspect="1"/>
          </p:cNvPicPr>
          <p:nvPr/>
        </p:nvPicPr>
        <p:blipFill>
          <a:blip r:embed="rId4">
            <a:extLst/>
          </a:blip>
          <a:stretch>
            <a:fillRect/>
          </a:stretch>
        </p:blipFill>
        <p:spPr>
          <a:xfrm>
            <a:off x="550600" y="3947750"/>
            <a:ext cx="7524002" cy="353903"/>
          </a:xfrm>
          <a:prstGeom prst="rect">
            <a:avLst/>
          </a:prstGeom>
          <a:ln w="12700">
            <a:miter lim="400000"/>
          </a:ln>
        </p:spPr>
      </p:pic>
      <p:pic>
        <p:nvPicPr>
          <p:cNvPr id="185" name="Google Shape;150;p27" descr="Google Shape;150;p27"/>
          <p:cNvPicPr>
            <a:picLocks noChangeAspect="1"/>
          </p:cNvPicPr>
          <p:nvPr/>
        </p:nvPicPr>
        <p:blipFill>
          <a:blip r:embed="rId5">
            <a:extLst/>
          </a:blip>
          <a:stretch>
            <a:fillRect/>
          </a:stretch>
        </p:blipFill>
        <p:spPr>
          <a:xfrm>
            <a:off x="0" y="3540150"/>
            <a:ext cx="9144001" cy="4076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55;p28"/>
          <p:cNvSpPr txBox="1"/>
          <p:nvPr>
            <p:ph type="title"/>
          </p:nvPr>
        </p:nvSpPr>
        <p:spPr>
          <a:xfrm>
            <a:off x="311699" y="234199"/>
            <a:ext cx="8520602" cy="626102"/>
          </a:xfrm>
          <a:prstGeom prst="rect">
            <a:avLst/>
          </a:prstGeom>
        </p:spPr>
        <p:txBody>
          <a:bodyPr/>
          <a:lstStyle>
            <a:lvl1pPr defTabSz="804672">
              <a:defRPr sz="2816"/>
            </a:lvl1pPr>
          </a:lstStyle>
          <a:p>
            <a:pPr/>
            <a:r>
              <a:t>Implementation: TFIDF</a:t>
            </a:r>
          </a:p>
        </p:txBody>
      </p:sp>
      <p:sp>
        <p:nvSpPr>
          <p:cNvPr id="190" name="Google Shape;156;p28"/>
          <p:cNvSpPr txBox="1"/>
          <p:nvPr>
            <p:ph type="body" idx="1"/>
          </p:nvPr>
        </p:nvSpPr>
        <p:spPr>
          <a:xfrm>
            <a:off x="416449" y="863550"/>
            <a:ext cx="8520602" cy="3416400"/>
          </a:xfrm>
          <a:prstGeom prst="rect">
            <a:avLst/>
          </a:prstGeom>
        </p:spPr>
        <p:txBody>
          <a:bodyPr/>
          <a:lstStyle>
            <a:lvl1pPr marL="0" indent="0">
              <a:buSzTx/>
              <a:buNone/>
            </a:lvl1pPr>
          </a:lstStyle>
          <a:p>
            <a:pPr/>
            <a:r>
              <a:t>- Extract treatment information from PubMed:</a:t>
            </a:r>
          </a:p>
        </p:txBody>
      </p:sp>
      <p:pic>
        <p:nvPicPr>
          <p:cNvPr id="191" name="Google Shape;157;p28" descr="Google Shape;157;p28"/>
          <p:cNvPicPr>
            <a:picLocks noChangeAspect="1"/>
          </p:cNvPicPr>
          <p:nvPr/>
        </p:nvPicPr>
        <p:blipFill>
          <a:blip r:embed="rId3">
            <a:extLst/>
          </a:blip>
          <a:stretch>
            <a:fillRect/>
          </a:stretch>
        </p:blipFill>
        <p:spPr>
          <a:xfrm>
            <a:off x="607000" y="1372299"/>
            <a:ext cx="5169797" cy="3416400"/>
          </a:xfrm>
          <a:prstGeom prst="rect">
            <a:avLst/>
          </a:prstGeom>
          <a:ln w="12700">
            <a:miter lim="400000"/>
          </a:ln>
        </p:spPr>
      </p:pic>
      <p:sp>
        <p:nvSpPr>
          <p:cNvPr id="192" name="Google Shape;158;p28"/>
          <p:cNvSpPr txBox="1"/>
          <p:nvPr/>
        </p:nvSpPr>
        <p:spPr>
          <a:xfrm>
            <a:off x="5993850" y="1716049"/>
            <a:ext cx="3026400" cy="1579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800">
                <a:solidFill>
                  <a:srgbClr val="5E696C"/>
                </a:solidFill>
                <a:latin typeface="Lato"/>
                <a:ea typeface="Lato"/>
                <a:cs typeface="Lato"/>
                <a:sym typeface="Lato"/>
              </a:defRPr>
            </a:lvl1pPr>
          </a:lstStyle>
          <a:p>
            <a:pPr/>
            <a:r>
              <a:t>Three text files contain 200 abstracts for disease treatment related papers for top three diseases respectively are generated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63;p29"/>
          <p:cNvSpPr txBox="1"/>
          <p:nvPr>
            <p:ph type="title"/>
          </p:nvPr>
        </p:nvSpPr>
        <p:spPr>
          <a:xfrm>
            <a:off x="311699" y="391349"/>
            <a:ext cx="8520602" cy="626102"/>
          </a:xfrm>
          <a:prstGeom prst="rect">
            <a:avLst/>
          </a:prstGeom>
        </p:spPr>
        <p:txBody>
          <a:bodyPr/>
          <a:lstStyle>
            <a:lvl1pPr defTabSz="804672">
              <a:defRPr sz="2816"/>
            </a:lvl1pPr>
          </a:lstStyle>
          <a:p>
            <a:pPr/>
            <a:r>
              <a:t>Implementation: TFIDF</a:t>
            </a:r>
          </a:p>
        </p:txBody>
      </p:sp>
      <p:sp>
        <p:nvSpPr>
          <p:cNvPr id="197" name="Google Shape;164;p29"/>
          <p:cNvSpPr txBox="1"/>
          <p:nvPr>
            <p:ph type="body" sz="half" idx="1"/>
          </p:nvPr>
        </p:nvSpPr>
        <p:spPr>
          <a:xfrm>
            <a:off x="311699" y="1297875"/>
            <a:ext cx="3522302" cy="3416401"/>
          </a:xfrm>
          <a:prstGeom prst="rect">
            <a:avLst/>
          </a:prstGeom>
        </p:spPr>
        <p:txBody>
          <a:bodyPr/>
          <a:lstStyle/>
          <a:p>
            <a:pPr indent="-317500">
              <a:lnSpc>
                <a:spcPct val="150000"/>
              </a:lnSpc>
              <a:buSzPts val="1400"/>
              <a:defRPr sz="1400"/>
            </a:pPr>
            <a:r>
              <a:t>Calculate the TFIDF for each word in the documents</a:t>
            </a:r>
          </a:p>
          <a:p>
            <a:pPr indent="-317500">
              <a:lnSpc>
                <a:spcPct val="150000"/>
              </a:lnSpc>
              <a:buSzPts val="1400"/>
              <a:defRPr sz="1400"/>
            </a:pPr>
            <a:r>
              <a:t>Output the TFIDF result to a txt file</a:t>
            </a:r>
          </a:p>
          <a:p>
            <a:pPr indent="-317500">
              <a:lnSpc>
                <a:spcPct val="150000"/>
              </a:lnSpc>
              <a:buSzPts val="1400"/>
              <a:defRPr sz="1400"/>
            </a:pPr>
            <a:r>
              <a:t>Search our medication terms to find corresponding TFIDF for each of three documents</a:t>
            </a:r>
          </a:p>
        </p:txBody>
      </p:sp>
      <p:pic>
        <p:nvPicPr>
          <p:cNvPr id="198" name="Google Shape;165;p29" descr="Google Shape;165;p29"/>
          <p:cNvPicPr>
            <a:picLocks noChangeAspect="1"/>
          </p:cNvPicPr>
          <p:nvPr/>
        </p:nvPicPr>
        <p:blipFill>
          <a:blip r:embed="rId2">
            <a:extLst/>
          </a:blip>
          <a:stretch>
            <a:fillRect/>
          </a:stretch>
        </p:blipFill>
        <p:spPr>
          <a:xfrm>
            <a:off x="3781623" y="1017450"/>
            <a:ext cx="4666626" cy="804826"/>
          </a:xfrm>
          <a:prstGeom prst="rect">
            <a:avLst/>
          </a:prstGeom>
          <a:ln w="12700">
            <a:miter lim="400000"/>
          </a:ln>
        </p:spPr>
      </p:pic>
      <p:pic>
        <p:nvPicPr>
          <p:cNvPr id="199" name="Google Shape;166;p29" descr="Google Shape;166;p29"/>
          <p:cNvPicPr>
            <a:picLocks noChangeAspect="1"/>
          </p:cNvPicPr>
          <p:nvPr/>
        </p:nvPicPr>
        <p:blipFill>
          <a:blip r:embed="rId3">
            <a:extLst/>
          </a:blip>
          <a:stretch>
            <a:fillRect/>
          </a:stretch>
        </p:blipFill>
        <p:spPr>
          <a:xfrm>
            <a:off x="3781612" y="2008346"/>
            <a:ext cx="5405401" cy="270592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71;p30"/>
          <p:cNvSpPr txBox="1"/>
          <p:nvPr>
            <p:ph type="title"/>
          </p:nvPr>
        </p:nvSpPr>
        <p:spPr>
          <a:xfrm>
            <a:off x="311699" y="391349"/>
            <a:ext cx="8520602" cy="626102"/>
          </a:xfrm>
          <a:prstGeom prst="rect">
            <a:avLst/>
          </a:prstGeom>
        </p:spPr>
        <p:txBody>
          <a:bodyPr/>
          <a:lstStyle>
            <a:lvl1pPr defTabSz="804672">
              <a:defRPr sz="2816"/>
            </a:lvl1pPr>
          </a:lstStyle>
          <a:p>
            <a:pPr/>
            <a:r>
              <a:t>Implementation: TFIDF</a:t>
            </a:r>
          </a:p>
        </p:txBody>
      </p:sp>
      <p:sp>
        <p:nvSpPr>
          <p:cNvPr id="202" name="Google Shape;172;p30"/>
          <p:cNvSpPr txBox="1"/>
          <p:nvPr>
            <p:ph type="body" sz="half" idx="1"/>
          </p:nvPr>
        </p:nvSpPr>
        <p:spPr>
          <a:xfrm>
            <a:off x="311699" y="1152475"/>
            <a:ext cx="3574802" cy="3416400"/>
          </a:xfrm>
          <a:prstGeom prst="rect">
            <a:avLst/>
          </a:prstGeom>
        </p:spPr>
        <p:txBody>
          <a:bodyPr/>
          <a:lstStyle/>
          <a:p>
            <a:pPr marL="0" indent="0">
              <a:buSzTx/>
              <a:buNone/>
            </a:pPr>
            <a:r>
              <a:t>Example of comparason:</a:t>
            </a:r>
          </a:p>
          <a:p>
            <a:pPr indent="-317500">
              <a:lnSpc>
                <a:spcPct val="150000"/>
              </a:lnSpc>
              <a:spcBef>
                <a:spcPts val="1600"/>
              </a:spcBef>
              <a:buSzPts val="1400"/>
              <a:defRPr sz="1400"/>
            </a:pPr>
            <a:r>
              <a:t>To find which disease is "Aspirin" for</a:t>
            </a:r>
          </a:p>
          <a:p>
            <a:pPr indent="-317500">
              <a:lnSpc>
                <a:spcPct val="150000"/>
              </a:lnSpc>
              <a:buSzPts val="1400"/>
              <a:defRPr sz="1400"/>
            </a:pPr>
            <a:r>
              <a:t>TFIDF in CAD: 0.0214</a:t>
            </a:r>
          </a:p>
          <a:p>
            <a:pPr indent="-317500">
              <a:lnSpc>
                <a:spcPct val="150000"/>
              </a:lnSpc>
              <a:buSzPts val="1400"/>
              <a:defRPr sz="1400"/>
            </a:pPr>
            <a:r>
              <a:t>TFIDF in AF: 0.0128</a:t>
            </a:r>
          </a:p>
          <a:p>
            <a:pPr indent="-317500">
              <a:lnSpc>
                <a:spcPct val="150000"/>
              </a:lnSpc>
              <a:buSzPts val="1400"/>
              <a:defRPr sz="1400"/>
            </a:pPr>
            <a:r>
              <a:t>TFIDF in HPT: none</a:t>
            </a:r>
          </a:p>
          <a:p>
            <a:pPr indent="-317500">
              <a:lnSpc>
                <a:spcPct val="150000"/>
              </a:lnSpc>
              <a:buSzPts val="1400"/>
              <a:defRPr sz="1400"/>
            </a:pPr>
            <a:r>
              <a:t>Result: Aspirin is used for Coronary Artery Disease and Atrial Fibrillation, but not for Hypertension</a:t>
            </a:r>
          </a:p>
        </p:txBody>
      </p:sp>
      <p:pic>
        <p:nvPicPr>
          <p:cNvPr id="203" name="Google Shape;173;p30" descr="Google Shape;173;p30"/>
          <p:cNvPicPr>
            <a:picLocks noChangeAspect="1"/>
          </p:cNvPicPr>
          <p:nvPr/>
        </p:nvPicPr>
        <p:blipFill>
          <a:blip r:embed="rId2">
            <a:extLst/>
          </a:blip>
          <a:stretch>
            <a:fillRect/>
          </a:stretch>
        </p:blipFill>
        <p:spPr>
          <a:xfrm>
            <a:off x="4767538" y="1017450"/>
            <a:ext cx="3223451" cy="1746729"/>
          </a:xfrm>
          <a:prstGeom prst="rect">
            <a:avLst/>
          </a:prstGeom>
          <a:ln w="12700">
            <a:miter lim="400000"/>
          </a:ln>
        </p:spPr>
      </p:pic>
      <p:pic>
        <p:nvPicPr>
          <p:cNvPr id="204" name="Google Shape;174;p30" descr="Google Shape;174;p30"/>
          <p:cNvPicPr>
            <a:picLocks noChangeAspect="1"/>
          </p:cNvPicPr>
          <p:nvPr/>
        </p:nvPicPr>
        <p:blipFill>
          <a:blip r:embed="rId3">
            <a:extLst/>
          </a:blip>
          <a:stretch>
            <a:fillRect/>
          </a:stretch>
        </p:blipFill>
        <p:spPr>
          <a:xfrm>
            <a:off x="4767550" y="2903272"/>
            <a:ext cx="3223426" cy="191547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179;p31"/>
          <p:cNvSpPr txBox="1"/>
          <p:nvPr>
            <p:ph type="title"/>
          </p:nvPr>
        </p:nvSpPr>
        <p:spPr>
          <a:xfrm>
            <a:off x="311699" y="391349"/>
            <a:ext cx="8520602" cy="626102"/>
          </a:xfrm>
          <a:prstGeom prst="rect">
            <a:avLst/>
          </a:prstGeom>
        </p:spPr>
        <p:txBody>
          <a:bodyPr/>
          <a:lstStyle>
            <a:lvl1pPr defTabSz="804672">
              <a:defRPr sz="2816"/>
            </a:lvl1pPr>
          </a:lstStyle>
          <a:p>
            <a:pPr/>
            <a:r>
              <a:t>Results: TFIDF</a:t>
            </a:r>
          </a:p>
        </p:txBody>
      </p:sp>
      <p:pic>
        <p:nvPicPr>
          <p:cNvPr id="207" name="Google Shape;180;p31" descr="Google Shape;180;p31"/>
          <p:cNvPicPr>
            <a:picLocks noChangeAspect="1"/>
          </p:cNvPicPr>
          <p:nvPr/>
        </p:nvPicPr>
        <p:blipFill>
          <a:blip r:embed="rId3">
            <a:extLst/>
          </a:blip>
          <a:stretch>
            <a:fillRect/>
          </a:stretch>
        </p:blipFill>
        <p:spPr>
          <a:xfrm>
            <a:off x="1660874" y="1807674"/>
            <a:ext cx="4718725" cy="2972351"/>
          </a:xfrm>
          <a:prstGeom prst="rect">
            <a:avLst/>
          </a:prstGeom>
          <a:ln w="12700">
            <a:miter lim="400000"/>
          </a:ln>
        </p:spPr>
      </p:pic>
      <p:sp>
        <p:nvSpPr>
          <p:cNvPr id="208" name="Google Shape;181;p31"/>
          <p:cNvSpPr txBox="1"/>
          <p:nvPr/>
        </p:nvSpPr>
        <p:spPr>
          <a:xfrm>
            <a:off x="1508449" y="1048199"/>
            <a:ext cx="5719802"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434343"/>
                </a:solidFill>
              </a:defRPr>
            </a:lvl1pPr>
          </a:lstStyle>
          <a:p>
            <a:pPr/>
            <a:r>
              <a:t>Common medications are linked to three diseases as: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65;p14"/>
          <p:cNvSpPr txBox="1"/>
          <p:nvPr>
            <p:ph type="title"/>
          </p:nvPr>
        </p:nvSpPr>
        <p:spPr>
          <a:xfrm>
            <a:off x="311699" y="391349"/>
            <a:ext cx="8520602" cy="626102"/>
          </a:xfrm>
          <a:prstGeom prst="rect">
            <a:avLst/>
          </a:prstGeom>
        </p:spPr>
        <p:txBody>
          <a:bodyPr/>
          <a:lstStyle>
            <a:lvl1pPr defTabSz="804672">
              <a:defRPr sz="2816"/>
            </a:lvl1pPr>
          </a:lstStyle>
          <a:p>
            <a:pPr/>
            <a:r>
              <a:t>Data</a:t>
            </a:r>
          </a:p>
        </p:txBody>
      </p:sp>
      <p:sp>
        <p:nvSpPr>
          <p:cNvPr id="118" name="Google Shape;66;p14"/>
          <p:cNvSpPr txBox="1"/>
          <p:nvPr>
            <p:ph type="body" idx="1"/>
          </p:nvPr>
        </p:nvSpPr>
        <p:spPr>
          <a:xfrm>
            <a:off x="311699" y="1152475"/>
            <a:ext cx="8520602" cy="3416400"/>
          </a:xfrm>
          <a:prstGeom prst="rect">
            <a:avLst/>
          </a:prstGeom>
        </p:spPr>
        <p:txBody>
          <a:bodyPr/>
          <a:lstStyle/>
          <a:p>
            <a:pPr marL="0" indent="0" defTabSz="877823">
              <a:buSzTx/>
              <a:buNone/>
              <a:defRPr b="1" sz="1727"/>
            </a:pPr>
            <a:r>
              <a:t>Database - MIMIC III (Medical Information Mart for Intensive Care III)</a:t>
            </a:r>
          </a:p>
          <a:p>
            <a:pPr marL="438911" indent="-316991" defTabSz="877823">
              <a:spcBef>
                <a:spcPts val="1500"/>
              </a:spcBef>
              <a:buSzPts val="1500"/>
              <a:defRPr sz="1536"/>
            </a:pPr>
            <a:r>
              <a:t>A large, single-center database of information related to patients admitted to critical care units at a large tertiary care hospital (by the MIT Lab for Computational Physiology)</a:t>
            </a:r>
          </a:p>
          <a:p>
            <a:pPr marL="438911" indent="-316991" defTabSz="877823">
              <a:spcBef>
                <a:spcPts val="900"/>
              </a:spcBef>
              <a:buSzPts val="1500"/>
              <a:defRPr sz="1536"/>
            </a:pPr>
            <a:r>
              <a:t>Compared to other corpora: 1. freely available to researchers worldwide; 2. encompasses a diverse and very large population of ICU patients; 3. contains high temporal resolution data including lab results,  electronic documentation, and bedside monitor trends and waveforms</a:t>
            </a:r>
          </a:p>
          <a:p>
            <a:pPr marL="438911" indent="-316991" defTabSz="877823">
              <a:spcBef>
                <a:spcPts val="900"/>
              </a:spcBef>
              <a:buSzPts val="1500"/>
              <a:defRPr sz="1536"/>
            </a:pPr>
            <a:r>
              <a:t>Compared to MIMIC II: anticipated by its developers to be widely used internationally in areas such as academic and industrial research, quality improvement initiatives, and higher education coursework</a:t>
            </a: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186;p32"/>
          <p:cNvSpPr txBox="1"/>
          <p:nvPr>
            <p:ph type="title"/>
          </p:nvPr>
        </p:nvSpPr>
        <p:spPr>
          <a:xfrm>
            <a:off x="311699" y="391349"/>
            <a:ext cx="8520602" cy="626102"/>
          </a:xfrm>
          <a:prstGeom prst="rect">
            <a:avLst/>
          </a:prstGeom>
        </p:spPr>
        <p:txBody>
          <a:bodyPr/>
          <a:lstStyle>
            <a:lvl1pPr defTabSz="804672">
              <a:defRPr sz="2816"/>
            </a:lvl1pPr>
          </a:lstStyle>
          <a:p>
            <a:pPr/>
            <a:r>
              <a:t>Method selection &amp; Combination </a:t>
            </a:r>
          </a:p>
        </p:txBody>
      </p:sp>
      <p:sp>
        <p:nvSpPr>
          <p:cNvPr id="213" name="Google Shape;187;p32"/>
          <p:cNvSpPr txBox="1"/>
          <p:nvPr>
            <p:ph type="body" idx="1"/>
          </p:nvPr>
        </p:nvSpPr>
        <p:spPr>
          <a:xfrm>
            <a:off x="783100" y="1162950"/>
            <a:ext cx="7482000" cy="3372900"/>
          </a:xfrm>
          <a:prstGeom prst="rect">
            <a:avLst/>
          </a:prstGeom>
        </p:spPr>
        <p:txBody>
          <a:bodyPr/>
          <a:lstStyle/>
          <a:p>
            <a:pPr marL="0" indent="0">
              <a:buSzTx/>
              <a:buNone/>
              <a:defRPr sz="1400">
                <a:solidFill>
                  <a:srgbClr val="434343"/>
                </a:solidFill>
                <a:latin typeface="+mj-lt"/>
                <a:ea typeface="+mj-ea"/>
                <a:cs typeface="+mj-cs"/>
                <a:sym typeface="Arial"/>
              </a:defRPr>
            </a:pPr>
            <a:r>
              <a:t>The final results are selected based on the precisions of results from two methods compared with annotation, literature research, and consultation with medical specialist.</a:t>
            </a:r>
          </a:p>
          <a:p>
            <a:pPr marL="0" indent="0">
              <a:buSzTx/>
              <a:buNone/>
            </a:pPr>
            <a:endParaRPr b="1" sz="1400">
              <a:solidFill>
                <a:srgbClr val="353535"/>
              </a:solidFill>
              <a:latin typeface="+mj-lt"/>
              <a:ea typeface="+mj-ea"/>
              <a:cs typeface="+mj-cs"/>
              <a:sym typeface="Arial"/>
            </a:endParaRPr>
          </a:p>
          <a:p>
            <a:pPr marL="0" indent="0">
              <a:buSzTx/>
              <a:buNone/>
              <a:defRPr b="1" sz="1400">
                <a:solidFill>
                  <a:srgbClr val="353535"/>
                </a:solidFill>
                <a:latin typeface="+mj-lt"/>
                <a:ea typeface="+mj-ea"/>
                <a:cs typeface="+mj-cs"/>
                <a:sym typeface="Arial"/>
              </a:defRPr>
            </a:pPr>
            <a:r>
              <a:t>Coronary Artery Disease:</a:t>
            </a:r>
          </a:p>
          <a:p>
            <a:pPr marL="0" indent="0">
              <a:buSzTx/>
              <a:buNone/>
              <a:defRPr sz="1400">
                <a:solidFill>
                  <a:srgbClr val="353535"/>
                </a:solidFill>
                <a:latin typeface="+mj-lt"/>
                <a:ea typeface="+mj-ea"/>
                <a:cs typeface="+mj-cs"/>
                <a:sym typeface="Arial"/>
              </a:defRPr>
            </a:pPr>
            <a:r>
              <a:t>Aspirin, Docusate Sodium, Metoprolol Tartrate, Acetaminophen</a:t>
            </a:r>
          </a:p>
          <a:p>
            <a:pPr marL="0" indent="0">
              <a:buSzTx/>
              <a:buNone/>
              <a:defRPr sz="1400">
                <a:solidFill>
                  <a:srgbClr val="353535"/>
                </a:solidFill>
                <a:latin typeface="+mj-lt"/>
                <a:ea typeface="+mj-ea"/>
                <a:cs typeface="+mj-cs"/>
                <a:sym typeface="Arial"/>
              </a:defRPr>
            </a:pPr>
            <a:r>
              <a:t> </a:t>
            </a:r>
          </a:p>
          <a:p>
            <a:pPr marL="0" indent="0">
              <a:buSzTx/>
              <a:buNone/>
              <a:defRPr b="1" sz="1400">
                <a:solidFill>
                  <a:srgbClr val="000000"/>
                </a:solidFill>
                <a:latin typeface="+mj-lt"/>
                <a:ea typeface="+mj-ea"/>
                <a:cs typeface="+mj-cs"/>
                <a:sym typeface="Arial"/>
              </a:defRPr>
            </a:pPr>
            <a:r>
              <a:t>Atrial Fibrillation</a:t>
            </a:r>
            <a:r>
              <a:rPr>
                <a:solidFill>
                  <a:srgbClr val="353535"/>
                </a:solidFill>
              </a:rPr>
              <a:t>:</a:t>
            </a:r>
            <a:endParaRPr>
              <a:solidFill>
                <a:srgbClr val="353535"/>
              </a:solidFill>
            </a:endParaRPr>
          </a:p>
          <a:p>
            <a:pPr marL="0" indent="0">
              <a:buSzTx/>
              <a:buNone/>
              <a:defRPr sz="1400">
                <a:solidFill>
                  <a:srgbClr val="353535"/>
                </a:solidFill>
                <a:latin typeface="+mj-lt"/>
                <a:ea typeface="+mj-ea"/>
                <a:cs typeface="+mj-cs"/>
                <a:sym typeface="Arial"/>
              </a:defRPr>
            </a:pPr>
            <a:r>
              <a:t>Aspirin, Docusate Sodium, Metoprolol Tartrate, Warfarin, </a:t>
            </a:r>
            <a:r>
              <a:rPr>
                <a:solidFill>
                  <a:srgbClr val="000000"/>
                </a:solidFill>
              </a:rPr>
              <a:t>Metoprolol succinate</a:t>
            </a:r>
            <a:endParaRPr>
              <a:solidFill>
                <a:srgbClr val="000000"/>
              </a:solidFill>
            </a:endParaRPr>
          </a:p>
          <a:p>
            <a:pPr marL="0" indent="0">
              <a:buSzTx/>
              <a:buNone/>
              <a:defRPr sz="1400">
                <a:solidFill>
                  <a:srgbClr val="353535"/>
                </a:solidFill>
                <a:latin typeface="+mj-lt"/>
                <a:ea typeface="+mj-ea"/>
                <a:cs typeface="+mj-cs"/>
                <a:sym typeface="Arial"/>
              </a:defRPr>
            </a:pPr>
            <a:r>
              <a:t> </a:t>
            </a:r>
            <a:endParaRPr b="1"/>
          </a:p>
          <a:p>
            <a:pPr marL="0" indent="0">
              <a:buSzTx/>
              <a:buNone/>
              <a:defRPr b="1" sz="1400">
                <a:solidFill>
                  <a:srgbClr val="353535"/>
                </a:solidFill>
                <a:latin typeface="+mj-lt"/>
                <a:ea typeface="+mj-ea"/>
                <a:cs typeface="+mj-cs"/>
                <a:sym typeface="Arial"/>
              </a:defRPr>
            </a:pPr>
            <a:r>
              <a:t>Hypertension:</a:t>
            </a:r>
          </a:p>
          <a:p>
            <a:pPr marL="0" indent="0">
              <a:buSzTx/>
              <a:buNone/>
              <a:defRPr sz="1400">
                <a:solidFill>
                  <a:srgbClr val="353535"/>
                </a:solidFill>
                <a:latin typeface="+mj-lt"/>
                <a:ea typeface="+mj-ea"/>
                <a:cs typeface="+mj-cs"/>
                <a:sym typeface="Arial"/>
              </a:defRPr>
            </a:pPr>
            <a:r>
              <a:t>Aspirin, Docusate Sodium, Metoprolol Tartrate, Furosemide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92;p33"/>
          <p:cNvSpPr txBox="1"/>
          <p:nvPr>
            <p:ph type="title"/>
          </p:nvPr>
        </p:nvSpPr>
        <p:spPr>
          <a:xfrm>
            <a:off x="311699" y="391349"/>
            <a:ext cx="8520602" cy="626102"/>
          </a:xfrm>
          <a:prstGeom prst="rect">
            <a:avLst/>
          </a:prstGeom>
        </p:spPr>
        <p:txBody>
          <a:bodyPr/>
          <a:lstStyle>
            <a:lvl1pPr defTabSz="804672">
              <a:defRPr sz="2816"/>
            </a:lvl1pPr>
          </a:lstStyle>
          <a:p>
            <a:pPr/>
            <a:r>
              <a:t>Conclusion</a:t>
            </a:r>
          </a:p>
        </p:txBody>
      </p:sp>
      <p:sp>
        <p:nvSpPr>
          <p:cNvPr id="216" name="Google Shape;193;p33"/>
          <p:cNvSpPr txBox="1"/>
          <p:nvPr>
            <p:ph type="body" idx="1"/>
          </p:nvPr>
        </p:nvSpPr>
        <p:spPr>
          <a:xfrm>
            <a:off x="311699" y="1152475"/>
            <a:ext cx="8927701" cy="3416400"/>
          </a:xfrm>
          <a:prstGeom prst="rect">
            <a:avLst/>
          </a:prstGeom>
        </p:spPr>
        <p:txBody>
          <a:bodyPr/>
          <a:lstStyle/>
          <a:p>
            <a:pPr marL="443484" indent="-332613" defTabSz="886968">
              <a:buClr>
                <a:srgbClr val="434343"/>
              </a:buClr>
              <a:buSzPts val="1700"/>
              <a:defRPr sz="1746">
                <a:solidFill>
                  <a:srgbClr val="434343"/>
                </a:solidFill>
              </a:defRPr>
            </a:pPr>
            <a:r>
              <a:t>Found that that Coronary Artery Disease, Hypertension, and Atrial Fibrillation are most common diseases</a:t>
            </a:r>
          </a:p>
          <a:p>
            <a:pPr marL="443484" indent="-332613" defTabSz="886968">
              <a:buClr>
                <a:srgbClr val="434343"/>
              </a:buClr>
              <a:buSzPts val="1700"/>
              <a:defRPr b="1" sz="1746">
                <a:solidFill>
                  <a:srgbClr val="434343"/>
                </a:solidFill>
                <a:latin typeface="+mj-lt"/>
                <a:ea typeface="+mj-ea"/>
                <a:cs typeface="+mj-cs"/>
                <a:sym typeface="Arial"/>
              </a:defRPr>
            </a:pPr>
            <a:r>
              <a:t>Coronary Artery Disease:</a:t>
            </a:r>
            <a:r>
              <a:rPr b="0"/>
              <a:t> Aspirin, Docusate Sodium, Metoprolol Tartrate, Acetaminophen</a:t>
            </a:r>
          </a:p>
          <a:p>
            <a:pPr marL="443484" indent="-332613" defTabSz="886968">
              <a:buClr>
                <a:srgbClr val="434343"/>
              </a:buClr>
              <a:buSzPts val="1700"/>
              <a:defRPr b="1" sz="1746">
                <a:solidFill>
                  <a:srgbClr val="434343"/>
                </a:solidFill>
                <a:latin typeface="+mj-lt"/>
                <a:ea typeface="+mj-ea"/>
                <a:cs typeface="+mj-cs"/>
                <a:sym typeface="Arial"/>
              </a:defRPr>
            </a:pPr>
            <a:r>
              <a:t>Atrial Fibrillation:</a:t>
            </a:r>
            <a:r>
              <a:rPr b="0"/>
              <a:t> Aspirin, Docusate Sodium, Metoprolol Tartrate, Warfarin, Metoprolol succinate</a:t>
            </a:r>
          </a:p>
          <a:p>
            <a:pPr marL="443484" indent="-332613" defTabSz="886968">
              <a:buClr>
                <a:srgbClr val="434343"/>
              </a:buClr>
              <a:buSzPts val="1700"/>
              <a:defRPr b="1" sz="1746">
                <a:solidFill>
                  <a:srgbClr val="434343"/>
                </a:solidFill>
                <a:latin typeface="+mj-lt"/>
                <a:ea typeface="+mj-ea"/>
                <a:cs typeface="+mj-cs"/>
                <a:sym typeface="Arial"/>
              </a:defRPr>
            </a:pPr>
            <a:r>
              <a:t>Hypertension:</a:t>
            </a:r>
            <a:r>
              <a:rPr b="0"/>
              <a:t> Aspirin, Docusate Sodium, Metoprolol Tartrate, Furosemide</a:t>
            </a:r>
          </a:p>
          <a:p>
            <a:pPr marL="443484" indent="-332613" defTabSz="886968">
              <a:buClr>
                <a:srgbClr val="434343"/>
              </a:buClr>
              <a:buSzPts val="1700"/>
              <a:defRPr sz="1746">
                <a:solidFill>
                  <a:srgbClr val="434343"/>
                </a:solidFill>
              </a:defRPr>
            </a:pPr>
            <a:r>
              <a:t>Studies show lowering helps prevents stroke, heart attacks and kidney problems</a:t>
            </a:r>
          </a:p>
          <a:p>
            <a:pPr marL="443484" indent="-332613" defTabSz="886968">
              <a:buClr>
                <a:srgbClr val="434343"/>
              </a:buClr>
              <a:buSzPts val="1700"/>
              <a:defRPr sz="1746">
                <a:solidFill>
                  <a:srgbClr val="434343"/>
                </a:solidFill>
              </a:defRPr>
            </a:pPr>
            <a:r>
              <a:t>Very Similar word counts for each medication</a:t>
            </a:r>
          </a:p>
          <a:p>
            <a:pPr lvl="1" marL="886968" indent="-332613" defTabSz="886968">
              <a:buClr>
                <a:srgbClr val="434343"/>
              </a:buClr>
              <a:buSzPts val="1700"/>
              <a:defRPr sz="1746">
                <a:solidFill>
                  <a:srgbClr val="434343"/>
                </a:solidFill>
              </a:defRPr>
            </a:pPr>
            <a:r>
              <a:t>Diagnoses are closley related, which means high chance to erupt simultaneously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Google Shape;198;p34" descr="Google Shape;198;p34"/>
          <p:cNvPicPr>
            <a:picLocks noChangeAspect="1"/>
          </p:cNvPicPr>
          <p:nvPr/>
        </p:nvPicPr>
        <p:blipFill>
          <a:blip r:embed="rId2">
            <a:extLst/>
          </a:blip>
          <a:stretch>
            <a:fillRect/>
          </a:stretch>
        </p:blipFill>
        <p:spPr>
          <a:xfrm>
            <a:off x="1034113" y="86775"/>
            <a:ext cx="7075770" cy="48387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203;p35"/>
          <p:cNvSpPr txBox="1"/>
          <p:nvPr>
            <p:ph type="title"/>
          </p:nvPr>
        </p:nvSpPr>
        <p:spPr>
          <a:xfrm>
            <a:off x="311699" y="391349"/>
            <a:ext cx="8520602" cy="626102"/>
          </a:xfrm>
          <a:prstGeom prst="rect">
            <a:avLst/>
          </a:prstGeom>
        </p:spPr>
        <p:txBody>
          <a:bodyPr/>
          <a:lstStyle>
            <a:lvl1pPr defTabSz="804672">
              <a:defRPr sz="2816"/>
            </a:lvl1pPr>
          </a:lstStyle>
          <a:p>
            <a:pPr/>
            <a:r>
              <a:t>References</a:t>
            </a:r>
          </a:p>
        </p:txBody>
      </p:sp>
      <p:sp>
        <p:nvSpPr>
          <p:cNvPr id="221" name="Google Shape;204;p35"/>
          <p:cNvSpPr txBox="1"/>
          <p:nvPr>
            <p:ph type="body" idx="1"/>
          </p:nvPr>
        </p:nvSpPr>
        <p:spPr>
          <a:xfrm>
            <a:off x="311699" y="1152475"/>
            <a:ext cx="8520602" cy="3416400"/>
          </a:xfrm>
          <a:prstGeom prst="rect">
            <a:avLst/>
          </a:prstGeom>
        </p:spPr>
        <p:txBody>
          <a:bodyPr/>
          <a:lstStyle/>
          <a:p>
            <a:pPr marL="0" indent="0">
              <a:buSzTx/>
              <a:buNone/>
              <a:defRPr sz="1400"/>
            </a:pPr>
            <a:r>
              <a:t>Johnson, A. E. W. et al. MIMIC-III, a freely accessible critical care database. Sci. Data 3:160035 doi: 10.1038/sdata.2016.35 (2016)</a:t>
            </a:r>
          </a:p>
          <a:p>
            <a:pPr marL="0" indent="0">
              <a:lnSpc>
                <a:spcPct val="150000"/>
              </a:lnSpc>
              <a:spcBef>
                <a:spcPts val="1600"/>
              </a:spcBef>
              <a:buSzTx/>
              <a:buNone/>
              <a:defRPr sz="1400"/>
            </a:pPr>
            <a:r>
              <a:t>Kaplan, D., Berkman, B. and Fitzdale, H. (2016). The Elderly Living Alone. [online] Merck Manual. Available at: https://www.merckmanuals.com/professional/geriatrics/social-issues-in-the-elderly/the-elderly-living-alone [Accessed Aug. 2016].</a:t>
            </a:r>
          </a:p>
          <a:p>
            <a:pPr marL="0" indent="0">
              <a:lnSpc>
                <a:spcPct val="150000"/>
              </a:lnSpc>
              <a:spcBef>
                <a:spcPts val="1200"/>
              </a:spcBef>
              <a:buSzTx/>
              <a:buNone/>
              <a:defRPr sz="1400"/>
            </a:pPr>
            <a:r>
              <a:t>Ghassemi, M., Richter, S., Eche, I., Chen, T., Danziger, J. and Celi, L. (2018). A data-driven approach to optimized medication dosing: a focus on heparin.</a:t>
            </a:r>
          </a:p>
          <a:p>
            <a:pPr marL="0" indent="0">
              <a:lnSpc>
                <a:spcPct val="150000"/>
              </a:lnSpc>
              <a:spcBef>
                <a:spcPts val="1200"/>
              </a:spcBef>
              <a:buSzTx/>
              <a:buNone/>
              <a:defRPr sz="1400"/>
            </a:pPr>
            <a:r>
              <a:t>Physionet.org. (2016). The MIMIC-III Clinical Database. [online] Available at: https://physionet.org/physiobank/database/mimic3cdb/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Google Shape;71;p15" descr="Google Shape;71;p15"/>
          <p:cNvPicPr>
            <a:picLocks noChangeAspect="1"/>
          </p:cNvPicPr>
          <p:nvPr/>
        </p:nvPicPr>
        <p:blipFill>
          <a:blip r:embed="rId3">
            <a:extLst/>
          </a:blip>
          <a:stretch>
            <a:fillRect/>
          </a:stretch>
        </p:blipFill>
        <p:spPr>
          <a:xfrm>
            <a:off x="467250" y="152400"/>
            <a:ext cx="8209505" cy="48387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76;p16"/>
          <p:cNvSpPr txBox="1"/>
          <p:nvPr>
            <p:ph type="title"/>
          </p:nvPr>
        </p:nvSpPr>
        <p:spPr>
          <a:xfrm>
            <a:off x="311699" y="391349"/>
            <a:ext cx="8520602" cy="626102"/>
          </a:xfrm>
          <a:prstGeom prst="rect">
            <a:avLst/>
          </a:prstGeom>
        </p:spPr>
        <p:txBody>
          <a:bodyPr/>
          <a:lstStyle>
            <a:lvl1pPr defTabSz="804672">
              <a:defRPr sz="2816"/>
            </a:lvl1pPr>
          </a:lstStyle>
          <a:p>
            <a:pPr/>
            <a:r>
              <a:t>Significance</a:t>
            </a:r>
          </a:p>
        </p:txBody>
      </p:sp>
      <p:sp>
        <p:nvSpPr>
          <p:cNvPr id="127" name="Google Shape;77;p16"/>
          <p:cNvSpPr txBox="1"/>
          <p:nvPr>
            <p:ph type="body" idx="1"/>
          </p:nvPr>
        </p:nvSpPr>
        <p:spPr>
          <a:xfrm>
            <a:off x="311699" y="1152475"/>
            <a:ext cx="8520602" cy="3416400"/>
          </a:xfrm>
          <a:prstGeom prst="rect">
            <a:avLst/>
          </a:prstGeom>
        </p:spPr>
        <p:txBody>
          <a:bodyPr/>
          <a:lstStyle/>
          <a:p>
            <a:pPr marL="0" indent="0" defTabSz="859536">
              <a:buSzTx/>
              <a:buNone/>
              <a:defRPr b="1" sz="1692"/>
            </a:pPr>
            <a:r>
              <a:t>Our scientific question contains two parts:</a:t>
            </a:r>
          </a:p>
          <a:p>
            <a:pPr marL="429768" indent="-322325" defTabSz="859536">
              <a:spcBef>
                <a:spcPts val="1500"/>
              </a:spcBef>
              <a:buSzPts val="1600"/>
              <a:defRPr sz="1692"/>
            </a:pPr>
            <a:r>
              <a:t>What are the top three diseases that cause elderly (65+) to go to hospitals?</a:t>
            </a:r>
          </a:p>
          <a:p>
            <a:pPr marL="429768" indent="-322325" defTabSz="859536">
              <a:buSzPts val="1600"/>
              <a:defRPr sz="1692"/>
            </a:pPr>
            <a:r>
              <a:t>What are the most common medications corresponding to those three geriatric diseases?</a:t>
            </a:r>
            <a:br/>
          </a:p>
          <a:p>
            <a:pPr marL="0" indent="0" defTabSz="859536">
              <a:spcBef>
                <a:spcPts val="900"/>
              </a:spcBef>
              <a:buSzTx/>
              <a:buNone/>
              <a:defRPr b="1" sz="1692"/>
            </a:pPr>
            <a:r>
              <a:t>How it affects human health:</a:t>
            </a:r>
          </a:p>
          <a:p>
            <a:pPr marL="429768" indent="-322325" defTabSz="859536">
              <a:spcBef>
                <a:spcPts val="900"/>
              </a:spcBef>
              <a:buSzPts val="1600"/>
              <a:defRPr sz="1692"/>
            </a:pPr>
            <a:r>
              <a:t>In the US, nearly 29% of the 46 million community-dwelling elderly live alone</a:t>
            </a:r>
          </a:p>
          <a:p>
            <a:pPr marL="429768" indent="-322325" defTabSz="859536">
              <a:buSzPts val="1600"/>
              <a:defRPr sz="1692"/>
            </a:pPr>
            <a:r>
              <a:t>This study objective may contribute to improving public awareness of the common geriatrics, daily preventions, and the preparation of common medications at home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82;p17"/>
          <p:cNvSpPr txBox="1"/>
          <p:nvPr>
            <p:ph type="title"/>
          </p:nvPr>
        </p:nvSpPr>
        <p:spPr>
          <a:xfrm>
            <a:off x="311699" y="391349"/>
            <a:ext cx="8520602" cy="626102"/>
          </a:xfrm>
          <a:prstGeom prst="rect">
            <a:avLst/>
          </a:prstGeom>
        </p:spPr>
        <p:txBody>
          <a:bodyPr/>
          <a:lstStyle>
            <a:lvl1pPr defTabSz="804672">
              <a:defRPr sz="2816"/>
            </a:lvl1pPr>
          </a:lstStyle>
          <a:p>
            <a:pPr/>
            <a:r>
              <a:t>Rationale</a:t>
            </a:r>
          </a:p>
        </p:txBody>
      </p:sp>
      <p:sp>
        <p:nvSpPr>
          <p:cNvPr id="132" name="Google Shape;83;p17"/>
          <p:cNvSpPr txBox="1"/>
          <p:nvPr>
            <p:ph type="body" idx="1"/>
          </p:nvPr>
        </p:nvSpPr>
        <p:spPr>
          <a:xfrm>
            <a:off x="311699" y="1152475"/>
            <a:ext cx="8520602" cy="3416400"/>
          </a:xfrm>
          <a:prstGeom prst="rect">
            <a:avLst/>
          </a:prstGeom>
        </p:spPr>
        <p:txBody>
          <a:bodyPr/>
          <a:lstStyle/>
          <a:p>
            <a:pPr marL="0" indent="0">
              <a:buSzTx/>
              <a:buNone/>
              <a:defRPr b="1"/>
            </a:pPr>
            <a:r>
              <a:t>Why we used this corpus:</a:t>
            </a:r>
          </a:p>
          <a:p>
            <a:pPr>
              <a:spcBef>
                <a:spcPts val="1600"/>
              </a:spcBef>
            </a:pPr>
            <a:r>
              <a:t>MIMIC III has health-related data associated with approximately 60,000 admissions of patients →  The sufficient information in this corpus allows us to extract enough clinical notes as our sample and find answers to our scientific question</a:t>
            </a:r>
          </a:p>
          <a:p>
            <a:pPr>
              <a:spcBef>
                <a:spcPts val="1600"/>
              </a:spcBef>
            </a:pPr>
            <a:r>
              <a:t>MIMIC III was used as the underlying database for the study, </a:t>
            </a:r>
            <a:r>
              <a:rPr i="1"/>
              <a:t>A data-driven approach to optimized medication dosing: a focus on heparin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88;p18"/>
          <p:cNvSpPr txBox="1"/>
          <p:nvPr>
            <p:ph type="title"/>
          </p:nvPr>
        </p:nvSpPr>
        <p:spPr>
          <a:xfrm>
            <a:off x="311699" y="391349"/>
            <a:ext cx="8520602" cy="626102"/>
          </a:xfrm>
          <a:prstGeom prst="rect">
            <a:avLst/>
          </a:prstGeom>
        </p:spPr>
        <p:txBody>
          <a:bodyPr/>
          <a:lstStyle>
            <a:lvl1pPr defTabSz="804672">
              <a:defRPr sz="2816"/>
            </a:lvl1pPr>
          </a:lstStyle>
          <a:p>
            <a:pPr/>
            <a:r>
              <a:t>Main Method, Implementation, &amp; Results</a:t>
            </a:r>
          </a:p>
        </p:txBody>
      </p:sp>
      <p:sp>
        <p:nvSpPr>
          <p:cNvPr id="137" name="Google Shape;89;p18"/>
          <p:cNvSpPr txBox="1"/>
          <p:nvPr>
            <p:ph type="body" idx="1"/>
          </p:nvPr>
        </p:nvSpPr>
        <p:spPr>
          <a:xfrm>
            <a:off x="311699" y="1152475"/>
            <a:ext cx="8520602" cy="3416400"/>
          </a:xfrm>
          <a:prstGeom prst="rect">
            <a:avLst/>
          </a:prstGeom>
        </p:spPr>
        <p:txBody>
          <a:bodyPr/>
          <a:lstStyle/>
          <a:p>
            <a:pPr marL="0" indent="0" defTabSz="822959">
              <a:buSzTx/>
              <a:buNone/>
              <a:defRPr b="1" sz="1619"/>
            </a:pPr>
            <a:r>
              <a:t>Generating Study Sample:</a:t>
            </a:r>
          </a:p>
          <a:p>
            <a:pPr marL="411479" indent="-308609" algn="just" defTabSz="822959">
              <a:spcBef>
                <a:spcPts val="1400"/>
              </a:spcBef>
              <a:buSzPts val="1600"/>
              <a:defRPr sz="1619"/>
            </a:pPr>
            <a:r>
              <a:t>Our corpus is NoteEvents from MIMIC III, which is 4.01 GB in size. Clinical notes for 40,000 randomly selected patients are our sample.</a:t>
            </a:r>
            <a:r>
              <a:rPr u="sng"/>
              <a:t> </a:t>
            </a:r>
            <a:endParaRPr u="sng"/>
          </a:p>
          <a:p>
            <a:pPr marL="0" indent="0" algn="just" defTabSz="822959">
              <a:buSzTx/>
              <a:buNone/>
              <a:defRPr sz="1619"/>
            </a:pPr>
            <a:endParaRPr u="sng"/>
          </a:p>
          <a:p>
            <a:pPr marL="0" indent="0" algn="just" defTabSz="822959">
              <a:buSzTx/>
              <a:buNone/>
              <a:defRPr b="1" sz="1619"/>
            </a:pPr>
            <a:r>
              <a:t>Extracting geriatric patients (older than 65 years old) and Diagnosis and Medication Notes</a:t>
            </a:r>
          </a:p>
          <a:p>
            <a:pPr marL="0" indent="0" algn="just" defTabSz="822959">
              <a:buSzTx/>
              <a:buNone/>
              <a:defRPr sz="1619"/>
            </a:pPr>
            <a:endParaRPr b="1"/>
          </a:p>
          <a:p>
            <a:pPr marL="0" indent="0" algn="just" defTabSz="822959">
              <a:buSzTx/>
              <a:buNone/>
              <a:defRPr sz="1619"/>
            </a:pPr>
            <a:r>
              <a:t>Method: RegEx</a:t>
            </a:r>
          </a:p>
          <a:p>
            <a:pPr marL="411479" indent="-308609" algn="just" defTabSz="822959">
              <a:buSzPts val="1600"/>
              <a:defRPr sz="1619"/>
            </a:pPr>
            <a:r>
              <a:t>Rationale or details of application: (in 40,000 notes, the results was around 9000 notes that fit our criteria of &gt;65.)</a:t>
            </a:r>
          </a:p>
          <a:p>
            <a:pPr marL="411479" indent="-308609" algn="just" defTabSz="822959">
              <a:buSzPts val="1600"/>
              <a:defRPr sz="1619"/>
            </a:pPr>
            <a:r>
              <a:t>Diagnoses = r"Discharge Diagnosis:(.*?)(?:(?:\r*\n){2})"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Google Shape;94;p19" descr="Google Shape;94;p19"/>
          <p:cNvPicPr>
            <a:picLocks noChangeAspect="1"/>
          </p:cNvPicPr>
          <p:nvPr/>
        </p:nvPicPr>
        <p:blipFill>
          <a:blip r:embed="rId3">
            <a:extLst/>
          </a:blip>
          <a:stretch>
            <a:fillRect/>
          </a:stretch>
        </p:blipFill>
        <p:spPr>
          <a:xfrm>
            <a:off x="493612" y="503950"/>
            <a:ext cx="8156775" cy="41356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99;p20"/>
          <p:cNvSpPr txBox="1"/>
          <p:nvPr>
            <p:ph type="title"/>
          </p:nvPr>
        </p:nvSpPr>
        <p:spPr>
          <a:xfrm>
            <a:off x="311699" y="391349"/>
            <a:ext cx="8520602" cy="626102"/>
          </a:xfrm>
          <a:prstGeom prst="rect">
            <a:avLst/>
          </a:prstGeom>
        </p:spPr>
        <p:txBody>
          <a:bodyPr/>
          <a:lstStyle>
            <a:lvl1pPr defTabSz="804672">
              <a:defRPr sz="2816"/>
            </a:lvl1pPr>
          </a:lstStyle>
          <a:p>
            <a:pPr/>
            <a:r>
              <a:t>Main Method, Implementation, &amp; Results</a:t>
            </a:r>
          </a:p>
        </p:txBody>
      </p:sp>
      <p:sp>
        <p:nvSpPr>
          <p:cNvPr id="144" name="Google Shape;100;p20"/>
          <p:cNvSpPr txBox="1"/>
          <p:nvPr>
            <p:ph type="body" idx="1"/>
          </p:nvPr>
        </p:nvSpPr>
        <p:spPr>
          <a:xfrm>
            <a:off x="230274" y="1017450"/>
            <a:ext cx="8520602" cy="3416401"/>
          </a:xfrm>
          <a:prstGeom prst="rect">
            <a:avLst/>
          </a:prstGeom>
        </p:spPr>
        <p:txBody>
          <a:bodyPr/>
          <a:lstStyle>
            <a:lvl1pPr marL="0" indent="0">
              <a:buSzTx/>
              <a:buNone/>
              <a:defRPr b="1"/>
            </a:lvl1pPr>
          </a:lstStyle>
          <a:p>
            <a:pPr/>
            <a:r>
              <a:t>Preprocessed the diagnosis Notes:</a:t>
            </a:r>
          </a:p>
        </p:txBody>
      </p:sp>
      <p:pic>
        <p:nvPicPr>
          <p:cNvPr id="145" name="Google Shape;101;p20" descr="Google Shape;101;p20"/>
          <p:cNvPicPr>
            <a:picLocks noChangeAspect="1"/>
          </p:cNvPicPr>
          <p:nvPr/>
        </p:nvPicPr>
        <p:blipFill>
          <a:blip r:embed="rId3">
            <a:extLst/>
          </a:blip>
          <a:stretch>
            <a:fillRect/>
          </a:stretch>
        </p:blipFill>
        <p:spPr>
          <a:xfrm>
            <a:off x="667450" y="1490325"/>
            <a:ext cx="7190001" cy="30464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06;p21"/>
          <p:cNvSpPr txBox="1"/>
          <p:nvPr>
            <p:ph type="title"/>
          </p:nvPr>
        </p:nvSpPr>
        <p:spPr>
          <a:xfrm>
            <a:off x="311699" y="391349"/>
            <a:ext cx="8520602" cy="626102"/>
          </a:xfrm>
          <a:prstGeom prst="rect">
            <a:avLst/>
          </a:prstGeom>
        </p:spPr>
        <p:txBody>
          <a:bodyPr/>
          <a:lstStyle>
            <a:lvl1pPr defTabSz="420623">
              <a:defRPr sz="1472"/>
            </a:lvl1pPr>
          </a:lstStyle>
          <a:p>
            <a:pPr/>
            <a:r>
              <a:t>Main Method, Implementation, &amp; Results</a:t>
            </a:r>
          </a:p>
        </p:txBody>
      </p:sp>
      <p:sp>
        <p:nvSpPr>
          <p:cNvPr id="150" name="Google Shape;107;p21"/>
          <p:cNvSpPr txBox="1"/>
          <p:nvPr>
            <p:ph type="body" idx="1"/>
          </p:nvPr>
        </p:nvSpPr>
        <p:spPr>
          <a:xfrm>
            <a:off x="311699" y="1017450"/>
            <a:ext cx="8520602" cy="3551400"/>
          </a:xfrm>
          <a:prstGeom prst="rect">
            <a:avLst/>
          </a:prstGeom>
        </p:spPr>
        <p:txBody>
          <a:bodyPr/>
          <a:lstStyle/>
          <a:p>
            <a:pPr marL="0" indent="0" defTabSz="905255">
              <a:buSzTx/>
              <a:buNone/>
              <a:defRPr b="1" sz="1782"/>
            </a:pPr>
            <a:r>
              <a:t>Word frequency on preprocessed diagnosis notes</a:t>
            </a:r>
          </a:p>
          <a:p>
            <a:pPr marL="0" indent="0" defTabSz="905255">
              <a:spcBef>
                <a:spcPts val="1500"/>
              </a:spcBef>
              <a:buSzTx/>
              <a:buNone/>
              <a:defRPr sz="1782"/>
            </a:pPr>
            <a:endParaRPr b="1"/>
          </a:p>
          <a:p>
            <a:pPr marL="0" indent="0" defTabSz="905255">
              <a:spcBef>
                <a:spcPts val="1500"/>
              </a:spcBef>
              <a:buSzTx/>
              <a:buNone/>
              <a:defRPr sz="1782"/>
            </a:pPr>
            <a:endParaRPr b="1"/>
          </a:p>
          <a:p>
            <a:pPr marL="0" indent="0" defTabSz="905255">
              <a:spcBef>
                <a:spcPts val="1500"/>
              </a:spcBef>
              <a:buSzTx/>
              <a:buNone/>
              <a:defRPr sz="1782"/>
            </a:pPr>
            <a:endParaRPr b="1"/>
          </a:p>
          <a:p>
            <a:pPr marL="0" indent="0" algn="just" defTabSz="905255">
              <a:spcBef>
                <a:spcPts val="1500"/>
              </a:spcBef>
              <a:buSzTx/>
              <a:buNone/>
              <a:defRPr sz="1782"/>
            </a:pPr>
            <a:endParaRPr b="1"/>
          </a:p>
          <a:p>
            <a:pPr marL="0" indent="0" algn="just" defTabSz="905255">
              <a:buSzTx/>
              <a:buNone/>
              <a:defRPr sz="1782"/>
            </a:pPr>
            <a:endParaRPr sz="1386"/>
          </a:p>
          <a:p>
            <a:pPr marL="452627" indent="-314325" algn="just" defTabSz="905255">
              <a:buSzPts val="1300"/>
              <a:defRPr sz="1386"/>
            </a:pPr>
            <a:r>
              <a:t>Hypertension </a:t>
            </a:r>
          </a:p>
          <a:p>
            <a:pPr marL="452627" indent="-314325" algn="just" defTabSz="905255">
              <a:buSzPts val="1300"/>
              <a:defRPr sz="1386"/>
            </a:pPr>
            <a:r>
              <a:t>Coronary Artery Disease </a:t>
            </a:r>
          </a:p>
          <a:p>
            <a:pPr marL="452627" indent="-314325" algn="just" defTabSz="905255">
              <a:buSzPts val="1300"/>
              <a:defRPr sz="1386"/>
            </a:pPr>
            <a:r>
              <a:t>Atrial Fibrillation</a:t>
            </a:r>
          </a:p>
        </p:txBody>
      </p:sp>
      <p:pic>
        <p:nvPicPr>
          <p:cNvPr id="151" name="Google Shape;108;p21" descr="Google Shape;108;p21"/>
          <p:cNvPicPr>
            <a:picLocks noChangeAspect="1"/>
          </p:cNvPicPr>
          <p:nvPr/>
        </p:nvPicPr>
        <p:blipFill>
          <a:blip r:embed="rId3">
            <a:extLst/>
          </a:blip>
          <a:stretch>
            <a:fillRect/>
          </a:stretch>
        </p:blipFill>
        <p:spPr>
          <a:xfrm>
            <a:off x="849237" y="1647825"/>
            <a:ext cx="6315076" cy="18478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55E61"/>
      </a:lt1>
      <a:dk2>
        <a:srgbClr val="A7A7A7"/>
      </a:dk2>
      <a:lt2>
        <a:srgbClr val="535353"/>
      </a:lt2>
      <a:accent1>
        <a:srgbClr val="1E2D31"/>
      </a:accent1>
      <a:accent2>
        <a:srgbClr val="273C42"/>
      </a:accent2>
      <a:accent3>
        <a:srgbClr val="83D061"/>
      </a:accent3>
      <a:accent4>
        <a:srgbClr val="F6CD4C"/>
      </a:accent4>
      <a:accent5>
        <a:srgbClr val="AF4345"/>
      </a:accent5>
      <a:accent6>
        <a:srgbClr val="F58F8F"/>
      </a:accent6>
      <a:hlink>
        <a:srgbClr val="0000FF"/>
      </a:hlink>
      <a:folHlink>
        <a:srgbClr val="FF00FF"/>
      </a:folHlink>
    </a:clrScheme>
    <a:fontScheme name="Coral">
      <a:majorFont>
        <a:latin typeface="Arial"/>
        <a:ea typeface="Arial"/>
        <a:cs typeface="Arial"/>
      </a:majorFont>
      <a:minorFont>
        <a:latin typeface="Helvetica"/>
        <a:ea typeface="Helvetica"/>
        <a:cs typeface="Helvetica"/>
      </a:minorFont>
    </a:fontScheme>
    <a:fmtScheme name="Co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ral">
  <a:themeElements>
    <a:clrScheme name="Coral">
      <a:dk1>
        <a:srgbClr val="000000"/>
      </a:dk1>
      <a:lt1>
        <a:srgbClr val="FFFFFF"/>
      </a:lt1>
      <a:dk2>
        <a:srgbClr val="A7A7A7"/>
      </a:dk2>
      <a:lt2>
        <a:srgbClr val="535353"/>
      </a:lt2>
      <a:accent1>
        <a:srgbClr val="1E2D31"/>
      </a:accent1>
      <a:accent2>
        <a:srgbClr val="273C42"/>
      </a:accent2>
      <a:accent3>
        <a:srgbClr val="83D061"/>
      </a:accent3>
      <a:accent4>
        <a:srgbClr val="F6CD4C"/>
      </a:accent4>
      <a:accent5>
        <a:srgbClr val="AF4345"/>
      </a:accent5>
      <a:accent6>
        <a:srgbClr val="F58F8F"/>
      </a:accent6>
      <a:hlink>
        <a:srgbClr val="0000FF"/>
      </a:hlink>
      <a:folHlink>
        <a:srgbClr val="FF00FF"/>
      </a:folHlink>
    </a:clrScheme>
    <a:fontScheme name="Coral">
      <a:majorFont>
        <a:latin typeface="Arial"/>
        <a:ea typeface="Arial"/>
        <a:cs typeface="Arial"/>
      </a:majorFont>
      <a:minorFont>
        <a:latin typeface="Helvetica"/>
        <a:ea typeface="Helvetica"/>
        <a:cs typeface="Helvetica"/>
      </a:minorFont>
    </a:fontScheme>
    <a:fmtScheme name="Co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55E6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