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611" r:id="rId5"/>
    <p:sldId id="612" r:id="rId6"/>
    <p:sldId id="614" r:id="rId7"/>
    <p:sldId id="616" r:id="rId8"/>
    <p:sldId id="617" r:id="rId9"/>
    <p:sldId id="618" r:id="rId10"/>
    <p:sldId id="619" r:id="rId11"/>
    <p:sldId id="620" r:id="rId12"/>
    <p:sldId id="624" r:id="rId13"/>
    <p:sldId id="628" r:id="rId14"/>
    <p:sldId id="633" r:id="rId15"/>
    <p:sldId id="637" r:id="rId16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7" clrIdx="0"/>
  <p:cmAuthor id="2" name="huatu" initials="h" lastIdx="2" clrIdx="1"/>
  <p:cmAuthor id="4" name="asus" initials="a" lastIdx="1" clrIdx="0"/>
  <p:cmAuthor id="5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27171"/>
    <a:srgbClr val="E6324B"/>
    <a:srgbClr val="E83650"/>
    <a:srgbClr val="D72727"/>
    <a:srgbClr val="E72D48"/>
    <a:srgbClr val="E44E8E"/>
    <a:srgbClr val="FF324B"/>
    <a:srgbClr val="EEEEEE"/>
    <a:srgbClr val="F0F0F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908"/>
    <p:restoredTop sz="86372"/>
  </p:normalViewPr>
  <p:slideViewPr>
    <p:cSldViewPr showGuides="1">
      <p:cViewPr>
        <p:scale>
          <a:sx n="80" d="100"/>
          <a:sy n="80" d="100"/>
        </p:scale>
        <p:origin x="-1464" y="-330"/>
      </p:cViewPr>
      <p:guideLst>
        <p:guide orient="horz" pos="1620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31DD-26FE-4874-8934-42A296E86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150" y="514350"/>
            <a:ext cx="9038590" cy="417512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fontAlgn="auto"/>
            <a:r>
              <a:rPr lang="zh-CN" altLang="en-US" strike="noStrike" noProof="1"/>
              <a:t>在此输入内容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 hasCustomPrompt="1"/>
          </p:nvPr>
        </p:nvSpPr>
        <p:spPr>
          <a:xfrm>
            <a:off x="57150" y="514350"/>
            <a:ext cx="9038590" cy="417512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fontAlgn="auto"/>
            <a:r>
              <a:rPr lang="zh-CN" altLang="en-US" strike="noStrike" noProof="1"/>
              <a:t>在此输入内容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 userDrawn="1"/>
        </p:nvSpPr>
        <p:spPr>
          <a:xfrm>
            <a:off x="-22225" y="6350"/>
            <a:ext cx="9197975" cy="513238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7" name="矩形 16"/>
          <p:cNvSpPr/>
          <p:nvPr userDrawn="1"/>
        </p:nvSpPr>
        <p:spPr>
          <a:xfrm>
            <a:off x="-25400" y="-63500"/>
            <a:ext cx="9197975" cy="417513"/>
          </a:xfrm>
          <a:prstGeom prst="rect">
            <a:avLst/>
          </a:prstGeom>
          <a:solidFill>
            <a:srgbClr val="E63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029" name="矩形 5"/>
          <p:cNvSpPr/>
          <p:nvPr userDrawn="1"/>
        </p:nvSpPr>
        <p:spPr>
          <a:xfrm>
            <a:off x="3325813" y="4729163"/>
            <a:ext cx="26177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727171"/>
                </a:solidFill>
                <a:latin typeface="书体坊赵九江钢笔行书" charset="-122"/>
                <a:ea typeface="书体坊赵九江钢笔行书" charset="-122"/>
                <a:sym typeface="宋体" panose="02010600030101010101" pitchFamily="2" charset="-122"/>
              </a:rPr>
              <a:t>让学习更快乐丨让考试更简单</a:t>
            </a:r>
            <a:endParaRPr lang="en-US" altLang="zh-CN" sz="1400" b="1">
              <a:solidFill>
                <a:srgbClr val="727171"/>
              </a:solidFill>
              <a:latin typeface="书体坊赵九江钢笔行书" charset="-122"/>
              <a:ea typeface="书体坊赵九江钢笔行书" charset="-122"/>
            </a:endParaRPr>
          </a:p>
          <a:p>
            <a:pPr lvl="0"/>
            <a:endParaRPr lang="en-US" altLang="zh-CN" sz="1400" b="1" dirty="0">
              <a:solidFill>
                <a:srgbClr val="727171"/>
              </a:solidFill>
              <a:latin typeface="书体坊赵九江钢笔行书" charset="-122"/>
              <a:ea typeface="书体坊赵九江钢笔行书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816600" y="4875213"/>
            <a:ext cx="3873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388937" y="4876800"/>
            <a:ext cx="37147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图片 1"/>
          <p:cNvPicPr>
            <a:picLocks noChangeAspect="1"/>
          </p:cNvPicPr>
          <p:nvPr userDrawn="1"/>
        </p:nvPicPr>
        <p:blipFill>
          <a:blip r:embed="rId3"/>
          <a:srcRect t="90976"/>
          <a:stretch>
            <a:fillRect/>
          </a:stretch>
        </p:blipFill>
        <p:spPr>
          <a:xfrm>
            <a:off x="-22225" y="4699000"/>
            <a:ext cx="9197975" cy="468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展鸿教育logo背书关系-白-透明底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705" y="24130"/>
            <a:ext cx="2019935" cy="258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Click="0" advTm="0"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75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矩形 2"/>
          <p:cNvSpPr/>
          <p:nvPr/>
        </p:nvSpPr>
        <p:spPr>
          <a:xfrm>
            <a:off x="3011805" y="1874203"/>
            <a:ext cx="51609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言语理解与表达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矩形 4"/>
          <p:cNvSpPr/>
          <p:nvPr/>
        </p:nvSpPr>
        <p:spPr>
          <a:xfrm>
            <a:off x="6315075" y="3450590"/>
            <a:ext cx="17621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 dirty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主讲：孙颖</a:t>
            </a:r>
            <a:endParaRPr lang="zh-CN" altLang="en-US" sz="1400" dirty="0">
              <a:solidFill>
                <a:srgbClr val="4A4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4025" y="354330"/>
            <a:ext cx="1990090" cy="400050"/>
          </a:xfrm>
          <a:prstGeom prst="rect">
            <a:avLst/>
          </a:prstGeom>
          <a:noFill/>
          <a:ln w="3175"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080" name="图片 5"/>
          <p:cNvPicPr>
            <a:picLocks noChangeAspect="1"/>
          </p:cNvPicPr>
          <p:nvPr/>
        </p:nvPicPr>
        <p:blipFill>
          <a:blip r:embed="rId2"/>
          <a:srcRect t="91679"/>
          <a:stretch>
            <a:fillRect/>
          </a:stretch>
        </p:blipFill>
        <p:spPr>
          <a:xfrm>
            <a:off x="0" y="4730750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30" y="434975"/>
            <a:ext cx="1889125" cy="241300"/>
          </a:xfrm>
          <a:prstGeom prst="rect">
            <a:avLst/>
          </a:prstGeom>
        </p:spPr>
      </p:pic>
    </p:spTree>
  </p:cSld>
  <p:clrMapOvr>
    <a:masterClrMapping/>
  </p:clrMapOvr>
  <p:transition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9094" name="文本框 33"/>
          <p:cNvSpPr txBox="1">
            <a:spLocks noChangeArrowheads="1"/>
          </p:cNvSpPr>
          <p:nvPr/>
        </p:nvSpPr>
        <p:spPr bwMode="auto">
          <a:xfrm>
            <a:off x="684600" y="754454"/>
            <a:ext cx="2346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递进关系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8369" name="文本框 1"/>
          <p:cNvSpPr txBox="1">
            <a:spLocks noChangeArrowheads="1"/>
          </p:cNvSpPr>
          <p:nvPr/>
        </p:nvSpPr>
        <p:spPr bwMode="auto">
          <a:xfrm>
            <a:off x="599827" y="1170873"/>
            <a:ext cx="8318500" cy="182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【典型格式】不但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……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而且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……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【替换格式】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不但：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不仅；不单；不独；不只；不光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而且：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也；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还；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特殊格式】更、尤其、甚至、更重要是、更关键的是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" name="组合 37893"/>
          <p:cNvGrpSpPr/>
          <p:nvPr/>
        </p:nvGrpSpPr>
        <p:grpSpPr bwMode="auto">
          <a:xfrm>
            <a:off x="897255" y="3432175"/>
            <a:ext cx="3018790" cy="932180"/>
            <a:chOff x="0" y="0"/>
            <a:chExt cx="4180" cy="2123"/>
          </a:xfrm>
        </p:grpSpPr>
        <p:sp>
          <p:nvSpPr>
            <p:cNvPr id="108554" name="Line 41"/>
            <p:cNvSpPr>
              <a:spLocks noChangeShapeType="1"/>
            </p:cNvSpPr>
            <p:nvPr/>
          </p:nvSpPr>
          <p:spPr bwMode="auto">
            <a:xfrm>
              <a:off x="4" y="2074"/>
              <a:ext cx="417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5" name="Line 40"/>
            <p:cNvSpPr>
              <a:spLocks noChangeShapeType="1"/>
            </p:cNvSpPr>
            <p:nvPr/>
          </p:nvSpPr>
          <p:spPr bwMode="auto">
            <a:xfrm>
              <a:off x="4" y="0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6" name="Line 42"/>
            <p:cNvSpPr>
              <a:spLocks noChangeShapeType="1"/>
            </p:cNvSpPr>
            <p:nvPr/>
          </p:nvSpPr>
          <p:spPr bwMode="auto">
            <a:xfrm>
              <a:off x="4176" y="16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7" name="Line 39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2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8" name="Line 38"/>
            <p:cNvSpPr>
              <a:spLocks noChangeShapeType="1"/>
            </p:cNvSpPr>
            <p:nvPr/>
          </p:nvSpPr>
          <p:spPr bwMode="auto">
            <a:xfrm rot="10800000" flipH="1">
              <a:off x="3600" y="16"/>
              <a:ext cx="57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7893" name="Text Box 7"/>
          <p:cNvSpPr txBox="1"/>
          <p:nvPr/>
        </p:nvSpPr>
        <p:spPr>
          <a:xfrm>
            <a:off x="2577465" y="3220720"/>
            <a:ext cx="1200785" cy="437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  <a:sym typeface="+mn-ea"/>
              </a:rPr>
              <a:t>解题要点</a:t>
            </a:r>
            <a:endParaRPr lang="zh-CN" altLang="en-US" sz="1800" noProof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58378" name="文本框 4"/>
          <p:cNvSpPr txBox="1">
            <a:spLocks noChangeArrowheads="1"/>
          </p:cNvSpPr>
          <p:nvPr/>
        </p:nvSpPr>
        <p:spPr bwMode="auto">
          <a:xfrm>
            <a:off x="900430" y="3056255"/>
            <a:ext cx="3890645" cy="14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1.递进后是重点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2.多级递进，最后一级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是重点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" grpId="0"/>
      <p:bldP spid="583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9030" name="文本框 33"/>
          <p:cNvSpPr txBox="1">
            <a:spLocks noChangeArrowheads="1"/>
          </p:cNvSpPr>
          <p:nvPr/>
        </p:nvSpPr>
        <p:spPr bwMode="auto">
          <a:xfrm>
            <a:off x="926042" y="879478"/>
            <a:ext cx="2346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因果关系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64546" name="内容占位符 2"/>
          <p:cNvSpPr>
            <a:spLocks noGrp="1" noChangeArrowheads="1"/>
          </p:cNvSpPr>
          <p:nvPr/>
        </p:nvSpPr>
        <p:spPr>
          <a:xfrm>
            <a:off x="780770" y="1247515"/>
            <a:ext cx="7034213" cy="5635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典型格式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80770" y="1650891"/>
            <a:ext cx="1005839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替换格式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因为：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由于、鉴于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所以：因此、因而、看来、故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【关键词】 总而言之、综上所述、概而言之、照此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看来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导致、致使、使得、造成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【特殊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格式】之所以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是因为；之所以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说到底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归根到底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；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" name="组合 37893"/>
          <p:cNvGrpSpPr/>
          <p:nvPr/>
        </p:nvGrpSpPr>
        <p:grpSpPr bwMode="auto">
          <a:xfrm>
            <a:off x="778510" y="3675380"/>
            <a:ext cx="3703955" cy="1021080"/>
            <a:chOff x="0" y="0"/>
            <a:chExt cx="4180" cy="2123"/>
          </a:xfrm>
        </p:grpSpPr>
        <p:sp>
          <p:nvSpPr>
            <p:cNvPr id="129031" name="Line 41"/>
            <p:cNvSpPr>
              <a:spLocks noChangeShapeType="1"/>
            </p:cNvSpPr>
            <p:nvPr/>
          </p:nvSpPr>
          <p:spPr bwMode="auto">
            <a:xfrm>
              <a:off x="4" y="2074"/>
              <a:ext cx="417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29032" name="Line 40"/>
            <p:cNvSpPr>
              <a:spLocks noChangeShapeType="1"/>
            </p:cNvSpPr>
            <p:nvPr/>
          </p:nvSpPr>
          <p:spPr bwMode="auto">
            <a:xfrm>
              <a:off x="4" y="0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29033" name="Line 42"/>
            <p:cNvSpPr>
              <a:spLocks noChangeShapeType="1"/>
            </p:cNvSpPr>
            <p:nvPr/>
          </p:nvSpPr>
          <p:spPr bwMode="auto">
            <a:xfrm>
              <a:off x="4176" y="16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29034" name="Line 39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2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29035" name="Line 38"/>
            <p:cNvSpPr>
              <a:spLocks noChangeShapeType="1"/>
            </p:cNvSpPr>
            <p:nvPr/>
          </p:nvSpPr>
          <p:spPr bwMode="auto">
            <a:xfrm rot="10800000" flipH="1">
              <a:off x="3600" y="16"/>
              <a:ext cx="57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7893" name="Text Box 7"/>
          <p:cNvSpPr txBox="1"/>
          <p:nvPr/>
        </p:nvSpPr>
        <p:spPr>
          <a:xfrm>
            <a:off x="2727960" y="3464560"/>
            <a:ext cx="1240790" cy="437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  <a:sym typeface="+mn-ea"/>
              </a:rPr>
              <a:t>解题要点</a:t>
            </a:r>
            <a:endParaRPr lang="zh-CN" altLang="en-US" sz="1800" noProof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81050" y="3794760"/>
            <a:ext cx="418973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</a:rPr>
              <a:t>正常语序，结果</a:t>
            </a: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</a:rPr>
              <a:t>是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</a:rPr>
              <a:t>重点</a:t>
            </a:r>
            <a:endParaRPr lang="en-US" altLang="zh-CN" sz="16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</a:rPr>
              <a:t>倒装语序，结果产生的原因是重点</a:t>
            </a:r>
            <a:endParaRPr lang="en-US" altLang="zh-CN" sz="1600" dirty="0"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</a:rPr>
              <a:t>当结果引导</a:t>
            </a: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</a:rPr>
              <a:t>词出现在文末，要重点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</a:rPr>
              <a:t>关注</a:t>
            </a:r>
            <a:endParaRPr lang="zh-CN" altLang="en-US" sz="16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build="p"/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0537" name="文本框 33"/>
          <p:cNvSpPr txBox="1">
            <a:spLocks noChangeArrowheads="1"/>
          </p:cNvSpPr>
          <p:nvPr/>
        </p:nvSpPr>
        <p:spPr bwMode="auto">
          <a:xfrm>
            <a:off x="926043" y="789797"/>
            <a:ext cx="2346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必要条件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0529" name="内容占位符 2"/>
          <p:cNvSpPr>
            <a:spLocks noGrp="1" noChangeArrowheads="1"/>
          </p:cNvSpPr>
          <p:nvPr/>
        </p:nvSpPr>
        <p:spPr>
          <a:xfrm>
            <a:off x="801511" y="1505335"/>
            <a:ext cx="8485188" cy="8207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典型格式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（只有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华文楷体" panose="02010600040101010101" pitchFamily="2" charset="-122"/>
              </a:rPr>
              <a:t>唯有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才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01195" y="1851686"/>
            <a:ext cx="769461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【特殊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格式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  <a:sym typeface="华文楷体" panose="02010600040101010101" pitchFamily="2" charset="-122"/>
              </a:rPr>
              <a:t>必须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华文楷体" panose="02010600040101010101" pitchFamily="2" charset="-122"/>
              </a:rPr>
              <a:t>、需要、应该、应当、务必 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052955" y="2188845"/>
            <a:ext cx="672528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的必要条件（必备要素、不可或缺、必不可少）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911711" y="2816851"/>
            <a:ext cx="78660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【例句】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只有会撩妹，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能抱得美人归。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）想抱得美人归，必须会撩妹。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912074" y="3606335"/>
            <a:ext cx="67691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）会撩妹是抱得美人归的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必要条件。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4" name="组合 37893"/>
          <p:cNvGrpSpPr/>
          <p:nvPr/>
        </p:nvGrpSpPr>
        <p:grpSpPr bwMode="auto">
          <a:xfrm>
            <a:off x="5523230" y="3498850"/>
            <a:ext cx="3018790" cy="932180"/>
            <a:chOff x="0" y="0"/>
            <a:chExt cx="4180" cy="2123"/>
          </a:xfrm>
        </p:grpSpPr>
        <p:sp>
          <p:nvSpPr>
            <p:cNvPr id="108554" name="Line 41"/>
            <p:cNvSpPr>
              <a:spLocks noChangeShapeType="1"/>
            </p:cNvSpPr>
            <p:nvPr/>
          </p:nvSpPr>
          <p:spPr bwMode="auto">
            <a:xfrm>
              <a:off x="4" y="2074"/>
              <a:ext cx="417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5" name="Line 40"/>
            <p:cNvSpPr>
              <a:spLocks noChangeShapeType="1"/>
            </p:cNvSpPr>
            <p:nvPr/>
          </p:nvSpPr>
          <p:spPr bwMode="auto">
            <a:xfrm>
              <a:off x="4" y="0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6" name="Line 42"/>
            <p:cNvSpPr>
              <a:spLocks noChangeShapeType="1"/>
            </p:cNvSpPr>
            <p:nvPr/>
          </p:nvSpPr>
          <p:spPr bwMode="auto">
            <a:xfrm>
              <a:off x="4176" y="16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7" name="Line 39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2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8" name="Line 38"/>
            <p:cNvSpPr>
              <a:spLocks noChangeShapeType="1"/>
            </p:cNvSpPr>
            <p:nvPr/>
          </p:nvSpPr>
          <p:spPr bwMode="auto">
            <a:xfrm rot="10800000" flipH="1">
              <a:off x="3600" y="16"/>
              <a:ext cx="57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7893" name="Text Box 7"/>
          <p:cNvSpPr txBox="1"/>
          <p:nvPr/>
        </p:nvSpPr>
        <p:spPr>
          <a:xfrm>
            <a:off x="7116445" y="3287395"/>
            <a:ext cx="1240790" cy="437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  <a:sym typeface="+mn-ea"/>
              </a:rPr>
              <a:t>解题要点</a:t>
            </a:r>
            <a:endParaRPr lang="zh-CN" altLang="en-US" sz="1800" noProof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4400" y="371856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条件部分是重点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build="allAtOnce"/>
      <p:bldP spid="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4871" name="文本框 33"/>
          <p:cNvSpPr txBox="1">
            <a:spLocks noChangeArrowheads="1"/>
          </p:cNvSpPr>
          <p:nvPr/>
        </p:nvSpPr>
        <p:spPr bwMode="auto">
          <a:xfrm>
            <a:off x="748948" y="680014"/>
            <a:ext cx="2346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并列关系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10595" name="文本框 2"/>
          <p:cNvSpPr txBox="1">
            <a:spLocks noChangeArrowheads="1"/>
          </p:cNvSpPr>
          <p:nvPr/>
        </p:nvSpPr>
        <p:spPr bwMode="auto">
          <a:xfrm>
            <a:off x="748947" y="1201668"/>
            <a:ext cx="26212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典型格式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】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既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0593" name="文本框 1"/>
          <p:cNvSpPr txBox="1">
            <a:spLocks noChangeArrowheads="1"/>
          </p:cNvSpPr>
          <p:nvPr/>
        </p:nvSpPr>
        <p:spPr bwMode="auto">
          <a:xfrm>
            <a:off x="748947" y="1538311"/>
            <a:ext cx="8197850" cy="151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【替换格式】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一边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一边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；有的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有的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……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此外；另外；与此同时；再说；并且；加上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4" name="组合 37893"/>
          <p:cNvGrpSpPr/>
          <p:nvPr/>
        </p:nvGrpSpPr>
        <p:grpSpPr bwMode="auto">
          <a:xfrm>
            <a:off x="815975" y="3129280"/>
            <a:ext cx="3018790" cy="932180"/>
            <a:chOff x="0" y="0"/>
            <a:chExt cx="4180" cy="2123"/>
          </a:xfrm>
        </p:grpSpPr>
        <p:sp>
          <p:nvSpPr>
            <p:cNvPr id="108554" name="Line 41"/>
            <p:cNvSpPr>
              <a:spLocks noChangeShapeType="1"/>
            </p:cNvSpPr>
            <p:nvPr/>
          </p:nvSpPr>
          <p:spPr bwMode="auto">
            <a:xfrm>
              <a:off x="4" y="2074"/>
              <a:ext cx="417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5" name="Line 40"/>
            <p:cNvSpPr>
              <a:spLocks noChangeShapeType="1"/>
            </p:cNvSpPr>
            <p:nvPr/>
          </p:nvSpPr>
          <p:spPr bwMode="auto">
            <a:xfrm>
              <a:off x="4" y="0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6" name="Line 42"/>
            <p:cNvSpPr>
              <a:spLocks noChangeShapeType="1"/>
            </p:cNvSpPr>
            <p:nvPr/>
          </p:nvSpPr>
          <p:spPr bwMode="auto">
            <a:xfrm>
              <a:off x="4176" y="16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7" name="Line 39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2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8" name="Line 38"/>
            <p:cNvSpPr>
              <a:spLocks noChangeShapeType="1"/>
            </p:cNvSpPr>
            <p:nvPr/>
          </p:nvSpPr>
          <p:spPr bwMode="auto">
            <a:xfrm rot="10800000" flipH="1">
              <a:off x="3600" y="16"/>
              <a:ext cx="57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7893" name="Text Box 7"/>
          <p:cNvSpPr txBox="1"/>
          <p:nvPr/>
        </p:nvSpPr>
        <p:spPr>
          <a:xfrm>
            <a:off x="2382520" y="2917190"/>
            <a:ext cx="1240790" cy="437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  <a:sym typeface="+mn-ea"/>
              </a:rPr>
              <a:t>解题要点</a:t>
            </a:r>
            <a:endParaRPr lang="zh-CN" altLang="en-US" sz="1800" noProof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0155" y="341503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归纳概括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10593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10593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049020" y="2091055"/>
            <a:ext cx="6847840" cy="687070"/>
          </a:xfrm>
          <a:prstGeom prst="rect">
            <a:avLst/>
          </a:prstGeom>
        </p:spPr>
        <p:txBody>
          <a:bodyPr vert="horz" lIns="288000" tIns="72000" rIns="0" bIns="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dirty="0"/>
              <a:t>言语概述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AutoShape 2"/>
          <p:cNvSpPr/>
          <p:nvPr/>
        </p:nvSpPr>
        <p:spPr>
          <a:xfrm>
            <a:off x="1617345" y="440690"/>
            <a:ext cx="3979545" cy="2016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p>
            <a:pPr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31746" name="Text Box 60"/>
          <p:cNvSpPr txBox="1">
            <a:spLocks noChangeArrowheads="1"/>
          </p:cNvSpPr>
          <p:nvPr/>
        </p:nvSpPr>
        <p:spPr bwMode="auto">
          <a:xfrm>
            <a:off x="2171065" y="519430"/>
            <a:ext cx="307022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</a:rPr>
              <a:t>     </a:t>
            </a:r>
            <a:r>
              <a:rPr lang="en-US" altLang="zh-CN" sz="2000"/>
              <a:t>………………………………………………………………………………………………………………………………………………………………</a:t>
            </a:r>
            <a:endParaRPr lang="en-US" altLang="zh-CN" sz="2000"/>
          </a:p>
        </p:txBody>
      </p:sp>
      <p:sp>
        <p:nvSpPr>
          <p:cNvPr id="31753" name="Text Box 60"/>
          <p:cNvSpPr txBox="1">
            <a:spLocks noChangeArrowheads="1"/>
          </p:cNvSpPr>
          <p:nvPr/>
        </p:nvSpPr>
        <p:spPr bwMode="auto">
          <a:xfrm>
            <a:off x="1617305" y="2744055"/>
            <a:ext cx="44005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……………………………</a:t>
            </a:r>
            <a:r>
              <a:rPr lang="en-US" altLang="zh-CN">
                <a:latin typeface="Arial" panose="020B0604020202020204" pitchFamily="34" charset="0"/>
              </a:rPr>
              <a:t>?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52" name="AutoShape 5"/>
          <p:cNvSpPr>
            <a:spLocks noChangeArrowheads="1"/>
          </p:cNvSpPr>
          <p:nvPr/>
        </p:nvSpPr>
        <p:spPr bwMode="auto">
          <a:xfrm>
            <a:off x="1617623" y="2719607"/>
            <a:ext cx="4333875" cy="571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5" name="文本框 4"/>
          <p:cNvSpPr txBox="1">
            <a:spLocks noChangeArrowheads="1"/>
          </p:cNvSpPr>
          <p:nvPr/>
        </p:nvSpPr>
        <p:spPr bwMode="auto">
          <a:xfrm>
            <a:off x="1520825" y="3491865"/>
            <a:ext cx="56642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61" name="Oval 36"/>
          <p:cNvSpPr>
            <a:spLocks noChangeArrowheads="1"/>
          </p:cNvSpPr>
          <p:nvPr/>
        </p:nvSpPr>
        <p:spPr bwMode="auto">
          <a:xfrm>
            <a:off x="2171343" y="3647947"/>
            <a:ext cx="3751263" cy="762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170" tIns="46990" rIns="90170" bIns="46990" anchor="ctr"/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b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Oval 36"/>
          <p:cNvSpPr>
            <a:spLocks noChangeArrowheads="1"/>
          </p:cNvSpPr>
          <p:nvPr/>
        </p:nvSpPr>
        <p:spPr bwMode="auto">
          <a:xfrm>
            <a:off x="2171343" y="3922267"/>
            <a:ext cx="3751263" cy="762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170" tIns="46990" rIns="90170" bIns="46990" anchor="ctr"/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b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2199918" y="4245482"/>
            <a:ext cx="3751263" cy="762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170" tIns="46990" rIns="90170" bIns="46990" anchor="ctr"/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b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36"/>
          <p:cNvSpPr>
            <a:spLocks noChangeArrowheads="1"/>
          </p:cNvSpPr>
          <p:nvPr/>
        </p:nvSpPr>
        <p:spPr bwMode="auto">
          <a:xfrm>
            <a:off x="2171343" y="4577587"/>
            <a:ext cx="3751263" cy="762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170" tIns="46990" rIns="90170" bIns="46990" anchor="ctr"/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b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Text Box 60"/>
          <p:cNvSpPr txBox="1">
            <a:spLocks noChangeArrowheads="1"/>
          </p:cNvSpPr>
          <p:nvPr/>
        </p:nvSpPr>
        <p:spPr bwMode="auto">
          <a:xfrm flipH="1">
            <a:off x="229870" y="1104900"/>
            <a:ext cx="2043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原文（</a:t>
            </a:r>
            <a:r>
              <a:rPr lang="en-US" altLang="zh-CN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55" name="Text Box 60"/>
          <p:cNvSpPr txBox="1">
            <a:spLocks noChangeArrowheads="1"/>
          </p:cNvSpPr>
          <p:nvPr/>
        </p:nvSpPr>
        <p:spPr bwMode="auto">
          <a:xfrm>
            <a:off x="230140" y="2775350"/>
            <a:ext cx="196622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设问</a:t>
            </a: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64" name="Text Box 60"/>
          <p:cNvSpPr txBox="1">
            <a:spLocks noChangeArrowheads="1"/>
          </p:cNvSpPr>
          <p:nvPr/>
        </p:nvSpPr>
        <p:spPr bwMode="auto">
          <a:xfrm>
            <a:off x="229779" y="3922160"/>
            <a:ext cx="23363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选项（</a:t>
            </a:r>
            <a:r>
              <a:rPr lang="en-US" altLang="zh-CN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6590943" y="2588143"/>
            <a:ext cx="2187575" cy="703262"/>
          </a:xfrm>
          <a:prstGeom prst="wedgeRoundRectCallout">
            <a:avLst>
              <a:gd name="adj1" fmla="val -50111"/>
              <a:gd name="adj2" fmla="val 75954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70" tIns="46990" rIns="90170" bIns="46990" anchor="ctr"/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Char char="•"/>
            </a:pPr>
            <a:endParaRPr lang="zh-CN" altLang="en-US" sz="18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2460" y="2743835"/>
            <a:ext cx="1291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2-1-3原则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668315" y="1443233"/>
            <a:ext cx="1368975" cy="1209194"/>
            <a:chOff x="3068638" y="1901051"/>
            <a:chExt cx="2203450" cy="19462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4" name="Group 44"/>
            <p:cNvGrpSpPr/>
            <p:nvPr/>
          </p:nvGrpSpPr>
          <p:grpSpPr bwMode="auto">
            <a:xfrm>
              <a:off x="3068638" y="2323326"/>
              <a:ext cx="2203450" cy="1524000"/>
              <a:chOff x="1033" y="1558"/>
              <a:chExt cx="1388" cy="960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1864" y="1558"/>
                <a:ext cx="194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960" y="1640"/>
                <a:ext cx="234" cy="6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1953" y="2030"/>
                <a:ext cx="468" cy="4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8" name="淘宝网Chenying0907出品 20"/>
              <p:cNvSpPr/>
              <p:nvPr/>
            </p:nvSpPr>
            <p:spPr bwMode="auto">
              <a:xfrm>
                <a:off x="1371" y="1824"/>
                <a:ext cx="283" cy="91"/>
              </a:xfrm>
              <a:custGeom>
                <a:avLst/>
                <a:gdLst>
                  <a:gd name="T0" fmla="*/ 8 w 328"/>
                  <a:gd name="T1" fmla="*/ 79 h 130"/>
                  <a:gd name="T2" fmla="*/ 8 w 328"/>
                  <a:gd name="T3" fmla="*/ 34 h 130"/>
                  <a:gd name="T4" fmla="*/ 54 w 328"/>
                  <a:gd name="T5" fmla="*/ 1 h 130"/>
                  <a:gd name="T6" fmla="*/ 156 w 328"/>
                  <a:gd name="T7" fmla="*/ 28 h 130"/>
                  <a:gd name="T8" fmla="*/ 280 w 328"/>
                  <a:gd name="T9" fmla="*/ 34 h 130"/>
                  <a:gd name="T10" fmla="*/ 326 w 328"/>
                  <a:gd name="T11" fmla="*/ 79 h 130"/>
                  <a:gd name="T12" fmla="*/ 267 w 328"/>
                  <a:gd name="T13" fmla="*/ 106 h 130"/>
                  <a:gd name="T14" fmla="*/ 192 w 328"/>
                  <a:gd name="T15" fmla="*/ 100 h 130"/>
                  <a:gd name="T16" fmla="*/ 114 w 328"/>
                  <a:gd name="T17" fmla="*/ 109 h 130"/>
                  <a:gd name="T18" fmla="*/ 53 w 328"/>
                  <a:gd name="T19" fmla="*/ 125 h 130"/>
                  <a:gd name="T20" fmla="*/ 8 w 328"/>
                  <a:gd name="T21" fmla="*/ 7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130">
                    <a:moveTo>
                      <a:pt x="8" y="79"/>
                    </a:moveTo>
                    <a:cubicBezTo>
                      <a:pt x="1" y="64"/>
                      <a:pt x="0" y="47"/>
                      <a:pt x="8" y="34"/>
                    </a:cubicBezTo>
                    <a:cubicBezTo>
                      <a:pt x="16" y="21"/>
                      <a:pt x="29" y="2"/>
                      <a:pt x="54" y="1"/>
                    </a:cubicBezTo>
                    <a:cubicBezTo>
                      <a:pt x="79" y="0"/>
                      <a:pt x="118" y="22"/>
                      <a:pt x="156" y="28"/>
                    </a:cubicBezTo>
                    <a:cubicBezTo>
                      <a:pt x="194" y="34"/>
                      <a:pt x="252" y="26"/>
                      <a:pt x="280" y="34"/>
                    </a:cubicBezTo>
                    <a:cubicBezTo>
                      <a:pt x="308" y="42"/>
                      <a:pt x="328" y="67"/>
                      <a:pt x="326" y="79"/>
                    </a:cubicBezTo>
                    <a:cubicBezTo>
                      <a:pt x="324" y="91"/>
                      <a:pt x="289" y="103"/>
                      <a:pt x="267" y="106"/>
                    </a:cubicBezTo>
                    <a:cubicBezTo>
                      <a:pt x="245" y="109"/>
                      <a:pt x="217" y="100"/>
                      <a:pt x="192" y="100"/>
                    </a:cubicBezTo>
                    <a:cubicBezTo>
                      <a:pt x="167" y="100"/>
                      <a:pt x="137" y="105"/>
                      <a:pt x="114" y="109"/>
                    </a:cubicBezTo>
                    <a:cubicBezTo>
                      <a:pt x="91" y="113"/>
                      <a:pt x="71" y="130"/>
                      <a:pt x="53" y="125"/>
                    </a:cubicBezTo>
                    <a:cubicBezTo>
                      <a:pt x="35" y="120"/>
                      <a:pt x="15" y="94"/>
                      <a:pt x="8" y="79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auto">
              <a:xfrm rot="270033">
                <a:off x="1196" y="2242"/>
                <a:ext cx="611" cy="134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 flipV="1">
                <a:off x="1264" y="2030"/>
                <a:ext cx="313" cy="2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1504" y="1898"/>
                <a:ext cx="229" cy="4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V="1">
                <a:off x="1545" y="1903"/>
                <a:ext cx="510" cy="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V="1">
                <a:off x="1731" y="1935"/>
                <a:ext cx="342" cy="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4" name="Oval 39"/>
              <p:cNvSpPr>
                <a:spLocks noChangeArrowheads="1"/>
              </p:cNvSpPr>
              <p:nvPr/>
            </p:nvSpPr>
            <p:spPr bwMode="auto">
              <a:xfrm>
                <a:off x="1033" y="2046"/>
                <a:ext cx="468" cy="4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25" name="Group 6"/>
            <p:cNvGrpSpPr/>
            <p:nvPr/>
          </p:nvGrpSpPr>
          <p:grpSpPr bwMode="auto">
            <a:xfrm rot="1993973">
              <a:off x="3459163" y="2434451"/>
              <a:ext cx="720725" cy="719138"/>
              <a:chOff x="1519" y="1480"/>
              <a:chExt cx="454" cy="453"/>
            </a:xfrm>
          </p:grpSpPr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28" name="Group 7"/>
            <p:cNvGrpSpPr/>
            <p:nvPr/>
          </p:nvGrpSpPr>
          <p:grpSpPr bwMode="auto">
            <a:xfrm rot="4271252">
              <a:off x="3561556" y="2908320"/>
              <a:ext cx="720725" cy="719138"/>
              <a:chOff x="1519" y="1480"/>
              <a:chExt cx="454" cy="453"/>
            </a:xfrm>
          </p:grpSpPr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31" name="Group 38"/>
            <p:cNvGrpSpPr/>
            <p:nvPr/>
          </p:nvGrpSpPr>
          <p:grpSpPr bwMode="auto">
            <a:xfrm>
              <a:off x="3816350" y="1901051"/>
              <a:ext cx="685800" cy="882650"/>
              <a:chOff x="1504" y="1292"/>
              <a:chExt cx="432" cy="556"/>
            </a:xfrm>
          </p:grpSpPr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1504" y="1464"/>
                <a:ext cx="28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742" y="1292"/>
                <a:ext cx="194" cy="1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34" name="淘宝网Chenying0907出品 12"/>
            <p:cNvSpPr/>
            <p:nvPr/>
          </p:nvSpPr>
          <p:spPr bwMode="auto">
            <a:xfrm>
              <a:off x="4129088" y="2342376"/>
              <a:ext cx="541337" cy="263525"/>
            </a:xfrm>
            <a:custGeom>
              <a:avLst/>
              <a:gdLst>
                <a:gd name="T0" fmla="*/ 0 w 317"/>
                <a:gd name="T1" fmla="*/ 0 h 151"/>
                <a:gd name="T2" fmla="*/ 45 w 317"/>
                <a:gd name="T3" fmla="*/ 46 h 151"/>
                <a:gd name="T4" fmla="*/ 181 w 317"/>
                <a:gd name="T5" fmla="*/ 136 h 151"/>
                <a:gd name="T6" fmla="*/ 317 w 317"/>
                <a:gd name="T7" fmla="*/ 1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1">
                  <a:moveTo>
                    <a:pt x="0" y="0"/>
                  </a:moveTo>
                  <a:cubicBezTo>
                    <a:pt x="7" y="11"/>
                    <a:pt x="15" y="23"/>
                    <a:pt x="45" y="46"/>
                  </a:cubicBezTo>
                  <a:cubicBezTo>
                    <a:pt x="75" y="69"/>
                    <a:pt x="136" y="121"/>
                    <a:pt x="181" y="136"/>
                  </a:cubicBezTo>
                  <a:cubicBezTo>
                    <a:pt x="226" y="151"/>
                    <a:pt x="271" y="143"/>
                    <a:pt x="317" y="13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" name="淘宝网Chenying0907出品 13"/>
            <p:cNvSpPr/>
            <p:nvPr/>
          </p:nvSpPr>
          <p:spPr bwMode="auto">
            <a:xfrm>
              <a:off x="4129088" y="2329676"/>
              <a:ext cx="287337" cy="42863"/>
            </a:xfrm>
            <a:custGeom>
              <a:avLst/>
              <a:gdLst>
                <a:gd name="T0" fmla="*/ 0 w 226"/>
                <a:gd name="T1" fmla="*/ 8 h 62"/>
                <a:gd name="T2" fmla="*/ 45 w 226"/>
                <a:gd name="T3" fmla="*/ 8 h 62"/>
                <a:gd name="T4" fmla="*/ 181 w 226"/>
                <a:gd name="T5" fmla="*/ 54 h 62"/>
                <a:gd name="T6" fmla="*/ 226 w 226"/>
                <a:gd name="T7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62">
                  <a:moveTo>
                    <a:pt x="0" y="8"/>
                  </a:moveTo>
                  <a:cubicBezTo>
                    <a:pt x="7" y="4"/>
                    <a:pt x="15" y="0"/>
                    <a:pt x="45" y="8"/>
                  </a:cubicBezTo>
                  <a:cubicBezTo>
                    <a:pt x="75" y="16"/>
                    <a:pt x="151" y="46"/>
                    <a:pt x="181" y="54"/>
                  </a:cubicBezTo>
                  <a:cubicBezTo>
                    <a:pt x="211" y="62"/>
                    <a:pt x="218" y="58"/>
                    <a:pt x="226" y="5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grpSp>
          <p:nvGrpSpPr>
            <p:cNvPr id="36" name="Group 26"/>
            <p:cNvGrpSpPr/>
            <p:nvPr/>
          </p:nvGrpSpPr>
          <p:grpSpPr bwMode="auto">
            <a:xfrm rot="1993973">
              <a:off x="3460750" y="2436039"/>
              <a:ext cx="720725" cy="719137"/>
              <a:chOff x="1519" y="1480"/>
              <a:chExt cx="454" cy="453"/>
            </a:xfrm>
          </p:grpSpPr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39" name="Group 45"/>
            <p:cNvGrpSpPr/>
            <p:nvPr/>
          </p:nvGrpSpPr>
          <p:grpSpPr bwMode="auto">
            <a:xfrm rot="4271252">
              <a:off x="3558381" y="2909908"/>
              <a:ext cx="720725" cy="719138"/>
              <a:chOff x="1519" y="1480"/>
              <a:chExt cx="454" cy="453"/>
            </a:xfrm>
          </p:grpSpPr>
          <p:sp>
            <p:nvSpPr>
              <p:cNvPr id="40" name="Line 46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4911725" y="3072626"/>
              <a:ext cx="0" cy="749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3438525" y="3093264"/>
              <a:ext cx="0" cy="749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3068638" y="3447276"/>
              <a:ext cx="747712" cy="42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sp>
        <p:nvSpPr>
          <p:cNvPr id="47" name="淘宝网Chenying0907出品 46"/>
          <p:cNvSpPr txBox="1"/>
          <p:nvPr/>
        </p:nvSpPr>
        <p:spPr>
          <a:xfrm>
            <a:off x="3415665" y="2019935"/>
            <a:ext cx="415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主旨概括题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60"/>
                            </p:stCondLst>
                            <p:childTnLst>
                              <p:par>
                                <p:cTn id="1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4033" name="标题 38913"/>
          <p:cNvSpPr>
            <a:spLocks noGrp="1" noChangeArrowheads="1"/>
          </p:cNvSpPr>
          <p:nvPr/>
        </p:nvSpPr>
        <p:spPr>
          <a:xfrm>
            <a:off x="274676" y="507543"/>
            <a:ext cx="2748265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提问方式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4034" name="文本占位符 38914"/>
          <p:cNvSpPr>
            <a:spLocks noGrp="1" noChangeArrowheads="1"/>
          </p:cNvSpPr>
          <p:nvPr/>
        </p:nvSpPr>
        <p:spPr>
          <a:xfrm>
            <a:off x="705485" y="1380490"/>
            <a:ext cx="7646035" cy="3364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/>
          </a:bodyPr>
          <a:lstStyle>
            <a:lvl1pPr marL="357505" indent="-357505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60000"/>
              <a:buFont typeface="Arial" panose="020B0604020202020204" pitchFamily="34" charset="0"/>
              <a:buChar char="▲"/>
              <a:defRPr sz="2400" kern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0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800" dirty="0"/>
              <a:t>这段文字的主旨是</a:t>
            </a:r>
            <a:r>
              <a:rPr lang="en-US" altLang="zh-CN" sz="2800" dirty="0"/>
              <a:t>·····</a:t>
            </a:r>
            <a:endParaRPr lang="en-US" altLang="zh-CN" sz="2800" dirty="0"/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800" dirty="0"/>
              <a:t>主要强调</a:t>
            </a:r>
            <a:r>
              <a:rPr lang="en-US" altLang="zh-CN" sz="2800" dirty="0"/>
              <a:t>······</a:t>
            </a:r>
            <a:endParaRPr lang="en-US" altLang="zh-CN" sz="2800" dirty="0"/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800" dirty="0"/>
              <a:t>重在说明</a:t>
            </a:r>
            <a:r>
              <a:rPr lang="en-US" altLang="zh-CN" sz="2800" dirty="0"/>
              <a:t>……</a:t>
            </a:r>
            <a:endParaRPr lang="en-US" altLang="zh-CN" sz="2800" dirty="0"/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800" dirty="0"/>
              <a:t>中心意思</a:t>
            </a:r>
            <a:r>
              <a:rPr lang="en-US" altLang="zh-CN" sz="2800" dirty="0"/>
              <a:t>······</a:t>
            </a:r>
            <a:endParaRPr lang="en-US" altLang="zh-CN" sz="2800" dirty="0"/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800" dirty="0"/>
              <a:t>概括最准确的是</a:t>
            </a:r>
            <a:r>
              <a:rPr lang="en-US" altLang="zh-CN" sz="2800" dirty="0"/>
              <a:t>······</a:t>
            </a:r>
            <a:endParaRPr lang="en-US" altLang="zh-CN" sz="2800" dirty="0"/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800" dirty="0"/>
              <a:t>最准确复述这段话意思的是</a:t>
            </a:r>
            <a:r>
              <a:rPr lang="en-US" altLang="zh-CN" sz="2800" dirty="0"/>
              <a:t>······</a:t>
            </a:r>
            <a:endParaRPr lang="en-US" altLang="zh-CN" sz="2800" dirty="0"/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</a:rPr>
              <a:t>主旨”、</a:t>
            </a:r>
            <a:r>
              <a:rPr lang="zh-CN" altLang="en-US" sz="2800" dirty="0" smtClean="0">
                <a:solidFill>
                  <a:srgbClr val="FF0000"/>
                </a:solidFill>
              </a:rPr>
              <a:t>“主要”</a:t>
            </a:r>
            <a:r>
              <a:rPr lang="zh-CN" altLang="en-US" sz="2800" dirty="0">
                <a:solidFill>
                  <a:srgbClr val="FF0000"/>
                </a:solidFill>
              </a:rPr>
              <a:t>、“重在”、“中心”</a:t>
            </a:r>
            <a:r>
              <a:rPr lang="zh-CN" altLang="en-US" sz="2800" dirty="0" smtClean="0">
                <a:solidFill>
                  <a:srgbClr val="FF0000"/>
                </a:solidFill>
              </a:rPr>
              <a:t>、“概括”</a:t>
            </a:r>
            <a:r>
              <a:rPr lang="en-US" altLang="zh-CN" sz="2800" dirty="0">
                <a:solidFill>
                  <a:srgbClr val="FF0000"/>
                </a:solidFill>
              </a:rPr>
              <a:t>····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8913"/>
          <p:cNvSpPr txBox="1">
            <a:spLocks noChangeArrowheads="1"/>
          </p:cNvSpPr>
          <p:nvPr/>
        </p:nvSpPr>
        <p:spPr>
          <a:xfrm>
            <a:off x="177800" y="440055"/>
            <a:ext cx="2222500" cy="873125"/>
          </a:xfrm>
          <a:prstGeom prst="rect">
            <a:avLst/>
          </a:prstGeom>
        </p:spPr>
        <p:txBody>
          <a:bodyPr vert="horz" lIns="288000" tIns="7200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基本思路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/>
        </p:nvSpPr>
        <p:spPr>
          <a:xfrm>
            <a:off x="548005" y="1257935"/>
            <a:ext cx="6911975" cy="354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寻找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主旨句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zh-CN" altLang="en-US" sz="2400" b="1" dirty="0">
              <a:solidFill>
                <a:srgbClr val="000099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有主旨句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同义替换，精简压缩    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无主旨句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归纳概括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6564630" y="558800"/>
            <a:ext cx="2208530" cy="53911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50000">
                <a:srgbClr val="002F76"/>
              </a:gs>
              <a:gs pos="100000">
                <a:srgbClr val="0066FF"/>
              </a:gs>
            </a:gsLst>
            <a:lin ang="18900000" scaled="1"/>
          </a:gra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</a:rPr>
              <a:t>解题技巧</a:t>
            </a:r>
            <a:endParaRPr lang="zh-CN" altLang="en-US" sz="2800">
              <a:solidFill>
                <a:schemeClr val="bg1"/>
              </a:solidFill>
              <a:latin typeface="Corbel" panose="020B05030202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370" name="内容占位符 5"/>
          <p:cNvSpPr>
            <a:spLocks noGrp="1" noChangeArrowheads="1"/>
          </p:cNvSpPr>
          <p:nvPr/>
        </p:nvSpPr>
        <p:spPr bwMode="auto">
          <a:xfrm>
            <a:off x="534035" y="1016635"/>
            <a:ext cx="528701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方正隶书简体" pitchFamily="2" charset="-122"/>
                <a:sym typeface="Corbel" panose="020B0503020204020204" pitchFamily="34" charset="0"/>
              </a:rPr>
              <a:t>如何</a:t>
            </a:r>
            <a:r>
              <a:rPr lang="zh-CN" altLang="en-US" sz="2800" dirty="0" smtClean="0">
                <a:solidFill>
                  <a:srgbClr val="000099"/>
                </a:solidFill>
                <a:latin typeface="微软雅黑" panose="020B0503020204020204" pitchFamily="34" charset="-122"/>
                <a:ea typeface="方正隶书简体" pitchFamily="2" charset="-122"/>
                <a:sym typeface="Corbel" panose="020B0503020204020204" pitchFamily="34" charset="0"/>
              </a:rPr>
              <a:t>找主旨句</a:t>
            </a: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方正隶书简体" pitchFamily="2" charset="-122"/>
                <a:sym typeface="Corbel" panose="020B0503020204020204" pitchFamily="34" charset="0"/>
              </a:rPr>
              <a:t>？</a:t>
            </a:r>
            <a:endParaRPr lang="en-US" altLang="zh-CN" sz="2800" dirty="0">
              <a:solidFill>
                <a:srgbClr val="000099"/>
              </a:solidFill>
              <a:latin typeface="微软雅黑" panose="020B0503020204020204" pitchFamily="34" charset="-122"/>
              <a:ea typeface="方正隶书简体" pitchFamily="2" charset="-122"/>
              <a:sym typeface="Corbel" panose="020B05030202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2" name="文本框 53251"/>
          <p:cNvSpPr txBox="1">
            <a:spLocks noChangeArrowheads="1"/>
          </p:cNvSpPr>
          <p:nvPr/>
        </p:nvSpPr>
        <p:spPr bwMode="auto">
          <a:xfrm>
            <a:off x="534035" y="2375535"/>
            <a:ext cx="76358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微观(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关联词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)   +   宏观(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文章结构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" name="_s63495"/>
          <p:cNvSpPr>
            <a:spLocks noChangeArrowheads="1"/>
          </p:cNvSpPr>
          <p:nvPr/>
        </p:nvSpPr>
        <p:spPr bwMode="auto">
          <a:xfrm>
            <a:off x="3653195" y="575508"/>
            <a:ext cx="1292462" cy="11718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hlink"/>
            </a:solidFill>
            <a:round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99"/>
                </a:solidFill>
              </a:rPr>
              <a:t>转折</a:t>
            </a: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7" name="_s63506"/>
          <p:cNvSpPr>
            <a:spLocks noChangeArrowheads="1"/>
          </p:cNvSpPr>
          <p:nvPr/>
        </p:nvSpPr>
        <p:spPr bwMode="auto">
          <a:xfrm>
            <a:off x="1571680" y="1986346"/>
            <a:ext cx="1292462" cy="11718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hlink"/>
            </a:solidFill>
            <a:round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99"/>
                </a:solidFill>
              </a:rPr>
              <a:t>递进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16" name="_s63494"/>
          <p:cNvSpPr>
            <a:spLocks noChangeArrowheads="1"/>
          </p:cNvSpPr>
          <p:nvPr/>
        </p:nvSpPr>
        <p:spPr bwMode="auto">
          <a:xfrm>
            <a:off x="3653194" y="2199773"/>
            <a:ext cx="1294368" cy="117356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hlink"/>
            </a:solidFill>
            <a:round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关联词</a:t>
            </a:r>
            <a:endParaRPr lang="zh-CN" altLang="en-US" sz="2400">
              <a:solidFill>
                <a:schemeClr val="bg1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_s63499"/>
          <p:cNvSpPr>
            <a:spLocks noChangeArrowheads="1"/>
          </p:cNvSpPr>
          <p:nvPr/>
        </p:nvSpPr>
        <p:spPr bwMode="auto">
          <a:xfrm>
            <a:off x="5977280" y="1986346"/>
            <a:ext cx="1292462" cy="11718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hlink"/>
            </a:solidFill>
            <a:round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99"/>
                </a:solidFill>
              </a:rPr>
              <a:t>并列</a:t>
            </a: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9" name="_s63504"/>
          <p:cNvSpPr>
            <a:spLocks noChangeArrowheads="1"/>
          </p:cNvSpPr>
          <p:nvPr/>
        </p:nvSpPr>
        <p:spPr bwMode="auto">
          <a:xfrm>
            <a:off x="2235734" y="3648753"/>
            <a:ext cx="1292462" cy="11718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hlink"/>
            </a:solidFill>
            <a:round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99"/>
                </a:solidFill>
              </a:rPr>
              <a:t>因果</a:t>
            </a: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1" name="_s63502"/>
          <p:cNvSpPr>
            <a:spLocks noChangeArrowheads="1"/>
          </p:cNvSpPr>
          <p:nvPr/>
        </p:nvSpPr>
        <p:spPr bwMode="auto">
          <a:xfrm>
            <a:off x="5186226" y="3601763"/>
            <a:ext cx="1292462" cy="11718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hlink"/>
            </a:solidFill>
            <a:round/>
          </a:ln>
        </p:spPr>
        <p:txBody>
          <a:bodyPr wrap="none"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99"/>
                </a:solidFill>
              </a:rPr>
              <a:t>必要条件</a:t>
            </a:r>
            <a:endParaRPr lang="zh-CN" altLang="en-US" sz="2400">
              <a:solidFill>
                <a:srgbClr val="000099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" name="组合 37893"/>
          <p:cNvGrpSpPr/>
          <p:nvPr/>
        </p:nvGrpSpPr>
        <p:grpSpPr bwMode="auto">
          <a:xfrm>
            <a:off x="5819140" y="665480"/>
            <a:ext cx="3018790" cy="932180"/>
            <a:chOff x="0" y="0"/>
            <a:chExt cx="4180" cy="2123"/>
          </a:xfrm>
        </p:grpSpPr>
        <p:sp>
          <p:nvSpPr>
            <p:cNvPr id="108554" name="Line 41"/>
            <p:cNvSpPr>
              <a:spLocks noChangeShapeType="1"/>
            </p:cNvSpPr>
            <p:nvPr/>
          </p:nvSpPr>
          <p:spPr bwMode="auto">
            <a:xfrm>
              <a:off x="4" y="2074"/>
              <a:ext cx="417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5" name="Line 40"/>
            <p:cNvSpPr>
              <a:spLocks noChangeShapeType="1"/>
            </p:cNvSpPr>
            <p:nvPr/>
          </p:nvSpPr>
          <p:spPr bwMode="auto">
            <a:xfrm>
              <a:off x="4" y="0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6" name="Line 42"/>
            <p:cNvSpPr>
              <a:spLocks noChangeShapeType="1"/>
            </p:cNvSpPr>
            <p:nvPr/>
          </p:nvSpPr>
          <p:spPr bwMode="auto">
            <a:xfrm>
              <a:off x="4176" y="16"/>
              <a:ext cx="0" cy="21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7" name="Line 39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226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8558" name="Line 38"/>
            <p:cNvSpPr>
              <a:spLocks noChangeShapeType="1"/>
            </p:cNvSpPr>
            <p:nvPr/>
          </p:nvSpPr>
          <p:spPr bwMode="auto">
            <a:xfrm rot="10800000" flipH="1">
              <a:off x="3600" y="16"/>
              <a:ext cx="57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7893" name="Text Box 7"/>
          <p:cNvSpPr txBox="1"/>
          <p:nvPr/>
        </p:nvSpPr>
        <p:spPr>
          <a:xfrm>
            <a:off x="7378700" y="453390"/>
            <a:ext cx="1240790" cy="437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  <a:sym typeface="+mn-ea"/>
              </a:rPr>
              <a:t>解题要点</a:t>
            </a:r>
            <a:endParaRPr lang="zh-CN" altLang="en-US" sz="1800" noProof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9040" y="956310"/>
            <a:ext cx="197739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转折之后是重点</a:t>
            </a:r>
            <a:endParaRPr lang="zh-CN" altLang="en-US"/>
          </a:p>
        </p:txBody>
      </p:sp>
      <p:sp>
        <p:nvSpPr>
          <p:cNvPr id="108553" name="文本框 33"/>
          <p:cNvSpPr txBox="1">
            <a:spLocks noChangeArrowheads="1"/>
          </p:cNvSpPr>
          <p:nvPr/>
        </p:nvSpPr>
        <p:spPr bwMode="auto">
          <a:xfrm>
            <a:off x="653415" y="864235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转折关系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829" y="1273811"/>
            <a:ext cx="7837488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1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【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典型格式</a:t>
            </a:r>
            <a:r>
              <a:rPr lang="zh-CN" altLang="zh-CN" sz="1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】</a:t>
            </a:r>
            <a:endParaRPr lang="zh-CN" altLang="zh-CN" sz="1600" b="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Corbel" panose="020B0503020204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 </a:t>
            </a:r>
            <a:r>
              <a:rPr lang="zh-CN" altLang="zh-CN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虽然</a:t>
            </a:r>
            <a:r>
              <a:rPr lang="en-US" altLang="zh-CN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……</a:t>
            </a:r>
            <a:r>
              <a:rPr lang="zh-CN" altLang="zh-CN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但是</a:t>
            </a:r>
            <a:r>
              <a:rPr lang="en-US" altLang="zh-CN" sz="16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……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69689" y="1857642"/>
            <a:ext cx="8161338" cy="102616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1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【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替换格式</a:t>
            </a:r>
            <a:r>
              <a:rPr lang="zh-CN" altLang="zh-CN" sz="1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Corbel" panose="020B0503020204020204" pitchFamily="34" charset="0"/>
              </a:rPr>
              <a:t>】</a:t>
            </a:r>
            <a:endParaRPr lang="zh-CN" altLang="zh-CN" sz="1600" b="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Corbel" panose="020B0503020204020204" pitchFamily="34" charset="0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虽然：尽管、虽说、固然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……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但是：可是、不过、然而、却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469900" y="2883535"/>
            <a:ext cx="9893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【特殊格式】只是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其实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事实上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有趣的是、奇怪的是、有意思的是、遗憾的是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58" name="文本框 1"/>
          <p:cNvSpPr txBox="1">
            <a:spLocks noChangeArrowheads="1"/>
          </p:cNvSpPr>
          <p:nvPr/>
        </p:nvSpPr>
        <p:spPr bwMode="auto">
          <a:xfrm>
            <a:off x="469759" y="3657601"/>
            <a:ext cx="6399213" cy="98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1600" dirty="0">
                <a:ea typeface="宋体" panose="02010600030101010101" pitchFamily="2" charset="-122"/>
              </a:rPr>
              <a:t>例：有人说，公务员考试只要埋头苦干就可以了。实际上，正确的方法和技巧更重要。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9" name="椭圆 3"/>
          <p:cNvSpPr>
            <a:spLocks noChangeArrowheads="1"/>
          </p:cNvSpPr>
          <p:nvPr/>
        </p:nvSpPr>
        <p:spPr bwMode="auto">
          <a:xfrm>
            <a:off x="4839194" y="3736659"/>
            <a:ext cx="1154113" cy="446087"/>
          </a:xfrm>
          <a:prstGeom prst="ellipse">
            <a:avLst/>
          </a:prstGeom>
          <a:noFill/>
          <a:ln w="25400">
            <a:solidFill>
              <a:srgbClr val="BC030E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15975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1602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160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defRPr sz="24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428875" indent="-2286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华文细黑" panose="02010600040101010101" charset="-122"/>
              </a:defRPr>
            </a:lvl5pPr>
            <a:lvl6pPr marL="28860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华文细黑" panose="02010600040101010101" charset="-122"/>
              </a:defRPr>
            </a:lvl6pPr>
            <a:lvl7pPr marL="33432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华文细黑" panose="02010600040101010101" charset="-122"/>
              </a:defRPr>
            </a:lvl7pPr>
            <a:lvl8pPr marL="38004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华文细黑" panose="02010600040101010101" charset="-122"/>
              </a:defRPr>
            </a:lvl8pPr>
            <a:lvl9pPr marL="4257675" indent="-22860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华文细黑" panose="02010600040101010101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0658" grpId="0"/>
      <p:bldP spid="9" grpId="0" bldLvl="0" animBg="1"/>
      <p:bldP spid="2" grpId="1"/>
    </p:bldLst>
  </p:timing>
</p:sld>
</file>

<file path=ppt/tags/tag1.xml><?xml version="1.0" encoding="utf-8"?>
<p:tagLst xmlns:p="http://schemas.openxmlformats.org/presentationml/2006/main">
  <p:tag name="ISPRING_SLIDE_ID_2" val="{7C564392-57E8-4C76-8FD7-F81660C6DCEC}"/>
  <p:tag name="GENSWF_ADVANCE_TIME" val="5.1"/>
  <p:tag name="ISPRING_CUSTOM_TIMING_USE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WPS 演示</Application>
  <PresentationFormat>全屏显示(16:9)</PresentationFormat>
  <Paragraphs>151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书体坊赵九江钢笔行书</vt:lpstr>
      <vt:lpstr>微软雅黑</vt:lpstr>
      <vt:lpstr>Arial Black</vt:lpstr>
      <vt:lpstr>楷体</vt:lpstr>
      <vt:lpstr>Corbel</vt:lpstr>
      <vt:lpstr>华文中宋</vt:lpstr>
      <vt:lpstr>华文楷体</vt:lpstr>
      <vt:lpstr>楷体_GB2312</vt:lpstr>
      <vt:lpstr>新宋体</vt:lpstr>
      <vt:lpstr>黑体</vt:lpstr>
      <vt:lpstr>幼圆</vt:lpstr>
      <vt:lpstr>方正隶书简体</vt:lpstr>
      <vt:lpstr>隶书</vt:lpstr>
      <vt:lpstr>Arial Unicode MS</vt:lpstr>
      <vt:lpstr>华文细黑</vt:lpstr>
      <vt:lpstr>华文行楷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向日葵</cp:lastModifiedBy>
  <cp:revision>197</cp:revision>
  <dcterms:created xsi:type="dcterms:W3CDTF">2017-02-08T09:08:00Z</dcterms:created>
  <dcterms:modified xsi:type="dcterms:W3CDTF">2021-07-23T12:06:23Z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EFFC4B336ADA4151AB77AD530C316BCC</vt:lpwstr>
  </property>
</Properties>
</file>