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12" r:id="rId3"/>
    <p:sldId id="613" r:id="rId5"/>
    <p:sldId id="614" r:id="rId6"/>
    <p:sldId id="616" r:id="rId7"/>
    <p:sldId id="619" r:id="rId8"/>
    <p:sldId id="621" r:id="rId9"/>
    <p:sldId id="622" r:id="rId10"/>
    <p:sldId id="623" r:id="rId11"/>
    <p:sldId id="624" r:id="rId12"/>
    <p:sldId id="625" r:id="rId13"/>
    <p:sldId id="626" r:id="rId14"/>
    <p:sldId id="627" r:id="rId15"/>
    <p:sldId id="628" r:id="rId16"/>
  </p:sldIdLst>
  <p:sldSz cx="9144000" cy="51435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7" clrIdx="0"/>
  <p:cmAuthor id="2" name="huatu" initials="h" lastIdx="2" clrIdx="1"/>
  <p:cmAuthor id="4" name="asus" initials="a" lastIdx="1" clrIdx="0"/>
  <p:cmAuthor id="5" name="Lenovo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727171"/>
    <a:srgbClr val="E6324B"/>
    <a:srgbClr val="E83650"/>
    <a:srgbClr val="D72727"/>
    <a:srgbClr val="E72D48"/>
    <a:srgbClr val="E44E8E"/>
    <a:srgbClr val="FF324B"/>
    <a:srgbClr val="EEEEEE"/>
    <a:srgbClr val="F0F0F0"/>
    <a:srgbClr val="FF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5908"/>
    <p:restoredTop sz="86372"/>
  </p:normalViewPr>
  <p:slideViewPr>
    <p:cSldViewPr showGuides="1">
      <p:cViewPr>
        <p:scale>
          <a:sx n="80" d="100"/>
          <a:sy n="80" d="100"/>
        </p:scale>
        <p:origin x="-1464" y="-330"/>
      </p:cViewPr>
      <p:guideLst>
        <p:guide orient="horz" pos="1620"/>
        <p:guide pos="27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E7CD-564F-4D06-9D0A-E4BE3EE254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dirty="0" smtClean="0"/>
              <a:t>以上是从外到里的顺序。空间发生变化了，可以根据空间一个变化的顺序来进行排序。常见的由远及近，由内到外，由上到下。</a:t>
            </a:r>
            <a:endParaRPr kumimoji="1" lang="zh-CN" altLang="en-US" b="1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E7CD-564F-4D06-9D0A-E4BE3EE254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2" name="备注占位符 2"/>
          <p:cNvSpPr>
            <a:spLocks noGrp="1"/>
          </p:cNvSpPr>
          <p:nvPr>
            <p:ph type="body"/>
          </p:nvPr>
        </p:nvSpPr>
        <p:spPr/>
        <p:txBody>
          <a:bodyPr wrap="square" lIns="84390" tIns="42195" rIns="84390" bIns="42195" anchor="t"/>
          <a:lstStyle/>
          <a:p>
            <a:pPr lvl="0"/>
            <a:endParaRPr lang="zh-CN" altLang="en-US" dirty="0"/>
          </a:p>
        </p:txBody>
      </p:sp>
      <p:sp>
        <p:nvSpPr>
          <p:cNvPr id="63491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390" tIns="42195" rIns="84390" bIns="42195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843280" fontAlgn="base">
              <a:spcBef>
                <a:spcPct val="0"/>
              </a:spcBef>
              <a:spcAft>
                <a:spcPct val="0"/>
              </a:spcAft>
              <a:defRPr/>
            </a:pPr>
            <a:fld id="{32A890E5-8A6E-43C6-BE75-1591023C9458}" type="slidenum">
              <a:rPr lang="zh-CN" altLang="en-US" sz="1100" noProof="1">
                <a:solidFill>
                  <a:srgbClr val="000000"/>
                </a:solidFill>
                <a:ea typeface="宋体" panose="02010600030101010101" pitchFamily="2" charset="-122"/>
                <a:cs typeface="+mn-ea"/>
                <a:sym typeface="+mn-ea"/>
              </a:rPr>
            </a:fld>
            <a:endParaRPr lang="zh-CN" altLang="en-US" sz="1100" noProof="1">
              <a:solidFill>
                <a:srgbClr val="000000"/>
              </a:solidFill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2" name="备注占位符 2"/>
          <p:cNvSpPr>
            <a:spLocks noGrp="1"/>
          </p:cNvSpPr>
          <p:nvPr>
            <p:ph type="body"/>
          </p:nvPr>
        </p:nvSpPr>
        <p:spPr/>
        <p:txBody>
          <a:bodyPr wrap="square" lIns="84390" tIns="42195" rIns="84390" bIns="42195" anchor="t"/>
          <a:lstStyle/>
          <a:p>
            <a:pPr lvl="0"/>
            <a:endParaRPr lang="zh-CN" altLang="en-US" dirty="0"/>
          </a:p>
        </p:txBody>
      </p:sp>
      <p:sp>
        <p:nvSpPr>
          <p:cNvPr id="63491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390" tIns="42195" rIns="84390" bIns="42195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843280" fontAlgn="base">
              <a:spcBef>
                <a:spcPct val="0"/>
              </a:spcBef>
              <a:spcAft>
                <a:spcPct val="0"/>
              </a:spcAft>
              <a:defRPr/>
            </a:pPr>
            <a:fld id="{32A890E5-8A6E-43C6-BE75-1591023C9458}" type="slidenum">
              <a:rPr lang="zh-CN" altLang="en-US" sz="1100" noProof="1">
                <a:solidFill>
                  <a:srgbClr val="000000"/>
                </a:solidFill>
                <a:ea typeface="宋体" panose="02010600030101010101" pitchFamily="2" charset="-122"/>
                <a:cs typeface="+mn-ea"/>
                <a:sym typeface="+mn-ea"/>
              </a:rPr>
            </a:fld>
            <a:endParaRPr lang="zh-CN" altLang="en-US" sz="1100" noProof="1">
              <a:solidFill>
                <a:srgbClr val="000000"/>
              </a:solidFill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E7CD-564F-4D06-9D0A-E4BE3EE254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63491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A890E5-8A6E-43C6-BE75-1591023C945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b="1" dirty="0"/>
              <a:t>没必要让大家过分注意提问方式，因为排序题很容易识别。</a:t>
            </a:r>
            <a:endParaRPr lang="zh-CN" altLang="en-US" b="1" dirty="0"/>
          </a:p>
        </p:txBody>
      </p:sp>
      <p:sp>
        <p:nvSpPr>
          <p:cNvPr id="63491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A890E5-8A6E-43C6-BE75-1591023C945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1331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63491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A890E5-8A6E-43C6-BE75-1591023C945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适合做首句，并不是说一定做首句，而是它有这个可能，当然完事了还要验证。</a:t>
            </a:r>
            <a:r>
              <a:rPr lang="zh-CN" altLang="en-US" b="1" dirty="0"/>
              <a:t>指代类是指在这个句子里找不到指代内容。关联词后半部分，比如事实上，遗憾的是，有意思的是</a:t>
            </a:r>
            <a:r>
              <a:rPr lang="en-US" altLang="zh-CN" b="1" dirty="0"/>
              <a:t>...</a:t>
            </a:r>
            <a:r>
              <a:rPr lang="zh-CN" altLang="en-US" b="1" dirty="0"/>
              <a:t>并不是后半部分。反面论证一般情况下</a:t>
            </a:r>
            <a:r>
              <a:rPr lang="zh-CN" altLang="en-US" b="1" dirty="0">
                <a:sym typeface="+mn-ea"/>
              </a:rPr>
              <a:t>否则、不然、</a:t>
            </a:r>
            <a:r>
              <a:rPr lang="zh-CN" altLang="en-US" b="1" dirty="0"/>
              <a:t>如果不、如果没有不适合做首句，这种语气非常强烈，（举例说明）但如果前面有一句话陈述，再加上如果没有、如果不是可以做首句的。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E7CD-564F-4D06-9D0A-E4BE3EE254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2</a:t>
            </a:r>
            <a:r>
              <a:rPr lang="zh-CN" altLang="en-US" b="1" dirty="0"/>
              <a:t>、时间、</a:t>
            </a:r>
            <a:r>
              <a:rPr lang="en-US" altLang="zh-CN" b="1" dirty="0"/>
              <a:t>4</a:t>
            </a:r>
            <a:r>
              <a:rPr lang="zh-CN" altLang="en-US" b="1" dirty="0"/>
              <a:t>，是比较容易掌握也是用的比较多的。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E7CD-564F-4D06-9D0A-E4BE3EE254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不一定挨在一起，但至少因为在所以的前面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E7CD-564F-4D06-9D0A-E4BE3EE254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63491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A890E5-8A6E-43C6-BE75-1591023C945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E7CD-564F-4D06-9D0A-E4BE3EE254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7150" y="514350"/>
            <a:ext cx="9038590" cy="4175125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 fontAlgn="auto"/>
            <a:r>
              <a:rPr lang="zh-CN" altLang="en-US" strike="noStrike" noProof="1"/>
              <a:t>在此输入内容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 hasCustomPrompt="1"/>
          </p:nvPr>
        </p:nvSpPr>
        <p:spPr>
          <a:xfrm>
            <a:off x="57150" y="514350"/>
            <a:ext cx="9038590" cy="4175125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 fontAlgn="auto"/>
            <a:r>
              <a:rPr lang="zh-CN" altLang="en-US" strike="noStrike" noProof="1"/>
              <a:t>在此输入内容</a:t>
            </a:r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 userDrawn="1"/>
        </p:nvSpPr>
        <p:spPr>
          <a:xfrm>
            <a:off x="-22225" y="6350"/>
            <a:ext cx="9197975" cy="513238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7" name="矩形 16"/>
          <p:cNvSpPr/>
          <p:nvPr userDrawn="1"/>
        </p:nvSpPr>
        <p:spPr>
          <a:xfrm>
            <a:off x="-25400" y="-63500"/>
            <a:ext cx="9197975" cy="417513"/>
          </a:xfrm>
          <a:prstGeom prst="rect">
            <a:avLst/>
          </a:prstGeom>
          <a:solidFill>
            <a:srgbClr val="E63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029" name="矩形 5"/>
          <p:cNvSpPr/>
          <p:nvPr userDrawn="1"/>
        </p:nvSpPr>
        <p:spPr>
          <a:xfrm>
            <a:off x="3325813" y="4729163"/>
            <a:ext cx="2617787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zh-CN" altLang="en-US" sz="1400" b="1">
                <a:solidFill>
                  <a:srgbClr val="727171"/>
                </a:solidFill>
                <a:latin typeface="书体坊赵九江钢笔行书" charset="-122"/>
                <a:ea typeface="书体坊赵九江钢笔行书" charset="-122"/>
                <a:sym typeface="宋体" panose="02010600030101010101" pitchFamily="2" charset="-122"/>
              </a:rPr>
              <a:t>让学习更快乐丨让考试更简单</a:t>
            </a:r>
            <a:endParaRPr lang="en-US" altLang="zh-CN" sz="1400" b="1">
              <a:solidFill>
                <a:srgbClr val="727171"/>
              </a:solidFill>
              <a:latin typeface="书体坊赵九江钢笔行书" charset="-122"/>
              <a:ea typeface="书体坊赵九江钢笔行书" charset="-122"/>
            </a:endParaRPr>
          </a:p>
          <a:p>
            <a:pPr lvl="0"/>
            <a:endParaRPr lang="en-US" altLang="zh-CN" sz="1400" b="1" dirty="0">
              <a:solidFill>
                <a:srgbClr val="727171"/>
              </a:solidFill>
              <a:latin typeface="书体坊赵九江钢笔行书" charset="-122"/>
              <a:ea typeface="书体坊赵九江钢笔行书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816600" y="4875213"/>
            <a:ext cx="38735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-388937" y="4876800"/>
            <a:ext cx="37147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图片 1"/>
          <p:cNvPicPr>
            <a:picLocks noChangeAspect="1"/>
          </p:cNvPicPr>
          <p:nvPr userDrawn="1"/>
        </p:nvPicPr>
        <p:blipFill>
          <a:blip r:embed="rId3"/>
          <a:srcRect t="90976"/>
          <a:stretch>
            <a:fillRect/>
          </a:stretch>
        </p:blipFill>
        <p:spPr>
          <a:xfrm>
            <a:off x="-22225" y="4699000"/>
            <a:ext cx="9197975" cy="4683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展鸿教育logo背书关系-白-透明底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705" y="24130"/>
            <a:ext cx="2019935" cy="2584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advClick="0" advTm="0">
    <p:fad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7"/>
          <p:cNvSpPr txBox="1"/>
          <p:nvPr/>
        </p:nvSpPr>
        <p:spPr>
          <a:xfrm>
            <a:off x="3263741" y="2155508"/>
            <a:ext cx="2765108" cy="51054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57505" indent="-357505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60000"/>
              <a:buFont typeface="Arial" panose="020B0604020202020204" pitchFamily="34" charset="0"/>
              <a:buChar char="▲"/>
              <a:defRPr sz="2400" kern="1200" baseline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57505" indent="-357505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2000" kern="1200" baseline="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3300" b="1" dirty="0">
                <a:solidFill>
                  <a:schemeClr val="tx1"/>
                </a:solidFill>
                <a:uFillTx/>
                <a:latin typeface="微软雅黑" panose="020B0503020204020204" pitchFamily="34" charset="-122"/>
              </a:rPr>
              <a:t>语句排序</a:t>
            </a:r>
            <a:endParaRPr lang="zh-CN" altLang="en-US" sz="3300" b="1" dirty="0">
              <a:solidFill>
                <a:schemeClr val="tx1"/>
              </a:solidFill>
              <a:uFillTx/>
              <a:latin typeface="微软雅黑" panose="020B0503020204020204" pitchFamily="34" charset="-122"/>
            </a:endParaRPr>
          </a:p>
          <a:p>
            <a:pPr marL="0" indent="0"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3300" b="1" dirty="0">
              <a:solidFill>
                <a:schemeClr val="tx1"/>
              </a:solidFill>
              <a:uFillTx/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灯片编号占位符 3"/>
          <p:cNvSpPr txBox="1">
            <a:spLocks noGrp="1" noChangeArrowheads="1"/>
          </p:cNvSpPr>
          <p:nvPr/>
        </p:nvSpPr>
        <p:spPr bwMode="auto">
          <a:xfrm>
            <a:off x="6057900" y="4713685"/>
            <a:ext cx="16002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8A891B1-6D50-4B45-A87D-20879E1F0A99}" type="slidenum">
              <a:rPr lang="zh-CN" altLang="en-US" sz="750" b="1">
                <a:solidFill>
                  <a:schemeClr val="bg2"/>
                </a:solidFill>
                <a:ea typeface="微软雅黑" panose="020B0503020204020204" pitchFamily="34" charset="-122"/>
              </a:rPr>
            </a:fld>
            <a:endParaRPr lang="zh-CN" altLang="en-US" sz="750" b="1">
              <a:solidFill>
                <a:schemeClr val="bg2"/>
              </a:solidFill>
              <a:ea typeface="微软雅黑" panose="020B0503020204020204" pitchFamily="34" charset="-122"/>
            </a:endParaRPr>
          </a:p>
        </p:txBody>
      </p:sp>
      <p:sp>
        <p:nvSpPr>
          <p:cNvPr id="177154" name="TextBox 1"/>
          <p:cNvSpPr txBox="1">
            <a:spLocks noChangeArrowheads="1"/>
          </p:cNvSpPr>
          <p:nvPr/>
        </p:nvSpPr>
        <p:spPr bwMode="auto">
          <a:xfrm>
            <a:off x="162243" y="744100"/>
            <a:ext cx="8644414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05" indent="-358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</a:pPr>
            <a:r>
              <a:rPr lang="zh-CN" altLang="en-US" sz="1800" dirty="0">
                <a:latin typeface="Calibri" panose="020F0502020204030204" charset="0"/>
                <a:ea typeface="微软雅黑" panose="020B0503020204020204" pitchFamily="34" charset="-122"/>
              </a:rPr>
              <a:t>①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一条单身狗周末孤身来到了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电影院。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</a:pPr>
            <a:r>
              <a:rPr lang="zh-CN" altLang="en-US" sz="1800" dirty="0" smtClean="0">
                <a:latin typeface="Calibri" panose="020F0502020204030204" charset="0"/>
                <a:ea typeface="微软雅黑" panose="020B0503020204020204" pitchFamily="34" charset="-122"/>
                <a:sym typeface="+mn-ea"/>
              </a:rPr>
              <a:t>②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走到取票机前看到温馨提示：不能留下单个座位。 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走到放映厅，我在情侣的夹击下找到了自己的座位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前后左右都是甜甜蜜蜜的情侣，左边一对情侣交杯喝可乐，右边在摸头么么哒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④我忍着暴击取完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票，来到检票口，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看到前面后面都是一对一对的情侣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20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⑤看完电影后我孤孤单单的走出电影院，发出了一声孤犬的哀嚎。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27649"/>
          <p:cNvSpPr txBox="1">
            <a:spLocks noChangeArrowheads="1"/>
          </p:cNvSpPr>
          <p:nvPr/>
        </p:nvSpPr>
        <p:spPr bwMode="auto">
          <a:xfrm>
            <a:off x="402431" y="111524"/>
            <a:ext cx="6155531" cy="7969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030E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70000"/>
              </a:lnSpc>
            </a:pP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时空顺序（空间）</a:t>
            </a:r>
            <a:endParaRPr lang="zh-CN" altLang="en-US" sz="2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3787" y="4425711"/>
            <a:ext cx="32804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pitchFamily="34" charset="-122"/>
                <a:sym typeface="+mn-ea"/>
              </a:rPr>
              <a:t>① </a:t>
            </a:r>
            <a:r>
              <a:rPr lang="zh-CN" altLang="en-US" sz="2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②</a:t>
            </a:r>
            <a:r>
              <a:rPr lang="zh-CN" altLang="en-US" sz="2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④</a:t>
            </a:r>
            <a:r>
              <a:rPr lang="zh-CN" altLang="en-US" sz="2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700" dirty="0" smtClean="0">
                <a:solidFill>
                  <a:srgbClr val="FF0000"/>
                </a:solidFill>
                <a:latin typeface="Calibri" panose="020F0502020204030204" charset="0"/>
                <a:ea typeface="微软雅黑" panose="020B0503020204020204" pitchFamily="34" charset="-122"/>
                <a:sym typeface="+mn-ea"/>
              </a:rPr>
              <a:t>③ ⑤</a:t>
            </a:r>
            <a:endParaRPr lang="zh-CN" altLang="en-US" sz="2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2490788"/>
          <a:ext cx="6858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29100" y="2490788"/>
                        <a:ext cx="685800" cy="16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735036" y="4493234"/>
            <a:ext cx="4797266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解题要点：根据</a:t>
            </a:r>
            <a:r>
              <a:rPr lang="zh-CN" altLang="en-US" sz="2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空间变化顺序</a:t>
            </a:r>
            <a:r>
              <a:rPr lang="zh-CN" altLang="en-US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确定顺序</a:t>
            </a:r>
            <a:endParaRPr lang="zh-CN" altLang="en-US" sz="2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42882" y="908848"/>
            <a:ext cx="1348634" cy="4302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0" name="椭圆 9"/>
          <p:cNvSpPr/>
          <p:nvPr/>
        </p:nvSpPr>
        <p:spPr>
          <a:xfrm>
            <a:off x="411480" y="1529701"/>
            <a:ext cx="1194728" cy="4302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1" name="椭圆 10"/>
          <p:cNvSpPr/>
          <p:nvPr/>
        </p:nvSpPr>
        <p:spPr>
          <a:xfrm>
            <a:off x="411517" y="2061055"/>
            <a:ext cx="1194728" cy="4302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2" name="椭圆 11"/>
          <p:cNvSpPr/>
          <p:nvPr/>
        </p:nvSpPr>
        <p:spPr>
          <a:xfrm>
            <a:off x="2542882" y="3149679"/>
            <a:ext cx="1194728" cy="4302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3" name="椭圆 12"/>
          <p:cNvSpPr/>
          <p:nvPr/>
        </p:nvSpPr>
        <p:spPr>
          <a:xfrm>
            <a:off x="2883381" y="3740679"/>
            <a:ext cx="1194728" cy="4302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Box 1"/>
          <p:cNvSpPr txBox="1"/>
          <p:nvPr/>
        </p:nvSpPr>
        <p:spPr>
          <a:xfrm>
            <a:off x="1577340" y="1452563"/>
            <a:ext cx="5870734" cy="1641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40000"/>
              </a:lnSpc>
              <a:buClr>
                <a:srgbClr val="AD84C6"/>
              </a:buClr>
              <a:buFont typeface="Arial" panose="020B0604020202020204" pitchFamily="34" charset="0"/>
              <a:buNone/>
            </a:pPr>
            <a:r>
              <a:rPr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红着红着你俩就黄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40000"/>
              </a:lnSpc>
              <a:buClr>
                <a:srgbClr val="AD84C6"/>
              </a:buClr>
            </a:pPr>
            <a:r>
              <a:rPr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不要让你的男朋友有红颜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buClr>
                <a:srgbClr val="AD84C6"/>
              </a:buClr>
              <a:buFont typeface="Arial" panose="020B0604020202020204" pitchFamily="34" charset="0"/>
              <a:buNone/>
            </a:pPr>
            <a:endParaRPr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2098" name="标题 1"/>
          <p:cNvSpPr txBox="1"/>
          <p:nvPr/>
        </p:nvSpPr>
        <p:spPr>
          <a:xfrm>
            <a:off x="1508761" y="733188"/>
            <a:ext cx="3280767" cy="44410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代词指代</a:t>
            </a:r>
            <a:endParaRPr lang="zh-CN" altLang="en-US" sz="3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3026" y="2955131"/>
            <a:ext cx="767715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解题要点：寻找代词指代对象，指代内容在前，代词在后</a:t>
            </a:r>
            <a:endParaRPr lang="zh-CN" altLang="en-US" sz="2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Box 1"/>
          <p:cNvSpPr txBox="1"/>
          <p:nvPr/>
        </p:nvSpPr>
        <p:spPr>
          <a:xfrm>
            <a:off x="1577340" y="1452563"/>
            <a:ext cx="5870734" cy="1641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40000"/>
              </a:lnSpc>
              <a:buClr>
                <a:srgbClr val="AD84C6"/>
              </a:buClr>
              <a:buFont typeface="Arial" panose="020B0604020202020204" pitchFamily="34" charset="0"/>
              <a:buNone/>
            </a:pPr>
            <a:r>
              <a:rPr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①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微软雅黑" panose="020B0503020204020204" pitchFamily="34" charset="-122"/>
              </a:rPr>
              <a:t>对我</a:t>
            </a:r>
            <a:r>
              <a:rPr lang="zh-CN" altLang="en-US" sz="24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微软雅黑" panose="020B0503020204020204" pitchFamily="34" charset="-122"/>
              </a:rPr>
              <a:t>还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微软雅黑" panose="020B0503020204020204" pitchFamily="34" charset="-122"/>
              </a:rPr>
              <a:t>温柔体贴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  <a:buClr>
                <a:srgbClr val="AD84C6"/>
              </a:buClr>
              <a:buFont typeface="Arial" panose="020B0604020202020204" pitchFamily="34" charset="0"/>
              <a:buNone/>
            </a:pPr>
            <a:r>
              <a:rPr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②</a:t>
            </a:r>
            <a:r>
              <a:rPr 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我男朋友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微软雅黑" panose="020B0503020204020204" pitchFamily="34" charset="-122"/>
              </a:rPr>
              <a:t>工作能力强，会做家务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  <a:buClr>
                <a:srgbClr val="AD84C6"/>
              </a:buClr>
              <a:buFont typeface="Arial" panose="020B0604020202020204" pitchFamily="34" charset="0"/>
              <a:buNone/>
            </a:pPr>
            <a:endParaRPr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2098" name="标题 1"/>
          <p:cNvSpPr txBox="1"/>
          <p:nvPr/>
        </p:nvSpPr>
        <p:spPr>
          <a:xfrm>
            <a:off x="1508761" y="733188"/>
            <a:ext cx="3280767" cy="44410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补充说明</a:t>
            </a:r>
            <a:endParaRPr lang="zh-CN" altLang="en-US" sz="3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82591" y="3071813"/>
            <a:ext cx="4797266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解题要点：补充说明内容在后</a:t>
            </a:r>
            <a:endParaRPr lang="zh-CN" altLang="en-US" sz="2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7649"/>
          <p:cNvSpPr txBox="1">
            <a:spLocks noChangeArrowheads="1"/>
          </p:cNvSpPr>
          <p:nvPr/>
        </p:nvSpPr>
        <p:spPr bwMode="auto">
          <a:xfrm>
            <a:off x="809149" y="862965"/>
            <a:ext cx="6265545" cy="296354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030E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70000"/>
              </a:lnSpc>
            </a:pP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①原价都是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一百多、两百多、三百多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的钱包。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②老板黄鹤带着他的小姨子跑了。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统统二十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块，统统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二十块！ 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④新款钱包大甩卖。</a:t>
            </a:r>
            <a:endParaRPr lang="en-US" altLang="zh-CN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浙江温州，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浙江温州！江南皮革厂倒闭了！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27649"/>
          <p:cNvSpPr txBox="1">
            <a:spLocks noChangeArrowheads="1"/>
          </p:cNvSpPr>
          <p:nvPr/>
        </p:nvSpPr>
        <p:spPr bwMode="auto">
          <a:xfrm>
            <a:off x="1017270" y="664845"/>
            <a:ext cx="1899761" cy="7188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030E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7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发展顺序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8660" y="4099560"/>
            <a:ext cx="20345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7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⑤</a:t>
            </a:r>
            <a:r>
              <a:rPr lang="zh-CN" altLang="en-US" sz="2700" b="1" dirty="0" smtClean="0">
                <a:solidFill>
                  <a:srgbClr val="FF0000"/>
                </a:solidFill>
                <a:latin typeface="Calibri" panose="020F0502020204030204" charset="0"/>
                <a:ea typeface="微软雅黑" panose="020B0503020204020204" pitchFamily="34" charset="-122"/>
                <a:sym typeface="+mn-ea"/>
              </a:rPr>
              <a:t>②</a:t>
            </a:r>
            <a:r>
              <a:rPr lang="zh-CN" altLang="en-US" sz="27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④</a:t>
            </a:r>
            <a:r>
              <a:rPr lang="zh-CN" altLang="en-US" sz="2700" b="1" dirty="0" smtClean="0">
                <a:solidFill>
                  <a:srgbClr val="FF0000"/>
                </a:solidFill>
                <a:latin typeface="Calibri" panose="020F0502020204030204" charset="0"/>
                <a:ea typeface="微软雅黑" panose="020B0503020204020204" pitchFamily="34" charset="-122"/>
                <a:sym typeface="+mn-ea"/>
              </a:rPr>
              <a:t>①③</a:t>
            </a:r>
            <a:endParaRPr lang="zh-CN" altLang="en-US" sz="2700" b="1" dirty="0" smtClean="0">
              <a:solidFill>
                <a:srgbClr val="FF0000"/>
              </a:solidFill>
              <a:latin typeface="Calibri" panose="020F05020202040302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2724" y="4293870"/>
            <a:ext cx="6151721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解题要点：根据事物发展过程或变化趋势确定顺序</a:t>
            </a:r>
            <a:endParaRPr lang="zh-CN" altLang="en-US" sz="2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5298" y="1045845"/>
            <a:ext cx="7712869" cy="1447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昨天老师去吃饭，旁边有个油腻大叔喝多了在吹牛，他说：我爷爷特别厉害。他</a:t>
            </a:r>
            <a:r>
              <a:rPr lang="en-US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岁那年，就被日本鬼子打死了。他游泳很厉害，教会了我和全村的小孩子游泳。后来日本鬼子来了。</a:t>
            </a:r>
            <a:endParaRPr lang="zh-CN" altLang="en-US" sz="2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0796" y="2299335"/>
            <a:ext cx="2514600" cy="2504599"/>
          </a:xfrm>
          <a:prstGeom prst="rect">
            <a:avLst/>
          </a:prstGeom>
          <a:effectLst>
            <a:softEdge rad="177800"/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Box 1"/>
          <p:cNvSpPr txBox="1"/>
          <p:nvPr/>
        </p:nvSpPr>
        <p:spPr>
          <a:xfrm>
            <a:off x="569119" y="2278856"/>
            <a:ext cx="7827645" cy="6076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40000"/>
              </a:lnSpc>
              <a:buClr>
                <a:srgbClr val="AD84C6"/>
              </a:buCl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将以上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……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个句子重新排列，语序正确的是：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幼圆" panose="02010509060101010101" pitchFamily="49" charset="-122"/>
            </a:endParaRPr>
          </a:p>
        </p:txBody>
      </p:sp>
      <p:sp>
        <p:nvSpPr>
          <p:cNvPr id="132098" name="标题 1"/>
          <p:cNvSpPr txBox="1"/>
          <p:nvPr/>
        </p:nvSpPr>
        <p:spPr>
          <a:xfrm>
            <a:off x="359569" y="713185"/>
            <a:ext cx="4374356" cy="44410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7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一、提问方式</a:t>
            </a:r>
            <a:endParaRPr lang="zh-CN" altLang="en-US" sz="27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幼圆" panose="020105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3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Box 1"/>
          <p:cNvSpPr txBox="1"/>
          <p:nvPr/>
        </p:nvSpPr>
        <p:spPr>
          <a:xfrm>
            <a:off x="2452688" y="2166938"/>
            <a:ext cx="1578769" cy="6076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40000"/>
              </a:lnSpc>
              <a:buClr>
                <a:srgbClr val="AD84C6"/>
              </a:buClr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判断首句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2098" name="标题 1"/>
          <p:cNvSpPr txBox="1"/>
          <p:nvPr/>
        </p:nvSpPr>
        <p:spPr>
          <a:xfrm>
            <a:off x="359569" y="713185"/>
            <a:ext cx="4374356" cy="44410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7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二、解题思路</a:t>
            </a:r>
            <a:endParaRPr lang="zh-CN" altLang="en-US" sz="27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3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2933" name="下箭头 252932"/>
          <p:cNvSpPr/>
          <p:nvPr/>
        </p:nvSpPr>
        <p:spPr>
          <a:xfrm rot="16200000">
            <a:off x="1822133" y="2179320"/>
            <a:ext cx="323850" cy="708660"/>
          </a:xfrm>
          <a:prstGeom prst="downArrow">
            <a:avLst>
              <a:gd name="adj1" fmla="val 50000"/>
              <a:gd name="adj2" fmla="val 4172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 sz="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18380" y="2315210"/>
            <a:ext cx="1550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关联验证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936" y="2314575"/>
            <a:ext cx="208645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选项入手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 rot="16200000">
            <a:off x="4109561" y="2157889"/>
            <a:ext cx="323850" cy="708660"/>
          </a:xfrm>
          <a:prstGeom prst="downArrow">
            <a:avLst>
              <a:gd name="adj1" fmla="val 50000"/>
              <a:gd name="adj2" fmla="val 4172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zh-CN" altLang="en-US" sz="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下箭头 4"/>
          <p:cNvSpPr/>
          <p:nvPr/>
        </p:nvSpPr>
        <p:spPr>
          <a:xfrm rot="16200000">
            <a:off x="6408896" y="2179796"/>
            <a:ext cx="323850" cy="708660"/>
          </a:xfrm>
          <a:prstGeom prst="downArrow">
            <a:avLst>
              <a:gd name="adj1" fmla="val 50000"/>
              <a:gd name="adj2" fmla="val 4172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threePt" dir="t"/>
            </a:scene3d>
          </a:bodyPr>
          <a:p>
            <a:endParaRPr lang="zh-CN" altLang="en-US" sz="1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5180" y="2293620"/>
            <a:ext cx="1657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确定答案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4578"/>
          <p:cNvSpPr txBox="1">
            <a:spLocks noChangeArrowheads="1"/>
          </p:cNvSpPr>
          <p:nvPr/>
        </p:nvSpPr>
        <p:spPr bwMode="auto">
          <a:xfrm>
            <a:off x="710089" y="904875"/>
            <a:ext cx="8286750" cy="396938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030E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</a:t>
            </a:r>
            <a:r>
              <a:rPr lang="zh-CN"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通常适合</a:t>
            </a:r>
            <a:r>
              <a:rPr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做首句：</a:t>
            </a:r>
            <a:endParaRPr sz="2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援引观点、背景铺垫</a:t>
            </a:r>
            <a:r>
              <a:rPr lang="zh-CN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下定义</a:t>
            </a:r>
            <a:endParaRPr lang="zh-CN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（2）不宜做首句：</a:t>
            </a:r>
            <a:endParaRPr sz="2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指代类描述（这、此、此时、这些、这种、它们等）</a:t>
            </a:r>
            <a:endParaRPr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补充类表述（也、又等）</a:t>
            </a:r>
            <a:endParaRPr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关联词后半部分（但是、而且、那么等）  </a:t>
            </a:r>
            <a:endParaRPr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反面论证（否则、不然、如果不、如果没有等）</a:t>
            </a:r>
            <a:endParaRPr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结论类表述（因此、由此看来、因而等）</a:t>
            </a:r>
            <a:endParaRPr lang="en-US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>
          <a:xfrm>
            <a:off x="779417" y="946404"/>
            <a:ext cx="5915025" cy="6427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7505" indent="-357505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60000"/>
              <a:buFont typeface="Arial" panose="020B0604020202020204" pitchFamily="34" charset="0"/>
              <a:buChar char="▲"/>
              <a:defRPr sz="2400" kern="1200" baseline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57505" indent="-357505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2000" kern="1200" baseline="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</a:rPr>
              <a:t>关联验证的方法：</a:t>
            </a:r>
            <a:endParaRPr lang="en-US" altLang="zh-CN" b="1" dirty="0">
              <a:solidFill>
                <a:schemeClr val="tx1"/>
              </a:solidFill>
              <a:latin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tx1"/>
              </a:solidFill>
              <a:latin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accent2"/>
              </a:solidFill>
              <a:latin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accent2"/>
              </a:solidFill>
              <a:latin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BC000D"/>
              </a:solidFill>
              <a:latin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BC000D"/>
              </a:solidFill>
              <a:latin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6867" y="1577218"/>
            <a:ext cx="3076802" cy="34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关联词语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话题一致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时空顺序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代词指代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补充类表述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发展顺序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7649"/>
          <p:cNvSpPr txBox="1">
            <a:spLocks noChangeArrowheads="1"/>
          </p:cNvSpPr>
          <p:nvPr/>
        </p:nvSpPr>
        <p:spPr bwMode="auto">
          <a:xfrm>
            <a:off x="1102043" y="923449"/>
            <a:ext cx="6647021" cy="343027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030E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7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关联词语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①所以他看见破房子就想进去捡枪，听见脚步声就觉得有人要来了。</a:t>
            </a:r>
            <a:endParaRPr lang="zh-CN" altLang="en-US" sz="21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20000"/>
              </a:lnSpc>
            </a:pPr>
            <a:endParaRPr lang="zh-CN" altLang="en-US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②因为最近小李沉迷于吃鸡游戏，每天不分昼夜都在打游戏。</a:t>
            </a:r>
            <a:endParaRPr lang="zh-CN" altLang="en-US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</a:pPr>
            <a:endParaRPr lang="zh-CN" altLang="en-US" sz="2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20000"/>
              </a:lnSpc>
            </a:pPr>
            <a:endParaRPr lang="zh-CN" altLang="en-US" sz="21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2043" y="4122896"/>
            <a:ext cx="4797266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解题要点：根据关联词搭配确定顺序</a:t>
            </a:r>
            <a:endParaRPr lang="zh-CN" altLang="en-US" sz="2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Box 1"/>
          <p:cNvSpPr txBox="1"/>
          <p:nvPr/>
        </p:nvSpPr>
        <p:spPr>
          <a:xfrm>
            <a:off x="579120" y="1452563"/>
            <a:ext cx="7827645" cy="26752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40000"/>
              </a:lnSpc>
              <a:buClr>
                <a:srgbClr val="AD84C6"/>
              </a:buClr>
              <a:buFont typeface="Arial" panose="020B0604020202020204" pitchFamily="34" charset="0"/>
              <a:buNone/>
            </a:pPr>
            <a:r>
              <a:rPr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①从前有座山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山里有座庙</a:t>
            </a:r>
            <a:endParaRPr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  <a:buClr>
                <a:srgbClr val="AD84C6"/>
              </a:buClr>
              <a:buFont typeface="Arial" panose="020B0604020202020204" pitchFamily="34" charset="0"/>
              <a:buNone/>
            </a:pPr>
            <a:r>
              <a:rPr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②庙里有个老方丈他袈裟七彩灯</a:t>
            </a:r>
            <a:endParaRPr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  <a:buClr>
                <a:srgbClr val="AD84C6"/>
              </a:buClr>
              <a:buFont typeface="Arial" panose="020B0604020202020204" pitchFamily="34" charset="0"/>
              <a:buNone/>
            </a:pPr>
            <a:r>
              <a:rPr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③灯照隔壁山</a:t>
            </a:r>
            <a:endParaRPr 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  <a:buClr>
                <a:srgbClr val="AD84C6"/>
              </a:buClr>
              <a:buFont typeface="Arial" panose="020B0604020202020204" pitchFamily="34" charset="0"/>
              <a:buNone/>
            </a:pPr>
            <a:r>
              <a:rPr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④隔壁那座山，有个尼姑庵</a:t>
            </a:r>
            <a:endParaRPr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40000"/>
              </a:lnSpc>
              <a:buClr>
                <a:srgbClr val="AD84C6"/>
              </a:buClr>
              <a:buFont typeface="Arial" panose="020B0604020202020204" pitchFamily="34" charset="0"/>
              <a:buNone/>
            </a:pPr>
            <a:r>
              <a:rPr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⑤庵</a:t>
            </a:r>
            <a:r>
              <a:rPr 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里</a:t>
            </a:r>
            <a:r>
              <a:rPr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有个小尼姑她在看《玉蒲团》</a:t>
            </a:r>
            <a:endParaRPr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2098" name="标题 1"/>
          <p:cNvSpPr txBox="1"/>
          <p:nvPr/>
        </p:nvSpPr>
        <p:spPr>
          <a:xfrm>
            <a:off x="487680" y="733187"/>
            <a:ext cx="4374356" cy="44410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7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话题一致</a:t>
            </a:r>
            <a:endParaRPr lang="zh-CN" altLang="en-US" sz="27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3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8180" y="4282916"/>
            <a:ext cx="6819424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解题要点：寻找相同或相似词语确定先后顺序</a:t>
            </a:r>
            <a:endParaRPr lang="zh-CN" altLang="en-US" sz="2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灯片编号占位符 3"/>
          <p:cNvSpPr txBox="1">
            <a:spLocks noGrp="1" noChangeArrowheads="1"/>
          </p:cNvSpPr>
          <p:nvPr/>
        </p:nvSpPr>
        <p:spPr bwMode="auto">
          <a:xfrm>
            <a:off x="6057900" y="4713685"/>
            <a:ext cx="16002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8A891B1-6D50-4B45-A87D-20879E1F0A99}" type="slidenum">
              <a:rPr lang="zh-CN" altLang="en-US" sz="750" b="1">
                <a:solidFill>
                  <a:schemeClr val="bg2"/>
                </a:solidFill>
                <a:ea typeface="微软雅黑" panose="020B0503020204020204" pitchFamily="34" charset="-122"/>
              </a:rPr>
            </a:fld>
            <a:endParaRPr lang="zh-CN" altLang="en-US" sz="750" b="1">
              <a:solidFill>
                <a:schemeClr val="bg2"/>
              </a:solidFill>
              <a:ea typeface="微软雅黑" panose="020B0503020204020204" pitchFamily="34" charset="-122"/>
            </a:endParaRPr>
          </a:p>
        </p:txBody>
      </p:sp>
      <p:sp>
        <p:nvSpPr>
          <p:cNvPr id="177154" name="TextBox 1"/>
          <p:cNvSpPr txBox="1">
            <a:spLocks noChangeArrowheads="1"/>
          </p:cNvSpPr>
          <p:nvPr/>
        </p:nvSpPr>
        <p:spPr bwMode="auto">
          <a:xfrm>
            <a:off x="192881" y="738664"/>
            <a:ext cx="8874443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05" indent="-358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2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charset="0"/>
              </a:rPr>
              <a:t>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到了21世纪，电视转播逐渐多了起来，球迷可以看到更多的比赛。有了网络直播之后，球迷有了更多的选择。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charset="0"/>
              </a:rPr>
              <a:t>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近几年，越来越多球迷不满足于从屏幕上看比赛，不远万里去到现场感受比赛气氛。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③2004年，NBA中国赛开办，更多的球迷有了亲身到现场看比赛的机会。北京、上海、广州、深圳等城市都留下了中国赛的身影。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④在十几年前，中国球迷只能从零星的电视直播上看NBA。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</a:pP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9" y="2068354"/>
            <a:ext cx="857250" cy="37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485299" y="3628073"/>
            <a:ext cx="1190625" cy="48291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9056" tIns="34528" rIns="69056" bIns="3452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•"/>
            </a:pPr>
            <a:endParaRPr lang="zh-CN" altLang="en-US" sz="2400" b="1"/>
          </a:p>
        </p:txBody>
      </p:sp>
      <p:sp>
        <p:nvSpPr>
          <p:cNvPr id="8" name="文本框 27649"/>
          <p:cNvSpPr txBox="1">
            <a:spLocks noChangeArrowheads="1"/>
          </p:cNvSpPr>
          <p:nvPr/>
        </p:nvSpPr>
        <p:spPr bwMode="auto">
          <a:xfrm>
            <a:off x="370999" y="284663"/>
            <a:ext cx="6155531" cy="7188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030E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7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时空顺序（时间）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8" y="980599"/>
            <a:ext cx="1250156" cy="35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9" y="2604611"/>
            <a:ext cx="773430" cy="35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80060" y="4293870"/>
            <a:ext cx="206311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④ </a:t>
            </a:r>
            <a:r>
              <a:rPr lang="zh-CN" altLang="en-US" sz="2700" b="1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pitchFamily="34" charset="-122"/>
                <a:sym typeface="Wingdings" panose="05000000000000000000" charset="0"/>
              </a:rPr>
              <a:t>①</a:t>
            </a:r>
            <a:r>
              <a:rPr lang="zh-CN" altLang="en-US" sz="2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sz="2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③ </a:t>
            </a:r>
            <a:r>
              <a:rPr lang="zh-CN" altLang="en-US" sz="2700" b="1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②</a:t>
            </a:r>
            <a:endParaRPr lang="zh-CN" altLang="en-US" sz="2700" b="1" dirty="0">
              <a:solidFill>
                <a:srgbClr val="FF0000"/>
              </a:solidFill>
              <a:latin typeface="Calibri" panose="020F050202020403020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29100" y="2490788"/>
          <a:ext cx="6858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29100" y="2490788"/>
                        <a:ext cx="685800" cy="16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229451" y="4293870"/>
            <a:ext cx="5642134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解题要点：寻找时间标志词，过去</a:t>
            </a:r>
            <a:r>
              <a:rPr lang="en-US" altLang="zh-CN" sz="2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</a:t>
            </a:r>
            <a:r>
              <a:rPr lang="en-US" altLang="zh-CN" sz="2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endParaRPr lang="zh-CN" altLang="en-US" sz="2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 advClick="0" advTm="0">
        <p:fade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WPS 演示</Application>
  <PresentationFormat>全屏显示(16:9)</PresentationFormat>
  <Paragraphs>123</Paragraphs>
  <Slides>13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书体坊赵九江钢笔行书</vt:lpstr>
      <vt:lpstr>微软雅黑</vt:lpstr>
      <vt:lpstr>幼圆</vt:lpstr>
      <vt:lpstr>Wingdings</vt:lpstr>
      <vt:lpstr>华文中宋</vt:lpstr>
      <vt:lpstr>黑体</vt:lpstr>
      <vt:lpstr>Arial Unicode MS</vt:lpstr>
      <vt:lpstr>楷体</vt:lpstr>
      <vt:lpstr>楷体_GB2312</vt:lpstr>
      <vt:lpstr>华文细黑</vt:lpstr>
      <vt:lpstr>Corbel</vt:lpstr>
      <vt:lpstr>新宋体</vt:lpstr>
      <vt:lpstr>Office 主题​​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向日葵</cp:lastModifiedBy>
  <cp:revision>195</cp:revision>
  <dcterms:created xsi:type="dcterms:W3CDTF">2017-02-08T09:08:00Z</dcterms:created>
  <dcterms:modified xsi:type="dcterms:W3CDTF">2021-07-23T12:10:28Z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EFFC4B336ADA4151AB77AD530C316BCC</vt:lpwstr>
  </property>
</Properties>
</file>