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611" r:id="rId5"/>
    <p:sldId id="612" r:id="rId6"/>
    <p:sldId id="613" r:id="rId7"/>
    <p:sldId id="614" r:id="rId8"/>
    <p:sldId id="615" r:id="rId9"/>
    <p:sldId id="616" r:id="rId10"/>
    <p:sldId id="622" r:id="rId11"/>
    <p:sldId id="623" r:id="rId12"/>
    <p:sldId id="624" r:id="rId13"/>
    <p:sldId id="625" r:id="rId14"/>
    <p:sldId id="626" r:id="rId15"/>
    <p:sldId id="632" r:id="rId16"/>
    <p:sldId id="638" r:id="rId17"/>
    <p:sldId id="639" r:id="rId18"/>
    <p:sldId id="645" r:id="rId19"/>
    <p:sldId id="651" r:id="rId20"/>
    <p:sldId id="657" r:id="rId21"/>
    <p:sldId id="658" r:id="rId22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7" clrIdx="0"/>
  <p:cmAuthor id="2" name="huatu" initials="h" lastIdx="2" clrIdx="1"/>
  <p:cmAuthor id="4" name="asus" initials="a" lastIdx="1" clrIdx="0"/>
  <p:cmAuthor id="5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27171"/>
    <a:srgbClr val="E6324B"/>
    <a:srgbClr val="E83650"/>
    <a:srgbClr val="D72727"/>
    <a:srgbClr val="E72D48"/>
    <a:srgbClr val="E44E8E"/>
    <a:srgbClr val="FF324B"/>
    <a:srgbClr val="EEEEEE"/>
    <a:srgbClr val="F0F0F0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5908"/>
    <p:restoredTop sz="86372"/>
  </p:normalViewPr>
  <p:slideViewPr>
    <p:cSldViewPr showGuides="1">
      <p:cViewPr>
        <p:scale>
          <a:sx n="80" d="100"/>
          <a:sy n="80" d="100"/>
        </p:scale>
        <p:origin x="-1464" y="-330"/>
      </p:cViewPr>
      <p:guideLst>
        <p:guide orient="horz" pos="1620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31DD-26FE-4874-8934-42A296E86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150" y="514350"/>
            <a:ext cx="9038590" cy="417512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fontAlgn="auto"/>
            <a:r>
              <a:rPr lang="zh-CN" altLang="en-US" strike="noStrike" noProof="1"/>
              <a:t>在此输入内容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 hasCustomPrompt="1"/>
          </p:nvPr>
        </p:nvSpPr>
        <p:spPr>
          <a:xfrm>
            <a:off x="57150" y="514350"/>
            <a:ext cx="9038590" cy="417512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fontAlgn="auto"/>
            <a:r>
              <a:rPr lang="zh-CN" altLang="en-US" strike="noStrike" noProof="1"/>
              <a:t>在此输入内容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 userDrawn="1"/>
        </p:nvSpPr>
        <p:spPr>
          <a:xfrm>
            <a:off x="-22225" y="6350"/>
            <a:ext cx="9197975" cy="513238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7" name="矩形 16"/>
          <p:cNvSpPr/>
          <p:nvPr userDrawn="1"/>
        </p:nvSpPr>
        <p:spPr>
          <a:xfrm>
            <a:off x="-25400" y="-63500"/>
            <a:ext cx="9197975" cy="417513"/>
          </a:xfrm>
          <a:prstGeom prst="rect">
            <a:avLst/>
          </a:prstGeom>
          <a:solidFill>
            <a:srgbClr val="E63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029" name="矩形 5"/>
          <p:cNvSpPr/>
          <p:nvPr userDrawn="1"/>
        </p:nvSpPr>
        <p:spPr>
          <a:xfrm>
            <a:off x="3325813" y="4729163"/>
            <a:ext cx="26177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>
                <a:solidFill>
                  <a:srgbClr val="727171"/>
                </a:solidFill>
                <a:latin typeface="书体坊赵九江钢笔行书" charset="-122"/>
                <a:ea typeface="书体坊赵九江钢笔行书" charset="-122"/>
                <a:sym typeface="宋体" panose="02010600030101010101" pitchFamily="2" charset="-122"/>
              </a:rPr>
              <a:t>让学习更快乐丨让考试更简单</a:t>
            </a:r>
            <a:endParaRPr lang="en-US" altLang="zh-CN" sz="1400" b="1">
              <a:solidFill>
                <a:srgbClr val="727171"/>
              </a:solidFill>
              <a:latin typeface="书体坊赵九江钢笔行书" charset="-122"/>
              <a:ea typeface="书体坊赵九江钢笔行书" charset="-122"/>
            </a:endParaRPr>
          </a:p>
          <a:p>
            <a:pPr lvl="0"/>
            <a:endParaRPr lang="en-US" altLang="zh-CN" sz="1400" b="1" dirty="0">
              <a:solidFill>
                <a:srgbClr val="727171"/>
              </a:solidFill>
              <a:latin typeface="书体坊赵九江钢笔行书" charset="-122"/>
              <a:ea typeface="书体坊赵九江钢笔行书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816600" y="4875213"/>
            <a:ext cx="3873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-388937" y="4876800"/>
            <a:ext cx="37147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图片 1"/>
          <p:cNvPicPr>
            <a:picLocks noChangeAspect="1"/>
          </p:cNvPicPr>
          <p:nvPr userDrawn="1"/>
        </p:nvPicPr>
        <p:blipFill>
          <a:blip r:embed="rId3"/>
          <a:srcRect t="90976"/>
          <a:stretch>
            <a:fillRect/>
          </a:stretch>
        </p:blipFill>
        <p:spPr>
          <a:xfrm>
            <a:off x="-22225" y="4699000"/>
            <a:ext cx="9197975" cy="468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展鸿教育logo背书关系-白-透明底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705" y="24130"/>
            <a:ext cx="2019935" cy="258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Click="0" advTm="0"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75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矩形 2"/>
          <p:cNvSpPr/>
          <p:nvPr/>
        </p:nvSpPr>
        <p:spPr>
          <a:xfrm>
            <a:off x="2915920" y="1792288"/>
            <a:ext cx="51609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逻辑填空题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矩形 4"/>
          <p:cNvSpPr/>
          <p:nvPr/>
        </p:nvSpPr>
        <p:spPr>
          <a:xfrm>
            <a:off x="6477000" y="3554730"/>
            <a:ext cx="16002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 dirty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主讲：孙颖</a:t>
            </a:r>
            <a:endParaRPr lang="zh-CN" altLang="en-US" sz="1400" dirty="0">
              <a:solidFill>
                <a:srgbClr val="4A4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04025" y="354330"/>
            <a:ext cx="1990090" cy="400050"/>
          </a:xfrm>
          <a:prstGeom prst="rect">
            <a:avLst/>
          </a:prstGeom>
          <a:noFill/>
          <a:ln w="3175"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080" name="图片 5"/>
          <p:cNvPicPr>
            <a:picLocks noChangeAspect="1"/>
          </p:cNvPicPr>
          <p:nvPr/>
        </p:nvPicPr>
        <p:blipFill>
          <a:blip r:embed="rId2"/>
          <a:srcRect t="91679"/>
          <a:stretch>
            <a:fillRect/>
          </a:stretch>
        </p:blipFill>
        <p:spPr>
          <a:xfrm>
            <a:off x="0" y="4730750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30" y="434975"/>
            <a:ext cx="1889125" cy="241300"/>
          </a:xfrm>
          <a:prstGeom prst="rect">
            <a:avLst/>
          </a:prstGeom>
        </p:spPr>
      </p:pic>
    </p:spTree>
  </p:cSld>
  <p:clrMapOvr>
    <a:masterClrMapping/>
  </p:clrMapOvr>
  <p:transition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51700" y="318770"/>
            <a:ext cx="18034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语境分析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44033"/>
          <p:cNvSpPr txBox="1">
            <a:spLocks noChangeArrowheads="1"/>
          </p:cNvSpPr>
          <p:nvPr/>
        </p:nvSpPr>
        <p:spPr bwMode="auto">
          <a:xfrm>
            <a:off x="632460" y="1262380"/>
            <a:ext cx="757047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递进关联词</a:t>
            </a:r>
            <a:endParaRPr lang="zh-CN" altLang="en-US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要点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递进关系前后词语语义程度逐渐加深，感情倾向一致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【例】让人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的是，她和老刘认识不到两个月就结婚了；更令人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______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的是，婚后不到三个月就喜得贵子。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惊讶     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震惊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51700" y="318770"/>
            <a:ext cx="18034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语境分析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01675" y="565150"/>
            <a:ext cx="795655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并列关联词</a:t>
            </a:r>
            <a:endParaRPr lang="zh-CN" altLang="en-US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正向并列：既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……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又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……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；一边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.......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一边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......</a:t>
            </a:r>
            <a:endParaRPr lang="en-US" altLang="zh-CN" b="0" dirty="0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反向并列：不是/并非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…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而是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…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，是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…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不是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…</a:t>
            </a:r>
            <a:endParaRPr lang="en-US" altLang="zh-CN" b="0" dirty="0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【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要点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】1.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正向并列，表示意思一致或相近。</a:t>
            </a:r>
            <a:endParaRPr lang="zh-CN" altLang="en-US" b="0" dirty="0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             </a:t>
            </a:r>
            <a:r>
              <a:rPr lang="en-US" altLang="zh-CN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2.</a:t>
            </a:r>
            <a:r>
              <a:rPr lang="zh-CN" altLang="en-US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反向并列，表示意思相反或不同。</a:t>
            </a:r>
            <a:endParaRPr lang="zh-CN" altLang="en-US" b="0" dirty="0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1675" y="3134995"/>
            <a:ext cx="9048750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天马上要下雨了，我既没带雨衣，又没带（    ），结果淋湿了。</a:t>
            </a:r>
            <a:endParaRPr 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雨伞      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我不是男的，而是（    ）。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男孩     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女的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51700" y="318770"/>
            <a:ext cx="18034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语境分析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454" y="895245"/>
            <a:ext cx="1738630" cy="553085"/>
          </a:xfrm>
          <a:prstGeom prst="rect">
            <a:avLst/>
          </a:prstGeom>
        </p:spPr>
        <p:txBody>
          <a:bodyPr wrap="none">
            <a:spAutoFit/>
          </a:bodyPr>
          <a:p>
            <a:pPr indent="-285750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因果关联词</a:t>
            </a:r>
            <a:endParaRPr lang="zh-CN" altLang="en-US" sz="20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6454" y="1631948"/>
            <a:ext cx="45005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原因和结论可以相互提示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6725" y="2372360"/>
            <a:ext cx="699389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【例】之所以现在大龄单身男群体越来越_______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是因为很多女孩子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把宋仲基当作择偶对象。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A.庞大            B.聪明 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51700" y="318770"/>
            <a:ext cx="18034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语境分析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53249"/>
          <p:cNvSpPr>
            <a:spLocks noGrp="1" noChangeArrowheads="1"/>
          </p:cNvSpPr>
          <p:nvPr/>
        </p:nvSpPr>
        <p:spPr bwMode="auto">
          <a:xfrm>
            <a:off x="239448" y="643950"/>
            <a:ext cx="6272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   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.标点符号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530" y="1031875"/>
            <a:ext cx="4727575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（、 ， ； ）并列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表示意思一致或相近。</a:t>
            </a: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1923415"/>
            <a:ext cx="5922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【例】你帅气，可爱，____，开朗，有爱心。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A.阳光        B.消极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30" y="2300605"/>
            <a:ext cx="460502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（——   ：）解释说明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或同义说明</a:t>
            </a:r>
            <a:endParaRPr lang="zh-CN" altLang="en-US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3192145"/>
            <a:ext cx="78892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【例】我再次向妈妈____：如果我再乱买东西，我就把工资上交。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A. 保证       B.宣誓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3250"/>
          <p:cNvSpPr txBox="1">
            <a:spLocks noChangeArrowheads="1"/>
          </p:cNvSpPr>
          <p:nvPr/>
        </p:nvSpPr>
        <p:spPr bwMode="auto">
          <a:xfrm>
            <a:off x="430530" y="4053205"/>
            <a:ext cx="89757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“     ” 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反讽、强调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925830" y="296545"/>
            <a:ext cx="5538470" cy="857250"/>
          </a:xfrm>
          <a:prstGeom prst="rect">
            <a:avLst/>
          </a:prstGeom>
        </p:spPr>
        <p:txBody>
          <a:bodyPr vert="horz" lIns="288000" tIns="7200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二</a:t>
            </a:r>
            <a:r>
              <a:rPr lang="en-US" altLang="zh-CN" sz="2800" dirty="0">
                <a:solidFill>
                  <a:schemeClr val="tx1"/>
                </a:solidFill>
              </a:rPr>
              <a:t>. </a:t>
            </a:r>
            <a:r>
              <a:rPr lang="zh-CN" altLang="en-US" sz="2800" dirty="0">
                <a:solidFill>
                  <a:schemeClr val="tx1"/>
                </a:solidFill>
              </a:rPr>
              <a:t>解题技巧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文本框 28679"/>
          <p:cNvSpPr txBox="1">
            <a:spLocks noChangeArrowheads="1"/>
          </p:cNvSpPr>
          <p:nvPr/>
        </p:nvSpPr>
        <p:spPr bwMode="auto">
          <a:xfrm>
            <a:off x="132080" y="259334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dirty="0">
                <a:ea typeface="微软雅黑" panose="020B0503020204020204" pitchFamily="34" charset="-122"/>
                <a:sym typeface="Arial" panose="020B0604020202020204" pitchFamily="34" charset="0"/>
              </a:rPr>
              <a:t>理解语境</a:t>
            </a:r>
            <a:endParaRPr lang="zh-CN" altLang="en-US" sz="2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左大括号 8"/>
          <p:cNvSpPr/>
          <p:nvPr/>
        </p:nvSpPr>
        <p:spPr bwMode="auto">
          <a:xfrm>
            <a:off x="1630322" y="1351857"/>
            <a:ext cx="244008" cy="2943225"/>
          </a:xfrm>
          <a:prstGeom prst="leftBrace">
            <a:avLst>
              <a:gd name="adj1" fmla="val 16040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 sz="1800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794320" y="1211462"/>
            <a:ext cx="2303462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提示性词语</a:t>
            </a: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解释性语句</a:t>
            </a:r>
            <a:endParaRPr lang="zh-CN" altLang="en-US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关联词语</a:t>
            </a: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标点符号</a:t>
            </a:r>
            <a:endParaRPr lang="zh-CN" altLang="en-US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40000"/>
              </a:lnSpc>
            </a:pPr>
            <a:endParaRPr lang="zh-CN" altLang="en-US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 rot="10800000" flipV="1">
            <a:off x="4397670" y="1026695"/>
            <a:ext cx="1905468" cy="463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感情</a:t>
            </a:r>
            <a:r>
              <a:rPr lang="en-US" altLang="zh-CN" sz="2400" dirty="0" err="1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色彩</a:t>
            </a: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语义轻重</a:t>
            </a: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语素差异</a:t>
            </a: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语体风格</a:t>
            </a: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2812AE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词的搭配</a:t>
            </a: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30000"/>
              </a:lnSpc>
            </a:pP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6201409" y="1463041"/>
            <a:ext cx="157365" cy="3054292"/>
          </a:xfrm>
          <a:prstGeom prst="rightBrace">
            <a:avLst>
              <a:gd name="adj1" fmla="val 139025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464300" y="2707005"/>
            <a:ext cx="398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dirty="0">
                <a:ea typeface="微软雅黑" panose="020B0503020204020204" pitchFamily="34" charset="-122"/>
              </a:rPr>
              <a:t>辨析选项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5" grpId="0" bldLvl="0"/>
      <p:bldP spid="4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3249"/>
          <p:cNvSpPr>
            <a:spLocks noGrp="1" noChangeArrowheads="1"/>
          </p:cNvSpPr>
          <p:nvPr/>
        </p:nvSpPr>
        <p:spPr bwMode="auto">
          <a:xfrm>
            <a:off x="381635" y="324485"/>
            <a:ext cx="622363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       </a:t>
            </a:r>
            <a:r>
              <a:rPr lang="zh-CN" altLang="en-US" sz="4000" dirty="0">
                <a:latin typeface="隶书" panose="02010509060101010101" charset="-122"/>
                <a:ea typeface="隶书" panose="02010509060101010101" charset="-122"/>
              </a:rPr>
              <a:t>    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.感情色彩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514" name="TextBox 3"/>
          <p:cNvSpPr txBox="1"/>
          <p:nvPr/>
        </p:nvSpPr>
        <p:spPr>
          <a:xfrm>
            <a:off x="204470" y="897255"/>
            <a:ext cx="8703310" cy="3784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感情倾向：积极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消极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词性：褒、中性、贬  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成果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结果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后果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根据文段的感情倾向，选择与之相符的答案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有个兄弟追女朋友，每天早上一包心形饼干和一瓶牛奶。坚持不懈，终于到手。一天早上他又带着心形饼干去看女朋友，女友就问:"你这饼干哪买的?我去了好多超市，就是买不到这种形状的。"他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地说:"那当然找不到啦，这是我啃出来的...."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骄傲             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53249"/>
          <p:cNvSpPr>
            <a:spLocks noGrp="1" noChangeArrowheads="1"/>
          </p:cNvSpPr>
          <p:nvPr/>
        </p:nvSpPr>
        <p:spPr bwMode="auto">
          <a:xfrm>
            <a:off x="588063" y="204470"/>
            <a:ext cx="6272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       </a:t>
            </a:r>
            <a:r>
              <a:rPr lang="zh-CN" altLang="en-US" sz="4000" dirty="0">
                <a:latin typeface="隶书" panose="02010509060101010101" charset="-122"/>
                <a:ea typeface="隶书" panose="02010509060101010101" charset="-122"/>
              </a:rPr>
              <a:t>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.语义轻重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62468"/>
          <p:cNvSpPr txBox="1">
            <a:spLocks noChangeArrowheads="1"/>
          </p:cNvSpPr>
          <p:nvPr/>
        </p:nvSpPr>
        <p:spPr bwMode="auto">
          <a:xfrm>
            <a:off x="701675" y="918845"/>
            <a:ext cx="9963150" cy="3784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30E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意义相近的词语之间基本意义相同，但词义的轻重有所不同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选择与文段表义轻重一致的词语</a:t>
            </a:r>
            <a:endParaRPr lang="zh-CN" altLang="en-US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微恙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病危       失望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绝望    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妨碍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妨害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由于他多次______交通规则，交通管理部门决定吊销他的驾驶执照。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他______刑法，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被判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10年有期徒刑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A违反        B违犯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违反：指不遵守、不符合(法则、规章制度等)，语义较轻。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违犯：指违背、触犯(国家法律等)，是一种犯法行为，语义较重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53249"/>
          <p:cNvSpPr>
            <a:spLocks noGrp="1" noChangeArrowheads="1"/>
          </p:cNvSpPr>
          <p:nvPr/>
        </p:nvSpPr>
        <p:spPr bwMode="auto">
          <a:xfrm>
            <a:off x="694743" y="228600"/>
            <a:ext cx="6272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       </a:t>
            </a:r>
            <a:r>
              <a:rPr lang="zh-CN" altLang="en-US" sz="4000" dirty="0">
                <a:latin typeface="隶书" panose="02010509060101010101" charset="-122"/>
                <a:ea typeface="隶书" panose="02010509060101010101" charset="-122"/>
              </a:rPr>
              <a:t>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.语素差异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67587"/>
          <p:cNvSpPr txBox="1">
            <a:spLocks noChangeArrowheads="1"/>
          </p:cNvSpPr>
          <p:nvPr/>
        </p:nvSpPr>
        <p:spPr bwMode="auto">
          <a:xfrm>
            <a:off x="1348406" y="1290782"/>
            <a:ext cx="10843594" cy="26765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30E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对不同汉字（语素）的基本含义进行区别。</a:t>
            </a:r>
            <a:endParaRPr lang="zh-CN" altLang="en-US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根据不同的语素，进行“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造词法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”辨析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鉴别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鉴赏     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监视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监管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b="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  <a:sym typeface="+mn-ea"/>
              </a:rPr>
              <a:t>【</a:t>
            </a:r>
            <a:r>
              <a:rPr lang="zh-CN" altLang="en-US" sz="1600" b="0" dirty="0">
                <a:latin typeface="+mj-ea"/>
                <a:ea typeface="+mj-ea"/>
                <a:sym typeface="+mn-ea"/>
              </a:rPr>
              <a:t>例</a:t>
            </a:r>
            <a:r>
              <a:rPr lang="en-US" altLang="zh-CN" sz="1600" b="0" dirty="0">
                <a:latin typeface="+mj-ea"/>
                <a:ea typeface="+mj-ea"/>
                <a:sym typeface="+mn-ea"/>
              </a:rPr>
              <a:t>】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1、高中或有同等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的，均可报考。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2、他的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很高，在公司很受欢迎。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A.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学历       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学力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3249"/>
          <p:cNvSpPr>
            <a:spLocks noGrp="1" noChangeArrowheads="1"/>
          </p:cNvSpPr>
          <p:nvPr/>
        </p:nvSpPr>
        <p:spPr bwMode="auto">
          <a:xfrm>
            <a:off x="573458" y="295275"/>
            <a:ext cx="6272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       </a:t>
            </a:r>
            <a:r>
              <a:rPr lang="zh-CN" altLang="en-US" sz="4000" dirty="0">
                <a:latin typeface="隶书" panose="02010509060101010101" charset="-122"/>
                <a:ea typeface="隶书" panose="02010509060101010101" charset="-122"/>
              </a:rPr>
              <a:t>   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.语体风格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514" name="TextBox 3"/>
          <p:cNvSpPr txBox="1"/>
          <p:nvPr/>
        </p:nvSpPr>
        <p:spPr>
          <a:xfrm>
            <a:off x="1061085" y="1260475"/>
            <a:ext cx="6954520" cy="1358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口语、书面语  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根据不同语体风格，选择与之相符的答案。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500"/>
              </a:lnSpc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5860" y="2778125"/>
            <a:ext cx="4939030" cy="1370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+mj-ea"/>
                <a:ea typeface="+mj-ea"/>
                <a:sym typeface="+mn-ea"/>
              </a:rPr>
              <a:t> 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   </a:t>
            </a:r>
            <a:r>
              <a:rPr lang="en-US" altLang="zh-CN" sz="1600" dirty="0">
                <a:latin typeface="+mj-ea"/>
                <a:ea typeface="+mj-ea"/>
                <a:sym typeface="+mn-ea"/>
              </a:rPr>
              <a:t>【</a:t>
            </a:r>
            <a:r>
              <a:rPr lang="zh-CN" altLang="en-US" sz="1600" dirty="0">
                <a:latin typeface="+mj-ea"/>
                <a:ea typeface="+mj-ea"/>
                <a:sym typeface="+mn-ea"/>
              </a:rPr>
              <a:t>例</a:t>
            </a:r>
            <a:r>
              <a:rPr lang="en-US" altLang="zh-CN" sz="1600" dirty="0">
                <a:latin typeface="+mj-ea"/>
                <a:ea typeface="+mj-ea"/>
                <a:sym typeface="+mn-ea"/>
              </a:rPr>
              <a:t>】</a:t>
            </a: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我和</a:t>
            </a:r>
            <a:r>
              <a:rPr 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翠花</a:t>
            </a: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约好了明天在银泰城</a:t>
            </a:r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_____</a:t>
            </a: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</a:t>
            </a:r>
            <a:r>
              <a:rPr 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两国领导将在北京人民大会堂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———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</a:t>
            </a:r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</a:t>
            </a: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会晤     </a:t>
            </a:r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</a:t>
            </a:r>
            <a:r>
              <a:rPr sz="16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会面</a:t>
            </a:r>
            <a:endParaRPr 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3249"/>
          <p:cNvSpPr>
            <a:spLocks noGrp="1" noChangeArrowheads="1"/>
          </p:cNvSpPr>
          <p:nvPr/>
        </p:nvSpPr>
        <p:spPr bwMode="auto">
          <a:xfrm>
            <a:off x="598369" y="208814"/>
            <a:ext cx="6272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 dirty="0">
                <a:latin typeface="隶书" panose="02010509060101010101" charset="-122"/>
                <a:ea typeface="隶书" panose="02010509060101010101" charset="-122"/>
              </a:rPr>
              <a:t>       </a:t>
            </a:r>
            <a:r>
              <a:rPr lang="zh-CN" altLang="en-US" sz="4000" dirty="0">
                <a:latin typeface="隶书" panose="02010509060101010101" charset="-122"/>
                <a:ea typeface="隶书" panose="02010509060101010101" charset="-122"/>
              </a:rPr>
              <a:t>    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.词的搭配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3160" y="850265"/>
            <a:ext cx="42976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eaLnBrk="1" hangingPunct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不同词语有不同的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常用搭配、使用范围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430" y="1288415"/>
            <a:ext cx="1128522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常用搭配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作风，传统，优点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交流</a:t>
            </a:r>
            <a:r>
              <a:rPr lang="en-US" altLang="x-none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思想，经验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创造</a:t>
            </a:r>
            <a:r>
              <a:rPr lang="en-US" altLang="x-none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条件，机会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使用范围：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抚养 / 赡养     爱护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爱戴    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1、翠花是个心思很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的人。                A. 周密      B 缜密  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2、毕业后，我们一定要时常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______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联系。     A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        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维持       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尊老爱幼的传统美德要求我们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______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小孩，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______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老人。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A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爱戴        B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爱护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1668315" y="1443233"/>
            <a:ext cx="1368975" cy="1209194"/>
            <a:chOff x="3068638" y="1901051"/>
            <a:chExt cx="2203450" cy="19462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4" name="Group 44"/>
            <p:cNvGrpSpPr/>
            <p:nvPr/>
          </p:nvGrpSpPr>
          <p:grpSpPr bwMode="auto">
            <a:xfrm>
              <a:off x="3068638" y="2323326"/>
              <a:ext cx="2203450" cy="1524000"/>
              <a:chOff x="1033" y="1558"/>
              <a:chExt cx="1388" cy="960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1864" y="1558"/>
                <a:ext cx="194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960" y="1640"/>
                <a:ext cx="234" cy="6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1953" y="2030"/>
                <a:ext cx="468" cy="4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18" name="淘宝网Chenying0907出品 20"/>
              <p:cNvSpPr/>
              <p:nvPr/>
            </p:nvSpPr>
            <p:spPr bwMode="auto">
              <a:xfrm>
                <a:off x="1371" y="1824"/>
                <a:ext cx="283" cy="91"/>
              </a:xfrm>
              <a:custGeom>
                <a:avLst/>
                <a:gdLst>
                  <a:gd name="T0" fmla="*/ 8 w 328"/>
                  <a:gd name="T1" fmla="*/ 79 h 130"/>
                  <a:gd name="T2" fmla="*/ 8 w 328"/>
                  <a:gd name="T3" fmla="*/ 34 h 130"/>
                  <a:gd name="T4" fmla="*/ 54 w 328"/>
                  <a:gd name="T5" fmla="*/ 1 h 130"/>
                  <a:gd name="T6" fmla="*/ 156 w 328"/>
                  <a:gd name="T7" fmla="*/ 28 h 130"/>
                  <a:gd name="T8" fmla="*/ 280 w 328"/>
                  <a:gd name="T9" fmla="*/ 34 h 130"/>
                  <a:gd name="T10" fmla="*/ 326 w 328"/>
                  <a:gd name="T11" fmla="*/ 79 h 130"/>
                  <a:gd name="T12" fmla="*/ 267 w 328"/>
                  <a:gd name="T13" fmla="*/ 106 h 130"/>
                  <a:gd name="T14" fmla="*/ 192 w 328"/>
                  <a:gd name="T15" fmla="*/ 100 h 130"/>
                  <a:gd name="T16" fmla="*/ 114 w 328"/>
                  <a:gd name="T17" fmla="*/ 109 h 130"/>
                  <a:gd name="T18" fmla="*/ 53 w 328"/>
                  <a:gd name="T19" fmla="*/ 125 h 130"/>
                  <a:gd name="T20" fmla="*/ 8 w 328"/>
                  <a:gd name="T21" fmla="*/ 7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130">
                    <a:moveTo>
                      <a:pt x="8" y="79"/>
                    </a:moveTo>
                    <a:cubicBezTo>
                      <a:pt x="1" y="64"/>
                      <a:pt x="0" y="47"/>
                      <a:pt x="8" y="34"/>
                    </a:cubicBezTo>
                    <a:cubicBezTo>
                      <a:pt x="16" y="21"/>
                      <a:pt x="29" y="2"/>
                      <a:pt x="54" y="1"/>
                    </a:cubicBezTo>
                    <a:cubicBezTo>
                      <a:pt x="79" y="0"/>
                      <a:pt x="118" y="22"/>
                      <a:pt x="156" y="28"/>
                    </a:cubicBezTo>
                    <a:cubicBezTo>
                      <a:pt x="194" y="34"/>
                      <a:pt x="252" y="26"/>
                      <a:pt x="280" y="34"/>
                    </a:cubicBezTo>
                    <a:cubicBezTo>
                      <a:pt x="308" y="42"/>
                      <a:pt x="328" y="67"/>
                      <a:pt x="326" y="79"/>
                    </a:cubicBezTo>
                    <a:cubicBezTo>
                      <a:pt x="324" y="91"/>
                      <a:pt x="289" y="103"/>
                      <a:pt x="267" y="106"/>
                    </a:cubicBezTo>
                    <a:cubicBezTo>
                      <a:pt x="245" y="109"/>
                      <a:pt x="217" y="100"/>
                      <a:pt x="192" y="100"/>
                    </a:cubicBezTo>
                    <a:cubicBezTo>
                      <a:pt x="167" y="100"/>
                      <a:pt x="137" y="105"/>
                      <a:pt x="114" y="109"/>
                    </a:cubicBezTo>
                    <a:cubicBezTo>
                      <a:pt x="91" y="113"/>
                      <a:pt x="71" y="130"/>
                      <a:pt x="53" y="125"/>
                    </a:cubicBezTo>
                    <a:cubicBezTo>
                      <a:pt x="35" y="120"/>
                      <a:pt x="15" y="94"/>
                      <a:pt x="8" y="79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auto">
              <a:xfrm rot="270033">
                <a:off x="1196" y="2242"/>
                <a:ext cx="611" cy="134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 flipV="1">
                <a:off x="1264" y="2030"/>
                <a:ext cx="313" cy="2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1504" y="1898"/>
                <a:ext cx="229" cy="4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V="1">
                <a:off x="1545" y="1903"/>
                <a:ext cx="510" cy="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 flipV="1">
                <a:off x="1731" y="1935"/>
                <a:ext cx="342" cy="4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4" name="Oval 39"/>
              <p:cNvSpPr>
                <a:spLocks noChangeArrowheads="1"/>
              </p:cNvSpPr>
              <p:nvPr/>
            </p:nvSpPr>
            <p:spPr bwMode="auto">
              <a:xfrm>
                <a:off x="1033" y="2046"/>
                <a:ext cx="468" cy="4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grpSp>
          <p:nvGrpSpPr>
            <p:cNvPr id="25" name="Group 6"/>
            <p:cNvGrpSpPr/>
            <p:nvPr/>
          </p:nvGrpSpPr>
          <p:grpSpPr bwMode="auto">
            <a:xfrm rot="1993973">
              <a:off x="3459163" y="2434451"/>
              <a:ext cx="720725" cy="719138"/>
              <a:chOff x="1519" y="1480"/>
              <a:chExt cx="454" cy="453"/>
            </a:xfrm>
          </p:grpSpPr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227" cy="22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28" name="Group 7"/>
            <p:cNvGrpSpPr/>
            <p:nvPr/>
          </p:nvGrpSpPr>
          <p:grpSpPr bwMode="auto">
            <a:xfrm rot="4271252">
              <a:off x="3561556" y="2908320"/>
              <a:ext cx="720725" cy="719138"/>
              <a:chOff x="1519" y="1480"/>
              <a:chExt cx="454" cy="453"/>
            </a:xfrm>
          </p:grpSpPr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227" cy="22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31" name="Group 38"/>
            <p:cNvGrpSpPr/>
            <p:nvPr/>
          </p:nvGrpSpPr>
          <p:grpSpPr bwMode="auto">
            <a:xfrm>
              <a:off x="3816350" y="1901051"/>
              <a:ext cx="685800" cy="882650"/>
              <a:chOff x="1504" y="1292"/>
              <a:chExt cx="432" cy="556"/>
            </a:xfrm>
          </p:grpSpPr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V="1">
                <a:off x="1504" y="1464"/>
                <a:ext cx="28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742" y="1292"/>
                <a:ext cx="194" cy="1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sp>
          <p:nvSpPr>
            <p:cNvPr id="34" name="淘宝网Chenying0907出品 12"/>
            <p:cNvSpPr/>
            <p:nvPr/>
          </p:nvSpPr>
          <p:spPr bwMode="auto">
            <a:xfrm>
              <a:off x="4129088" y="2342376"/>
              <a:ext cx="541337" cy="263525"/>
            </a:xfrm>
            <a:custGeom>
              <a:avLst/>
              <a:gdLst>
                <a:gd name="T0" fmla="*/ 0 w 317"/>
                <a:gd name="T1" fmla="*/ 0 h 151"/>
                <a:gd name="T2" fmla="*/ 45 w 317"/>
                <a:gd name="T3" fmla="*/ 46 h 151"/>
                <a:gd name="T4" fmla="*/ 181 w 317"/>
                <a:gd name="T5" fmla="*/ 136 h 151"/>
                <a:gd name="T6" fmla="*/ 317 w 317"/>
                <a:gd name="T7" fmla="*/ 1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51">
                  <a:moveTo>
                    <a:pt x="0" y="0"/>
                  </a:moveTo>
                  <a:cubicBezTo>
                    <a:pt x="7" y="11"/>
                    <a:pt x="15" y="23"/>
                    <a:pt x="45" y="46"/>
                  </a:cubicBezTo>
                  <a:cubicBezTo>
                    <a:pt x="75" y="69"/>
                    <a:pt x="136" y="121"/>
                    <a:pt x="181" y="136"/>
                  </a:cubicBezTo>
                  <a:cubicBezTo>
                    <a:pt x="226" y="151"/>
                    <a:pt x="271" y="143"/>
                    <a:pt x="317" y="13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5" name="淘宝网Chenying0907出品 13"/>
            <p:cNvSpPr/>
            <p:nvPr/>
          </p:nvSpPr>
          <p:spPr bwMode="auto">
            <a:xfrm>
              <a:off x="4129088" y="2329676"/>
              <a:ext cx="287337" cy="42863"/>
            </a:xfrm>
            <a:custGeom>
              <a:avLst/>
              <a:gdLst>
                <a:gd name="T0" fmla="*/ 0 w 226"/>
                <a:gd name="T1" fmla="*/ 8 h 62"/>
                <a:gd name="T2" fmla="*/ 45 w 226"/>
                <a:gd name="T3" fmla="*/ 8 h 62"/>
                <a:gd name="T4" fmla="*/ 181 w 226"/>
                <a:gd name="T5" fmla="*/ 54 h 62"/>
                <a:gd name="T6" fmla="*/ 226 w 226"/>
                <a:gd name="T7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62">
                  <a:moveTo>
                    <a:pt x="0" y="8"/>
                  </a:moveTo>
                  <a:cubicBezTo>
                    <a:pt x="7" y="4"/>
                    <a:pt x="15" y="0"/>
                    <a:pt x="45" y="8"/>
                  </a:cubicBezTo>
                  <a:cubicBezTo>
                    <a:pt x="75" y="16"/>
                    <a:pt x="151" y="46"/>
                    <a:pt x="181" y="54"/>
                  </a:cubicBezTo>
                  <a:cubicBezTo>
                    <a:pt x="211" y="62"/>
                    <a:pt x="218" y="58"/>
                    <a:pt x="226" y="5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grpSp>
          <p:nvGrpSpPr>
            <p:cNvPr id="36" name="Group 26"/>
            <p:cNvGrpSpPr/>
            <p:nvPr/>
          </p:nvGrpSpPr>
          <p:grpSpPr bwMode="auto">
            <a:xfrm rot="1993973">
              <a:off x="3460750" y="2436039"/>
              <a:ext cx="720725" cy="719137"/>
              <a:chOff x="1519" y="1480"/>
              <a:chExt cx="454" cy="453"/>
            </a:xfrm>
          </p:grpSpPr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227" cy="22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39" name="Group 45"/>
            <p:cNvGrpSpPr/>
            <p:nvPr/>
          </p:nvGrpSpPr>
          <p:grpSpPr bwMode="auto">
            <a:xfrm rot="4271252">
              <a:off x="3558381" y="2909908"/>
              <a:ext cx="720725" cy="719138"/>
              <a:chOff x="1519" y="1480"/>
              <a:chExt cx="454" cy="453"/>
            </a:xfrm>
          </p:grpSpPr>
          <p:sp>
            <p:nvSpPr>
              <p:cNvPr id="40" name="Line 46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227" cy="22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4911725" y="3072626"/>
              <a:ext cx="0" cy="749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3438525" y="3093264"/>
              <a:ext cx="0" cy="749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3068638" y="3447276"/>
              <a:ext cx="747712" cy="42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sp>
        <p:nvSpPr>
          <p:cNvPr id="47" name="淘宝网Chenying0907出品 46"/>
          <p:cNvSpPr txBox="1"/>
          <p:nvPr/>
        </p:nvSpPr>
        <p:spPr>
          <a:xfrm>
            <a:off x="3415665" y="2019935"/>
            <a:ext cx="415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逻辑填空</a:t>
            </a: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60"/>
                            </p:stCondLst>
                            <p:childTnLst>
                              <p:par>
                                <p:cTn id="1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 noChangeArrowheads="1"/>
          </p:cNvSpPr>
          <p:nvPr/>
        </p:nvSpPr>
        <p:spPr>
          <a:xfrm>
            <a:off x="630555" y="321310"/>
            <a:ext cx="7764780" cy="172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60000"/>
              <a:buFont typeface="Arial" panose="020B0604020202020204" pitchFamily="34" charset="0"/>
              <a:buChar char="▲"/>
              <a:defRPr sz="2400" kern="12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505" indent="-357505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0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考纲要求</a:t>
            </a:r>
            <a:endParaRPr lang="zh-CN" altLang="en-US" b="1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考查考生“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准确、得体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地遣词用字”的基本能力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箭头 5"/>
          <p:cNvSpPr/>
          <p:nvPr/>
        </p:nvSpPr>
        <p:spPr>
          <a:xfrm rot="-3540000">
            <a:off x="2942590" y="1774825"/>
            <a:ext cx="800100" cy="200660"/>
          </a:xfrm>
          <a:prstGeom prst="leftArrow">
            <a:avLst>
              <a:gd name="adj1" fmla="val 50000"/>
              <a:gd name="adj2" fmla="val 50029"/>
            </a:avLst>
          </a:prstGeom>
          <a:solidFill>
            <a:srgbClr val="FF9BA2"/>
          </a:solidFill>
          <a:ln w="25400" cap="flat" cmpd="sng">
            <a:solidFill>
              <a:srgbClr val="BC030E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 eaLnBrk="0" hangingPunct="0"/>
            <a:endParaRPr lang="zh-CN" altLang="en-US" sz="28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左箭头 4"/>
          <p:cNvSpPr/>
          <p:nvPr/>
        </p:nvSpPr>
        <p:spPr>
          <a:xfrm rot="-7800000">
            <a:off x="4461510" y="1752600"/>
            <a:ext cx="800100" cy="193675"/>
          </a:xfrm>
          <a:prstGeom prst="leftArrow">
            <a:avLst>
              <a:gd name="adj1" fmla="val 50000"/>
              <a:gd name="adj2" fmla="val 50029"/>
            </a:avLst>
          </a:prstGeom>
          <a:solidFill>
            <a:srgbClr val="FF9BA2"/>
          </a:solidFill>
          <a:ln w="25400" cap="flat" cmpd="sng">
            <a:solidFill>
              <a:srgbClr val="BC030E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 eaLnBrk="0" hangingPunct="0"/>
            <a:endParaRPr lang="zh-CN" altLang="en-US" sz="28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2785" y="2341880"/>
            <a:ext cx="167195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选项辨析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0588" y="2341868"/>
            <a:ext cx="167957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语境分析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3401060" y="2442845"/>
            <a:ext cx="1515110" cy="25908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01060" y="2802255"/>
            <a:ext cx="16052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结合考虑</a:t>
            </a:r>
            <a:endParaRPr lang="zh-CN" altLang="en-US" sz="28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bldLvl="0" animBg="1"/>
      <p:bldP spid="6" grpId="0"/>
      <p:bldP spid="8" grpId="0"/>
      <p:bldP spid="9" grpId="0" bldLvl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525712" y="612288"/>
            <a:ext cx="3551477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一、解题思路</a:t>
            </a:r>
            <a:endParaRPr lang="zh-CN" altLang="en-US" sz="28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1" name="圆角矩形 4"/>
          <p:cNvSpPr>
            <a:spLocks noChangeArrowheads="1"/>
          </p:cNvSpPr>
          <p:nvPr/>
        </p:nvSpPr>
        <p:spPr bwMode="auto">
          <a:xfrm>
            <a:off x="1082993" y="1666537"/>
            <a:ext cx="2044700" cy="124142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BC030E"/>
            </a:solidFill>
            <a:rou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3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语境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3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右箭头 6"/>
          <p:cNvSpPr>
            <a:spLocks noChangeArrowheads="1"/>
          </p:cNvSpPr>
          <p:nvPr/>
        </p:nvSpPr>
        <p:spPr bwMode="auto">
          <a:xfrm>
            <a:off x="3401060" y="2056427"/>
            <a:ext cx="1277938" cy="365125"/>
          </a:xfrm>
          <a:prstGeom prst="rightArrow">
            <a:avLst>
              <a:gd name="adj1" fmla="val 50000"/>
              <a:gd name="adj2" fmla="val 49907"/>
            </a:avLst>
          </a:prstGeom>
          <a:noFill/>
          <a:ln w="25400">
            <a:solidFill>
              <a:srgbClr val="BC030E"/>
            </a:solidFill>
            <a:miter lim="800000"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sz="1800" b="0">
              <a:solidFill>
                <a:srgbClr val="FFFFFF"/>
              </a:solidFill>
              <a:latin typeface="Corbel" panose="020B0503020204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7652" name="圆角矩形 5"/>
          <p:cNvSpPr>
            <a:spLocks noChangeArrowheads="1"/>
          </p:cNvSpPr>
          <p:nvPr/>
        </p:nvSpPr>
        <p:spPr bwMode="auto">
          <a:xfrm>
            <a:off x="5095480" y="1866562"/>
            <a:ext cx="2044700" cy="8413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BC030E"/>
            </a:solidFill>
            <a:rou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确定答案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946150" y="387985"/>
            <a:ext cx="6500495" cy="857250"/>
          </a:xfrm>
          <a:prstGeom prst="rect">
            <a:avLst/>
          </a:prstGeom>
        </p:spPr>
        <p:txBody>
          <a:bodyPr vert="horz" lIns="288000" tIns="7200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二</a:t>
            </a:r>
            <a:r>
              <a:rPr lang="en-US" altLang="zh-CN" sz="2800" dirty="0">
                <a:solidFill>
                  <a:schemeClr val="tx1"/>
                </a:solidFill>
              </a:rPr>
              <a:t>. </a:t>
            </a:r>
            <a:r>
              <a:rPr lang="zh-CN" altLang="en-US" sz="2800" dirty="0">
                <a:solidFill>
                  <a:schemeClr val="tx1"/>
                </a:solidFill>
              </a:rPr>
              <a:t>解题技巧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文本框 28679"/>
          <p:cNvSpPr txBox="1">
            <a:spLocks noChangeArrowheads="1"/>
          </p:cNvSpPr>
          <p:nvPr/>
        </p:nvSpPr>
        <p:spPr bwMode="auto">
          <a:xfrm>
            <a:off x="156095" y="234214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dirty="0" smtClean="0">
                <a:ea typeface="微软雅黑" panose="020B0503020204020204" pitchFamily="34" charset="-122"/>
                <a:sym typeface="Arial" panose="020B0604020202020204" pitchFamily="34" charset="0"/>
              </a:rPr>
              <a:t>语境分析</a:t>
            </a:r>
            <a:endParaRPr lang="zh-CN" altLang="en-US" sz="2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左大括号 8"/>
          <p:cNvSpPr/>
          <p:nvPr/>
        </p:nvSpPr>
        <p:spPr bwMode="auto">
          <a:xfrm>
            <a:off x="1558290" y="1290955"/>
            <a:ext cx="244475" cy="2562860"/>
          </a:xfrm>
          <a:prstGeom prst="leftBrace">
            <a:avLst>
              <a:gd name="adj1" fmla="val 16040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 sz="1800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706055" y="971432"/>
            <a:ext cx="2303462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提示性词语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解释性语句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关联词语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标点符号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40000"/>
              </a:lnSpc>
            </a:pPr>
            <a:endParaRPr lang="zh-CN" altLang="en-US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 rot="10800000" flipV="1">
            <a:off x="4524670" y="905410"/>
            <a:ext cx="1905468" cy="463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感情</a:t>
            </a:r>
            <a:r>
              <a:rPr lang="en-US" altLang="zh-CN" sz="2400" dirty="0" err="1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色彩</a:t>
            </a:r>
            <a:endParaRPr lang="en-US" altLang="zh-CN" sz="2400" dirty="0" err="1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语义轻重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语素差异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语体风格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Arial" panose="020B0604020202020204" pitchFamily="34" charset="0"/>
              </a:rPr>
              <a:t>词的搭配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230000"/>
              </a:lnSpc>
            </a:pPr>
            <a:endParaRPr lang="en-US" altLang="zh-CN" sz="2400" dirty="0">
              <a:solidFill>
                <a:srgbClr val="2812AE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6598284" y="1245236"/>
            <a:ext cx="157365" cy="3054292"/>
          </a:xfrm>
          <a:prstGeom prst="rightBrace">
            <a:avLst>
              <a:gd name="adj1" fmla="val 139025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936625" y="2541847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dirty="0" smtClean="0">
                <a:ea typeface="微软雅黑" panose="020B0503020204020204" pitchFamily="34" charset="-122"/>
              </a:rPr>
              <a:t>选项辨析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5" grpId="0" bldLvl="0"/>
      <p:bldP spid="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59955" y="318770"/>
            <a:ext cx="18034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语境分析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0721"/>
          <p:cNvSpPr>
            <a:spLocks noGrp="1" noChangeArrowheads="1"/>
          </p:cNvSpPr>
          <p:nvPr/>
        </p:nvSpPr>
        <p:spPr bwMode="auto">
          <a:xfrm>
            <a:off x="1285240" y="969645"/>
            <a:ext cx="603948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.提示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性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词语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8970" y="1652270"/>
            <a:ext cx="7846695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60000"/>
              </a:lnSpc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与空格</a:t>
            </a:r>
            <a:r>
              <a:rPr lang="zh-CN" altLang="en-US" b="0" dirty="0">
                <a:ea typeface="黑体" panose="02010609060101010101" pitchFamily="49" charset="-122"/>
                <a:sym typeface="Arial" panose="020B0604020202020204" pitchFamily="34" charset="0"/>
              </a:rPr>
              <a:t>相呼应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b="0" dirty="0">
                <a:ea typeface="黑体" panose="02010609060101010101" pitchFamily="49" charset="-122"/>
                <a:sym typeface="+mn-ea"/>
              </a:rPr>
              <a:t>词语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 eaLnBrk="0" hangingPunct="0">
              <a:lnSpc>
                <a:spcPct val="16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选择与语境提示词语相关的选项</a:t>
            </a:r>
            <a:endParaRPr lang="zh-CN" altLang="en-US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60000"/>
              </a:lnSpc>
            </a:pPr>
            <a:endParaRPr lang="zh-CN" altLang="en-US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>
              <a:lnSpc>
                <a:spcPct val="160000"/>
              </a:lnSpc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【例】《来自星星的你》</a:t>
            </a:r>
            <a:r>
              <a:rPr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这部剧</a:t>
            </a:r>
            <a:r>
              <a:rPr 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的男主</a:t>
            </a:r>
            <a:r>
              <a:rPr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实在太</a:t>
            </a:r>
            <a:r>
              <a:rPr 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，班级里的女生</a:t>
            </a:r>
            <a:r>
              <a:rPr 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天天念着要嫁给他。</a:t>
            </a:r>
            <a:endParaRPr 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60000"/>
              </a:lnSpc>
            </a:pPr>
            <a:r>
              <a:rPr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A.</a:t>
            </a:r>
            <a:r>
              <a:rPr 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帅气</a:t>
            </a:r>
            <a:r>
              <a:rPr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B.</a:t>
            </a:r>
            <a:r>
              <a:rPr 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丑陋</a:t>
            </a:r>
            <a:endParaRPr 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59955" y="318770"/>
            <a:ext cx="18034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语境分析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6865"/>
          <p:cNvSpPr>
            <a:spLocks noGrp="1" noChangeArrowheads="1"/>
          </p:cNvSpPr>
          <p:nvPr/>
        </p:nvSpPr>
        <p:spPr bwMode="auto">
          <a:xfrm>
            <a:off x="2313940" y="543560"/>
            <a:ext cx="394462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 dirty="0">
                <a:latin typeface="+mj-ea"/>
                <a:ea typeface="+mj-ea"/>
              </a:rPr>
              <a:t>                        </a:t>
            </a:r>
            <a:r>
              <a:rPr lang="zh-CN" altLang="en-US" sz="3600" dirty="0">
                <a:solidFill>
                  <a:srgbClr val="0033CC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latin typeface="+mj-ea"/>
                <a:ea typeface="+mj-ea"/>
                <a:sym typeface="Arial" panose="020B0604020202020204" pitchFamily="34" charset="0"/>
              </a:rPr>
              <a:t>2.解释性语句</a:t>
            </a:r>
            <a:endParaRPr lang="zh-CN" altLang="en-US" sz="2800" dirty="0"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" name="文本框 36866"/>
          <p:cNvSpPr txBox="1">
            <a:spLocks noChangeArrowheads="1"/>
          </p:cNvSpPr>
          <p:nvPr/>
        </p:nvSpPr>
        <p:spPr bwMode="auto">
          <a:xfrm>
            <a:off x="609611" y="1453183"/>
            <a:ext cx="10052311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【位置】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空格附近的上下句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【标志】“或者说”“也就是说”“同样的”等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有时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也没有标志词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853690"/>
            <a:ext cx="846455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【例】</a:t>
            </a:r>
            <a:r>
              <a:rPr sz="2000" dirty="0">
                <a:latin typeface="+mj-ea"/>
                <a:ea typeface="+mj-ea"/>
              </a:rPr>
              <a:t>____真的是一种很奇妙的东西，或者说它常常是那个让我们的生命旅程充满未知和惊喜的原因，我们不期然的那次短暂的相遇……</a:t>
            </a:r>
            <a:endParaRPr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sz="2000" dirty="0">
                <a:latin typeface="+mj-ea"/>
                <a:ea typeface="+mj-ea"/>
              </a:rPr>
              <a:t>A.缘分       B.亲情</a:t>
            </a:r>
            <a:endParaRPr sz="2000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59955" y="318770"/>
            <a:ext cx="18034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语境分析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41985"/>
          <p:cNvSpPr>
            <a:spLocks noGrp="1" noChangeArrowheads="1"/>
          </p:cNvSpPr>
          <p:nvPr/>
        </p:nvSpPr>
        <p:spPr bwMode="auto">
          <a:xfrm>
            <a:off x="805939" y="2189250"/>
            <a:ext cx="3325190" cy="9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词语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177812" y="1476193"/>
            <a:ext cx="1110343" cy="253092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12027" y="1306224"/>
            <a:ext cx="1894115" cy="3236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转折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递进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并列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因果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51700" y="318770"/>
            <a:ext cx="18034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语境分析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0679" y="969663"/>
            <a:ext cx="71199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0033CC"/>
                </a:solidFill>
                <a:latin typeface="+mj-ea"/>
                <a:ea typeface="+mj-ea"/>
              </a:rPr>
              <a:t>转折关联词</a:t>
            </a:r>
            <a:endParaRPr lang="zh-CN" altLang="en-US" sz="2400" b="0" dirty="0">
              <a:solidFill>
                <a:srgbClr val="0033CC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【要点】转折前后语义相反、感情倾向相反</a:t>
            </a:r>
            <a:endParaRPr lang="zh-CN" altLang="en-US" sz="2400" b="0" dirty="0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0395" y="2487295"/>
            <a:ext cx="783463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Clr>
                <a:srgbClr val="FF0000"/>
              </a:buClr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例】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</a:rPr>
              <a:t>我看着她如此幸福的模样，不由得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满心欢喜，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</a:rPr>
              <a:t>然而一想到她明天就要嫁给老刘，又不禁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>
                <a:srgbClr val="FF0000"/>
              </a:buClr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</a:rPr>
              <a:t> A. 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心花怒放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B.万分难过</a:t>
            </a:r>
            <a:endParaRPr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p="http://schemas.openxmlformats.org/presentationml/2006/main">
  <p:tag name="ISPRING_SLIDE_ID_2" val="{7C564392-57E8-4C76-8FD7-F81660C6DCEC}"/>
  <p:tag name="GENSWF_ADVANCE_TIME" val="5.1"/>
  <p:tag name="ISPRING_CUSTOM_TIMING_USED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2292</Words>
  <Application>WPS 演示</Application>
  <PresentationFormat>全屏显示(16:9)</PresentationFormat>
  <Paragraphs>207</Paragraphs>
  <Slides>19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书体坊赵九江钢笔行书</vt:lpstr>
      <vt:lpstr>微软雅黑</vt:lpstr>
      <vt:lpstr>幼圆</vt:lpstr>
      <vt:lpstr>黑体</vt:lpstr>
      <vt:lpstr>Corbel</vt:lpstr>
      <vt:lpstr>华文中宋</vt:lpstr>
      <vt:lpstr>Arial Black</vt:lpstr>
      <vt:lpstr>Arial Unicode MS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向日葵</cp:lastModifiedBy>
  <cp:revision>195</cp:revision>
  <dcterms:created xsi:type="dcterms:W3CDTF">2017-02-08T09:08:00Z</dcterms:created>
  <dcterms:modified xsi:type="dcterms:W3CDTF">2021-07-23T12:08:41Z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EFFC4B336ADA4151AB77AD530C316BCC</vt:lpwstr>
  </property>
</Properties>
</file>