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9" r:id="rId3"/>
    <p:sldId id="260" r:id="rId4"/>
    <p:sldId id="266" r:id="rId5"/>
    <p:sldId id="261" r:id="rId6"/>
    <p:sldId id="262" r:id="rId7"/>
    <p:sldId id="263" r:id="rId8"/>
    <p:sldId id="272" r:id="rId9"/>
    <p:sldId id="267" r:id="rId10"/>
    <p:sldId id="268" r:id="rId11"/>
    <p:sldId id="274" r:id="rId12"/>
    <p:sldId id="275" r:id="rId13"/>
    <p:sldId id="270" r:id="rId14"/>
    <p:sldId id="264" r:id="rId15"/>
    <p:sldId id="273" r:id="rId16"/>
    <p:sldId id="265" r:id="rId17"/>
  </p:sldIdLst>
  <p:sldSz cx="12192000" cy="6858000"/>
  <p:notesSz cx="6858000" cy="9144000"/>
  <p:custShowLst>
    <p:custShow name="Zielpräsentation 1" id="0">
      <p:sldLst>
        <p:sld r:id="rId8"/>
      </p:sldLst>
    </p:custShow>
  </p:custShowLst>
  <p:defaultTextStyle>
    <a:defPPr>
      <a:defRPr lang="de-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E1E1E1"/>
    <a:srgbClr val="6C7F85"/>
    <a:srgbClr val="3B4A52"/>
    <a:srgbClr val="6D7E85"/>
    <a:srgbClr val="AEBABD"/>
    <a:srgbClr val="667F8F"/>
    <a:srgbClr val="EDEA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178"/>
    <p:restoredTop sz="66195"/>
  </p:normalViewPr>
  <p:slideViewPr>
    <p:cSldViewPr snapToGrid="0">
      <p:cViewPr>
        <p:scale>
          <a:sx n="95" d="100"/>
          <a:sy n="95" d="100"/>
        </p:scale>
        <p:origin x="152" y="-5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0AAFF-42A0-CD4C-9F02-C233C89D652D}" type="datetimeFigureOut">
              <a:rPr lang="de-US" smtClean="0"/>
              <a:t>3/12/23</a:t>
            </a:fld>
            <a:endParaRPr lang="de-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5635A-3EED-884E-8281-8637E6D4C67C}" type="slidenum">
              <a:rPr lang="de-US" smtClean="0"/>
              <a:t>‹Nr.›</a:t>
            </a:fld>
            <a:endParaRPr lang="de-US"/>
          </a:p>
        </p:txBody>
      </p:sp>
    </p:spTree>
    <p:extLst>
      <p:ext uri="{BB962C8B-B14F-4D97-AF65-F5344CB8AC3E}">
        <p14:creationId xmlns:p14="http://schemas.microsoft.com/office/powerpoint/2010/main" val="403764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US" dirty="0"/>
              <a:t>Welcome to our Reproducibility Study about the question if vehicle registrations improved urbain air quality in japan. </a:t>
            </a:r>
          </a:p>
          <a:p>
            <a:r>
              <a:rPr lang="de-US" dirty="0"/>
              <a:t>THe original study was conducted by Nidhitateno and Burke 2020. </a:t>
            </a:r>
          </a:p>
        </p:txBody>
      </p:sp>
      <p:sp>
        <p:nvSpPr>
          <p:cNvPr id="4" name="Foliennummernplatzhalter 3"/>
          <p:cNvSpPr>
            <a:spLocks noGrp="1"/>
          </p:cNvSpPr>
          <p:nvPr>
            <p:ph type="sldNum" sz="quarter" idx="5"/>
          </p:nvPr>
        </p:nvSpPr>
        <p:spPr/>
        <p:txBody>
          <a:bodyPr/>
          <a:lstStyle/>
          <a:p>
            <a:fld id="{7DB5635A-3EED-884E-8281-8637E6D4C67C}" type="slidenum">
              <a:rPr lang="de-US" smtClean="0"/>
              <a:t>1</a:t>
            </a:fld>
            <a:endParaRPr lang="de-US"/>
          </a:p>
        </p:txBody>
      </p:sp>
    </p:spTree>
    <p:extLst>
      <p:ext uri="{BB962C8B-B14F-4D97-AF65-F5344CB8AC3E}">
        <p14:creationId xmlns:p14="http://schemas.microsoft.com/office/powerpoint/2010/main" val="4069427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Jorit</a:t>
            </a:r>
            <a:r>
              <a:rPr lang="en-US" dirty="0"/>
              <a:t>: </a:t>
            </a:r>
          </a:p>
          <a:p>
            <a:endParaRPr lang="en-US" dirty="0"/>
          </a:p>
          <a:p>
            <a:endParaRPr lang="en-US" dirty="0"/>
          </a:p>
          <a:p>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10</a:t>
            </a:fld>
            <a:endParaRPr lang="de-US"/>
          </a:p>
        </p:txBody>
      </p:sp>
    </p:spTree>
    <p:extLst>
      <p:ext uri="{BB962C8B-B14F-4D97-AF65-F5344CB8AC3E}">
        <p14:creationId xmlns:p14="http://schemas.microsoft.com/office/powerpoint/2010/main" val="709278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endParaRPr lang="de-DE" b="0" i="0" dirty="0">
              <a:solidFill>
                <a:srgbClr val="374151"/>
              </a:solidFill>
              <a:effectLst/>
              <a:latin typeface="Söhne"/>
            </a:endParaRPr>
          </a:p>
          <a:p>
            <a:r>
              <a:rPr lang="en-US" dirty="0" err="1"/>
              <a:t>Jorit</a:t>
            </a:r>
            <a:r>
              <a:rPr lang="en-US" dirty="0"/>
              <a:t>: </a:t>
            </a:r>
          </a:p>
          <a:p>
            <a:endParaRPr lang="en-US" dirty="0"/>
          </a:p>
          <a:p>
            <a:endParaRPr lang="en-US" dirty="0"/>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11</a:t>
            </a:fld>
            <a:endParaRPr lang="de-US"/>
          </a:p>
        </p:txBody>
      </p:sp>
    </p:spTree>
    <p:extLst>
      <p:ext uri="{BB962C8B-B14F-4D97-AF65-F5344CB8AC3E}">
        <p14:creationId xmlns:p14="http://schemas.microsoft.com/office/powerpoint/2010/main" val="1642918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endParaRPr lang="de-DE" b="0" i="0" dirty="0">
              <a:solidFill>
                <a:srgbClr val="374151"/>
              </a:solidFill>
              <a:effectLst/>
              <a:latin typeface="Söhne"/>
            </a:endParaRPr>
          </a:p>
          <a:p>
            <a:r>
              <a:rPr lang="en-US" dirty="0" err="1"/>
              <a:t>Jorit</a:t>
            </a:r>
            <a:r>
              <a:rPr lang="en-US" dirty="0"/>
              <a:t>: </a:t>
            </a:r>
          </a:p>
          <a:p>
            <a:endParaRPr lang="en-US" dirty="0"/>
          </a:p>
          <a:p>
            <a:endParaRPr lang="en-US" dirty="0"/>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12</a:t>
            </a:fld>
            <a:endParaRPr lang="de-US"/>
          </a:p>
        </p:txBody>
      </p:sp>
    </p:spTree>
    <p:extLst>
      <p:ext uri="{BB962C8B-B14F-4D97-AF65-F5344CB8AC3E}">
        <p14:creationId xmlns:p14="http://schemas.microsoft.com/office/powerpoint/2010/main" val="3200640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err="1">
                <a:solidFill>
                  <a:srgbClr val="374151"/>
                </a:solidFill>
                <a:effectLst/>
                <a:latin typeface="Söhne"/>
              </a:rPr>
              <a:t>Jorit</a:t>
            </a:r>
            <a:r>
              <a:rPr lang="de-DE" b="0" i="0" dirty="0">
                <a:solidFill>
                  <a:srgbClr val="374151"/>
                </a:solidFill>
                <a:effectLst/>
                <a:latin typeface="Söhne"/>
              </a:rPr>
              <a:t>: </a:t>
            </a:r>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pPr algn="l"/>
            <a:endParaRPr lang="de-DE" b="0" i="0" dirty="0">
              <a:solidFill>
                <a:srgbClr val="374151"/>
              </a:solidFill>
              <a:effectLst/>
              <a:latin typeface="Söhne"/>
            </a:endParaRPr>
          </a:p>
        </p:txBody>
      </p:sp>
      <p:sp>
        <p:nvSpPr>
          <p:cNvPr id="4" name="Foliennummernplatzhalter 3"/>
          <p:cNvSpPr>
            <a:spLocks noGrp="1"/>
          </p:cNvSpPr>
          <p:nvPr>
            <p:ph type="sldNum" sz="quarter" idx="5"/>
          </p:nvPr>
        </p:nvSpPr>
        <p:spPr/>
        <p:txBody>
          <a:bodyPr/>
          <a:lstStyle/>
          <a:p>
            <a:fld id="{7DB5635A-3EED-884E-8281-8637E6D4C67C}" type="slidenum">
              <a:rPr lang="de-US" smtClean="0"/>
              <a:t>13</a:t>
            </a:fld>
            <a:endParaRPr lang="de-US"/>
          </a:p>
        </p:txBody>
      </p:sp>
    </p:spTree>
    <p:extLst>
      <p:ext uri="{BB962C8B-B14F-4D97-AF65-F5344CB8AC3E}">
        <p14:creationId xmlns:p14="http://schemas.microsoft.com/office/powerpoint/2010/main" val="2493983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US" dirty="0"/>
              <a:t>Jorit: </a:t>
            </a:r>
          </a:p>
          <a:p>
            <a:endParaRPr lang="de-US" dirty="0"/>
          </a:p>
          <a:p>
            <a:endParaRPr lang="de-US" dirty="0"/>
          </a:p>
        </p:txBody>
      </p:sp>
      <p:sp>
        <p:nvSpPr>
          <p:cNvPr id="4" name="Foliennummernplatzhalter 3"/>
          <p:cNvSpPr>
            <a:spLocks noGrp="1"/>
          </p:cNvSpPr>
          <p:nvPr>
            <p:ph type="sldNum" sz="quarter" idx="5"/>
          </p:nvPr>
        </p:nvSpPr>
        <p:spPr/>
        <p:txBody>
          <a:bodyPr/>
          <a:lstStyle/>
          <a:p>
            <a:fld id="{7DB5635A-3EED-884E-8281-8637E6D4C67C}" type="slidenum">
              <a:rPr lang="de-US" smtClean="0"/>
              <a:t>14</a:t>
            </a:fld>
            <a:endParaRPr lang="de-US"/>
          </a:p>
        </p:txBody>
      </p:sp>
    </p:spTree>
    <p:extLst>
      <p:ext uri="{BB962C8B-B14F-4D97-AF65-F5344CB8AC3E}">
        <p14:creationId xmlns:p14="http://schemas.microsoft.com/office/powerpoint/2010/main" val="893280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Jorit</a:t>
            </a:r>
            <a:r>
              <a:rPr lang="en-US" dirty="0"/>
              <a:t>: </a:t>
            </a:r>
          </a:p>
          <a:p>
            <a:endParaRPr lang="en-US" dirty="0"/>
          </a:p>
          <a:p>
            <a:endParaRPr lang="en-US" dirty="0"/>
          </a:p>
          <a:p>
            <a:r>
              <a:rPr lang="en-US" dirty="0" err="1"/>
              <a:t>Unklar</a:t>
            </a:r>
            <a:r>
              <a:rPr lang="en-US" dirty="0"/>
              <a:t> </a:t>
            </a:r>
            <a:r>
              <a:rPr lang="en-US" dirty="0" err="1"/>
              <a:t>wie</a:t>
            </a:r>
            <a:r>
              <a:rPr lang="en-US" dirty="0"/>
              <a:t> </a:t>
            </a:r>
            <a:r>
              <a:rPr lang="en-US" dirty="0" err="1"/>
              <a:t>Wetterdaten</a:t>
            </a:r>
            <a:r>
              <a:rPr lang="en-US" dirty="0"/>
              <a:t> </a:t>
            </a:r>
            <a:r>
              <a:rPr lang="en-US" dirty="0" err="1"/>
              <a:t>modelliert</a:t>
            </a:r>
            <a:r>
              <a:rPr lang="en-US" dirty="0"/>
              <a:t> </a:t>
            </a:r>
            <a:r>
              <a:rPr lang="en-US" dirty="0" err="1"/>
              <a:t>worden</a:t>
            </a:r>
            <a:r>
              <a:rPr lang="en-US" dirty="0"/>
              <a:t> </a:t>
            </a:r>
            <a:r>
              <a:rPr lang="en-US" dirty="0" err="1"/>
              <a:t>sind</a:t>
            </a:r>
            <a:r>
              <a:rPr lang="en-US" dirty="0"/>
              <a:t>. </a:t>
            </a:r>
          </a:p>
          <a:p>
            <a:r>
              <a:rPr lang="en-US" dirty="0"/>
              <a:t>Hourly Maximum </a:t>
            </a:r>
            <a:r>
              <a:rPr lang="en-US" dirty="0" err="1"/>
              <a:t>vergleichen</a:t>
            </a:r>
            <a:r>
              <a:rPr lang="en-US" dirty="0"/>
              <a:t> </a:t>
            </a:r>
          </a:p>
          <a:p>
            <a:r>
              <a:rPr lang="en-US" dirty="0" err="1"/>
              <a:t>Weniger</a:t>
            </a:r>
            <a:r>
              <a:rPr lang="en-US" dirty="0"/>
              <a:t> </a:t>
            </a:r>
            <a:r>
              <a:rPr lang="en-US" dirty="0" err="1"/>
              <a:t>Daten</a:t>
            </a:r>
            <a:r>
              <a:rPr lang="en-US" dirty="0"/>
              <a:t>  (5 observations less) </a:t>
            </a:r>
          </a:p>
          <a:p>
            <a:endParaRPr lang="en-US" dirty="0"/>
          </a:p>
          <a:p>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15</a:t>
            </a:fld>
            <a:endParaRPr lang="de-US"/>
          </a:p>
        </p:txBody>
      </p:sp>
    </p:spTree>
    <p:extLst>
      <p:ext uri="{BB962C8B-B14F-4D97-AF65-F5344CB8AC3E}">
        <p14:creationId xmlns:p14="http://schemas.microsoft.com/office/powerpoint/2010/main" val="1801374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Jorit</a:t>
            </a:r>
            <a:r>
              <a:rPr lang="en-US" dirty="0"/>
              <a:t>: </a:t>
            </a:r>
          </a:p>
          <a:p>
            <a:endParaRPr lang="en-US" dirty="0"/>
          </a:p>
          <a:p>
            <a:endParaRPr lang="en-US" dirty="0"/>
          </a:p>
          <a:p>
            <a:endParaRPr lang="en-US" dirty="0"/>
          </a:p>
          <a:p>
            <a:endParaRPr lang="en-US" dirty="0"/>
          </a:p>
          <a:p>
            <a:endParaRPr lang="en-US" dirty="0"/>
          </a:p>
          <a:p>
            <a:endParaRPr lang="en-US" dirty="0"/>
          </a:p>
          <a:p>
            <a:r>
              <a:rPr lang="en-US" dirty="0"/>
              <a:t>___</a:t>
            </a:r>
          </a:p>
          <a:p>
            <a:r>
              <a:rPr lang="en-US" dirty="0"/>
              <a:t>The paper "Particulate air pollution, birth outcomes, and infant mortality: Evidence from Japan’s automobile emission control law of 1992" by Inoue, </a:t>
            </a:r>
            <a:r>
              <a:rPr lang="en-US" dirty="0" err="1"/>
              <a:t>Nunokawa</a:t>
            </a:r>
            <a:r>
              <a:rPr lang="en-US" dirty="0"/>
              <a:t>, </a:t>
            </a:r>
            <a:r>
              <a:rPr lang="en-US" dirty="0" err="1"/>
              <a:t>Kurisu</a:t>
            </a:r>
            <a:r>
              <a:rPr lang="en-US" dirty="0"/>
              <a:t>, and Ogasawara (2020) examines the impact of the Automobile NOx Law of 1992 on air pollutants and fetal and infant health outcomes in Japan. The study finds using a fixed effects model and a </a:t>
            </a:r>
            <a:r>
              <a:rPr lang="en-US" dirty="0" err="1"/>
              <a:t>DiD</a:t>
            </a:r>
            <a:r>
              <a:rPr lang="en-US" dirty="0"/>
              <a:t> approach that the regulation led to a 5% reduction in NOx levels and an 11% reduction in SO2 levels. The treatment group consists of 196 </a:t>
            </a:r>
            <a:r>
              <a:rPr lang="de-DE" b="0" i="0" dirty="0" err="1">
                <a:solidFill>
                  <a:srgbClr val="374151"/>
                </a:solidFill>
                <a:effectLst/>
                <a:latin typeface="Söhne"/>
              </a:rPr>
              <a:t>boroughs</a:t>
            </a:r>
            <a:r>
              <a:rPr lang="en-US" dirty="0"/>
              <a:t> and 194 boroughs in non-regulated areas belong to the control group. Therefore the findings of Inoue, </a:t>
            </a:r>
            <a:r>
              <a:rPr lang="en-US" dirty="0" err="1"/>
              <a:t>Nunokawa</a:t>
            </a:r>
            <a:r>
              <a:rPr lang="en-US" dirty="0"/>
              <a:t>, </a:t>
            </a:r>
            <a:r>
              <a:rPr lang="en-US" dirty="0" err="1"/>
              <a:t>Kurisu</a:t>
            </a:r>
            <a:r>
              <a:rPr lang="en-US" dirty="0"/>
              <a:t>, and Ogasawara (2020) are consistent with the results of the study by </a:t>
            </a:r>
            <a:r>
              <a:rPr lang="en-US" dirty="0" err="1"/>
              <a:t>Nishitateno</a:t>
            </a:r>
            <a:r>
              <a:rPr lang="en-US" dirty="0"/>
              <a:t> and Burke (2020), as well as our own findings. All studies employed the difference-in-differences (</a:t>
            </a:r>
            <a:r>
              <a:rPr lang="en-US" dirty="0" err="1"/>
              <a:t>DiD</a:t>
            </a:r>
            <a:r>
              <a:rPr lang="en-US" dirty="0"/>
              <a:t>) method to analyze the impacts of vehicle regulations on air quality in Japan. A big difference between the studies is that the number of observations varies, with Inoue et al. having 14,085 monitoring stations, </a:t>
            </a:r>
            <a:r>
              <a:rPr lang="en-US" dirty="0" err="1"/>
              <a:t>Nishitano</a:t>
            </a:r>
            <a:r>
              <a:rPr lang="en-US" dirty="0"/>
              <a:t> et al. having 90,430, and our study having 90,425. </a:t>
            </a:r>
          </a:p>
          <a:p>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16</a:t>
            </a:fld>
            <a:endParaRPr lang="de-US"/>
          </a:p>
        </p:txBody>
      </p:sp>
    </p:spTree>
    <p:extLst>
      <p:ext uri="{BB962C8B-B14F-4D97-AF65-F5344CB8AC3E}">
        <p14:creationId xmlns:p14="http://schemas.microsoft.com/office/powerpoint/2010/main" val="1556825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374151"/>
                </a:solidFill>
                <a:effectLst/>
                <a:latin typeface="Söhne"/>
              </a:rPr>
              <a:t>Michelle: </a:t>
            </a:r>
          </a:p>
          <a:p>
            <a:r>
              <a:rPr lang="de-DE" b="0" i="0" dirty="0">
                <a:solidFill>
                  <a:srgbClr val="374151"/>
                </a:solidFill>
                <a:effectLst/>
                <a:latin typeface="Söhne"/>
              </a:rPr>
              <a:t>In </a:t>
            </a:r>
            <a:r>
              <a:rPr lang="de-DE" b="0" i="0" dirty="0" err="1">
                <a:solidFill>
                  <a:srgbClr val="374151"/>
                </a:solidFill>
                <a:effectLst/>
                <a:latin typeface="Söhne"/>
              </a:rPr>
              <a:t>this</a:t>
            </a:r>
            <a:r>
              <a:rPr lang="de-DE" b="0" i="0" dirty="0">
                <a:solidFill>
                  <a:srgbClr val="374151"/>
                </a:solidFill>
                <a:effectLst/>
                <a:latin typeface="Söhne"/>
              </a:rPr>
              <a:t> </a:t>
            </a:r>
            <a:r>
              <a:rPr lang="de-DE" b="0" i="0" dirty="0" err="1">
                <a:solidFill>
                  <a:srgbClr val="374151"/>
                </a:solidFill>
                <a:effectLst/>
                <a:latin typeface="Söhne"/>
              </a:rPr>
              <a:t>presentation</a:t>
            </a:r>
            <a:r>
              <a:rPr lang="de-DE" b="0" i="0" dirty="0">
                <a:solidFill>
                  <a:srgbClr val="374151"/>
                </a:solidFill>
                <a:effectLst/>
                <a:latin typeface="Söhne"/>
              </a:rPr>
              <a:t>, </a:t>
            </a:r>
            <a:r>
              <a:rPr lang="de-DE" b="0" i="0" dirty="0" err="1">
                <a:solidFill>
                  <a:srgbClr val="374151"/>
                </a:solidFill>
                <a:effectLst/>
                <a:latin typeface="Söhne"/>
              </a:rPr>
              <a:t>we</a:t>
            </a:r>
            <a:r>
              <a:rPr lang="de-DE" b="0" i="0" dirty="0">
                <a:solidFill>
                  <a:srgbClr val="374151"/>
                </a:solidFill>
                <a:effectLst/>
                <a:latin typeface="Söhne"/>
              </a:rPr>
              <a:t> will </a:t>
            </a:r>
            <a:r>
              <a:rPr lang="de-DE" b="0" i="0" dirty="0" err="1">
                <a:solidFill>
                  <a:srgbClr val="374151"/>
                </a:solidFill>
                <a:effectLst/>
                <a:latin typeface="Söhne"/>
              </a:rPr>
              <a:t>be</a:t>
            </a:r>
            <a:r>
              <a:rPr lang="de-DE" b="0" i="0" dirty="0">
                <a:solidFill>
                  <a:srgbClr val="374151"/>
                </a:solidFill>
                <a:effectLst/>
                <a:latin typeface="Söhne"/>
              </a:rPr>
              <a:t> </a:t>
            </a:r>
            <a:r>
              <a:rPr lang="de-DE" b="0" i="0" dirty="0" err="1">
                <a:solidFill>
                  <a:srgbClr val="374151"/>
                </a:solidFill>
                <a:effectLst/>
                <a:latin typeface="Söhne"/>
              </a:rPr>
              <a:t>discussing</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motivation</a:t>
            </a:r>
            <a:r>
              <a:rPr lang="de-DE" b="0" i="0" dirty="0">
                <a:solidFill>
                  <a:srgbClr val="374151"/>
                </a:solidFill>
                <a:effectLst/>
                <a:latin typeface="Söhne"/>
              </a:rPr>
              <a:t> </a:t>
            </a:r>
            <a:r>
              <a:rPr lang="de-DE" b="0" i="0" dirty="0" err="1">
                <a:solidFill>
                  <a:srgbClr val="374151"/>
                </a:solidFill>
                <a:effectLst/>
                <a:latin typeface="Söhne"/>
              </a:rPr>
              <a:t>behind</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study</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a:t>
            </a:r>
            <a:r>
              <a:rPr lang="de-DE" b="0" i="0" dirty="0" err="1">
                <a:solidFill>
                  <a:srgbClr val="374151"/>
                </a:solidFill>
                <a:effectLst/>
                <a:latin typeface="Söhne"/>
              </a:rPr>
              <a:t>vehicular</a:t>
            </a:r>
            <a:r>
              <a:rPr lang="de-DE" b="0" i="0" dirty="0">
                <a:solidFill>
                  <a:srgbClr val="374151"/>
                </a:solidFill>
                <a:effectLst/>
                <a:latin typeface="Söhne"/>
              </a:rPr>
              <a:t> </a:t>
            </a:r>
            <a:r>
              <a:rPr lang="de-DE" b="0" i="0" dirty="0" err="1">
                <a:solidFill>
                  <a:srgbClr val="374151"/>
                </a:solidFill>
                <a:effectLst/>
                <a:latin typeface="Söhne"/>
              </a:rPr>
              <a:t>air</a:t>
            </a:r>
            <a:r>
              <a:rPr lang="de-DE" b="0" i="0" dirty="0">
                <a:solidFill>
                  <a:srgbClr val="374151"/>
                </a:solidFill>
                <a:effectLst/>
                <a:latin typeface="Söhne"/>
              </a:rPr>
              <a:t> </a:t>
            </a:r>
            <a:r>
              <a:rPr lang="de-DE" b="0" i="0" dirty="0" err="1">
                <a:solidFill>
                  <a:srgbClr val="374151"/>
                </a:solidFill>
                <a:effectLst/>
                <a:latin typeface="Söhne"/>
              </a:rPr>
              <a:t>pollution</a:t>
            </a:r>
            <a:r>
              <a:rPr lang="de-DE" b="0" i="0" dirty="0">
                <a:solidFill>
                  <a:srgbClr val="374151"/>
                </a:solidFill>
                <a:effectLst/>
                <a:latin typeface="Söhne"/>
              </a:rPr>
              <a:t> in Japan,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data</a:t>
            </a:r>
            <a:r>
              <a:rPr lang="de-DE" b="0" i="0" dirty="0">
                <a:solidFill>
                  <a:srgbClr val="374151"/>
                </a:solidFill>
                <a:effectLst/>
                <a:latin typeface="Söhne"/>
              </a:rPr>
              <a:t> </a:t>
            </a:r>
            <a:r>
              <a:rPr lang="de-DE" b="0" i="0" dirty="0" err="1">
                <a:solidFill>
                  <a:srgbClr val="374151"/>
                </a:solidFill>
                <a:effectLst/>
                <a:latin typeface="Söhne"/>
              </a:rPr>
              <a:t>sources</a:t>
            </a:r>
            <a:r>
              <a:rPr lang="de-DE" b="0" i="0" dirty="0">
                <a:solidFill>
                  <a:srgbClr val="374151"/>
                </a:solidFill>
                <a:effectLst/>
                <a:latin typeface="Söhne"/>
              </a:rPr>
              <a:t> </a:t>
            </a:r>
            <a:r>
              <a:rPr lang="de-DE" b="0" i="0" dirty="0" err="1">
                <a:solidFill>
                  <a:srgbClr val="374151"/>
                </a:solidFill>
                <a:effectLst/>
                <a:latin typeface="Söhne"/>
              </a:rPr>
              <a:t>used</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method</a:t>
            </a:r>
            <a:r>
              <a:rPr lang="de-DE" b="0" i="0" dirty="0">
                <a:solidFill>
                  <a:srgbClr val="374151"/>
                </a:solidFill>
                <a:effectLst/>
                <a:latin typeface="Söhne"/>
              </a:rPr>
              <a:t> </a:t>
            </a:r>
            <a:r>
              <a:rPr lang="de-DE" b="0" i="0" dirty="0" err="1">
                <a:solidFill>
                  <a:srgbClr val="374151"/>
                </a:solidFill>
                <a:effectLst/>
                <a:latin typeface="Söhne"/>
              </a:rPr>
              <a:t>applied</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descriptive</a:t>
            </a:r>
            <a:r>
              <a:rPr lang="de-DE" b="0" i="0" dirty="0">
                <a:solidFill>
                  <a:srgbClr val="374151"/>
                </a:solidFill>
                <a:effectLst/>
                <a:latin typeface="Söhne"/>
              </a:rPr>
              <a:t> </a:t>
            </a:r>
            <a:r>
              <a:rPr lang="de-DE" b="0" i="0" dirty="0" err="1">
                <a:solidFill>
                  <a:srgbClr val="374151"/>
                </a:solidFill>
                <a:effectLst/>
                <a:latin typeface="Söhne"/>
              </a:rPr>
              <a:t>statistics</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results</a:t>
            </a:r>
            <a:r>
              <a:rPr lang="de-DE" b="0" i="0" dirty="0">
                <a:solidFill>
                  <a:srgbClr val="374151"/>
                </a:solidFill>
                <a:effectLst/>
                <a:latin typeface="Söhne"/>
              </a:rPr>
              <a:t> </a:t>
            </a:r>
            <a:r>
              <a:rPr lang="de-DE" b="0" i="0" dirty="0" err="1">
                <a:solidFill>
                  <a:srgbClr val="374151"/>
                </a:solidFill>
                <a:effectLst/>
                <a:latin typeface="Söhne"/>
              </a:rPr>
              <a:t>obtained</a:t>
            </a:r>
            <a:r>
              <a:rPr lang="de-DE" b="0" i="0" dirty="0">
                <a:solidFill>
                  <a:srgbClr val="374151"/>
                </a:solidFill>
                <a:effectLst/>
                <a:latin typeface="Söhne"/>
              </a:rPr>
              <a:t>, and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conclusion</a:t>
            </a:r>
            <a:r>
              <a:rPr lang="de-DE" b="0" i="0" dirty="0">
                <a:solidFill>
                  <a:srgbClr val="374151"/>
                </a:solidFill>
                <a:effectLst/>
                <a:latin typeface="Söhne"/>
              </a:rPr>
              <a:t> </a:t>
            </a:r>
            <a:r>
              <a:rPr lang="de-DE" b="0" i="0" dirty="0" err="1">
                <a:solidFill>
                  <a:srgbClr val="374151"/>
                </a:solidFill>
                <a:effectLst/>
                <a:latin typeface="Söhne"/>
              </a:rPr>
              <a:t>drawn</a:t>
            </a:r>
            <a:r>
              <a:rPr lang="de-DE" b="0" i="0" dirty="0">
                <a:solidFill>
                  <a:srgbClr val="374151"/>
                </a:solidFill>
                <a:effectLst/>
                <a:latin typeface="Söhne"/>
              </a:rPr>
              <a:t>.</a:t>
            </a:r>
            <a:endParaRPr lang="de-US" dirty="0"/>
          </a:p>
        </p:txBody>
      </p:sp>
      <p:sp>
        <p:nvSpPr>
          <p:cNvPr id="4" name="Foliennummernplatzhalter 3"/>
          <p:cNvSpPr>
            <a:spLocks noGrp="1"/>
          </p:cNvSpPr>
          <p:nvPr>
            <p:ph type="sldNum" sz="quarter" idx="5"/>
          </p:nvPr>
        </p:nvSpPr>
        <p:spPr/>
        <p:txBody>
          <a:bodyPr/>
          <a:lstStyle/>
          <a:p>
            <a:fld id="{7DB5635A-3EED-884E-8281-8637E6D4C67C}" type="slidenum">
              <a:rPr lang="de-US" smtClean="0"/>
              <a:t>2</a:t>
            </a:fld>
            <a:endParaRPr lang="de-US"/>
          </a:p>
        </p:txBody>
      </p:sp>
    </p:spTree>
    <p:extLst>
      <p:ext uri="{BB962C8B-B14F-4D97-AF65-F5344CB8AC3E}">
        <p14:creationId xmlns:p14="http://schemas.microsoft.com/office/powerpoint/2010/main" val="3498615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Michelle: </a:t>
            </a:r>
          </a:p>
          <a:p>
            <a:pPr algn="l"/>
            <a:endParaRPr lang="de-DE" b="0" i="0" dirty="0">
              <a:effectLst/>
              <a:latin typeface="Söhne"/>
            </a:endParaRPr>
          </a:p>
          <a:p>
            <a:pPr algn="l"/>
            <a:r>
              <a:rPr lang="de-DE" b="0" i="0" dirty="0" err="1">
                <a:effectLst/>
                <a:latin typeface="Söhne"/>
              </a:rPr>
              <a:t>Concerns</a:t>
            </a:r>
            <a:r>
              <a:rPr lang="de-DE" b="0" i="0" dirty="0">
                <a:effectLst/>
                <a:latin typeface="Söhne"/>
              </a:rPr>
              <a:t> </a:t>
            </a:r>
            <a:r>
              <a:rPr lang="de-DE" b="0" i="0" dirty="0" err="1">
                <a:effectLst/>
                <a:latin typeface="Söhne"/>
              </a:rPr>
              <a:t>about</a:t>
            </a:r>
            <a:r>
              <a:rPr lang="de-DE" b="0" i="0" dirty="0">
                <a:effectLst/>
                <a:latin typeface="Söhne"/>
              </a:rPr>
              <a:t> </a:t>
            </a:r>
            <a:r>
              <a:rPr lang="de-DE" b="0" i="0" dirty="0" err="1">
                <a:effectLst/>
                <a:latin typeface="Söhne"/>
              </a:rPr>
              <a:t>the</a:t>
            </a:r>
            <a:r>
              <a:rPr lang="de-DE" b="0" i="0" dirty="0">
                <a:effectLst/>
                <a:latin typeface="Söhne"/>
              </a:rPr>
              <a:t> </a:t>
            </a:r>
            <a:r>
              <a:rPr lang="de-DE" b="0" i="0" dirty="0" err="1">
                <a:effectLst/>
                <a:latin typeface="Söhne"/>
              </a:rPr>
              <a:t>harmful</a:t>
            </a:r>
            <a:r>
              <a:rPr lang="de-DE" b="0" i="0" dirty="0">
                <a:effectLst/>
                <a:latin typeface="Söhne"/>
              </a:rPr>
              <a:t> </a:t>
            </a:r>
            <a:r>
              <a:rPr lang="de-DE" b="0" i="0" dirty="0" err="1">
                <a:effectLst/>
                <a:latin typeface="Söhne"/>
              </a:rPr>
              <a:t>effects</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vehicular</a:t>
            </a:r>
            <a:r>
              <a:rPr lang="de-DE" b="0" i="0" dirty="0">
                <a:effectLst/>
                <a:latin typeface="Söhne"/>
              </a:rPr>
              <a:t> </a:t>
            </a:r>
            <a:r>
              <a:rPr lang="de-DE" b="0" i="0" dirty="0" err="1">
                <a:effectLst/>
                <a:latin typeface="Söhne"/>
              </a:rPr>
              <a:t>air</a:t>
            </a:r>
            <a:r>
              <a:rPr lang="de-DE" b="0" i="0" dirty="0">
                <a:effectLst/>
                <a:latin typeface="Söhne"/>
              </a:rPr>
              <a:t> </a:t>
            </a:r>
            <a:r>
              <a:rPr lang="de-DE" b="0" i="0" dirty="0" err="1">
                <a:effectLst/>
                <a:latin typeface="Söhne"/>
              </a:rPr>
              <a:t>pollution</a:t>
            </a:r>
            <a:r>
              <a:rPr lang="de-DE" b="0" i="0" dirty="0">
                <a:effectLst/>
                <a:latin typeface="Söhne"/>
              </a:rPr>
              <a:t> </a:t>
            </a:r>
            <a:r>
              <a:rPr lang="de-DE" b="0" i="0" dirty="0" err="1">
                <a:effectLst/>
                <a:latin typeface="Söhne"/>
              </a:rPr>
              <a:t>have</a:t>
            </a:r>
            <a:r>
              <a:rPr lang="de-DE" b="0" i="0" dirty="0">
                <a:effectLst/>
                <a:latin typeface="Söhne"/>
              </a:rPr>
              <a:t> </a:t>
            </a:r>
            <a:r>
              <a:rPr lang="de-DE" b="0" i="0" dirty="0" err="1">
                <a:effectLst/>
                <a:latin typeface="Söhne"/>
              </a:rPr>
              <a:t>been</a:t>
            </a:r>
            <a:r>
              <a:rPr lang="de-DE" b="0" i="0" dirty="0">
                <a:effectLst/>
                <a:latin typeface="Söhne"/>
              </a:rPr>
              <a:t> </a:t>
            </a:r>
            <a:r>
              <a:rPr lang="de-DE" b="0" i="0" dirty="0" err="1">
                <a:effectLst/>
                <a:latin typeface="Söhne"/>
              </a:rPr>
              <a:t>raised</a:t>
            </a:r>
            <a:r>
              <a:rPr lang="de-DE" b="0" i="0" dirty="0">
                <a:effectLst/>
                <a:latin typeface="Söhne"/>
              </a:rPr>
              <a:t> </a:t>
            </a:r>
            <a:r>
              <a:rPr lang="de-DE" b="0" i="0" dirty="0" err="1">
                <a:effectLst/>
                <a:latin typeface="Söhne"/>
              </a:rPr>
              <a:t>by</a:t>
            </a:r>
            <a:r>
              <a:rPr lang="de-DE" b="0" i="0" dirty="0">
                <a:effectLst/>
                <a:latin typeface="Söhne"/>
              </a:rPr>
              <a:t> </a:t>
            </a:r>
            <a:r>
              <a:rPr lang="de-DE" b="0" i="0" dirty="0" err="1">
                <a:effectLst/>
                <a:latin typeface="Söhne"/>
              </a:rPr>
              <a:t>residents</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metropolitan</a:t>
            </a:r>
            <a:r>
              <a:rPr lang="de-DE" b="0" i="0" dirty="0">
                <a:effectLst/>
                <a:latin typeface="Söhne"/>
              </a:rPr>
              <a:t> </a:t>
            </a:r>
            <a:r>
              <a:rPr lang="de-DE" b="0" i="0" dirty="0" err="1">
                <a:effectLst/>
                <a:latin typeface="Söhne"/>
              </a:rPr>
              <a:t>areas</a:t>
            </a:r>
            <a:r>
              <a:rPr lang="de-DE" b="0" i="0" dirty="0">
                <a:effectLst/>
                <a:latin typeface="Söhne"/>
              </a:rPr>
              <a:t> in </a:t>
            </a:r>
            <a:r>
              <a:rPr lang="de-DE" b="0" i="0" dirty="0" err="1">
                <a:effectLst/>
                <a:latin typeface="Söhne"/>
              </a:rPr>
              <a:t>japan</a:t>
            </a:r>
            <a:r>
              <a:rPr lang="de-DE" b="0" i="0" dirty="0">
                <a:effectLst/>
                <a:latin typeface="Söhne"/>
              </a:rPr>
              <a:t> </a:t>
            </a:r>
            <a:r>
              <a:rPr lang="de-DE" b="0" i="0" dirty="0" err="1">
                <a:effectLst/>
                <a:latin typeface="Söhne"/>
              </a:rPr>
              <a:t>for</a:t>
            </a:r>
            <a:r>
              <a:rPr lang="de-DE" b="0" i="0" dirty="0">
                <a:effectLst/>
                <a:latin typeface="Söhne"/>
              </a:rPr>
              <a:t> </a:t>
            </a:r>
            <a:r>
              <a:rPr lang="de-DE" b="0" i="0" dirty="0" err="1">
                <a:effectLst/>
                <a:latin typeface="Söhne"/>
              </a:rPr>
              <a:t>many</a:t>
            </a:r>
            <a:r>
              <a:rPr lang="de-DE" b="0" i="0" dirty="0">
                <a:effectLst/>
                <a:latin typeface="Söhne"/>
              </a:rPr>
              <a:t> </a:t>
            </a:r>
            <a:r>
              <a:rPr lang="de-DE" b="0" i="0" dirty="0" err="1">
                <a:effectLst/>
                <a:latin typeface="Söhne"/>
              </a:rPr>
              <a:t>years</a:t>
            </a:r>
            <a:r>
              <a:rPr lang="de-DE" b="0" i="0" dirty="0">
                <a:effectLst/>
                <a:latin typeface="Söhne"/>
              </a:rPr>
              <a:t>. In 1978, a </a:t>
            </a:r>
            <a:r>
              <a:rPr lang="de-DE" b="0" i="0" dirty="0" err="1">
                <a:effectLst/>
                <a:latin typeface="Söhne"/>
              </a:rPr>
              <a:t>group</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residents</a:t>
            </a:r>
            <a:r>
              <a:rPr lang="de-DE" b="0" i="0" dirty="0">
                <a:effectLst/>
                <a:latin typeface="Söhne"/>
              </a:rPr>
              <a:t> </a:t>
            </a:r>
            <a:r>
              <a:rPr lang="de-DE" b="0" i="0" dirty="0" err="1">
                <a:effectLst/>
                <a:latin typeface="Söhne"/>
              </a:rPr>
              <a:t>took</a:t>
            </a:r>
            <a:r>
              <a:rPr lang="de-DE" b="0" i="0" dirty="0">
                <a:effectLst/>
                <a:latin typeface="Söhne"/>
              </a:rPr>
              <a:t> legal </a:t>
            </a:r>
            <a:r>
              <a:rPr lang="de-DE" b="0" i="0" dirty="0" err="1">
                <a:effectLst/>
                <a:latin typeface="Söhne"/>
              </a:rPr>
              <a:t>action</a:t>
            </a:r>
            <a:r>
              <a:rPr lang="de-DE" b="0" i="0" dirty="0">
                <a:effectLst/>
                <a:latin typeface="Söhne"/>
              </a:rPr>
              <a:t> </a:t>
            </a:r>
            <a:r>
              <a:rPr lang="de-DE" b="0" i="0" dirty="0" err="1">
                <a:effectLst/>
                <a:latin typeface="Söhne"/>
              </a:rPr>
              <a:t>against</a:t>
            </a:r>
            <a:r>
              <a:rPr lang="de-DE" b="0" i="0" dirty="0">
                <a:effectLst/>
                <a:latin typeface="Söhne"/>
              </a:rPr>
              <a:t> </a:t>
            </a:r>
            <a:r>
              <a:rPr lang="de-DE" b="0" i="0" dirty="0" err="1">
                <a:effectLst/>
                <a:latin typeface="Söhne"/>
              </a:rPr>
              <a:t>the</a:t>
            </a:r>
            <a:r>
              <a:rPr lang="de-DE" b="0" i="0" dirty="0">
                <a:effectLst/>
                <a:latin typeface="Söhne"/>
              </a:rPr>
              <a:t> national </a:t>
            </a:r>
            <a:r>
              <a:rPr lang="de-DE" b="0" i="0" dirty="0" err="1">
                <a:effectLst/>
                <a:latin typeface="Söhne"/>
              </a:rPr>
              <a:t>government</a:t>
            </a:r>
            <a:r>
              <a:rPr lang="de-DE" b="0" i="0" dirty="0">
                <a:effectLst/>
                <a:latin typeface="Söhne"/>
              </a:rPr>
              <a:t>, </a:t>
            </a:r>
            <a:r>
              <a:rPr lang="de-DE" b="0" i="0" dirty="0" err="1">
                <a:effectLst/>
                <a:latin typeface="Söhne"/>
              </a:rPr>
              <a:t>expressway</a:t>
            </a:r>
            <a:r>
              <a:rPr lang="de-DE" b="0" i="0" dirty="0">
                <a:effectLst/>
                <a:latin typeface="Söhne"/>
              </a:rPr>
              <a:t> </a:t>
            </a:r>
            <a:r>
              <a:rPr lang="de-DE" b="0" i="0" dirty="0" err="1">
                <a:effectLst/>
                <a:latin typeface="Söhne"/>
              </a:rPr>
              <a:t>companies</a:t>
            </a:r>
            <a:r>
              <a:rPr lang="de-DE" b="0" i="0" dirty="0">
                <a:effectLst/>
                <a:latin typeface="Söhne"/>
              </a:rPr>
              <a:t>, and </a:t>
            </a:r>
            <a:r>
              <a:rPr lang="de-DE" b="0" i="0" dirty="0" err="1">
                <a:effectLst/>
                <a:latin typeface="Söhne"/>
              </a:rPr>
              <a:t>automakers</a:t>
            </a:r>
            <a:r>
              <a:rPr lang="de-DE" b="0" i="0" dirty="0">
                <a:effectLst/>
                <a:latin typeface="Söhne"/>
              </a:rPr>
              <a:t>, </a:t>
            </a:r>
            <a:r>
              <a:rPr lang="de-DE" b="0" i="0" dirty="0" err="1">
                <a:effectLst/>
                <a:latin typeface="Söhne"/>
              </a:rPr>
              <a:t>pointing</a:t>
            </a:r>
            <a:r>
              <a:rPr lang="de-DE" b="0" i="0" dirty="0">
                <a:effectLst/>
                <a:latin typeface="Söhne"/>
              </a:rPr>
              <a:t> out </a:t>
            </a:r>
            <a:r>
              <a:rPr lang="de-DE" b="0" i="0" dirty="0" err="1">
                <a:effectLst/>
                <a:latin typeface="Söhne"/>
              </a:rPr>
              <a:t>the</a:t>
            </a:r>
            <a:r>
              <a:rPr lang="de-DE" b="0" i="0" dirty="0">
                <a:effectLst/>
                <a:latin typeface="Söhne"/>
              </a:rPr>
              <a:t> </a:t>
            </a:r>
            <a:r>
              <a:rPr lang="de-DE" b="0" i="0" dirty="0" err="1">
                <a:effectLst/>
                <a:latin typeface="Söhne"/>
              </a:rPr>
              <a:t>health</a:t>
            </a:r>
            <a:r>
              <a:rPr lang="de-DE" b="0" i="0" dirty="0">
                <a:effectLst/>
                <a:latin typeface="Söhne"/>
              </a:rPr>
              <a:t> </a:t>
            </a:r>
            <a:r>
              <a:rPr lang="de-DE" b="0" i="0" dirty="0" err="1">
                <a:effectLst/>
                <a:latin typeface="Söhne"/>
              </a:rPr>
              <a:t>damage</a:t>
            </a:r>
            <a:r>
              <a:rPr lang="de-DE" b="0" i="0" dirty="0">
                <a:effectLst/>
                <a:latin typeface="Söhne"/>
              </a:rPr>
              <a:t> </a:t>
            </a:r>
            <a:r>
              <a:rPr lang="de-DE" b="0" i="0" dirty="0" err="1">
                <a:effectLst/>
                <a:latin typeface="Söhne"/>
              </a:rPr>
              <a:t>caused</a:t>
            </a:r>
            <a:r>
              <a:rPr lang="de-DE" b="0" i="0" dirty="0">
                <a:effectLst/>
                <a:latin typeface="Söhne"/>
              </a:rPr>
              <a:t> </a:t>
            </a:r>
            <a:r>
              <a:rPr lang="de-DE" b="0" i="0" dirty="0" err="1">
                <a:effectLst/>
                <a:latin typeface="Söhne"/>
              </a:rPr>
              <a:t>by</a:t>
            </a:r>
            <a:r>
              <a:rPr lang="de-DE" b="0" i="0" dirty="0">
                <a:effectLst/>
                <a:latin typeface="Söhne"/>
              </a:rPr>
              <a:t> </a:t>
            </a:r>
            <a:r>
              <a:rPr lang="de-DE" b="0" i="0" dirty="0" err="1">
                <a:effectLst/>
                <a:latin typeface="Söhne"/>
              </a:rPr>
              <a:t>vehicular</a:t>
            </a:r>
            <a:r>
              <a:rPr lang="de-DE" b="0" i="0" dirty="0">
                <a:effectLst/>
                <a:latin typeface="Söhne"/>
              </a:rPr>
              <a:t> </a:t>
            </a:r>
            <a:r>
              <a:rPr lang="de-DE" b="0" i="0" dirty="0" err="1">
                <a:effectLst/>
                <a:latin typeface="Söhne"/>
              </a:rPr>
              <a:t>air</a:t>
            </a:r>
            <a:r>
              <a:rPr lang="de-DE" b="0" i="0" dirty="0">
                <a:effectLst/>
                <a:latin typeface="Söhne"/>
              </a:rPr>
              <a:t> </a:t>
            </a:r>
            <a:r>
              <a:rPr lang="de-DE" b="0" i="0" dirty="0" err="1">
                <a:effectLst/>
                <a:latin typeface="Söhne"/>
              </a:rPr>
              <a:t>pollution</a:t>
            </a:r>
            <a:r>
              <a:rPr lang="de-DE" b="0" i="0" dirty="0">
                <a:effectLst/>
                <a:latin typeface="Söhne"/>
              </a:rPr>
              <a:t>.</a:t>
            </a:r>
          </a:p>
          <a:p>
            <a:pPr algn="l"/>
            <a:r>
              <a:rPr lang="de-DE" b="0" i="0" dirty="0">
                <a:effectLst/>
                <a:latin typeface="Söhne"/>
              </a:rPr>
              <a:t>The </a:t>
            </a:r>
            <a:r>
              <a:rPr lang="de-DE" b="0" i="0" dirty="0" err="1">
                <a:effectLst/>
                <a:latin typeface="Söhne"/>
              </a:rPr>
              <a:t>result</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this</a:t>
            </a:r>
            <a:r>
              <a:rPr lang="de-DE" b="0" i="0" dirty="0">
                <a:effectLst/>
                <a:latin typeface="Söhne"/>
              </a:rPr>
              <a:t> </a:t>
            </a:r>
            <a:r>
              <a:rPr lang="de-DE" b="0" i="0" dirty="0" err="1">
                <a:effectLst/>
                <a:latin typeface="Söhne"/>
              </a:rPr>
              <a:t>action</a:t>
            </a:r>
            <a:r>
              <a:rPr lang="de-DE" b="0" i="0" dirty="0">
                <a:effectLst/>
                <a:latin typeface="Söhne"/>
              </a:rPr>
              <a:t> was </a:t>
            </a:r>
            <a:r>
              <a:rPr lang="de-DE" b="0" i="0" dirty="0" err="1">
                <a:effectLst/>
                <a:latin typeface="Söhne"/>
              </a:rPr>
              <a:t>the</a:t>
            </a:r>
            <a:r>
              <a:rPr lang="de-DE" b="0" i="0" dirty="0">
                <a:effectLst/>
                <a:latin typeface="Söhne"/>
              </a:rPr>
              <a:t> </a:t>
            </a:r>
            <a:r>
              <a:rPr lang="de-DE" b="0" i="0" dirty="0" err="1">
                <a:effectLst/>
                <a:latin typeface="Söhne"/>
              </a:rPr>
              <a:t>introduction</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the</a:t>
            </a:r>
            <a:r>
              <a:rPr lang="de-DE" b="0" i="0" dirty="0">
                <a:effectLst/>
                <a:latin typeface="Söhne"/>
              </a:rPr>
              <a:t> Automobile </a:t>
            </a:r>
            <a:r>
              <a:rPr lang="de-DE" b="0" i="0" dirty="0" err="1">
                <a:effectLst/>
                <a:latin typeface="Söhne"/>
              </a:rPr>
              <a:t>NOx</a:t>
            </a:r>
            <a:r>
              <a:rPr lang="de-DE" b="0" i="0" dirty="0">
                <a:effectLst/>
                <a:latin typeface="Söhne"/>
              </a:rPr>
              <a:t> Control Law in Japan in 1992. This </a:t>
            </a:r>
            <a:r>
              <a:rPr lang="de-DE" b="0" i="0" dirty="0" err="1">
                <a:effectLst/>
                <a:latin typeface="Söhne"/>
              </a:rPr>
              <a:t>law</a:t>
            </a:r>
            <a:r>
              <a:rPr lang="de-DE" b="0" i="0" dirty="0">
                <a:effectLst/>
                <a:latin typeface="Söhne"/>
              </a:rPr>
              <a:t> </a:t>
            </a:r>
            <a:r>
              <a:rPr lang="de-DE" b="0" i="0" dirty="0" err="1">
                <a:effectLst/>
                <a:latin typeface="Söhne"/>
              </a:rPr>
              <a:t>imposed</a:t>
            </a:r>
            <a:r>
              <a:rPr lang="de-DE" b="0" i="0" dirty="0">
                <a:effectLst/>
                <a:latin typeface="Söhne"/>
              </a:rPr>
              <a:t> </a:t>
            </a:r>
            <a:r>
              <a:rPr lang="de-DE" b="0" i="0" dirty="0" err="1">
                <a:effectLst/>
                <a:latin typeface="Söhne"/>
              </a:rPr>
              <a:t>restrictions</a:t>
            </a:r>
            <a:r>
              <a:rPr lang="de-DE" b="0" i="0" dirty="0">
                <a:effectLst/>
                <a:latin typeface="Söhne"/>
              </a:rPr>
              <a:t> on </a:t>
            </a:r>
            <a:r>
              <a:rPr lang="de-DE" b="0" i="0" dirty="0" err="1">
                <a:effectLst/>
                <a:latin typeface="Söhne"/>
              </a:rPr>
              <a:t>vehicle</a:t>
            </a:r>
            <a:r>
              <a:rPr lang="de-DE" b="0" i="0" dirty="0">
                <a:effectLst/>
                <a:latin typeface="Söhne"/>
              </a:rPr>
              <a:t> </a:t>
            </a:r>
            <a:r>
              <a:rPr lang="de-DE" b="0" i="0" dirty="0" err="1">
                <a:effectLst/>
                <a:latin typeface="Söhne"/>
              </a:rPr>
              <a:t>registration</a:t>
            </a:r>
            <a:r>
              <a:rPr lang="de-DE" b="0" i="0" dirty="0">
                <a:effectLst/>
                <a:latin typeface="Söhne"/>
              </a:rPr>
              <a:t> and </a:t>
            </a:r>
            <a:r>
              <a:rPr lang="de-DE" b="0" i="0" dirty="0" err="1">
                <a:effectLst/>
                <a:latin typeface="Söhne"/>
              </a:rPr>
              <a:t>resulted</a:t>
            </a:r>
            <a:r>
              <a:rPr lang="de-DE" b="0" i="0" dirty="0">
                <a:effectLst/>
                <a:latin typeface="Söhne"/>
              </a:rPr>
              <a:t> in </a:t>
            </a:r>
            <a:r>
              <a:rPr lang="de-DE" b="0" i="0" dirty="0" err="1">
                <a:effectLst/>
                <a:latin typeface="Söhne"/>
              </a:rPr>
              <a:t>the</a:t>
            </a:r>
            <a:r>
              <a:rPr lang="de-DE" b="0" i="0" dirty="0">
                <a:effectLst/>
                <a:latin typeface="Söhne"/>
              </a:rPr>
              <a:t> </a:t>
            </a:r>
            <a:r>
              <a:rPr lang="de-DE" b="0" i="0" dirty="0" err="1">
                <a:effectLst/>
                <a:latin typeface="Söhne"/>
              </a:rPr>
              <a:t>removal</a:t>
            </a:r>
            <a:r>
              <a:rPr lang="de-DE" b="0" i="0" dirty="0">
                <a:effectLst/>
                <a:latin typeface="Söhne"/>
              </a:rPr>
              <a:t> </a:t>
            </a:r>
            <a:r>
              <a:rPr lang="de-DE" b="0" i="0" dirty="0" err="1">
                <a:effectLst/>
                <a:latin typeface="Söhne"/>
              </a:rPr>
              <a:t>of</a:t>
            </a:r>
            <a:r>
              <a:rPr lang="de-DE" b="0" i="0" dirty="0">
                <a:effectLst/>
                <a:latin typeface="Söhne"/>
              </a:rPr>
              <a:t> 2.6 </a:t>
            </a:r>
            <a:r>
              <a:rPr lang="de-DE" b="0" i="0" dirty="0" err="1">
                <a:effectLst/>
                <a:latin typeface="Söhne"/>
              </a:rPr>
              <a:t>million</a:t>
            </a:r>
            <a:r>
              <a:rPr lang="de-DE" b="0" i="0" dirty="0">
                <a:effectLst/>
                <a:latin typeface="Söhne"/>
              </a:rPr>
              <a:t> </a:t>
            </a:r>
            <a:r>
              <a:rPr lang="de-DE" b="0" i="0" dirty="0" err="1">
                <a:effectLst/>
                <a:latin typeface="Söhne"/>
              </a:rPr>
              <a:t>polluting</a:t>
            </a:r>
            <a:r>
              <a:rPr lang="de-DE" b="0" i="0" dirty="0">
                <a:effectLst/>
                <a:latin typeface="Söhne"/>
              </a:rPr>
              <a:t> </a:t>
            </a:r>
            <a:r>
              <a:rPr lang="de-DE" b="0" i="0" dirty="0" err="1">
                <a:effectLst/>
                <a:latin typeface="Söhne"/>
              </a:rPr>
              <a:t>vehicles</a:t>
            </a:r>
            <a:r>
              <a:rPr lang="de-DE" b="0" i="0" dirty="0">
                <a:effectLst/>
                <a:latin typeface="Söhne"/>
              </a:rPr>
              <a:t> </a:t>
            </a:r>
            <a:r>
              <a:rPr lang="de-DE" b="0" i="0" dirty="0" err="1">
                <a:effectLst/>
                <a:latin typeface="Söhne"/>
              </a:rPr>
              <a:t>from</a:t>
            </a:r>
            <a:r>
              <a:rPr lang="de-DE" b="0" i="0" dirty="0">
                <a:effectLst/>
                <a:latin typeface="Söhne"/>
              </a:rPr>
              <a:t> </a:t>
            </a:r>
            <a:r>
              <a:rPr lang="de-DE" b="0" i="0" dirty="0" err="1">
                <a:effectLst/>
                <a:latin typeface="Söhne"/>
              </a:rPr>
              <a:t>metropolitan</a:t>
            </a:r>
            <a:r>
              <a:rPr lang="de-DE" b="0" i="0" dirty="0">
                <a:effectLst/>
                <a:latin typeface="Söhne"/>
              </a:rPr>
              <a:t> </a:t>
            </a:r>
            <a:r>
              <a:rPr lang="de-DE" b="0" i="0" dirty="0" err="1">
                <a:effectLst/>
                <a:latin typeface="Söhne"/>
              </a:rPr>
              <a:t>areas</a:t>
            </a:r>
            <a:r>
              <a:rPr lang="de-DE" b="0" i="0" dirty="0">
                <a:effectLst/>
                <a:latin typeface="Söhne"/>
              </a:rPr>
              <a:t> </a:t>
            </a:r>
            <a:r>
              <a:rPr lang="de-DE" b="0" i="0" dirty="0" err="1">
                <a:effectLst/>
                <a:latin typeface="Söhne"/>
              </a:rPr>
              <a:t>between</a:t>
            </a:r>
            <a:r>
              <a:rPr lang="de-DE" b="0" i="0" dirty="0">
                <a:effectLst/>
                <a:latin typeface="Söhne"/>
              </a:rPr>
              <a:t> June 1992 and </a:t>
            </a:r>
            <a:r>
              <a:rPr lang="de-DE" b="0" i="0" dirty="0" err="1">
                <a:effectLst/>
                <a:latin typeface="Söhne"/>
              </a:rPr>
              <a:t>December</a:t>
            </a:r>
            <a:r>
              <a:rPr lang="de-DE" b="0" i="0" dirty="0">
                <a:effectLst/>
                <a:latin typeface="Söhne"/>
              </a:rPr>
              <a:t> 2015. The </a:t>
            </a:r>
            <a:r>
              <a:rPr lang="de-DE" b="0" i="0" dirty="0" err="1">
                <a:effectLst/>
                <a:latin typeface="Söhne"/>
              </a:rPr>
              <a:t>implementation</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the</a:t>
            </a:r>
            <a:r>
              <a:rPr lang="de-DE" b="0" i="0" dirty="0">
                <a:effectLst/>
                <a:latin typeface="Söhne"/>
              </a:rPr>
              <a:t> </a:t>
            </a:r>
            <a:r>
              <a:rPr lang="de-DE" b="0" i="0" dirty="0" err="1">
                <a:effectLst/>
                <a:latin typeface="Söhne"/>
              </a:rPr>
              <a:t>law</a:t>
            </a:r>
            <a:r>
              <a:rPr lang="de-DE" b="0" i="0" dirty="0">
                <a:effectLst/>
                <a:latin typeface="Söhne"/>
              </a:rPr>
              <a:t> </a:t>
            </a:r>
            <a:r>
              <a:rPr lang="de-DE" b="0" i="0" dirty="0" err="1">
                <a:effectLst/>
                <a:latin typeface="Söhne"/>
              </a:rPr>
              <a:t>resulted</a:t>
            </a:r>
            <a:r>
              <a:rPr lang="de-DE" b="0" i="0" dirty="0">
                <a:effectLst/>
                <a:latin typeface="Söhne"/>
              </a:rPr>
              <a:t> in a 3%-6% </a:t>
            </a:r>
            <a:r>
              <a:rPr lang="de-DE" b="0" i="0" dirty="0" err="1">
                <a:effectLst/>
                <a:latin typeface="Söhne"/>
              </a:rPr>
              <a:t>reduction</a:t>
            </a:r>
            <a:r>
              <a:rPr lang="de-DE" b="0" i="0" dirty="0">
                <a:effectLst/>
                <a:latin typeface="Söhne"/>
              </a:rPr>
              <a:t> in </a:t>
            </a:r>
            <a:r>
              <a:rPr lang="de-DE" b="0" i="0" dirty="0" err="1">
                <a:effectLst/>
                <a:latin typeface="Söhne"/>
              </a:rPr>
              <a:t>the</a:t>
            </a:r>
            <a:r>
              <a:rPr lang="de-DE" b="0" i="0" dirty="0">
                <a:effectLst/>
                <a:latin typeface="Söhne"/>
              </a:rPr>
              <a:t> </a:t>
            </a:r>
            <a:r>
              <a:rPr lang="de-DE" b="0" i="0" dirty="0" err="1">
                <a:effectLst/>
                <a:latin typeface="Söhne"/>
              </a:rPr>
              <a:t>monthly</a:t>
            </a:r>
            <a:r>
              <a:rPr lang="de-DE" b="0" i="0" dirty="0">
                <a:effectLst/>
                <a:latin typeface="Söhne"/>
              </a:rPr>
              <a:t> </a:t>
            </a:r>
            <a:r>
              <a:rPr lang="de-DE" b="0" i="0" dirty="0" err="1">
                <a:effectLst/>
                <a:latin typeface="Söhne"/>
              </a:rPr>
              <a:t>mean</a:t>
            </a:r>
            <a:r>
              <a:rPr lang="de-DE" b="0" i="0" dirty="0">
                <a:effectLst/>
                <a:latin typeface="Söhne"/>
              </a:rPr>
              <a:t> ambient </a:t>
            </a:r>
            <a:r>
              <a:rPr lang="de-DE" b="0" i="0" dirty="0" err="1">
                <a:effectLst/>
                <a:latin typeface="Söhne"/>
              </a:rPr>
              <a:t>concentration</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nitrogen</a:t>
            </a:r>
            <a:r>
              <a:rPr lang="de-DE" b="0" i="0" dirty="0">
                <a:effectLst/>
                <a:latin typeface="Söhne"/>
              </a:rPr>
              <a:t> </a:t>
            </a:r>
            <a:r>
              <a:rPr lang="de-DE" b="0" i="0" dirty="0" err="1">
                <a:effectLst/>
                <a:latin typeface="Söhne"/>
              </a:rPr>
              <a:t>dioxide</a:t>
            </a:r>
            <a:r>
              <a:rPr lang="de-DE" b="0" i="0" dirty="0">
                <a:effectLst/>
                <a:latin typeface="Söhne"/>
              </a:rPr>
              <a:t> (NO2) in </a:t>
            </a:r>
            <a:r>
              <a:rPr lang="de-DE" b="0" i="0" dirty="0" err="1">
                <a:effectLst/>
                <a:latin typeface="Söhne"/>
              </a:rPr>
              <a:t>treated</a:t>
            </a:r>
            <a:r>
              <a:rPr lang="de-DE" b="0" i="0" dirty="0">
                <a:effectLst/>
                <a:latin typeface="Söhne"/>
              </a:rPr>
              <a:t> </a:t>
            </a:r>
            <a:r>
              <a:rPr lang="de-DE" b="0" i="0" dirty="0" err="1">
                <a:effectLst/>
                <a:latin typeface="Söhne"/>
              </a:rPr>
              <a:t>areas</a:t>
            </a:r>
            <a:r>
              <a:rPr lang="de-DE" b="0" i="0" dirty="0">
                <a:effectLst/>
                <a:latin typeface="Söhne"/>
              </a:rPr>
              <a:t>.</a:t>
            </a:r>
          </a:p>
          <a:p>
            <a:pPr algn="l"/>
            <a:r>
              <a:rPr lang="de-DE" b="0" i="0" dirty="0">
                <a:effectLst/>
                <a:latin typeface="Söhne"/>
              </a:rPr>
              <a:t>This </a:t>
            </a:r>
            <a:r>
              <a:rPr lang="de-DE" b="0" i="0" dirty="0" err="1">
                <a:effectLst/>
                <a:latin typeface="Söhne"/>
              </a:rPr>
              <a:t>reduction</a:t>
            </a:r>
            <a:r>
              <a:rPr lang="de-DE" b="0" i="0" dirty="0">
                <a:effectLst/>
                <a:latin typeface="Söhne"/>
              </a:rPr>
              <a:t> in </a:t>
            </a:r>
            <a:r>
              <a:rPr lang="de-DE" b="0" i="0" dirty="0" err="1">
                <a:effectLst/>
                <a:latin typeface="Söhne"/>
              </a:rPr>
              <a:t>air</a:t>
            </a:r>
            <a:r>
              <a:rPr lang="de-DE" b="0" i="0" dirty="0">
                <a:effectLst/>
                <a:latin typeface="Söhne"/>
              </a:rPr>
              <a:t> </a:t>
            </a:r>
            <a:r>
              <a:rPr lang="de-DE" b="0" i="0" dirty="0" err="1">
                <a:effectLst/>
                <a:latin typeface="Söhne"/>
              </a:rPr>
              <a:t>pollution</a:t>
            </a:r>
            <a:r>
              <a:rPr lang="de-DE" b="0" i="0" dirty="0">
                <a:effectLst/>
                <a:latin typeface="Söhne"/>
              </a:rPr>
              <a:t> </a:t>
            </a:r>
            <a:r>
              <a:rPr lang="de-DE" b="0" i="0" dirty="0" err="1">
                <a:effectLst/>
                <a:latin typeface="Söhne"/>
              </a:rPr>
              <a:t>brought</a:t>
            </a:r>
            <a:r>
              <a:rPr lang="de-DE" b="0" i="0" dirty="0">
                <a:effectLst/>
                <a:latin typeface="Söhne"/>
              </a:rPr>
              <a:t> </a:t>
            </a:r>
            <a:r>
              <a:rPr lang="de-DE" b="0" i="0" dirty="0" err="1">
                <a:effectLst/>
                <a:latin typeface="Söhne"/>
              </a:rPr>
              <a:t>significant</a:t>
            </a:r>
            <a:r>
              <a:rPr lang="de-DE" b="0" i="0" dirty="0">
                <a:effectLst/>
                <a:latin typeface="Söhne"/>
              </a:rPr>
              <a:t> </a:t>
            </a:r>
            <a:r>
              <a:rPr lang="de-DE" b="0" i="0" dirty="0" err="1">
                <a:effectLst/>
                <a:latin typeface="Söhne"/>
              </a:rPr>
              <a:t>health</a:t>
            </a:r>
            <a:r>
              <a:rPr lang="de-DE" b="0" i="0" dirty="0">
                <a:effectLst/>
                <a:latin typeface="Söhne"/>
              </a:rPr>
              <a:t> </a:t>
            </a:r>
            <a:r>
              <a:rPr lang="de-DE" b="0" i="0" dirty="0" err="1">
                <a:effectLst/>
                <a:latin typeface="Söhne"/>
              </a:rPr>
              <a:t>benefits</a:t>
            </a:r>
            <a:r>
              <a:rPr lang="de-DE" b="0" i="0" dirty="0">
                <a:effectLst/>
                <a:latin typeface="Söhne"/>
              </a:rPr>
              <a:t>, </a:t>
            </a:r>
            <a:r>
              <a:rPr lang="de-DE" b="0" i="0" dirty="0" err="1">
                <a:effectLst/>
                <a:latin typeface="Söhne"/>
              </a:rPr>
              <a:t>including</a:t>
            </a:r>
            <a:r>
              <a:rPr lang="de-DE" b="0" i="0" dirty="0">
                <a:effectLst/>
                <a:latin typeface="Söhne"/>
              </a:rPr>
              <a:t> a </a:t>
            </a:r>
            <a:r>
              <a:rPr lang="de-DE" b="0" i="0" dirty="0" err="1">
                <a:effectLst/>
                <a:latin typeface="Söhne"/>
              </a:rPr>
              <a:t>decrease</a:t>
            </a:r>
            <a:r>
              <a:rPr lang="de-DE" b="0" i="0" dirty="0">
                <a:effectLst/>
                <a:latin typeface="Söhne"/>
              </a:rPr>
              <a:t> in </a:t>
            </a:r>
            <a:r>
              <a:rPr lang="de-DE" b="0" i="0" dirty="0" err="1">
                <a:effectLst/>
                <a:latin typeface="Söhne"/>
              </a:rPr>
              <a:t>mortality</a:t>
            </a:r>
            <a:r>
              <a:rPr lang="de-DE" b="0" i="0" dirty="0">
                <a:effectLst/>
                <a:latin typeface="Söhne"/>
              </a:rPr>
              <a:t> </a:t>
            </a:r>
            <a:r>
              <a:rPr lang="de-DE" b="0" i="0" dirty="0" err="1">
                <a:effectLst/>
                <a:latin typeface="Söhne"/>
              </a:rPr>
              <a:t>rates</a:t>
            </a:r>
            <a:r>
              <a:rPr lang="de-DE" b="0" i="0" dirty="0">
                <a:effectLst/>
                <a:latin typeface="Söhne"/>
              </a:rPr>
              <a:t> </a:t>
            </a:r>
            <a:r>
              <a:rPr lang="de-DE" b="0" i="0" dirty="0" err="1">
                <a:effectLst/>
                <a:latin typeface="Söhne"/>
              </a:rPr>
              <a:t>from</a:t>
            </a:r>
            <a:r>
              <a:rPr lang="de-DE" b="0" i="0" dirty="0">
                <a:effectLst/>
                <a:latin typeface="Söhne"/>
              </a:rPr>
              <a:t> </a:t>
            </a:r>
            <a:r>
              <a:rPr lang="de-DE" b="0" i="0" dirty="0" err="1">
                <a:effectLst/>
                <a:latin typeface="Söhne"/>
              </a:rPr>
              <a:t>asthma</a:t>
            </a:r>
            <a:r>
              <a:rPr lang="de-DE" b="0" i="0" dirty="0">
                <a:effectLst/>
                <a:latin typeface="Söhne"/>
              </a:rPr>
              <a:t>. The </a:t>
            </a:r>
            <a:r>
              <a:rPr lang="de-DE" b="0" i="0" dirty="0" err="1">
                <a:effectLst/>
                <a:latin typeface="Söhne"/>
              </a:rPr>
              <a:t>implementation</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the</a:t>
            </a:r>
            <a:r>
              <a:rPr lang="de-DE" b="0" i="0" dirty="0">
                <a:effectLst/>
                <a:latin typeface="Söhne"/>
              </a:rPr>
              <a:t> </a:t>
            </a:r>
            <a:r>
              <a:rPr lang="de-DE" b="0" i="0" dirty="0" err="1">
                <a:effectLst/>
                <a:latin typeface="Söhne"/>
              </a:rPr>
              <a:t>law</a:t>
            </a:r>
            <a:r>
              <a:rPr lang="de-DE" b="0" i="0" dirty="0">
                <a:effectLst/>
                <a:latin typeface="Söhne"/>
              </a:rPr>
              <a:t> </a:t>
            </a:r>
            <a:r>
              <a:rPr lang="de-DE" b="0" i="0" dirty="0" err="1">
                <a:effectLst/>
                <a:latin typeface="Söhne"/>
              </a:rPr>
              <a:t>resulted</a:t>
            </a:r>
            <a:r>
              <a:rPr lang="de-DE" b="0" i="0" dirty="0">
                <a:effectLst/>
                <a:latin typeface="Söhne"/>
              </a:rPr>
              <a:t> in an </a:t>
            </a:r>
            <a:r>
              <a:rPr lang="de-DE" b="0" i="0" dirty="0" err="1">
                <a:effectLst/>
                <a:latin typeface="Söhne"/>
              </a:rPr>
              <a:t>estimated</a:t>
            </a:r>
            <a:r>
              <a:rPr lang="de-DE" b="0" i="0" dirty="0">
                <a:effectLst/>
                <a:latin typeface="Söhne"/>
              </a:rPr>
              <a:t> </a:t>
            </a:r>
            <a:r>
              <a:rPr lang="de-DE" b="0" i="0" dirty="0" err="1">
                <a:effectLst/>
                <a:latin typeface="Söhne"/>
              </a:rPr>
              <a:t>saving</a:t>
            </a:r>
            <a:r>
              <a:rPr lang="de-DE" b="0" i="0" dirty="0">
                <a:effectLst/>
                <a:latin typeface="Söhne"/>
              </a:rPr>
              <a:t> </a:t>
            </a:r>
            <a:r>
              <a:rPr lang="de-DE" b="0" i="0" dirty="0" err="1">
                <a:effectLst/>
                <a:latin typeface="Söhne"/>
              </a:rPr>
              <a:t>of</a:t>
            </a:r>
            <a:r>
              <a:rPr lang="de-DE" b="0" i="0" dirty="0">
                <a:effectLst/>
                <a:latin typeface="Söhne"/>
              </a:rPr>
              <a:t> US$104 </a:t>
            </a:r>
            <a:r>
              <a:rPr lang="de-DE" b="0" i="0" dirty="0" err="1">
                <a:effectLst/>
                <a:latin typeface="Söhne"/>
              </a:rPr>
              <a:t>million</a:t>
            </a:r>
            <a:r>
              <a:rPr lang="de-DE" b="0" i="0" dirty="0">
                <a:effectLst/>
                <a:latin typeface="Söhne"/>
              </a:rPr>
              <a:t> in </a:t>
            </a:r>
            <a:r>
              <a:rPr lang="de-DE" b="0" i="0" dirty="0" err="1">
                <a:effectLst/>
                <a:latin typeface="Söhne"/>
              </a:rPr>
              <a:t>health</a:t>
            </a:r>
            <a:r>
              <a:rPr lang="de-DE" b="0" i="0" dirty="0">
                <a:effectLst/>
                <a:latin typeface="Söhne"/>
              </a:rPr>
              <a:t> </a:t>
            </a:r>
            <a:r>
              <a:rPr lang="de-DE" b="0" i="0" dirty="0" err="1">
                <a:effectLst/>
                <a:latin typeface="Söhne"/>
              </a:rPr>
              <a:t>costs</a:t>
            </a:r>
            <a:r>
              <a:rPr lang="de-DE" b="0" i="0" dirty="0">
                <a:effectLst/>
                <a:latin typeface="Söhne"/>
              </a:rPr>
              <a:t> </a:t>
            </a:r>
            <a:r>
              <a:rPr lang="de-DE" b="0" i="0" dirty="0" err="1">
                <a:effectLst/>
                <a:latin typeface="Söhne"/>
              </a:rPr>
              <a:t>associated</a:t>
            </a:r>
            <a:r>
              <a:rPr lang="de-DE" b="0" i="0" dirty="0">
                <a:effectLst/>
                <a:latin typeface="Söhne"/>
              </a:rPr>
              <a:t> </a:t>
            </a:r>
            <a:r>
              <a:rPr lang="de-DE" b="0" i="0" dirty="0" err="1">
                <a:effectLst/>
                <a:latin typeface="Söhne"/>
              </a:rPr>
              <a:t>with</a:t>
            </a:r>
            <a:r>
              <a:rPr lang="de-DE" b="0" i="0" dirty="0">
                <a:effectLst/>
                <a:latin typeface="Söhne"/>
              </a:rPr>
              <a:t> </a:t>
            </a:r>
            <a:r>
              <a:rPr lang="de-DE" b="0" i="0" dirty="0" err="1">
                <a:effectLst/>
                <a:latin typeface="Söhne"/>
              </a:rPr>
              <a:t>asthma</a:t>
            </a:r>
            <a:r>
              <a:rPr lang="de-DE" b="0" i="0" dirty="0">
                <a:effectLst/>
                <a:latin typeface="Söhne"/>
              </a:rPr>
              <a:t>. The </a:t>
            </a:r>
            <a:r>
              <a:rPr lang="de-DE" b="0" i="0" dirty="0" err="1">
                <a:effectLst/>
                <a:latin typeface="Söhne"/>
              </a:rPr>
              <a:t>success</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this</a:t>
            </a:r>
            <a:r>
              <a:rPr lang="de-DE" b="0" i="0" dirty="0">
                <a:effectLst/>
                <a:latin typeface="Söhne"/>
              </a:rPr>
              <a:t> </a:t>
            </a:r>
            <a:r>
              <a:rPr lang="de-DE" b="0" i="0" dirty="0" err="1">
                <a:effectLst/>
                <a:latin typeface="Söhne"/>
              </a:rPr>
              <a:t>law</a:t>
            </a:r>
            <a:r>
              <a:rPr lang="de-DE" b="0" i="0" dirty="0">
                <a:effectLst/>
                <a:latin typeface="Söhne"/>
              </a:rPr>
              <a:t> </a:t>
            </a:r>
            <a:r>
              <a:rPr lang="de-DE" b="0" i="0" dirty="0" err="1">
                <a:effectLst/>
                <a:latin typeface="Söhne"/>
              </a:rPr>
              <a:t>can</a:t>
            </a:r>
            <a:r>
              <a:rPr lang="de-DE" b="0" i="0" dirty="0">
                <a:effectLst/>
                <a:latin typeface="Söhne"/>
              </a:rPr>
              <a:t> </a:t>
            </a:r>
            <a:r>
              <a:rPr lang="de-DE" b="0" i="0" dirty="0" err="1">
                <a:effectLst/>
                <a:latin typeface="Söhne"/>
              </a:rPr>
              <a:t>be</a:t>
            </a:r>
            <a:r>
              <a:rPr lang="de-DE" b="0" i="0" dirty="0">
                <a:effectLst/>
                <a:latin typeface="Söhne"/>
              </a:rPr>
              <a:t> </a:t>
            </a:r>
            <a:r>
              <a:rPr lang="de-DE" b="0" i="0" dirty="0" err="1">
                <a:effectLst/>
                <a:latin typeface="Söhne"/>
              </a:rPr>
              <a:t>seen</a:t>
            </a:r>
            <a:r>
              <a:rPr lang="de-DE" b="0" i="0" dirty="0">
                <a:effectLst/>
                <a:latin typeface="Söhne"/>
              </a:rPr>
              <a:t> </a:t>
            </a:r>
            <a:r>
              <a:rPr lang="de-DE" b="0" i="0" dirty="0" err="1">
                <a:effectLst/>
                <a:latin typeface="Söhne"/>
              </a:rPr>
              <a:t>as</a:t>
            </a:r>
            <a:r>
              <a:rPr lang="de-DE" b="0" i="0" dirty="0">
                <a:effectLst/>
                <a:latin typeface="Söhne"/>
              </a:rPr>
              <a:t> a </a:t>
            </a:r>
            <a:r>
              <a:rPr lang="de-DE" b="0" i="0" dirty="0" err="1">
                <a:effectLst/>
                <a:latin typeface="Söhne"/>
              </a:rPr>
              <a:t>motivating</a:t>
            </a:r>
            <a:r>
              <a:rPr lang="de-DE" b="0" i="0" dirty="0">
                <a:effectLst/>
                <a:latin typeface="Söhne"/>
              </a:rPr>
              <a:t> </a:t>
            </a:r>
            <a:r>
              <a:rPr lang="de-DE" b="0" i="0" dirty="0" err="1">
                <a:effectLst/>
                <a:latin typeface="Söhne"/>
              </a:rPr>
              <a:t>example</a:t>
            </a:r>
            <a:r>
              <a:rPr lang="de-DE" b="0" i="0" dirty="0">
                <a:effectLst/>
                <a:latin typeface="Söhne"/>
              </a:rPr>
              <a:t> </a:t>
            </a:r>
            <a:r>
              <a:rPr lang="de-DE" b="0" i="0" dirty="0" err="1">
                <a:effectLst/>
                <a:latin typeface="Söhne"/>
              </a:rPr>
              <a:t>of</a:t>
            </a:r>
            <a:r>
              <a:rPr lang="de-DE" b="0" i="0" dirty="0">
                <a:effectLst/>
                <a:latin typeface="Söhne"/>
              </a:rPr>
              <a:t> </a:t>
            </a:r>
            <a:r>
              <a:rPr lang="de-DE" b="0" i="0" dirty="0" err="1">
                <a:effectLst/>
                <a:latin typeface="Söhne"/>
              </a:rPr>
              <a:t>how</a:t>
            </a:r>
            <a:r>
              <a:rPr lang="de-DE" b="0" i="0" dirty="0">
                <a:effectLst/>
                <a:latin typeface="Söhne"/>
              </a:rPr>
              <a:t> </a:t>
            </a:r>
            <a:r>
              <a:rPr lang="de-DE" b="0" i="0" dirty="0" err="1">
                <a:effectLst/>
                <a:latin typeface="Söhne"/>
              </a:rPr>
              <a:t>collective</a:t>
            </a:r>
            <a:r>
              <a:rPr lang="de-DE" b="0" i="0" dirty="0">
                <a:effectLst/>
                <a:latin typeface="Söhne"/>
              </a:rPr>
              <a:t> </a:t>
            </a:r>
            <a:r>
              <a:rPr lang="de-DE" b="0" i="0" dirty="0" err="1">
                <a:effectLst/>
                <a:latin typeface="Söhne"/>
              </a:rPr>
              <a:t>action</a:t>
            </a:r>
            <a:r>
              <a:rPr lang="de-DE" b="0" i="0" dirty="0">
                <a:effectLst/>
                <a:latin typeface="Söhne"/>
              </a:rPr>
              <a:t> </a:t>
            </a:r>
            <a:r>
              <a:rPr lang="de-DE" b="0" i="0" dirty="0" err="1">
                <a:effectLst/>
                <a:latin typeface="Söhne"/>
              </a:rPr>
              <a:t>can</a:t>
            </a:r>
            <a:r>
              <a:rPr lang="de-DE" b="0" i="0" dirty="0">
                <a:effectLst/>
                <a:latin typeface="Söhne"/>
              </a:rPr>
              <a:t> </a:t>
            </a:r>
            <a:r>
              <a:rPr lang="de-DE" b="0" i="0" dirty="0" err="1">
                <a:effectLst/>
                <a:latin typeface="Söhne"/>
              </a:rPr>
              <a:t>lead</a:t>
            </a:r>
            <a:r>
              <a:rPr lang="de-DE" b="0" i="0" dirty="0">
                <a:effectLst/>
                <a:latin typeface="Söhne"/>
              </a:rPr>
              <a:t> </a:t>
            </a:r>
            <a:r>
              <a:rPr lang="de-DE" b="0" i="0" dirty="0" err="1">
                <a:effectLst/>
                <a:latin typeface="Söhne"/>
              </a:rPr>
              <a:t>to</a:t>
            </a:r>
            <a:r>
              <a:rPr lang="de-DE" b="0" i="0" dirty="0">
                <a:effectLst/>
                <a:latin typeface="Söhne"/>
              </a:rPr>
              <a:t> positive </a:t>
            </a:r>
            <a:r>
              <a:rPr lang="de-DE" b="0" i="0" dirty="0" err="1">
                <a:effectLst/>
                <a:latin typeface="Söhne"/>
              </a:rPr>
              <a:t>changes</a:t>
            </a:r>
            <a:r>
              <a:rPr lang="de-DE" b="0" i="0" dirty="0">
                <a:effectLst/>
                <a:latin typeface="Söhne"/>
              </a:rPr>
              <a:t> in </a:t>
            </a:r>
            <a:r>
              <a:rPr lang="de-DE" b="0" i="0" dirty="0" err="1">
                <a:effectLst/>
                <a:latin typeface="Söhne"/>
              </a:rPr>
              <a:t>public</a:t>
            </a:r>
            <a:r>
              <a:rPr lang="de-DE" b="0" i="0" dirty="0">
                <a:effectLst/>
                <a:latin typeface="Söhne"/>
              </a:rPr>
              <a:t> </a:t>
            </a:r>
            <a:r>
              <a:rPr lang="de-DE" b="0" i="0" dirty="0" err="1">
                <a:effectLst/>
                <a:latin typeface="Söhne"/>
              </a:rPr>
              <a:t>health</a:t>
            </a:r>
            <a:r>
              <a:rPr lang="de-DE" b="0" i="0" dirty="0">
                <a:effectLst/>
                <a:latin typeface="Söhne"/>
              </a:rPr>
              <a:t> and </a:t>
            </a:r>
            <a:r>
              <a:rPr lang="de-DE" b="0" i="0" dirty="0" err="1">
                <a:effectLst/>
                <a:latin typeface="Söhne"/>
              </a:rPr>
              <a:t>the</a:t>
            </a:r>
            <a:r>
              <a:rPr lang="de-DE" b="0" i="0" dirty="0">
                <a:effectLst/>
                <a:latin typeface="Söhne"/>
              </a:rPr>
              <a:t> </a:t>
            </a:r>
            <a:r>
              <a:rPr lang="de-DE" b="0" i="0" dirty="0" err="1">
                <a:effectLst/>
                <a:latin typeface="Söhne"/>
              </a:rPr>
              <a:t>environment</a:t>
            </a:r>
            <a:r>
              <a:rPr lang="de-DE" b="0" i="0" dirty="0">
                <a:effectLst/>
                <a:latin typeface="Söhne"/>
              </a:rPr>
              <a:t>.</a:t>
            </a:r>
          </a:p>
          <a:p>
            <a:br>
              <a:rPr lang="de-DE" dirty="0"/>
            </a:br>
            <a:endParaRPr lang="de-US" dirty="0"/>
          </a:p>
        </p:txBody>
      </p:sp>
      <p:sp>
        <p:nvSpPr>
          <p:cNvPr id="4" name="Foliennummernplatzhalter 3"/>
          <p:cNvSpPr>
            <a:spLocks noGrp="1"/>
          </p:cNvSpPr>
          <p:nvPr>
            <p:ph type="sldNum" sz="quarter" idx="5"/>
          </p:nvPr>
        </p:nvSpPr>
        <p:spPr/>
        <p:txBody>
          <a:bodyPr/>
          <a:lstStyle/>
          <a:p>
            <a:fld id="{7DB5635A-3EED-884E-8281-8637E6D4C67C}" type="slidenum">
              <a:rPr lang="de-US" smtClean="0"/>
              <a:t>3</a:t>
            </a:fld>
            <a:endParaRPr lang="de-US"/>
          </a:p>
        </p:txBody>
      </p:sp>
    </p:spTree>
    <p:extLst>
      <p:ext uri="{BB962C8B-B14F-4D97-AF65-F5344CB8AC3E}">
        <p14:creationId xmlns:p14="http://schemas.microsoft.com/office/powerpoint/2010/main" val="409085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Michelle: </a:t>
            </a:r>
          </a:p>
          <a:p>
            <a:endParaRPr lang="de-DE" b="0" i="0" dirty="0">
              <a:solidFill>
                <a:srgbClr val="374151"/>
              </a:solidFill>
              <a:effectLst/>
              <a:latin typeface="Söhne"/>
            </a:endParaRPr>
          </a:p>
          <a:p>
            <a:r>
              <a:rPr lang="de-DE" b="0" i="0" dirty="0" err="1">
                <a:solidFill>
                  <a:srgbClr val="374151"/>
                </a:solidFill>
                <a:effectLst/>
                <a:latin typeface="Söhne"/>
              </a:rPr>
              <a:t>For</a:t>
            </a:r>
            <a:r>
              <a:rPr lang="de-DE" b="0" i="0" dirty="0">
                <a:solidFill>
                  <a:srgbClr val="374151"/>
                </a:solidFill>
                <a:effectLst/>
                <a:latin typeface="Söhne"/>
              </a:rPr>
              <a:t> </a:t>
            </a:r>
            <a:r>
              <a:rPr lang="de-DE" b="0" i="0" dirty="0" err="1">
                <a:solidFill>
                  <a:srgbClr val="374151"/>
                </a:solidFill>
                <a:effectLst/>
                <a:latin typeface="Söhne"/>
              </a:rPr>
              <a:t>this</a:t>
            </a:r>
            <a:r>
              <a:rPr lang="de-DE" b="0" i="0" dirty="0">
                <a:solidFill>
                  <a:srgbClr val="374151"/>
                </a:solidFill>
                <a:effectLst/>
                <a:latin typeface="Söhne"/>
              </a:rPr>
              <a:t> </a:t>
            </a:r>
            <a:r>
              <a:rPr lang="de-DE" b="0" i="0" dirty="0" err="1">
                <a:solidFill>
                  <a:srgbClr val="374151"/>
                </a:solidFill>
                <a:effectLst/>
                <a:latin typeface="Söhne"/>
              </a:rPr>
              <a:t>study</a:t>
            </a:r>
            <a:r>
              <a:rPr lang="de-DE" b="0" i="0" dirty="0">
                <a:solidFill>
                  <a:srgbClr val="374151"/>
                </a:solidFill>
                <a:effectLst/>
                <a:latin typeface="Söhne"/>
              </a:rPr>
              <a:t>, a </a:t>
            </a:r>
            <a:r>
              <a:rPr lang="de-DE" b="0" i="0" dirty="0" err="1">
                <a:solidFill>
                  <a:srgbClr val="374151"/>
                </a:solidFill>
                <a:effectLst/>
                <a:latin typeface="Söhne"/>
              </a:rPr>
              <a:t>monthly</a:t>
            </a:r>
            <a:r>
              <a:rPr lang="de-DE" b="0" i="0" dirty="0">
                <a:solidFill>
                  <a:srgbClr val="374151"/>
                </a:solidFill>
                <a:effectLst/>
                <a:latin typeface="Söhne"/>
              </a:rPr>
              <a:t> </a:t>
            </a:r>
            <a:r>
              <a:rPr lang="de-DE" b="0" i="0" dirty="0" err="1">
                <a:solidFill>
                  <a:srgbClr val="374151"/>
                </a:solidFill>
                <a:effectLst/>
                <a:latin typeface="Söhne"/>
              </a:rPr>
              <a:t>panel</a:t>
            </a:r>
            <a:r>
              <a:rPr lang="de-DE" b="0" i="0" dirty="0">
                <a:solidFill>
                  <a:srgbClr val="374151"/>
                </a:solidFill>
                <a:effectLst/>
                <a:latin typeface="Söhne"/>
              </a:rPr>
              <a:t> </a:t>
            </a:r>
            <a:r>
              <a:rPr lang="de-DE" b="0" i="0" dirty="0" err="1">
                <a:solidFill>
                  <a:srgbClr val="374151"/>
                </a:solidFill>
                <a:effectLst/>
                <a:latin typeface="Söhne"/>
              </a:rPr>
              <a:t>dataset</a:t>
            </a:r>
            <a:r>
              <a:rPr lang="de-DE" b="0" i="0" dirty="0">
                <a:solidFill>
                  <a:srgbClr val="374151"/>
                </a:solidFill>
                <a:effectLst/>
                <a:latin typeface="Söhne"/>
              </a:rPr>
              <a:t> was </a:t>
            </a:r>
            <a:r>
              <a:rPr lang="de-DE" b="0" i="0" dirty="0" err="1">
                <a:solidFill>
                  <a:srgbClr val="374151"/>
                </a:solidFill>
                <a:effectLst/>
                <a:latin typeface="Söhne"/>
              </a:rPr>
              <a:t>used</a:t>
            </a:r>
            <a:r>
              <a:rPr lang="de-DE" b="0" i="0" dirty="0">
                <a:solidFill>
                  <a:srgbClr val="374151"/>
                </a:solidFill>
                <a:effectLst/>
                <a:latin typeface="Söhne"/>
              </a:rPr>
              <a:t>, </a:t>
            </a:r>
            <a:r>
              <a:rPr lang="de-DE" b="0" i="0" dirty="0" err="1">
                <a:solidFill>
                  <a:srgbClr val="374151"/>
                </a:solidFill>
                <a:effectLst/>
                <a:latin typeface="Söhne"/>
              </a:rPr>
              <a:t>covering</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period</a:t>
            </a:r>
            <a:r>
              <a:rPr lang="de-DE" b="0" i="0" dirty="0">
                <a:solidFill>
                  <a:srgbClr val="374151"/>
                </a:solidFill>
                <a:effectLst/>
                <a:latin typeface="Söhne"/>
              </a:rPr>
              <a:t> </a:t>
            </a:r>
            <a:r>
              <a:rPr lang="de-DE" b="0" i="0" dirty="0" err="1">
                <a:solidFill>
                  <a:srgbClr val="374151"/>
                </a:solidFill>
                <a:effectLst/>
                <a:latin typeface="Söhne"/>
              </a:rPr>
              <a:t>from</a:t>
            </a:r>
            <a:r>
              <a:rPr lang="de-DE" b="0" i="0" dirty="0">
                <a:solidFill>
                  <a:srgbClr val="374151"/>
                </a:solidFill>
                <a:effectLst/>
                <a:latin typeface="Söhne"/>
              </a:rPr>
              <a:t> </a:t>
            </a:r>
            <a:r>
              <a:rPr lang="de-DE" b="0" i="0" dirty="0" err="1">
                <a:solidFill>
                  <a:srgbClr val="374151"/>
                </a:solidFill>
                <a:effectLst/>
                <a:latin typeface="Söhne"/>
              </a:rPr>
              <a:t>January</a:t>
            </a:r>
            <a:r>
              <a:rPr lang="de-DE" b="0" i="0" dirty="0">
                <a:solidFill>
                  <a:srgbClr val="374151"/>
                </a:solidFill>
                <a:effectLst/>
                <a:latin typeface="Söhne"/>
              </a:rPr>
              <a:t> 1981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December</a:t>
            </a:r>
            <a:r>
              <a:rPr lang="de-DE" b="0" i="0" dirty="0">
                <a:solidFill>
                  <a:srgbClr val="374151"/>
                </a:solidFill>
                <a:effectLst/>
                <a:latin typeface="Söhne"/>
              </a:rPr>
              <a:t> 2015, </a:t>
            </a:r>
            <a:r>
              <a:rPr lang="de-DE" b="0" i="0" dirty="0" err="1">
                <a:solidFill>
                  <a:srgbClr val="374151"/>
                </a:solidFill>
                <a:effectLst/>
                <a:latin typeface="Söhne"/>
              </a:rPr>
              <a:t>for</a:t>
            </a:r>
            <a:r>
              <a:rPr lang="de-DE" b="0" i="0" dirty="0">
                <a:solidFill>
                  <a:srgbClr val="374151"/>
                </a:solidFill>
                <a:effectLst/>
                <a:latin typeface="Söhne"/>
              </a:rPr>
              <a:t> 109 </a:t>
            </a:r>
            <a:r>
              <a:rPr lang="de-DE" b="0" i="0" dirty="0" err="1">
                <a:solidFill>
                  <a:srgbClr val="374151"/>
                </a:solidFill>
                <a:effectLst/>
                <a:latin typeface="Söhne"/>
              </a:rPr>
              <a:t>boroughs</a:t>
            </a:r>
            <a:r>
              <a:rPr lang="de-DE" b="0" i="0" dirty="0">
                <a:solidFill>
                  <a:srgbClr val="374151"/>
                </a:solidFill>
                <a:effectLst/>
                <a:latin typeface="Söhne"/>
              </a:rPr>
              <a:t> </a:t>
            </a:r>
            <a:r>
              <a:rPr lang="de-DE" b="0" i="0" dirty="0" err="1">
                <a:solidFill>
                  <a:srgbClr val="374151"/>
                </a:solidFill>
                <a:effectLst/>
                <a:latin typeface="Söhne"/>
              </a:rPr>
              <a:t>without</a:t>
            </a:r>
            <a:r>
              <a:rPr lang="de-DE" b="0" i="0" dirty="0">
                <a:solidFill>
                  <a:srgbClr val="374151"/>
                </a:solidFill>
                <a:effectLst/>
                <a:latin typeface="Söhne"/>
              </a:rPr>
              <a:t> and </a:t>
            </a:r>
            <a:r>
              <a:rPr lang="de-DE" b="0" i="0" dirty="0" err="1">
                <a:solidFill>
                  <a:srgbClr val="374151"/>
                </a:solidFill>
                <a:effectLst/>
                <a:latin typeface="Söhne"/>
              </a:rPr>
              <a:t>five</a:t>
            </a:r>
            <a:r>
              <a:rPr lang="de-DE" b="0" i="0" dirty="0">
                <a:solidFill>
                  <a:srgbClr val="374151"/>
                </a:solidFill>
                <a:effectLst/>
                <a:latin typeface="Söhne"/>
              </a:rPr>
              <a:t> urban </a:t>
            </a:r>
            <a:r>
              <a:rPr lang="de-DE" b="0" i="0" dirty="0" err="1">
                <a:solidFill>
                  <a:srgbClr val="374151"/>
                </a:solidFill>
                <a:effectLst/>
                <a:latin typeface="Söhne"/>
              </a:rPr>
              <a:t>boroughs</a:t>
            </a:r>
            <a:r>
              <a:rPr lang="de-DE" b="0" i="0" dirty="0">
                <a:solidFill>
                  <a:srgbClr val="374151"/>
                </a:solidFill>
                <a:effectLst/>
                <a:latin typeface="Söhne"/>
              </a:rPr>
              <a:t> </a:t>
            </a:r>
            <a:r>
              <a:rPr lang="de-DE" b="0" i="0" dirty="0" err="1">
                <a:solidFill>
                  <a:srgbClr val="374151"/>
                </a:solidFill>
                <a:effectLst/>
                <a:latin typeface="Söhne"/>
              </a:rPr>
              <a:t>that</a:t>
            </a:r>
            <a:r>
              <a:rPr lang="de-DE" b="0" i="0" dirty="0">
                <a:solidFill>
                  <a:srgbClr val="374151"/>
                </a:solidFill>
                <a:effectLst/>
                <a:latin typeface="Söhne"/>
              </a:rPr>
              <a:t> </a:t>
            </a:r>
            <a:r>
              <a:rPr lang="de-DE" b="0" i="0" dirty="0" err="1">
                <a:solidFill>
                  <a:srgbClr val="374151"/>
                </a:solidFill>
                <a:effectLst/>
                <a:latin typeface="Söhne"/>
              </a:rPr>
              <a:t>were</a:t>
            </a:r>
            <a:r>
              <a:rPr lang="de-DE" b="0" i="0" dirty="0">
                <a:solidFill>
                  <a:srgbClr val="374151"/>
                </a:solidFill>
                <a:effectLst/>
                <a:latin typeface="Söhne"/>
              </a:rPr>
              <a:t> </a:t>
            </a:r>
            <a:r>
              <a:rPr lang="de-DE" b="0" i="0" dirty="0" err="1">
                <a:solidFill>
                  <a:srgbClr val="374151"/>
                </a:solidFill>
                <a:effectLst/>
                <a:latin typeface="Söhne"/>
              </a:rPr>
              <a:t>subject</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ANCL. The </a:t>
            </a:r>
            <a:r>
              <a:rPr lang="de-DE" b="0" i="0" dirty="0" err="1">
                <a:solidFill>
                  <a:srgbClr val="374151"/>
                </a:solidFill>
                <a:effectLst/>
                <a:latin typeface="Söhne"/>
              </a:rPr>
              <a:t>main</a:t>
            </a:r>
            <a:r>
              <a:rPr lang="de-DE" b="0" i="0" dirty="0">
                <a:solidFill>
                  <a:srgbClr val="374151"/>
                </a:solidFill>
                <a:effectLst/>
                <a:latin typeface="Söhne"/>
              </a:rPr>
              <a:t> </a:t>
            </a:r>
            <a:r>
              <a:rPr lang="de-DE" b="0" i="0" dirty="0" err="1">
                <a:solidFill>
                  <a:srgbClr val="374151"/>
                </a:solidFill>
                <a:effectLst/>
                <a:latin typeface="Söhne"/>
              </a:rPr>
              <a:t>data</a:t>
            </a:r>
            <a:r>
              <a:rPr lang="de-DE" b="0" i="0" dirty="0">
                <a:solidFill>
                  <a:srgbClr val="374151"/>
                </a:solidFill>
                <a:effectLst/>
                <a:latin typeface="Söhne"/>
              </a:rPr>
              <a:t> source was </a:t>
            </a:r>
            <a:r>
              <a:rPr lang="de-DE" b="0" i="0" dirty="0" err="1">
                <a:solidFill>
                  <a:srgbClr val="374151"/>
                </a:solidFill>
                <a:effectLst/>
                <a:latin typeface="Söhne"/>
              </a:rPr>
              <a:t>the</a:t>
            </a:r>
            <a:r>
              <a:rPr lang="de-DE" b="0" i="0" dirty="0">
                <a:solidFill>
                  <a:srgbClr val="374151"/>
                </a:solidFill>
                <a:effectLst/>
                <a:latin typeface="Söhne"/>
              </a:rPr>
              <a:t> Environmental GIS </a:t>
            </a:r>
            <a:r>
              <a:rPr lang="de-DE" b="0" i="0" dirty="0" err="1">
                <a:solidFill>
                  <a:srgbClr val="374151"/>
                </a:solidFill>
                <a:effectLst/>
                <a:latin typeface="Söhne"/>
              </a:rPr>
              <a:t>compiled</a:t>
            </a:r>
            <a:r>
              <a:rPr lang="de-DE" b="0" i="0" dirty="0">
                <a:solidFill>
                  <a:srgbClr val="374151"/>
                </a:solidFill>
                <a:effectLst/>
                <a:latin typeface="Söhne"/>
              </a:rPr>
              <a:t> </a:t>
            </a:r>
            <a:r>
              <a:rPr lang="de-DE" b="0" i="0" dirty="0" err="1">
                <a:solidFill>
                  <a:srgbClr val="374151"/>
                </a:solidFill>
                <a:effectLst/>
                <a:latin typeface="Söhne"/>
              </a:rPr>
              <a:t>by</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National Institute </a:t>
            </a:r>
            <a:r>
              <a:rPr lang="de-DE" b="0" i="0" dirty="0" err="1">
                <a:solidFill>
                  <a:srgbClr val="374151"/>
                </a:solidFill>
                <a:effectLst/>
                <a:latin typeface="Söhne"/>
              </a:rPr>
              <a:t>for</a:t>
            </a:r>
            <a:r>
              <a:rPr lang="de-DE" b="0" i="0" dirty="0">
                <a:solidFill>
                  <a:srgbClr val="374151"/>
                </a:solidFill>
                <a:effectLst/>
                <a:latin typeface="Söhne"/>
              </a:rPr>
              <a:t> Environmental Studies (NIES), </a:t>
            </a:r>
            <a:r>
              <a:rPr lang="de-DE" b="0" i="0" dirty="0" err="1">
                <a:solidFill>
                  <a:srgbClr val="374151"/>
                </a:solidFill>
                <a:effectLst/>
                <a:latin typeface="Söhne"/>
              </a:rPr>
              <a:t>while</a:t>
            </a:r>
            <a:r>
              <a:rPr lang="de-DE" b="0" i="0" dirty="0">
                <a:solidFill>
                  <a:srgbClr val="374151"/>
                </a:solidFill>
                <a:effectLst/>
                <a:latin typeface="Söhne"/>
              </a:rPr>
              <a:t> </a:t>
            </a:r>
            <a:r>
              <a:rPr lang="de-DE" b="0" i="0" dirty="0" err="1">
                <a:solidFill>
                  <a:srgbClr val="374151"/>
                </a:solidFill>
                <a:effectLst/>
                <a:latin typeface="Söhne"/>
              </a:rPr>
              <a:t>meteorological</a:t>
            </a:r>
            <a:r>
              <a:rPr lang="de-DE" b="0" i="0" dirty="0">
                <a:solidFill>
                  <a:srgbClr val="374151"/>
                </a:solidFill>
                <a:effectLst/>
                <a:latin typeface="Söhne"/>
              </a:rPr>
              <a:t> </a:t>
            </a:r>
            <a:r>
              <a:rPr lang="de-DE" b="0" i="0" dirty="0" err="1">
                <a:solidFill>
                  <a:srgbClr val="374151"/>
                </a:solidFill>
                <a:effectLst/>
                <a:latin typeface="Söhne"/>
              </a:rPr>
              <a:t>data</a:t>
            </a:r>
            <a:r>
              <a:rPr lang="de-DE" b="0" i="0" dirty="0">
                <a:solidFill>
                  <a:srgbClr val="374151"/>
                </a:solidFill>
                <a:effectLst/>
                <a:latin typeface="Söhne"/>
              </a:rPr>
              <a:t> was </a:t>
            </a:r>
            <a:r>
              <a:rPr lang="de-DE" b="0" i="0" dirty="0" err="1">
                <a:solidFill>
                  <a:srgbClr val="374151"/>
                </a:solidFill>
                <a:effectLst/>
                <a:latin typeface="Söhne"/>
              </a:rPr>
              <a:t>obtained</a:t>
            </a:r>
            <a:r>
              <a:rPr lang="de-DE" b="0" i="0" dirty="0">
                <a:solidFill>
                  <a:srgbClr val="374151"/>
                </a:solidFill>
                <a:effectLst/>
                <a:latin typeface="Söhne"/>
              </a:rPr>
              <a:t> </a:t>
            </a:r>
            <a:r>
              <a:rPr lang="de-DE" b="0" i="0" dirty="0" err="1">
                <a:solidFill>
                  <a:srgbClr val="374151"/>
                </a:solidFill>
                <a:effectLst/>
                <a:latin typeface="Söhne"/>
              </a:rPr>
              <a:t>from</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Japan </a:t>
            </a:r>
            <a:r>
              <a:rPr lang="de-DE" b="0" i="0" dirty="0" err="1">
                <a:solidFill>
                  <a:srgbClr val="374151"/>
                </a:solidFill>
                <a:effectLst/>
                <a:latin typeface="Söhne"/>
              </a:rPr>
              <a:t>Meteorological</a:t>
            </a:r>
            <a:r>
              <a:rPr lang="de-DE" b="0" i="0" dirty="0">
                <a:solidFill>
                  <a:srgbClr val="374151"/>
                </a:solidFill>
                <a:effectLst/>
                <a:latin typeface="Söhne"/>
              </a:rPr>
              <a:t> Agency (JMA). Annual </a:t>
            </a:r>
            <a:r>
              <a:rPr lang="de-DE" b="0" i="0" dirty="0" err="1">
                <a:solidFill>
                  <a:srgbClr val="374151"/>
                </a:solidFill>
                <a:effectLst/>
                <a:latin typeface="Söhne"/>
              </a:rPr>
              <a:t>data</a:t>
            </a:r>
            <a:r>
              <a:rPr lang="de-DE" b="0" i="0" dirty="0">
                <a:solidFill>
                  <a:srgbClr val="374151"/>
                </a:solidFill>
                <a:effectLst/>
                <a:latin typeface="Söhne"/>
              </a:rPr>
              <a:t> on </a:t>
            </a:r>
            <a:r>
              <a:rPr lang="de-DE" b="0" i="0" dirty="0" err="1">
                <a:solidFill>
                  <a:srgbClr val="374151"/>
                </a:solidFill>
                <a:effectLst/>
                <a:latin typeface="Söhne"/>
              </a:rPr>
              <a:t>demographic</a:t>
            </a:r>
            <a:r>
              <a:rPr lang="de-DE" b="0" i="0" dirty="0">
                <a:solidFill>
                  <a:srgbClr val="374151"/>
                </a:solidFill>
                <a:effectLst/>
                <a:latin typeface="Söhne"/>
              </a:rPr>
              <a:t> and </a:t>
            </a:r>
            <a:r>
              <a:rPr lang="de-DE" b="0" i="0" dirty="0" err="1">
                <a:solidFill>
                  <a:srgbClr val="374151"/>
                </a:solidFill>
                <a:effectLst/>
                <a:latin typeface="Söhne"/>
              </a:rPr>
              <a:t>socioeconomic</a:t>
            </a:r>
            <a:r>
              <a:rPr lang="de-DE" b="0" i="0" dirty="0">
                <a:solidFill>
                  <a:srgbClr val="374151"/>
                </a:solidFill>
                <a:effectLst/>
                <a:latin typeface="Söhne"/>
              </a:rPr>
              <a:t> </a:t>
            </a:r>
            <a:r>
              <a:rPr lang="de-DE" b="0" i="0" dirty="0" err="1">
                <a:solidFill>
                  <a:srgbClr val="374151"/>
                </a:solidFill>
                <a:effectLst/>
                <a:latin typeface="Söhne"/>
              </a:rPr>
              <a:t>factors</a:t>
            </a:r>
            <a:r>
              <a:rPr lang="de-DE" b="0" i="0" dirty="0">
                <a:solidFill>
                  <a:srgbClr val="374151"/>
                </a:solidFill>
                <a:effectLst/>
                <a:latin typeface="Söhne"/>
              </a:rPr>
              <a:t> was </a:t>
            </a:r>
            <a:r>
              <a:rPr lang="de-DE" b="0" i="0" dirty="0" err="1">
                <a:solidFill>
                  <a:srgbClr val="374151"/>
                </a:solidFill>
                <a:effectLst/>
                <a:latin typeface="Söhne"/>
              </a:rPr>
              <a:t>obtained</a:t>
            </a:r>
            <a:r>
              <a:rPr lang="de-DE" b="0" i="0" dirty="0">
                <a:solidFill>
                  <a:srgbClr val="374151"/>
                </a:solidFill>
                <a:effectLst/>
                <a:latin typeface="Söhne"/>
              </a:rPr>
              <a:t> </a:t>
            </a:r>
            <a:r>
              <a:rPr lang="de-DE" b="0" i="0" dirty="0" err="1">
                <a:solidFill>
                  <a:srgbClr val="374151"/>
                </a:solidFill>
                <a:effectLst/>
                <a:latin typeface="Söhne"/>
              </a:rPr>
              <a:t>from</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System </a:t>
            </a:r>
            <a:r>
              <a:rPr lang="de-DE" b="0" i="0" dirty="0" err="1">
                <a:solidFill>
                  <a:srgbClr val="374151"/>
                </a:solidFill>
                <a:effectLst/>
                <a:latin typeface="Söhne"/>
              </a:rPr>
              <a:t>of</a:t>
            </a:r>
            <a:r>
              <a:rPr lang="de-DE" b="0" i="0" dirty="0">
                <a:solidFill>
                  <a:srgbClr val="374151"/>
                </a:solidFill>
                <a:effectLst/>
                <a:latin typeface="Söhne"/>
              </a:rPr>
              <a:t> </a:t>
            </a:r>
            <a:r>
              <a:rPr lang="de-DE" b="0" i="0" dirty="0" err="1">
                <a:solidFill>
                  <a:srgbClr val="374151"/>
                </a:solidFill>
                <a:effectLst/>
                <a:latin typeface="Söhne"/>
              </a:rPr>
              <a:t>Social</a:t>
            </a:r>
            <a:r>
              <a:rPr lang="de-DE" b="0" i="0" dirty="0">
                <a:solidFill>
                  <a:srgbClr val="374151"/>
                </a:solidFill>
                <a:effectLst/>
                <a:latin typeface="Söhne"/>
              </a:rPr>
              <a:t> and </a:t>
            </a:r>
            <a:r>
              <a:rPr lang="de-DE" b="0" i="0" dirty="0" err="1">
                <a:solidFill>
                  <a:srgbClr val="374151"/>
                </a:solidFill>
                <a:effectLst/>
                <a:latin typeface="Söhne"/>
              </a:rPr>
              <a:t>Demographic</a:t>
            </a:r>
            <a:r>
              <a:rPr lang="de-DE" b="0" i="0" dirty="0">
                <a:solidFill>
                  <a:srgbClr val="374151"/>
                </a:solidFill>
                <a:effectLst/>
                <a:latin typeface="Söhne"/>
              </a:rPr>
              <a:t> </a:t>
            </a:r>
            <a:r>
              <a:rPr lang="de-DE" b="0" i="0" dirty="0" err="1">
                <a:solidFill>
                  <a:srgbClr val="374151"/>
                </a:solidFill>
                <a:effectLst/>
                <a:latin typeface="Söhne"/>
              </a:rPr>
              <a:t>Statistics</a:t>
            </a:r>
            <a:r>
              <a:rPr lang="de-DE" b="0" i="0" dirty="0">
                <a:solidFill>
                  <a:srgbClr val="374151"/>
                </a:solidFill>
                <a:effectLst/>
                <a:latin typeface="Söhne"/>
              </a:rPr>
              <a:t> </a:t>
            </a:r>
            <a:r>
              <a:rPr lang="de-DE" b="0" i="0" dirty="0" err="1">
                <a:solidFill>
                  <a:srgbClr val="374151"/>
                </a:solidFill>
                <a:effectLst/>
                <a:latin typeface="Söhne"/>
              </a:rPr>
              <a:t>compiled</a:t>
            </a:r>
            <a:r>
              <a:rPr lang="de-DE" b="0" i="0" dirty="0">
                <a:solidFill>
                  <a:srgbClr val="374151"/>
                </a:solidFill>
                <a:effectLst/>
                <a:latin typeface="Söhne"/>
              </a:rPr>
              <a:t> </a:t>
            </a:r>
            <a:r>
              <a:rPr lang="de-DE" b="0" i="0" dirty="0" err="1">
                <a:solidFill>
                  <a:srgbClr val="374151"/>
                </a:solidFill>
                <a:effectLst/>
                <a:latin typeface="Söhne"/>
              </a:rPr>
              <a:t>by</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Ministry </a:t>
            </a:r>
            <a:r>
              <a:rPr lang="de-DE" b="0" i="0" dirty="0" err="1">
                <a:solidFill>
                  <a:srgbClr val="374151"/>
                </a:solidFill>
                <a:effectLst/>
                <a:latin typeface="Söhne"/>
              </a:rPr>
              <a:t>of</a:t>
            </a:r>
            <a:r>
              <a:rPr lang="de-DE" b="0" i="0" dirty="0">
                <a:solidFill>
                  <a:srgbClr val="374151"/>
                </a:solidFill>
                <a:effectLst/>
                <a:latin typeface="Söhne"/>
              </a:rPr>
              <a:t> Internal Affairs and Communications (MIAC).</a:t>
            </a:r>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4</a:t>
            </a:fld>
            <a:endParaRPr lang="de-US"/>
          </a:p>
        </p:txBody>
      </p:sp>
    </p:spTree>
    <p:extLst>
      <p:ext uri="{BB962C8B-B14F-4D97-AF65-F5344CB8AC3E}">
        <p14:creationId xmlns:p14="http://schemas.microsoft.com/office/powerpoint/2010/main" val="2230046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algn="l" rtl="0" eaLnBrk="1" fontAlgn="t" latinLnBrk="0" hangingPunct="1">
              <a:spcBef>
                <a:spcPts val="0"/>
              </a:spcBef>
              <a:spcAft>
                <a:spcPts val="0"/>
              </a:spcAft>
            </a:pPr>
            <a:r>
              <a:rPr lang="de-CH" sz="1800" b="1" i="0" u="none" strike="noStrike" kern="1200" dirty="0">
                <a:solidFill>
                  <a:srgbClr val="FFFFFF"/>
                </a:solidFill>
                <a:effectLst/>
                <a:latin typeface="Calibri" panose="020F0502020204030204" pitchFamily="34" charset="0"/>
              </a:rPr>
              <a:t>Michelle: </a:t>
            </a:r>
            <a:r>
              <a:rPr lang="de-DE" b="0" i="0" dirty="0">
                <a:solidFill>
                  <a:srgbClr val="374151"/>
                </a:solidFill>
                <a:effectLst/>
                <a:latin typeface="Söhne"/>
              </a:rPr>
              <a:t>The </a:t>
            </a:r>
            <a:r>
              <a:rPr lang="de-DE" b="0" i="0" dirty="0" err="1">
                <a:solidFill>
                  <a:srgbClr val="374151"/>
                </a:solidFill>
                <a:effectLst/>
                <a:latin typeface="Söhne"/>
              </a:rPr>
              <a:t>study</a:t>
            </a:r>
            <a:r>
              <a:rPr lang="de-DE" b="0" i="0" dirty="0">
                <a:solidFill>
                  <a:srgbClr val="374151"/>
                </a:solidFill>
                <a:effectLst/>
                <a:latin typeface="Söhne"/>
              </a:rPr>
              <a:t> </a:t>
            </a:r>
            <a:r>
              <a:rPr lang="de-DE" b="0" i="0" dirty="0" err="1">
                <a:solidFill>
                  <a:srgbClr val="374151"/>
                </a:solidFill>
                <a:effectLst/>
                <a:latin typeface="Söhne"/>
              </a:rPr>
              <a:t>used</a:t>
            </a:r>
            <a:r>
              <a:rPr lang="de-DE" b="0" i="0" dirty="0">
                <a:solidFill>
                  <a:srgbClr val="374151"/>
                </a:solidFill>
                <a:effectLst/>
                <a:latin typeface="Söhne"/>
              </a:rPr>
              <a:t> </a:t>
            </a:r>
            <a:r>
              <a:rPr lang="de-DE" b="0" i="0" dirty="0" err="1">
                <a:solidFill>
                  <a:srgbClr val="374151"/>
                </a:solidFill>
                <a:effectLst/>
                <a:latin typeface="Söhne"/>
              </a:rPr>
              <a:t>several</a:t>
            </a:r>
            <a:r>
              <a:rPr lang="de-DE" b="0" i="0" dirty="0">
                <a:solidFill>
                  <a:srgbClr val="374151"/>
                </a:solidFill>
                <a:effectLst/>
                <a:latin typeface="Söhne"/>
              </a:rPr>
              <a:t> variables.</a:t>
            </a:r>
          </a:p>
          <a:p>
            <a:pPr marL="0" algn="l" rtl="0" eaLnBrk="1" fontAlgn="t" latinLnBrk="0" hangingPunct="1">
              <a:spcBef>
                <a:spcPts val="0"/>
              </a:spcBef>
              <a:spcAft>
                <a:spcPts val="0"/>
              </a:spcAft>
            </a:pPr>
            <a:r>
              <a:rPr lang="de-DE" b="0" i="0" dirty="0">
                <a:solidFill>
                  <a:srgbClr val="374151"/>
                </a:solidFill>
                <a:effectLst/>
                <a:latin typeface="Söhne"/>
              </a:rPr>
              <a:t>In </a:t>
            </a:r>
            <a:r>
              <a:rPr lang="de-DE" b="0" i="0" dirty="0" err="1">
                <a:solidFill>
                  <a:srgbClr val="374151"/>
                </a:solidFill>
                <a:effectLst/>
                <a:latin typeface="Söhne"/>
              </a:rPr>
              <a:t>our</a:t>
            </a:r>
            <a:r>
              <a:rPr lang="de-DE" b="0" i="0" dirty="0">
                <a:solidFill>
                  <a:srgbClr val="374151"/>
                </a:solidFill>
                <a:effectLst/>
                <a:latin typeface="Söhne"/>
              </a:rPr>
              <a:t> </a:t>
            </a:r>
            <a:r>
              <a:rPr lang="de-DE" b="0" i="0" dirty="0" err="1">
                <a:solidFill>
                  <a:srgbClr val="374151"/>
                </a:solidFill>
                <a:effectLst/>
                <a:latin typeface="Söhne"/>
              </a:rPr>
              <a:t>dataset</a:t>
            </a:r>
            <a:r>
              <a:rPr lang="de-DE" b="0" i="0" dirty="0">
                <a:solidFill>
                  <a:srgbClr val="374151"/>
                </a:solidFill>
                <a:effectLst/>
                <a:latin typeface="Söhne"/>
              </a:rPr>
              <a:t>, </a:t>
            </a:r>
            <a:r>
              <a:rPr lang="de-DE" b="0" i="0" dirty="0" err="1">
                <a:solidFill>
                  <a:srgbClr val="374151"/>
                </a:solidFill>
                <a:effectLst/>
                <a:latin typeface="Söhne"/>
              </a:rPr>
              <a:t>we</a:t>
            </a:r>
            <a:r>
              <a:rPr lang="de-DE" b="0" i="0" dirty="0">
                <a:solidFill>
                  <a:srgbClr val="374151"/>
                </a:solidFill>
                <a:effectLst/>
                <a:latin typeface="Söhne"/>
              </a:rPr>
              <a:t> </a:t>
            </a:r>
            <a:r>
              <a:rPr lang="de-DE" b="0" i="0" dirty="0" err="1">
                <a:solidFill>
                  <a:srgbClr val="374151"/>
                </a:solidFill>
                <a:effectLst/>
                <a:latin typeface="Söhne"/>
              </a:rPr>
              <a:t>have</a:t>
            </a:r>
            <a:r>
              <a:rPr lang="de-DE" b="0" i="0" dirty="0">
                <a:solidFill>
                  <a:srgbClr val="374151"/>
                </a:solidFill>
                <a:effectLst/>
                <a:latin typeface="Söhne"/>
              </a:rPr>
              <a:t> monitor-level NO2 </a:t>
            </a:r>
            <a:r>
              <a:rPr lang="de-DE" b="0" i="0" dirty="0" err="1">
                <a:solidFill>
                  <a:srgbClr val="374151"/>
                </a:solidFill>
                <a:effectLst/>
                <a:latin typeface="Söhne"/>
              </a:rPr>
              <a:t>concentration</a:t>
            </a:r>
            <a:r>
              <a:rPr lang="de-DE" b="0" i="0" dirty="0">
                <a:solidFill>
                  <a:srgbClr val="374151"/>
                </a:solidFill>
                <a:effectLst/>
                <a:latin typeface="Söhne"/>
              </a:rPr>
              <a:t> </a:t>
            </a:r>
            <a:r>
              <a:rPr lang="de-DE" b="0" i="0" dirty="0" err="1">
                <a:solidFill>
                  <a:srgbClr val="374151"/>
                </a:solidFill>
                <a:effectLst/>
                <a:latin typeface="Söhne"/>
              </a:rPr>
              <a:t>measured</a:t>
            </a:r>
            <a:r>
              <a:rPr lang="de-DE" b="0" i="0" dirty="0">
                <a:solidFill>
                  <a:srgbClr val="374151"/>
                </a:solidFill>
                <a:effectLst/>
                <a:latin typeface="Söhne"/>
              </a:rPr>
              <a:t> </a:t>
            </a:r>
            <a:r>
              <a:rPr lang="de-DE" b="0" i="0" dirty="0" err="1">
                <a:solidFill>
                  <a:srgbClr val="374151"/>
                </a:solidFill>
                <a:effectLst/>
                <a:latin typeface="Söhne"/>
              </a:rPr>
              <a:t>by</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monthly</a:t>
            </a:r>
            <a:r>
              <a:rPr lang="de-DE" b="0" i="0" dirty="0">
                <a:solidFill>
                  <a:srgbClr val="374151"/>
                </a:solidFill>
                <a:effectLst/>
                <a:latin typeface="Söhne"/>
              </a:rPr>
              <a:t> </a:t>
            </a:r>
            <a:r>
              <a:rPr lang="de-DE" b="0" i="0" dirty="0" err="1">
                <a:solidFill>
                  <a:srgbClr val="374151"/>
                </a:solidFill>
                <a:effectLst/>
                <a:latin typeface="Söhne"/>
              </a:rPr>
              <a:t>mean</a:t>
            </a:r>
            <a:r>
              <a:rPr lang="de-DE" b="0" i="0" dirty="0">
                <a:solidFill>
                  <a:srgbClr val="374151"/>
                </a:solidFill>
                <a:effectLst/>
                <a:latin typeface="Söhne"/>
              </a:rPr>
              <a:t> and </a:t>
            </a:r>
            <a:r>
              <a:rPr lang="de-DE" b="0" i="0" dirty="0" err="1">
                <a:solidFill>
                  <a:srgbClr val="374151"/>
                </a:solidFill>
                <a:effectLst/>
                <a:latin typeface="Söhne"/>
              </a:rPr>
              <a:t>hourly</a:t>
            </a:r>
            <a:r>
              <a:rPr lang="de-DE" b="0" i="0" dirty="0">
                <a:solidFill>
                  <a:srgbClr val="374151"/>
                </a:solidFill>
                <a:effectLst/>
                <a:latin typeface="Söhne"/>
              </a:rPr>
              <a:t> maximum, </a:t>
            </a:r>
            <a:r>
              <a:rPr lang="de-DE" b="0" i="0" dirty="0" err="1">
                <a:solidFill>
                  <a:srgbClr val="374151"/>
                </a:solidFill>
                <a:effectLst/>
                <a:latin typeface="Söhne"/>
              </a:rPr>
              <a:t>as</a:t>
            </a:r>
            <a:r>
              <a:rPr lang="de-DE" b="0" i="0" dirty="0">
                <a:solidFill>
                  <a:srgbClr val="374151"/>
                </a:solidFill>
                <a:effectLst/>
                <a:latin typeface="Söhne"/>
              </a:rPr>
              <a:t> </a:t>
            </a:r>
            <a:r>
              <a:rPr lang="de-DE" b="0" i="0" dirty="0" err="1">
                <a:solidFill>
                  <a:srgbClr val="374151"/>
                </a:solidFill>
                <a:effectLst/>
                <a:latin typeface="Söhne"/>
              </a:rPr>
              <a:t>well</a:t>
            </a:r>
            <a:r>
              <a:rPr lang="de-DE" b="0" i="0" dirty="0">
                <a:solidFill>
                  <a:srgbClr val="374151"/>
                </a:solidFill>
                <a:effectLst/>
                <a:latin typeface="Söhne"/>
              </a:rPr>
              <a:t> </a:t>
            </a:r>
            <a:r>
              <a:rPr lang="de-DE" b="0" i="0" dirty="0" err="1">
                <a:solidFill>
                  <a:srgbClr val="374151"/>
                </a:solidFill>
                <a:effectLst/>
                <a:latin typeface="Söhne"/>
              </a:rPr>
              <a:t>as</a:t>
            </a:r>
            <a:r>
              <a:rPr lang="de-DE" b="0" i="0" dirty="0">
                <a:solidFill>
                  <a:srgbClr val="374151"/>
                </a:solidFill>
                <a:effectLst/>
                <a:latin typeface="Söhne"/>
              </a:rPr>
              <a:t> </a:t>
            </a:r>
            <a:r>
              <a:rPr lang="de-DE" b="0" i="0" dirty="0" err="1">
                <a:solidFill>
                  <a:srgbClr val="374151"/>
                </a:solidFill>
                <a:effectLst/>
                <a:latin typeface="Söhne"/>
              </a:rPr>
              <a:t>days</a:t>
            </a:r>
            <a:r>
              <a:rPr lang="de-DE" b="0" i="0" dirty="0">
                <a:solidFill>
                  <a:srgbClr val="374151"/>
                </a:solidFill>
                <a:effectLst/>
                <a:latin typeface="Söhne"/>
              </a:rPr>
              <a:t> </a:t>
            </a:r>
            <a:r>
              <a:rPr lang="de-DE" b="0" i="0" dirty="0" err="1">
                <a:solidFill>
                  <a:srgbClr val="374151"/>
                </a:solidFill>
                <a:effectLst/>
                <a:latin typeface="Söhne"/>
              </a:rPr>
              <a:t>exceeding</a:t>
            </a:r>
            <a:r>
              <a:rPr lang="de-DE" b="0" i="0" dirty="0">
                <a:solidFill>
                  <a:srgbClr val="374151"/>
                </a:solidFill>
                <a:effectLst/>
                <a:latin typeface="Söhne"/>
              </a:rPr>
              <a:t> national </a:t>
            </a:r>
            <a:r>
              <a:rPr lang="de-DE" b="0" i="0" dirty="0" err="1">
                <a:solidFill>
                  <a:srgbClr val="374151"/>
                </a:solidFill>
                <a:effectLst/>
                <a:latin typeface="Söhne"/>
              </a:rPr>
              <a:t>standards</a:t>
            </a:r>
            <a:r>
              <a:rPr lang="de-DE" b="0" i="0" dirty="0">
                <a:solidFill>
                  <a:srgbClr val="374151"/>
                </a:solidFill>
                <a:effectLst/>
                <a:latin typeface="Söhne"/>
              </a:rPr>
              <a:t>. </a:t>
            </a:r>
            <a:r>
              <a:rPr lang="de-DE" b="0" i="0" dirty="0" err="1">
                <a:solidFill>
                  <a:srgbClr val="374151"/>
                </a:solidFill>
                <a:effectLst/>
                <a:latin typeface="Söhne"/>
              </a:rPr>
              <a:t>We</a:t>
            </a:r>
            <a:r>
              <a:rPr lang="de-DE" b="0" i="0" dirty="0">
                <a:solidFill>
                  <a:srgbClr val="374151"/>
                </a:solidFill>
                <a:effectLst/>
                <a:latin typeface="Söhne"/>
              </a:rPr>
              <a:t> also </a:t>
            </a:r>
            <a:r>
              <a:rPr lang="de-DE" b="0" i="0" dirty="0" err="1">
                <a:solidFill>
                  <a:srgbClr val="374151"/>
                </a:solidFill>
                <a:effectLst/>
                <a:latin typeface="Söhne"/>
              </a:rPr>
              <a:t>have</a:t>
            </a:r>
            <a:r>
              <a:rPr lang="de-DE" b="0" i="0" dirty="0">
                <a:solidFill>
                  <a:srgbClr val="374151"/>
                </a:solidFill>
                <a:effectLst/>
                <a:latin typeface="Söhne"/>
              </a:rPr>
              <a:t> </a:t>
            </a:r>
            <a:r>
              <a:rPr lang="de-DE" b="0" i="0" dirty="0" err="1">
                <a:solidFill>
                  <a:srgbClr val="374151"/>
                </a:solidFill>
                <a:effectLst/>
                <a:latin typeface="Söhne"/>
              </a:rPr>
              <a:t>monthly</a:t>
            </a:r>
            <a:r>
              <a:rPr lang="de-DE" b="0" i="0" dirty="0">
                <a:solidFill>
                  <a:srgbClr val="374151"/>
                </a:solidFill>
                <a:effectLst/>
                <a:latin typeface="Söhne"/>
              </a:rPr>
              <a:t> </a:t>
            </a:r>
            <a:r>
              <a:rPr lang="de-DE" b="0" i="0" dirty="0" err="1">
                <a:solidFill>
                  <a:srgbClr val="374151"/>
                </a:solidFill>
                <a:effectLst/>
                <a:latin typeface="Söhne"/>
              </a:rPr>
              <a:t>mean</a:t>
            </a:r>
            <a:r>
              <a:rPr lang="de-DE" b="0" i="0" dirty="0">
                <a:solidFill>
                  <a:srgbClr val="374151"/>
                </a:solidFill>
                <a:effectLst/>
                <a:latin typeface="Söhne"/>
              </a:rPr>
              <a:t> </a:t>
            </a:r>
            <a:r>
              <a:rPr lang="de-DE" b="0" i="0" dirty="0" err="1">
                <a:solidFill>
                  <a:srgbClr val="374151"/>
                </a:solidFill>
                <a:effectLst/>
                <a:latin typeface="Söhne"/>
              </a:rPr>
              <a:t>temperature</a:t>
            </a:r>
            <a:r>
              <a:rPr lang="de-DE" b="0" i="0" dirty="0">
                <a:solidFill>
                  <a:srgbClr val="374151"/>
                </a:solidFill>
                <a:effectLst/>
                <a:latin typeface="Söhne"/>
              </a:rPr>
              <a:t>, total </a:t>
            </a:r>
            <a:r>
              <a:rPr lang="de-DE" b="0" i="0" dirty="0" err="1">
                <a:solidFill>
                  <a:srgbClr val="374151"/>
                </a:solidFill>
                <a:effectLst/>
                <a:latin typeface="Söhne"/>
              </a:rPr>
              <a:t>precipitation</a:t>
            </a:r>
            <a:r>
              <a:rPr lang="de-DE" b="0" i="0" dirty="0">
                <a:solidFill>
                  <a:srgbClr val="374151"/>
                </a:solidFill>
                <a:effectLst/>
                <a:latin typeface="Söhne"/>
              </a:rPr>
              <a:t>, wind </a:t>
            </a:r>
            <a:r>
              <a:rPr lang="de-DE" b="0" i="0" dirty="0" err="1">
                <a:solidFill>
                  <a:srgbClr val="374151"/>
                </a:solidFill>
                <a:effectLst/>
                <a:latin typeface="Söhne"/>
              </a:rPr>
              <a:t>velocity</a:t>
            </a:r>
            <a:r>
              <a:rPr lang="de-DE" b="0" i="0" dirty="0">
                <a:solidFill>
                  <a:srgbClr val="374151"/>
                </a:solidFill>
                <a:effectLst/>
                <a:latin typeface="Söhne"/>
              </a:rPr>
              <a:t>, </a:t>
            </a:r>
            <a:r>
              <a:rPr lang="de-DE" b="0" i="0" dirty="0" err="1">
                <a:solidFill>
                  <a:srgbClr val="374151"/>
                </a:solidFill>
                <a:effectLst/>
                <a:latin typeface="Söhne"/>
              </a:rPr>
              <a:t>daylight</a:t>
            </a:r>
            <a:r>
              <a:rPr lang="de-DE" b="0" i="0" dirty="0">
                <a:solidFill>
                  <a:srgbClr val="374151"/>
                </a:solidFill>
                <a:effectLst/>
                <a:latin typeface="Söhne"/>
              </a:rPr>
              <a:t> </a:t>
            </a:r>
            <a:r>
              <a:rPr lang="de-DE" b="0" i="0" dirty="0" err="1">
                <a:solidFill>
                  <a:srgbClr val="374151"/>
                </a:solidFill>
                <a:effectLst/>
                <a:latin typeface="Söhne"/>
              </a:rPr>
              <a:t>duration</a:t>
            </a:r>
            <a:r>
              <a:rPr lang="de-DE" b="0" i="0" dirty="0">
                <a:solidFill>
                  <a:srgbClr val="374151"/>
                </a:solidFill>
                <a:effectLst/>
                <a:latin typeface="Söhne"/>
              </a:rPr>
              <a:t>, </a:t>
            </a:r>
            <a:r>
              <a:rPr lang="de-DE" b="0" i="0" dirty="0" err="1">
                <a:solidFill>
                  <a:srgbClr val="374151"/>
                </a:solidFill>
                <a:effectLst/>
                <a:latin typeface="Söhne"/>
              </a:rPr>
              <a:t>snowfall</a:t>
            </a:r>
            <a:r>
              <a:rPr lang="de-DE" b="0" i="0" dirty="0">
                <a:solidFill>
                  <a:srgbClr val="374151"/>
                </a:solidFill>
                <a:effectLst/>
                <a:latin typeface="Söhne"/>
              </a:rPr>
              <a:t>, and </a:t>
            </a:r>
            <a:r>
              <a:rPr lang="de-DE" b="0" i="0" dirty="0" err="1">
                <a:solidFill>
                  <a:srgbClr val="374151"/>
                </a:solidFill>
                <a:effectLst/>
                <a:latin typeface="Söhne"/>
              </a:rPr>
              <a:t>cloud</a:t>
            </a:r>
            <a:r>
              <a:rPr lang="de-DE" b="0" i="0" dirty="0">
                <a:solidFill>
                  <a:srgbClr val="374151"/>
                </a:solidFill>
                <a:effectLst/>
                <a:latin typeface="Söhne"/>
              </a:rPr>
              <a:t> </a:t>
            </a:r>
            <a:r>
              <a:rPr lang="de-DE" b="0" i="0" dirty="0" err="1">
                <a:solidFill>
                  <a:srgbClr val="374151"/>
                </a:solidFill>
                <a:effectLst/>
                <a:latin typeface="Söhne"/>
              </a:rPr>
              <a:t>cover</a:t>
            </a:r>
            <a:r>
              <a:rPr lang="de-DE" b="0" i="0" dirty="0">
                <a:solidFill>
                  <a:srgbClr val="374151"/>
                </a:solidFill>
                <a:effectLst/>
                <a:latin typeface="Söhne"/>
              </a:rPr>
              <a:t>. </a:t>
            </a:r>
            <a:r>
              <a:rPr lang="de-DE" b="0" i="0" dirty="0" err="1">
                <a:solidFill>
                  <a:srgbClr val="374151"/>
                </a:solidFill>
                <a:effectLst/>
                <a:latin typeface="Söhne"/>
              </a:rPr>
              <a:t>There</a:t>
            </a:r>
            <a:r>
              <a:rPr lang="de-DE" b="0" i="0" dirty="0">
                <a:solidFill>
                  <a:srgbClr val="374151"/>
                </a:solidFill>
                <a:effectLst/>
                <a:latin typeface="Söhne"/>
              </a:rPr>
              <a:t> </a:t>
            </a:r>
            <a:r>
              <a:rPr lang="de-DE" b="0" i="0" dirty="0" err="1">
                <a:solidFill>
                  <a:srgbClr val="374151"/>
                </a:solidFill>
                <a:effectLst/>
                <a:latin typeface="Söhne"/>
              </a:rPr>
              <a:t>is</a:t>
            </a:r>
            <a:r>
              <a:rPr lang="de-DE" b="0" i="0" dirty="0">
                <a:solidFill>
                  <a:srgbClr val="374151"/>
                </a:solidFill>
                <a:effectLst/>
                <a:latin typeface="Söhne"/>
              </a:rPr>
              <a:t> a time-</a:t>
            </a:r>
            <a:r>
              <a:rPr lang="de-DE" b="0" i="0" dirty="0" err="1">
                <a:solidFill>
                  <a:srgbClr val="374151"/>
                </a:solidFill>
                <a:effectLst/>
                <a:latin typeface="Söhne"/>
              </a:rPr>
              <a:t>varying</a:t>
            </a:r>
            <a:r>
              <a:rPr lang="de-DE" b="0" i="0" dirty="0">
                <a:solidFill>
                  <a:srgbClr val="374151"/>
                </a:solidFill>
                <a:effectLst/>
                <a:latin typeface="Söhne"/>
              </a:rPr>
              <a:t> </a:t>
            </a:r>
            <a:r>
              <a:rPr lang="de-DE" b="0" i="0" dirty="0" err="1">
                <a:solidFill>
                  <a:srgbClr val="374151"/>
                </a:solidFill>
                <a:effectLst/>
                <a:latin typeface="Söhne"/>
              </a:rPr>
              <a:t>dummy</a:t>
            </a:r>
            <a:r>
              <a:rPr lang="de-DE" b="0" i="0" dirty="0">
                <a:solidFill>
                  <a:srgbClr val="374151"/>
                </a:solidFill>
                <a:effectLst/>
                <a:latin typeface="Söhne"/>
              </a:rPr>
              <a:t> variable </a:t>
            </a:r>
            <a:r>
              <a:rPr lang="de-DE" b="0" i="0" dirty="0" err="1">
                <a:solidFill>
                  <a:srgbClr val="374151"/>
                </a:solidFill>
                <a:effectLst/>
                <a:latin typeface="Söhne"/>
              </a:rPr>
              <a:t>for</a:t>
            </a:r>
            <a:r>
              <a:rPr lang="de-DE" b="0" i="0" dirty="0">
                <a:solidFill>
                  <a:srgbClr val="374151"/>
                </a:solidFill>
                <a:effectLst/>
                <a:latin typeface="Söhne"/>
              </a:rPr>
              <a:t> </a:t>
            </a:r>
            <a:r>
              <a:rPr lang="de-DE" b="0" i="0" dirty="0" err="1">
                <a:solidFill>
                  <a:srgbClr val="374151"/>
                </a:solidFill>
                <a:effectLst/>
                <a:latin typeface="Söhne"/>
              </a:rPr>
              <a:t>treatment</a:t>
            </a:r>
            <a:r>
              <a:rPr lang="de-DE" b="0" i="0" dirty="0">
                <a:solidFill>
                  <a:srgbClr val="374151"/>
                </a:solidFill>
                <a:effectLst/>
                <a:latin typeface="Söhne"/>
              </a:rPr>
              <a:t> </a:t>
            </a:r>
            <a:r>
              <a:rPr lang="de-DE" b="0" i="0" dirty="0" err="1">
                <a:solidFill>
                  <a:srgbClr val="374151"/>
                </a:solidFill>
                <a:effectLst/>
                <a:latin typeface="Söhne"/>
              </a:rPr>
              <a:t>effects</a:t>
            </a:r>
            <a:r>
              <a:rPr lang="de-DE" b="0" i="0" dirty="0">
                <a:solidFill>
                  <a:srgbClr val="374151"/>
                </a:solidFill>
                <a:effectLst/>
                <a:latin typeface="Söhne"/>
              </a:rPr>
              <a:t> and </a:t>
            </a:r>
            <a:r>
              <a:rPr lang="de-DE" b="0" i="0" dirty="0" err="1">
                <a:solidFill>
                  <a:srgbClr val="374151"/>
                </a:solidFill>
                <a:effectLst/>
                <a:latin typeface="Söhne"/>
              </a:rPr>
              <a:t>the</a:t>
            </a:r>
            <a:r>
              <a:rPr lang="de-DE" b="0" i="0" dirty="0">
                <a:solidFill>
                  <a:srgbClr val="374151"/>
                </a:solidFill>
                <a:effectLst/>
                <a:latin typeface="Söhne"/>
              </a:rPr>
              <a:t> absolute </a:t>
            </a:r>
            <a:r>
              <a:rPr lang="de-DE" b="0" i="0" dirty="0" err="1">
                <a:solidFill>
                  <a:srgbClr val="374151"/>
                </a:solidFill>
                <a:effectLst/>
                <a:latin typeface="Söhne"/>
              </a:rPr>
              <a:t>number</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a:t>
            </a:r>
            <a:r>
              <a:rPr lang="de-DE" b="0" i="0" dirty="0" err="1">
                <a:solidFill>
                  <a:srgbClr val="374151"/>
                </a:solidFill>
                <a:effectLst/>
                <a:latin typeface="Söhne"/>
              </a:rPr>
              <a:t>months</a:t>
            </a:r>
            <a:r>
              <a:rPr lang="de-DE" b="0" i="0" dirty="0">
                <a:solidFill>
                  <a:srgbClr val="374151"/>
                </a:solidFill>
                <a:effectLst/>
                <a:latin typeface="Söhne"/>
              </a:rPr>
              <a:t>. </a:t>
            </a:r>
          </a:p>
          <a:p>
            <a:pPr marL="0" algn="l" rtl="0" eaLnBrk="1" fontAlgn="t" latinLnBrk="0" hangingPunct="1">
              <a:spcBef>
                <a:spcPts val="0"/>
              </a:spcBef>
              <a:spcAft>
                <a:spcPts val="0"/>
              </a:spcAft>
            </a:pPr>
            <a:endParaRPr lang="de-DE" b="0" i="0" dirty="0">
              <a:solidFill>
                <a:srgbClr val="374151"/>
              </a:solidFill>
              <a:effectLst/>
              <a:latin typeface="Söhne"/>
            </a:endParaRPr>
          </a:p>
          <a:p>
            <a:pPr marL="0" algn="l" rtl="0" eaLnBrk="1" fontAlgn="t" latinLnBrk="0" hangingPunct="1">
              <a:spcBef>
                <a:spcPts val="0"/>
              </a:spcBef>
              <a:spcAft>
                <a:spcPts val="0"/>
              </a:spcAft>
            </a:pPr>
            <a:endParaRPr lang="de-DE" b="0" i="0" dirty="0">
              <a:solidFill>
                <a:srgbClr val="374151"/>
              </a:solidFill>
              <a:effectLst/>
              <a:latin typeface="Söhne"/>
            </a:endParaRPr>
          </a:p>
          <a:p>
            <a:pPr marL="0" algn="l" rtl="0" eaLnBrk="1" fontAlgn="t" latinLnBrk="0" hangingPunct="1">
              <a:spcBef>
                <a:spcPts val="0"/>
              </a:spcBef>
              <a:spcAft>
                <a:spcPts val="0"/>
              </a:spcAft>
            </a:pPr>
            <a:r>
              <a:rPr lang="de-DE" b="0" i="0" dirty="0">
                <a:solidFill>
                  <a:srgbClr val="374151"/>
                </a:solidFill>
                <a:effectLst/>
                <a:latin typeface="Söhne"/>
              </a:rPr>
              <a:t>The </a:t>
            </a:r>
            <a:r>
              <a:rPr lang="de-DE" b="0" i="0" dirty="0" err="1">
                <a:solidFill>
                  <a:srgbClr val="374151"/>
                </a:solidFill>
                <a:effectLst/>
                <a:latin typeface="Söhne"/>
              </a:rPr>
              <a:t>mcode</a:t>
            </a:r>
            <a:r>
              <a:rPr lang="de-DE" b="0" i="0" dirty="0">
                <a:solidFill>
                  <a:srgbClr val="374151"/>
                </a:solidFill>
                <a:effectLst/>
                <a:latin typeface="Söhne"/>
              </a:rPr>
              <a:t> </a:t>
            </a:r>
            <a:r>
              <a:rPr lang="de-DE" b="0" i="0" dirty="0" err="1">
                <a:solidFill>
                  <a:srgbClr val="374151"/>
                </a:solidFill>
                <a:effectLst/>
                <a:latin typeface="Söhne"/>
              </a:rPr>
              <a:t>shos</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region</a:t>
            </a:r>
            <a:r>
              <a:rPr lang="de-DE" b="0" i="0" dirty="0">
                <a:solidFill>
                  <a:srgbClr val="374151"/>
                </a:solidFill>
                <a:effectLst/>
                <a:latin typeface="Söhne"/>
              </a:rPr>
              <a:t> in </a:t>
            </a:r>
            <a:r>
              <a:rPr lang="de-DE" b="0" i="0" dirty="0" err="1">
                <a:solidFill>
                  <a:srgbClr val="374151"/>
                </a:solidFill>
                <a:effectLst/>
                <a:latin typeface="Söhne"/>
              </a:rPr>
              <a:t>japans</a:t>
            </a:r>
            <a:r>
              <a:rPr lang="de-DE" b="0" i="0" dirty="0">
                <a:solidFill>
                  <a:srgbClr val="374151"/>
                </a:solidFill>
                <a:effectLst/>
                <a:latin typeface="Söhne"/>
              </a:rPr>
              <a:t> and </a:t>
            </a:r>
            <a:r>
              <a:rPr lang="de-DE" b="0" i="0" dirty="0" err="1">
                <a:solidFill>
                  <a:srgbClr val="374151"/>
                </a:solidFill>
                <a:effectLst/>
                <a:latin typeface="Söhne"/>
              </a:rPr>
              <a:t>how</a:t>
            </a:r>
            <a:r>
              <a:rPr lang="de-DE" b="0" i="0" dirty="0">
                <a:solidFill>
                  <a:srgbClr val="374151"/>
                </a:solidFill>
                <a:effectLst/>
                <a:latin typeface="Söhne"/>
              </a:rPr>
              <a:t> </a:t>
            </a:r>
            <a:r>
              <a:rPr lang="de-DE" b="0" i="0" dirty="0" err="1">
                <a:solidFill>
                  <a:srgbClr val="374151"/>
                </a:solidFill>
                <a:effectLst/>
                <a:latin typeface="Söhne"/>
              </a:rPr>
              <a:t>they</a:t>
            </a:r>
            <a:r>
              <a:rPr lang="de-DE" b="0" i="0" dirty="0">
                <a:solidFill>
                  <a:srgbClr val="374151"/>
                </a:solidFill>
                <a:effectLst/>
                <a:latin typeface="Söhne"/>
              </a:rPr>
              <a:t> </a:t>
            </a:r>
            <a:r>
              <a:rPr lang="de-DE" b="0" i="0" dirty="0" err="1">
                <a:solidFill>
                  <a:srgbClr val="374151"/>
                </a:solidFill>
                <a:effectLst/>
                <a:latin typeface="Söhne"/>
              </a:rPr>
              <a:t>were</a:t>
            </a:r>
            <a:r>
              <a:rPr lang="de-DE" b="0" i="0" dirty="0">
                <a:solidFill>
                  <a:srgbClr val="374151"/>
                </a:solidFill>
                <a:effectLst/>
                <a:latin typeface="Söhne"/>
              </a:rPr>
              <a:t> </a:t>
            </a:r>
            <a:r>
              <a:rPr lang="de-DE" b="0" i="0" dirty="0" err="1">
                <a:solidFill>
                  <a:srgbClr val="374151"/>
                </a:solidFill>
                <a:effectLst/>
                <a:latin typeface="Söhne"/>
              </a:rPr>
              <a:t>divided</a:t>
            </a:r>
            <a:r>
              <a:rPr lang="de-DE" b="0" i="0" dirty="0">
                <a:solidFill>
                  <a:srgbClr val="374151"/>
                </a:solidFill>
                <a:effectLst/>
                <a:latin typeface="Söhne"/>
              </a:rPr>
              <a:t> </a:t>
            </a:r>
            <a:r>
              <a:rPr lang="de-DE" b="0" i="0" dirty="0" err="1">
                <a:solidFill>
                  <a:srgbClr val="374151"/>
                </a:solidFill>
                <a:effectLst/>
                <a:latin typeface="Söhne"/>
              </a:rPr>
              <a:t>into</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two</a:t>
            </a:r>
            <a:r>
              <a:rPr lang="de-DE" b="0" i="0" dirty="0">
                <a:solidFill>
                  <a:srgbClr val="374151"/>
                </a:solidFill>
                <a:effectLst/>
                <a:latin typeface="Söhne"/>
              </a:rPr>
              <a:t> </a:t>
            </a:r>
            <a:r>
              <a:rPr lang="de-DE" b="0" i="0" dirty="0" err="1">
                <a:solidFill>
                  <a:srgbClr val="374151"/>
                </a:solidFill>
                <a:effectLst/>
                <a:latin typeface="Söhne"/>
              </a:rPr>
              <a:t>groups</a:t>
            </a:r>
            <a:r>
              <a:rPr lang="de-DE" b="0" i="0" dirty="0">
                <a:solidFill>
                  <a:srgbClr val="374151"/>
                </a:solidFill>
                <a:effectLst/>
                <a:latin typeface="Söhne"/>
              </a:rPr>
              <a:t>. Can also </a:t>
            </a:r>
            <a:r>
              <a:rPr lang="de-DE" b="0" i="0" dirty="0" err="1">
                <a:solidFill>
                  <a:srgbClr val="374151"/>
                </a:solidFill>
                <a:effectLst/>
                <a:latin typeface="Söhne"/>
              </a:rPr>
              <a:t>be</a:t>
            </a:r>
            <a:r>
              <a:rPr lang="de-DE" b="0" i="0" dirty="0">
                <a:solidFill>
                  <a:srgbClr val="374151"/>
                </a:solidFill>
                <a:effectLst/>
                <a:latin typeface="Söhne"/>
              </a:rPr>
              <a:t> </a:t>
            </a:r>
            <a:r>
              <a:rPr lang="de-DE" b="0" i="0" dirty="0" err="1">
                <a:solidFill>
                  <a:srgbClr val="374151"/>
                </a:solidFill>
                <a:effectLst/>
                <a:latin typeface="Söhne"/>
              </a:rPr>
              <a:t>seen</a:t>
            </a:r>
            <a:r>
              <a:rPr lang="de-DE" b="0" i="0" dirty="0">
                <a:solidFill>
                  <a:srgbClr val="374151"/>
                </a:solidFill>
                <a:effectLst/>
                <a:latin typeface="Söhne"/>
              </a:rPr>
              <a:t> in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picutre</a:t>
            </a:r>
            <a:r>
              <a:rPr lang="de-DE" b="0" i="0" dirty="0">
                <a:solidFill>
                  <a:srgbClr val="374151"/>
                </a:solidFill>
                <a:effectLst/>
                <a:latin typeface="Söhne"/>
              </a:rPr>
              <a:t>.</a:t>
            </a:r>
          </a:p>
          <a:p>
            <a:pPr marL="0" algn="l" rtl="0" eaLnBrk="1" fontAlgn="t" latinLnBrk="0" hangingPunct="1">
              <a:spcBef>
                <a:spcPts val="0"/>
              </a:spcBef>
              <a:spcAft>
                <a:spcPts val="0"/>
              </a:spcAft>
            </a:pPr>
            <a:endParaRPr lang="de-DE" b="0" i="0" dirty="0">
              <a:solidFill>
                <a:srgbClr val="374151"/>
              </a:solidFill>
              <a:effectLst/>
              <a:latin typeface="Söhne"/>
            </a:endParaRPr>
          </a:p>
          <a:p>
            <a:pPr marL="0" algn="l" rtl="0" eaLnBrk="1" fontAlgn="t" latinLnBrk="0" hangingPunct="1">
              <a:spcBef>
                <a:spcPts val="0"/>
              </a:spcBef>
              <a:spcAft>
                <a:spcPts val="0"/>
              </a:spcAft>
            </a:pPr>
            <a:r>
              <a:rPr lang="de-DE" b="0" i="0" dirty="0">
                <a:solidFill>
                  <a:srgbClr val="374151"/>
                </a:solidFill>
                <a:effectLst/>
                <a:latin typeface="Söhne"/>
              </a:rPr>
              <a:t>. </a:t>
            </a:r>
            <a:r>
              <a:rPr lang="de-DE" b="0" i="0" dirty="0" err="1">
                <a:solidFill>
                  <a:srgbClr val="374151"/>
                </a:solidFill>
                <a:effectLst/>
                <a:latin typeface="Söhne"/>
              </a:rPr>
              <a:t>However</a:t>
            </a:r>
            <a:r>
              <a:rPr lang="de-DE" b="0" i="0" dirty="0">
                <a:solidFill>
                  <a:srgbClr val="374151"/>
                </a:solidFill>
                <a:effectLst/>
                <a:latin typeface="Söhne"/>
              </a:rPr>
              <a:t>, </a:t>
            </a:r>
            <a:r>
              <a:rPr lang="de-DE" b="0" i="0" dirty="0" err="1">
                <a:solidFill>
                  <a:srgbClr val="374151"/>
                </a:solidFill>
                <a:effectLst/>
                <a:latin typeface="Söhne"/>
              </a:rPr>
              <a:t>we</a:t>
            </a:r>
            <a:r>
              <a:rPr lang="de-DE" b="0" i="0" dirty="0">
                <a:solidFill>
                  <a:srgbClr val="374151"/>
                </a:solidFill>
                <a:effectLst/>
                <a:latin typeface="Söhne"/>
              </a:rPr>
              <a:t> </a:t>
            </a:r>
            <a:r>
              <a:rPr lang="de-DE" b="0" i="0" dirty="0" err="1">
                <a:solidFill>
                  <a:srgbClr val="374151"/>
                </a:solidFill>
                <a:effectLst/>
                <a:latin typeface="Söhne"/>
              </a:rPr>
              <a:t>are</a:t>
            </a:r>
            <a:r>
              <a:rPr lang="de-DE" b="0" i="0" dirty="0">
                <a:solidFill>
                  <a:srgbClr val="374151"/>
                </a:solidFill>
                <a:effectLst/>
                <a:latin typeface="Söhne"/>
              </a:rPr>
              <a:t> </a:t>
            </a:r>
            <a:r>
              <a:rPr lang="de-DE" b="0" i="0" dirty="0" err="1">
                <a:solidFill>
                  <a:srgbClr val="374151"/>
                </a:solidFill>
                <a:effectLst/>
                <a:latin typeface="Söhne"/>
              </a:rPr>
              <a:t>missing</a:t>
            </a:r>
            <a:r>
              <a:rPr lang="de-DE" b="0" i="0" dirty="0">
                <a:solidFill>
                  <a:srgbClr val="374151"/>
                </a:solidFill>
                <a:effectLst/>
                <a:latin typeface="Söhne"/>
              </a:rPr>
              <a:t> monitor-level NO2 </a:t>
            </a:r>
            <a:r>
              <a:rPr lang="de-DE" b="0" i="0" dirty="0" err="1">
                <a:solidFill>
                  <a:srgbClr val="374151"/>
                </a:solidFill>
                <a:effectLst/>
                <a:latin typeface="Söhne"/>
              </a:rPr>
              <a:t>concentration</a:t>
            </a:r>
            <a:r>
              <a:rPr lang="de-DE" b="0" i="0" dirty="0">
                <a:solidFill>
                  <a:srgbClr val="374151"/>
                </a:solidFill>
                <a:effectLst/>
                <a:latin typeface="Söhne"/>
              </a:rPr>
              <a:t> </a:t>
            </a:r>
            <a:r>
              <a:rPr lang="de-DE" b="0" i="0" dirty="0" err="1">
                <a:solidFill>
                  <a:srgbClr val="374151"/>
                </a:solidFill>
                <a:effectLst/>
                <a:latin typeface="Söhne"/>
              </a:rPr>
              <a:t>measured</a:t>
            </a:r>
            <a:r>
              <a:rPr lang="de-DE" b="0" i="0" dirty="0">
                <a:solidFill>
                  <a:srgbClr val="374151"/>
                </a:solidFill>
                <a:effectLst/>
                <a:latin typeface="Söhne"/>
              </a:rPr>
              <a:t> </a:t>
            </a:r>
            <a:r>
              <a:rPr lang="de-DE" b="0" i="0" dirty="0" err="1">
                <a:solidFill>
                  <a:srgbClr val="374151"/>
                </a:solidFill>
                <a:effectLst/>
                <a:latin typeface="Söhne"/>
              </a:rPr>
              <a:t>by</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daily</a:t>
            </a:r>
            <a:r>
              <a:rPr lang="de-DE" b="0" i="0" dirty="0">
                <a:solidFill>
                  <a:srgbClr val="374151"/>
                </a:solidFill>
                <a:effectLst/>
                <a:latin typeface="Söhne"/>
              </a:rPr>
              <a:t> maximum, </a:t>
            </a:r>
            <a:r>
              <a:rPr lang="de-DE" b="0" i="0" dirty="0" err="1">
                <a:solidFill>
                  <a:srgbClr val="374151"/>
                </a:solidFill>
                <a:effectLst/>
                <a:latin typeface="Söhne"/>
              </a:rPr>
              <a:t>population</a:t>
            </a:r>
            <a:r>
              <a:rPr lang="de-DE" b="0" i="0" dirty="0">
                <a:solidFill>
                  <a:srgbClr val="374151"/>
                </a:solidFill>
                <a:effectLst/>
                <a:latin typeface="Söhne"/>
              </a:rPr>
              <a:t>, </a:t>
            </a:r>
            <a:r>
              <a:rPr lang="de-DE" b="0" i="0" dirty="0" err="1">
                <a:solidFill>
                  <a:srgbClr val="374151"/>
                </a:solidFill>
                <a:effectLst/>
                <a:latin typeface="Söhne"/>
              </a:rPr>
              <a:t>income</a:t>
            </a:r>
            <a:r>
              <a:rPr lang="de-DE" b="0" i="0" dirty="0">
                <a:solidFill>
                  <a:srgbClr val="374151"/>
                </a:solidFill>
                <a:effectLst/>
                <a:latin typeface="Söhne"/>
              </a:rPr>
              <a:t> per </a:t>
            </a:r>
            <a:r>
              <a:rPr lang="de-DE" b="0" i="0" dirty="0" err="1">
                <a:solidFill>
                  <a:srgbClr val="374151"/>
                </a:solidFill>
                <a:effectLst/>
                <a:latin typeface="Söhne"/>
              </a:rPr>
              <a:t>capita</a:t>
            </a:r>
            <a:r>
              <a:rPr lang="de-DE" b="0" i="0" dirty="0">
                <a:solidFill>
                  <a:srgbClr val="374151"/>
                </a:solidFill>
                <a:effectLst/>
                <a:latin typeface="Söhne"/>
              </a:rPr>
              <a:t>, and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unemployment</a:t>
            </a:r>
            <a:r>
              <a:rPr lang="de-DE" b="0" i="0" dirty="0">
                <a:solidFill>
                  <a:srgbClr val="374151"/>
                </a:solidFill>
                <a:effectLst/>
                <a:latin typeface="Söhne"/>
              </a:rPr>
              <a:t> rate.</a:t>
            </a:r>
            <a:endParaRPr lang="de-US" dirty="0"/>
          </a:p>
        </p:txBody>
      </p:sp>
      <p:sp>
        <p:nvSpPr>
          <p:cNvPr id="4" name="Foliennummernplatzhalter 3"/>
          <p:cNvSpPr>
            <a:spLocks noGrp="1"/>
          </p:cNvSpPr>
          <p:nvPr>
            <p:ph type="sldNum" sz="quarter" idx="5"/>
          </p:nvPr>
        </p:nvSpPr>
        <p:spPr/>
        <p:txBody>
          <a:bodyPr/>
          <a:lstStyle/>
          <a:p>
            <a:fld id="{7DB5635A-3EED-884E-8281-8637E6D4C67C}" type="slidenum">
              <a:rPr lang="de-US" smtClean="0"/>
              <a:t>5</a:t>
            </a:fld>
            <a:endParaRPr lang="de-US"/>
          </a:p>
        </p:txBody>
      </p:sp>
    </p:spTree>
    <p:extLst>
      <p:ext uri="{BB962C8B-B14F-4D97-AF65-F5344CB8AC3E}">
        <p14:creationId xmlns:p14="http://schemas.microsoft.com/office/powerpoint/2010/main" val="3322169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374151"/>
                </a:solidFill>
                <a:effectLst/>
                <a:latin typeface="Söhne"/>
              </a:rPr>
              <a:t>Michelle: </a:t>
            </a:r>
          </a:p>
          <a:p>
            <a:pPr algn="l"/>
            <a:endParaRPr lang="de-DE" b="0" i="0" dirty="0">
              <a:solidFill>
                <a:srgbClr val="374151"/>
              </a:solidFill>
              <a:effectLst/>
              <a:latin typeface="Söhne"/>
            </a:endParaRPr>
          </a:p>
          <a:p>
            <a:pPr algn="l"/>
            <a:r>
              <a:rPr lang="de-DE" b="0" i="0" dirty="0">
                <a:solidFill>
                  <a:srgbClr val="374151"/>
                </a:solidFill>
                <a:effectLst/>
                <a:latin typeface="Söhne"/>
              </a:rPr>
              <a:t>In </a:t>
            </a:r>
            <a:r>
              <a:rPr lang="de-DE" b="0" i="0" dirty="0" err="1">
                <a:solidFill>
                  <a:srgbClr val="374151"/>
                </a:solidFill>
                <a:effectLst/>
                <a:latin typeface="Söhne"/>
              </a:rPr>
              <a:t>econometrics</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Difference</a:t>
            </a:r>
            <a:r>
              <a:rPr lang="de-DE" b="0" i="0" dirty="0">
                <a:solidFill>
                  <a:srgbClr val="374151"/>
                </a:solidFill>
                <a:effectLst/>
                <a:latin typeface="Söhne"/>
              </a:rPr>
              <a:t>-in-</a:t>
            </a:r>
            <a:r>
              <a:rPr lang="de-DE" b="0" i="0" dirty="0" err="1">
                <a:solidFill>
                  <a:srgbClr val="374151"/>
                </a:solidFill>
                <a:effectLst/>
                <a:latin typeface="Söhne"/>
              </a:rPr>
              <a:t>Differences</a:t>
            </a:r>
            <a:r>
              <a:rPr lang="de-DE" b="0" i="0" dirty="0">
                <a:solidFill>
                  <a:srgbClr val="374151"/>
                </a:solidFill>
                <a:effectLst/>
                <a:latin typeface="Söhne"/>
              </a:rPr>
              <a:t> (DID) </a:t>
            </a:r>
            <a:r>
              <a:rPr lang="de-DE" b="0" i="0" dirty="0" err="1">
                <a:solidFill>
                  <a:srgbClr val="374151"/>
                </a:solidFill>
                <a:effectLst/>
                <a:latin typeface="Söhne"/>
              </a:rPr>
              <a:t>method</a:t>
            </a:r>
            <a:r>
              <a:rPr lang="de-DE" b="0" i="0" dirty="0">
                <a:solidFill>
                  <a:srgbClr val="374151"/>
                </a:solidFill>
                <a:effectLst/>
                <a:latin typeface="Söhne"/>
              </a:rPr>
              <a:t> </a:t>
            </a:r>
            <a:r>
              <a:rPr lang="de-DE" b="0" i="0" dirty="0" err="1">
                <a:solidFill>
                  <a:srgbClr val="374151"/>
                </a:solidFill>
                <a:effectLst/>
                <a:latin typeface="Söhne"/>
              </a:rPr>
              <a:t>is</a:t>
            </a:r>
            <a:r>
              <a:rPr lang="de-DE" b="0" i="0" dirty="0">
                <a:solidFill>
                  <a:srgbClr val="374151"/>
                </a:solidFill>
                <a:effectLst/>
                <a:latin typeface="Söhne"/>
              </a:rPr>
              <a:t> a </a:t>
            </a:r>
            <a:r>
              <a:rPr lang="de-DE" b="0" i="0" dirty="0" err="1">
                <a:solidFill>
                  <a:srgbClr val="374151"/>
                </a:solidFill>
                <a:effectLst/>
                <a:latin typeface="Söhne"/>
              </a:rPr>
              <a:t>widely</a:t>
            </a:r>
            <a:r>
              <a:rPr lang="de-DE" b="0" i="0" dirty="0">
                <a:solidFill>
                  <a:srgbClr val="374151"/>
                </a:solidFill>
                <a:effectLst/>
                <a:latin typeface="Söhne"/>
              </a:rPr>
              <a:t> </a:t>
            </a:r>
            <a:r>
              <a:rPr lang="de-DE" b="0" i="0" dirty="0" err="1">
                <a:solidFill>
                  <a:srgbClr val="374151"/>
                </a:solidFill>
                <a:effectLst/>
                <a:latin typeface="Söhne"/>
              </a:rPr>
              <a:t>used</a:t>
            </a:r>
            <a:r>
              <a:rPr lang="de-DE" b="0" i="0" dirty="0">
                <a:solidFill>
                  <a:srgbClr val="374151"/>
                </a:solidFill>
                <a:effectLst/>
                <a:latin typeface="Söhne"/>
              </a:rPr>
              <a:t> </a:t>
            </a:r>
            <a:r>
              <a:rPr lang="de-DE" b="0" i="0" dirty="0" err="1">
                <a:solidFill>
                  <a:srgbClr val="374151"/>
                </a:solidFill>
                <a:effectLst/>
                <a:latin typeface="Söhne"/>
              </a:rPr>
              <a:t>technique</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estimate</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causal</a:t>
            </a:r>
            <a:r>
              <a:rPr lang="de-DE" b="0" i="0" dirty="0">
                <a:solidFill>
                  <a:srgbClr val="374151"/>
                </a:solidFill>
                <a:effectLst/>
                <a:latin typeface="Söhne"/>
              </a:rPr>
              <a:t> </a:t>
            </a:r>
            <a:r>
              <a:rPr lang="de-DE" b="0" i="0" dirty="0" err="1">
                <a:solidFill>
                  <a:srgbClr val="374151"/>
                </a:solidFill>
                <a:effectLst/>
                <a:latin typeface="Söhne"/>
              </a:rPr>
              <a:t>effect</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an </a:t>
            </a:r>
            <a:r>
              <a:rPr lang="de-DE" b="0" i="0" dirty="0" err="1">
                <a:solidFill>
                  <a:srgbClr val="374151"/>
                </a:solidFill>
                <a:effectLst/>
                <a:latin typeface="Söhne"/>
              </a:rPr>
              <a:t>intervention</a:t>
            </a:r>
            <a:r>
              <a:rPr lang="de-DE" b="0" i="0" dirty="0">
                <a:solidFill>
                  <a:srgbClr val="374151"/>
                </a:solidFill>
                <a:effectLst/>
                <a:latin typeface="Söhne"/>
              </a:rPr>
              <a:t> on an </a:t>
            </a:r>
            <a:r>
              <a:rPr lang="de-DE" b="0" i="0" dirty="0" err="1">
                <a:solidFill>
                  <a:srgbClr val="374151"/>
                </a:solidFill>
                <a:effectLst/>
                <a:latin typeface="Söhne"/>
              </a:rPr>
              <a:t>outcome</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a:t>
            </a:r>
            <a:r>
              <a:rPr lang="de-DE" b="0" i="0" dirty="0" err="1">
                <a:solidFill>
                  <a:srgbClr val="374151"/>
                </a:solidFill>
                <a:effectLst/>
                <a:latin typeface="Söhne"/>
              </a:rPr>
              <a:t>interest</a:t>
            </a:r>
            <a:r>
              <a:rPr lang="de-DE" b="0" i="0" dirty="0">
                <a:solidFill>
                  <a:srgbClr val="374151"/>
                </a:solidFill>
                <a:effectLst/>
                <a:latin typeface="Söhne"/>
              </a:rPr>
              <a:t>. The </a:t>
            </a:r>
            <a:r>
              <a:rPr lang="de-DE" b="0" i="0" dirty="0" err="1">
                <a:solidFill>
                  <a:srgbClr val="374151"/>
                </a:solidFill>
                <a:effectLst/>
                <a:latin typeface="Söhne"/>
              </a:rPr>
              <a:t>key</a:t>
            </a:r>
            <a:r>
              <a:rPr lang="de-DE" b="0" i="0" dirty="0">
                <a:solidFill>
                  <a:srgbClr val="374151"/>
                </a:solidFill>
                <a:effectLst/>
                <a:latin typeface="Söhne"/>
              </a:rPr>
              <a:t> </a:t>
            </a:r>
            <a:r>
              <a:rPr lang="de-DE" b="0" i="0" dirty="0" err="1">
                <a:solidFill>
                  <a:srgbClr val="374151"/>
                </a:solidFill>
                <a:effectLst/>
                <a:latin typeface="Söhne"/>
              </a:rPr>
              <a:t>requirements</a:t>
            </a:r>
            <a:r>
              <a:rPr lang="de-DE" b="0" i="0" dirty="0">
                <a:solidFill>
                  <a:srgbClr val="374151"/>
                </a:solidFill>
                <a:effectLst/>
                <a:latin typeface="Söhne"/>
              </a:rPr>
              <a:t> </a:t>
            </a:r>
            <a:r>
              <a:rPr lang="de-DE" b="0" i="0" dirty="0" err="1">
                <a:solidFill>
                  <a:srgbClr val="374151"/>
                </a:solidFill>
                <a:effectLst/>
                <a:latin typeface="Söhne"/>
              </a:rPr>
              <a:t>for</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DID </a:t>
            </a:r>
            <a:r>
              <a:rPr lang="de-DE" b="0" i="0" dirty="0" err="1">
                <a:solidFill>
                  <a:srgbClr val="374151"/>
                </a:solidFill>
                <a:effectLst/>
                <a:latin typeface="Söhne"/>
              </a:rPr>
              <a:t>method</a:t>
            </a:r>
            <a:r>
              <a:rPr lang="de-DE" b="0" i="0" dirty="0">
                <a:solidFill>
                  <a:srgbClr val="374151"/>
                </a:solidFill>
                <a:effectLst/>
                <a:latin typeface="Söhne"/>
              </a:rPr>
              <a:t> </a:t>
            </a:r>
            <a:r>
              <a:rPr lang="de-DE" b="0" i="0" dirty="0" err="1">
                <a:solidFill>
                  <a:srgbClr val="374151"/>
                </a:solidFill>
                <a:effectLst/>
                <a:latin typeface="Söhne"/>
              </a:rPr>
              <a:t>are</a:t>
            </a:r>
            <a:r>
              <a:rPr lang="de-DE" b="0" i="0" dirty="0">
                <a:solidFill>
                  <a:srgbClr val="374151"/>
                </a:solidFill>
                <a:effectLst/>
                <a:latin typeface="Söhne"/>
              </a:rPr>
              <a:t> </a:t>
            </a:r>
            <a:r>
              <a:rPr lang="de-DE" b="0" i="0" dirty="0" err="1">
                <a:solidFill>
                  <a:srgbClr val="374151"/>
                </a:solidFill>
                <a:effectLst/>
                <a:latin typeface="Söhne"/>
              </a:rPr>
              <a:t>two</a:t>
            </a:r>
            <a:r>
              <a:rPr lang="de-DE" b="0" i="0" dirty="0">
                <a:solidFill>
                  <a:srgbClr val="374151"/>
                </a:solidFill>
                <a:effectLst/>
                <a:latin typeface="Söhne"/>
              </a:rPr>
              <a:t> </a:t>
            </a:r>
            <a:r>
              <a:rPr lang="de-DE" b="0" i="0" dirty="0" err="1">
                <a:solidFill>
                  <a:srgbClr val="374151"/>
                </a:solidFill>
                <a:effectLst/>
                <a:latin typeface="Söhne"/>
              </a:rPr>
              <a:t>groups</a:t>
            </a:r>
            <a:r>
              <a:rPr lang="de-DE" b="0" i="0" dirty="0">
                <a:solidFill>
                  <a:srgbClr val="374151"/>
                </a:solidFill>
                <a:effectLst/>
                <a:latin typeface="Söhne"/>
              </a:rPr>
              <a:t> (a </a:t>
            </a:r>
            <a:r>
              <a:rPr lang="de-DE" b="0" i="0" dirty="0" err="1">
                <a:solidFill>
                  <a:srgbClr val="374151"/>
                </a:solidFill>
                <a:effectLst/>
                <a:latin typeface="Söhne"/>
              </a:rPr>
              <a:t>control</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and a </a:t>
            </a:r>
            <a:r>
              <a:rPr lang="de-DE" b="0" i="0" dirty="0" err="1">
                <a:solidFill>
                  <a:srgbClr val="374151"/>
                </a:solidFill>
                <a:effectLst/>
                <a:latin typeface="Söhne"/>
              </a:rPr>
              <a:t>treatment</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and </a:t>
            </a:r>
            <a:r>
              <a:rPr lang="de-DE" b="0" i="0" dirty="0" err="1">
                <a:solidFill>
                  <a:srgbClr val="374151"/>
                </a:solidFill>
                <a:effectLst/>
                <a:latin typeface="Söhne"/>
              </a:rPr>
              <a:t>two</a:t>
            </a:r>
            <a:r>
              <a:rPr lang="de-DE" b="0" i="0" dirty="0">
                <a:solidFill>
                  <a:srgbClr val="374151"/>
                </a:solidFill>
                <a:effectLst/>
                <a:latin typeface="Söhne"/>
              </a:rPr>
              <a:t> time </a:t>
            </a:r>
            <a:r>
              <a:rPr lang="de-DE" b="0" i="0" dirty="0" err="1">
                <a:solidFill>
                  <a:srgbClr val="374151"/>
                </a:solidFill>
                <a:effectLst/>
                <a:latin typeface="Söhne"/>
              </a:rPr>
              <a:t>periods</a:t>
            </a:r>
            <a:r>
              <a:rPr lang="de-DE" b="0" i="0" dirty="0">
                <a:solidFill>
                  <a:srgbClr val="374151"/>
                </a:solidFill>
                <a:effectLst/>
                <a:latin typeface="Söhne"/>
              </a:rPr>
              <a:t> (a </a:t>
            </a:r>
            <a:r>
              <a:rPr lang="de-DE" b="0" i="0" dirty="0" err="1">
                <a:solidFill>
                  <a:srgbClr val="374151"/>
                </a:solidFill>
                <a:effectLst/>
                <a:latin typeface="Söhne"/>
              </a:rPr>
              <a:t>pre</a:t>
            </a:r>
            <a:r>
              <a:rPr lang="de-DE" b="0" i="0" dirty="0">
                <a:solidFill>
                  <a:srgbClr val="374151"/>
                </a:solidFill>
                <a:effectLst/>
                <a:latin typeface="Söhne"/>
              </a:rPr>
              <a:t>-intervention </a:t>
            </a:r>
            <a:r>
              <a:rPr lang="de-DE" b="0" i="0" dirty="0" err="1">
                <a:solidFill>
                  <a:srgbClr val="374151"/>
                </a:solidFill>
                <a:effectLst/>
                <a:latin typeface="Söhne"/>
              </a:rPr>
              <a:t>period</a:t>
            </a:r>
            <a:r>
              <a:rPr lang="de-DE" b="0" i="0" dirty="0">
                <a:solidFill>
                  <a:srgbClr val="374151"/>
                </a:solidFill>
                <a:effectLst/>
                <a:latin typeface="Söhne"/>
              </a:rPr>
              <a:t> and a post-intervention </a:t>
            </a:r>
            <a:r>
              <a:rPr lang="de-DE" b="0" i="0" dirty="0" err="1">
                <a:solidFill>
                  <a:srgbClr val="374151"/>
                </a:solidFill>
                <a:effectLst/>
                <a:latin typeface="Söhne"/>
              </a:rPr>
              <a:t>period</a:t>
            </a:r>
            <a:r>
              <a:rPr lang="de-DE" b="0" i="0" dirty="0">
                <a:solidFill>
                  <a:srgbClr val="374151"/>
                </a:solidFill>
                <a:effectLst/>
                <a:latin typeface="Söhne"/>
              </a:rPr>
              <a:t>). The </a:t>
            </a:r>
            <a:r>
              <a:rPr lang="de-DE" b="0" i="0" dirty="0" err="1">
                <a:solidFill>
                  <a:srgbClr val="374151"/>
                </a:solidFill>
                <a:effectLst/>
                <a:latin typeface="Söhne"/>
              </a:rPr>
              <a:t>idea</a:t>
            </a:r>
            <a:r>
              <a:rPr lang="de-DE" b="0" i="0" dirty="0">
                <a:solidFill>
                  <a:srgbClr val="374151"/>
                </a:solidFill>
                <a:effectLst/>
                <a:latin typeface="Söhne"/>
              </a:rPr>
              <a:t> </a:t>
            </a:r>
            <a:r>
              <a:rPr lang="de-DE" b="0" i="0" dirty="0" err="1">
                <a:solidFill>
                  <a:srgbClr val="374151"/>
                </a:solidFill>
                <a:effectLst/>
                <a:latin typeface="Söhne"/>
              </a:rPr>
              <a:t>behind</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method</a:t>
            </a:r>
            <a:r>
              <a:rPr lang="de-DE" b="0" i="0" dirty="0">
                <a:solidFill>
                  <a:srgbClr val="374151"/>
                </a:solidFill>
                <a:effectLst/>
                <a:latin typeface="Söhne"/>
              </a:rPr>
              <a:t> </a:t>
            </a:r>
            <a:r>
              <a:rPr lang="de-DE" b="0" i="0" dirty="0" err="1">
                <a:solidFill>
                  <a:srgbClr val="374151"/>
                </a:solidFill>
                <a:effectLst/>
                <a:latin typeface="Söhne"/>
              </a:rPr>
              <a:t>is</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compare</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changes</a:t>
            </a:r>
            <a:r>
              <a:rPr lang="de-DE" b="0" i="0" dirty="0">
                <a:solidFill>
                  <a:srgbClr val="374151"/>
                </a:solidFill>
                <a:effectLst/>
                <a:latin typeface="Söhne"/>
              </a:rPr>
              <a:t> in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outcome</a:t>
            </a:r>
            <a:r>
              <a:rPr lang="de-DE" b="0" i="0" dirty="0">
                <a:solidFill>
                  <a:srgbClr val="374151"/>
                </a:solidFill>
                <a:effectLst/>
                <a:latin typeface="Söhne"/>
              </a:rPr>
              <a:t> variable </a:t>
            </a:r>
            <a:r>
              <a:rPr lang="de-DE" b="0" i="0" dirty="0" err="1">
                <a:solidFill>
                  <a:srgbClr val="374151"/>
                </a:solidFill>
                <a:effectLst/>
                <a:latin typeface="Söhne"/>
              </a:rPr>
              <a:t>over</a:t>
            </a:r>
            <a:r>
              <a:rPr lang="de-DE" b="0" i="0" dirty="0">
                <a:solidFill>
                  <a:srgbClr val="374151"/>
                </a:solidFill>
                <a:effectLst/>
                <a:latin typeface="Söhne"/>
              </a:rPr>
              <a:t> time in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treatment</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those</a:t>
            </a:r>
            <a:r>
              <a:rPr lang="de-DE" b="0" i="0" dirty="0">
                <a:solidFill>
                  <a:srgbClr val="374151"/>
                </a:solidFill>
                <a:effectLst/>
                <a:latin typeface="Söhne"/>
              </a:rPr>
              <a:t> in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control</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and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see</a:t>
            </a:r>
            <a:r>
              <a:rPr lang="de-DE" b="0" i="0" dirty="0">
                <a:solidFill>
                  <a:srgbClr val="374151"/>
                </a:solidFill>
                <a:effectLst/>
                <a:latin typeface="Söhne"/>
              </a:rPr>
              <a:t> </a:t>
            </a:r>
            <a:r>
              <a:rPr lang="de-DE" b="0" i="0" dirty="0" err="1">
                <a:solidFill>
                  <a:srgbClr val="374151"/>
                </a:solidFill>
                <a:effectLst/>
                <a:latin typeface="Söhne"/>
              </a:rPr>
              <a:t>if</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difference</a:t>
            </a:r>
            <a:r>
              <a:rPr lang="de-DE" b="0" i="0" dirty="0">
                <a:solidFill>
                  <a:srgbClr val="374151"/>
                </a:solidFill>
                <a:effectLst/>
                <a:latin typeface="Söhne"/>
              </a:rPr>
              <a:t> </a:t>
            </a:r>
            <a:r>
              <a:rPr lang="de-DE" b="0" i="0" dirty="0" err="1">
                <a:solidFill>
                  <a:srgbClr val="374151"/>
                </a:solidFill>
                <a:effectLst/>
                <a:latin typeface="Söhne"/>
              </a:rPr>
              <a:t>between</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two</a:t>
            </a:r>
            <a:r>
              <a:rPr lang="de-DE" b="0" i="0" dirty="0">
                <a:solidFill>
                  <a:srgbClr val="374151"/>
                </a:solidFill>
                <a:effectLst/>
                <a:latin typeface="Söhne"/>
              </a:rPr>
              <a:t> </a:t>
            </a:r>
            <a:r>
              <a:rPr lang="de-DE" b="0" i="0" dirty="0" err="1">
                <a:solidFill>
                  <a:srgbClr val="374151"/>
                </a:solidFill>
                <a:effectLst/>
                <a:latin typeface="Söhne"/>
              </a:rPr>
              <a:t>groups</a:t>
            </a:r>
            <a:r>
              <a:rPr lang="de-DE" b="0" i="0" dirty="0">
                <a:solidFill>
                  <a:srgbClr val="374151"/>
                </a:solidFill>
                <a:effectLst/>
                <a:latin typeface="Söhne"/>
              </a:rPr>
              <a:t> </a:t>
            </a:r>
            <a:r>
              <a:rPr lang="de-DE" b="0" i="0" dirty="0" err="1">
                <a:solidFill>
                  <a:srgbClr val="374151"/>
                </a:solidFill>
                <a:effectLst/>
                <a:latin typeface="Söhne"/>
              </a:rPr>
              <a:t>changes</a:t>
            </a:r>
            <a:r>
              <a:rPr lang="de-DE" b="0" i="0" dirty="0">
                <a:solidFill>
                  <a:srgbClr val="374151"/>
                </a:solidFill>
                <a:effectLst/>
                <a:latin typeface="Söhne"/>
              </a:rPr>
              <a:t> after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intervention</a:t>
            </a:r>
            <a:r>
              <a:rPr lang="de-DE" b="0" i="0" dirty="0">
                <a:solidFill>
                  <a:srgbClr val="374151"/>
                </a:solidFill>
                <a:effectLst/>
                <a:latin typeface="Söhne"/>
              </a:rPr>
              <a:t>.</a:t>
            </a:r>
          </a:p>
          <a:p>
            <a:pPr algn="l"/>
            <a:r>
              <a:rPr lang="de-DE" b="0" i="0" dirty="0">
                <a:solidFill>
                  <a:srgbClr val="374151"/>
                </a:solidFill>
                <a:effectLst/>
                <a:latin typeface="Söhne"/>
              </a:rPr>
              <a:t>In </a:t>
            </a:r>
            <a:r>
              <a:rPr lang="de-DE" b="0" i="0" dirty="0" err="1">
                <a:solidFill>
                  <a:srgbClr val="374151"/>
                </a:solidFill>
                <a:effectLst/>
                <a:latin typeface="Söhne"/>
              </a:rPr>
              <a:t>this</a:t>
            </a:r>
            <a:r>
              <a:rPr lang="de-DE" b="0" i="0" dirty="0">
                <a:solidFill>
                  <a:srgbClr val="374151"/>
                </a:solidFill>
                <a:effectLst/>
                <a:latin typeface="Söhne"/>
              </a:rPr>
              <a:t> </a:t>
            </a:r>
            <a:r>
              <a:rPr lang="de-DE" b="0" i="0" dirty="0" err="1">
                <a:solidFill>
                  <a:srgbClr val="374151"/>
                </a:solidFill>
                <a:effectLst/>
                <a:latin typeface="Söhne"/>
              </a:rPr>
              <a:t>particular</a:t>
            </a:r>
            <a:r>
              <a:rPr lang="de-DE" b="0" i="0" dirty="0">
                <a:solidFill>
                  <a:srgbClr val="374151"/>
                </a:solidFill>
                <a:effectLst/>
                <a:latin typeface="Söhne"/>
              </a:rPr>
              <a:t> </a:t>
            </a:r>
            <a:r>
              <a:rPr lang="de-DE" b="0" i="0" dirty="0" err="1">
                <a:solidFill>
                  <a:srgbClr val="374151"/>
                </a:solidFill>
                <a:effectLst/>
                <a:latin typeface="Söhne"/>
              </a:rPr>
              <a:t>study</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goal</a:t>
            </a:r>
            <a:r>
              <a:rPr lang="de-DE" b="0" i="0" dirty="0">
                <a:solidFill>
                  <a:srgbClr val="374151"/>
                </a:solidFill>
                <a:effectLst/>
                <a:latin typeface="Söhne"/>
              </a:rPr>
              <a:t> </a:t>
            </a:r>
            <a:r>
              <a:rPr lang="de-DE" b="0" i="0" dirty="0" err="1">
                <a:solidFill>
                  <a:srgbClr val="374151"/>
                </a:solidFill>
                <a:effectLst/>
                <a:latin typeface="Söhne"/>
              </a:rPr>
              <a:t>is</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compare</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average</a:t>
            </a:r>
            <a:r>
              <a:rPr lang="de-DE" b="0" i="0" dirty="0">
                <a:solidFill>
                  <a:srgbClr val="374151"/>
                </a:solidFill>
                <a:effectLst/>
                <a:latin typeface="Söhne"/>
              </a:rPr>
              <a:t> temporal </a:t>
            </a:r>
            <a:r>
              <a:rPr lang="de-DE" b="0" i="0" dirty="0" err="1">
                <a:solidFill>
                  <a:srgbClr val="374151"/>
                </a:solidFill>
                <a:effectLst/>
                <a:latin typeface="Söhne"/>
              </a:rPr>
              <a:t>changes</a:t>
            </a:r>
            <a:r>
              <a:rPr lang="de-DE" b="0" i="0" dirty="0">
                <a:solidFill>
                  <a:srgbClr val="374151"/>
                </a:solidFill>
                <a:effectLst/>
                <a:latin typeface="Söhne"/>
              </a:rPr>
              <a:t> in </a:t>
            </a:r>
            <a:r>
              <a:rPr lang="de-DE" b="0" i="0" dirty="0" err="1">
                <a:solidFill>
                  <a:srgbClr val="374151"/>
                </a:solidFill>
                <a:effectLst/>
                <a:latin typeface="Söhne"/>
              </a:rPr>
              <a:t>pollution</a:t>
            </a:r>
            <a:r>
              <a:rPr lang="de-DE" b="0" i="0" dirty="0">
                <a:solidFill>
                  <a:srgbClr val="374151"/>
                </a:solidFill>
                <a:effectLst/>
                <a:latin typeface="Söhne"/>
              </a:rPr>
              <a:t> </a:t>
            </a:r>
            <a:r>
              <a:rPr lang="de-DE" b="0" i="0" dirty="0" err="1">
                <a:solidFill>
                  <a:srgbClr val="374151"/>
                </a:solidFill>
                <a:effectLst/>
                <a:latin typeface="Söhne"/>
              </a:rPr>
              <a:t>levels</a:t>
            </a:r>
            <a:r>
              <a:rPr lang="de-DE" b="0" i="0" dirty="0">
                <a:solidFill>
                  <a:srgbClr val="374151"/>
                </a:solidFill>
                <a:effectLst/>
                <a:latin typeface="Söhne"/>
              </a:rPr>
              <a:t> </a:t>
            </a:r>
            <a:r>
              <a:rPr lang="de-DE" b="0" i="0" dirty="0" err="1">
                <a:solidFill>
                  <a:srgbClr val="374151"/>
                </a:solidFill>
                <a:effectLst/>
                <a:latin typeface="Söhne"/>
              </a:rPr>
              <a:t>before</a:t>
            </a:r>
            <a:r>
              <a:rPr lang="de-DE" b="0" i="0" dirty="0">
                <a:solidFill>
                  <a:srgbClr val="374151"/>
                </a:solidFill>
                <a:effectLst/>
                <a:latin typeface="Söhne"/>
              </a:rPr>
              <a:t> and after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intervention</a:t>
            </a:r>
            <a:r>
              <a:rPr lang="de-DE" b="0" i="0" dirty="0">
                <a:solidFill>
                  <a:srgbClr val="374151"/>
                </a:solidFill>
                <a:effectLst/>
                <a:latin typeface="Söhne"/>
              </a:rPr>
              <a:t> in </a:t>
            </a:r>
            <a:r>
              <a:rPr lang="de-DE" b="0" i="0" dirty="0" err="1">
                <a:solidFill>
                  <a:srgbClr val="374151"/>
                </a:solidFill>
                <a:effectLst/>
                <a:latin typeface="Söhne"/>
              </a:rPr>
              <a:t>boroughs</a:t>
            </a:r>
            <a:r>
              <a:rPr lang="de-DE" b="0" i="0" dirty="0">
                <a:solidFill>
                  <a:srgbClr val="374151"/>
                </a:solidFill>
                <a:effectLst/>
                <a:latin typeface="Söhne"/>
              </a:rPr>
              <a:t> </a:t>
            </a:r>
            <a:r>
              <a:rPr lang="de-DE" b="0" i="0" dirty="0" err="1">
                <a:solidFill>
                  <a:srgbClr val="374151"/>
                </a:solidFill>
                <a:effectLst/>
                <a:latin typeface="Söhne"/>
              </a:rPr>
              <a:t>subject</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Automobile </a:t>
            </a:r>
            <a:r>
              <a:rPr lang="de-DE" b="0" i="0" dirty="0" err="1">
                <a:solidFill>
                  <a:srgbClr val="374151"/>
                </a:solidFill>
                <a:effectLst/>
                <a:latin typeface="Söhne"/>
              </a:rPr>
              <a:t>NOx</a:t>
            </a:r>
            <a:r>
              <a:rPr lang="de-DE" b="0" i="0" dirty="0">
                <a:solidFill>
                  <a:srgbClr val="374151"/>
                </a:solidFill>
                <a:effectLst/>
                <a:latin typeface="Söhne"/>
              </a:rPr>
              <a:t> Control Law (ANCL) </a:t>
            </a:r>
            <a:r>
              <a:rPr lang="de-DE" b="0" i="0" dirty="0" err="1">
                <a:solidFill>
                  <a:srgbClr val="374151"/>
                </a:solidFill>
                <a:effectLst/>
                <a:latin typeface="Söhne"/>
              </a:rPr>
              <a:t>with</a:t>
            </a:r>
            <a:r>
              <a:rPr lang="de-DE" b="0" i="0" dirty="0">
                <a:solidFill>
                  <a:srgbClr val="374151"/>
                </a:solidFill>
                <a:effectLst/>
                <a:latin typeface="Söhne"/>
              </a:rPr>
              <a:t> </a:t>
            </a:r>
            <a:r>
              <a:rPr lang="de-DE" b="0" i="0" dirty="0" err="1">
                <a:solidFill>
                  <a:srgbClr val="374151"/>
                </a:solidFill>
                <a:effectLst/>
                <a:latin typeface="Söhne"/>
              </a:rPr>
              <a:t>those</a:t>
            </a:r>
            <a:r>
              <a:rPr lang="de-DE" b="0" i="0" dirty="0">
                <a:solidFill>
                  <a:srgbClr val="374151"/>
                </a:solidFill>
                <a:effectLst/>
                <a:latin typeface="Söhne"/>
              </a:rPr>
              <a:t> </a:t>
            </a:r>
            <a:r>
              <a:rPr lang="de-DE" b="0" i="0" dirty="0" err="1">
                <a:solidFill>
                  <a:srgbClr val="374151"/>
                </a:solidFill>
                <a:effectLst/>
                <a:latin typeface="Söhne"/>
              </a:rPr>
              <a:t>that</a:t>
            </a:r>
            <a:r>
              <a:rPr lang="de-DE" b="0" i="0" dirty="0">
                <a:solidFill>
                  <a:srgbClr val="374151"/>
                </a:solidFill>
                <a:effectLst/>
                <a:latin typeface="Söhne"/>
              </a:rPr>
              <a:t> </a:t>
            </a:r>
            <a:r>
              <a:rPr lang="de-DE" b="0" i="0" dirty="0" err="1">
                <a:solidFill>
                  <a:srgbClr val="374151"/>
                </a:solidFill>
                <a:effectLst/>
                <a:latin typeface="Söhne"/>
              </a:rPr>
              <a:t>were</a:t>
            </a:r>
            <a:r>
              <a:rPr lang="de-DE" b="0" i="0" dirty="0">
                <a:solidFill>
                  <a:srgbClr val="374151"/>
                </a:solidFill>
                <a:effectLst/>
                <a:latin typeface="Söhne"/>
              </a:rPr>
              <a:t> not </a:t>
            </a:r>
            <a:r>
              <a:rPr lang="de-DE" b="0" i="0" dirty="0" err="1">
                <a:solidFill>
                  <a:srgbClr val="374151"/>
                </a:solidFill>
                <a:effectLst/>
                <a:latin typeface="Söhne"/>
              </a:rPr>
              <a:t>subject</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law</a:t>
            </a:r>
            <a:r>
              <a:rPr lang="de-DE" b="0" i="0" dirty="0">
                <a:solidFill>
                  <a:srgbClr val="374151"/>
                </a:solidFill>
                <a:effectLst/>
                <a:latin typeface="Söhne"/>
              </a:rPr>
              <a:t>. The </a:t>
            </a:r>
            <a:r>
              <a:rPr lang="de-DE" b="0" i="0" dirty="0" err="1">
                <a:solidFill>
                  <a:srgbClr val="374151"/>
                </a:solidFill>
                <a:effectLst/>
                <a:latin typeface="Söhne"/>
              </a:rPr>
              <a:t>study</a:t>
            </a:r>
            <a:r>
              <a:rPr lang="de-DE" b="0" i="0" dirty="0">
                <a:solidFill>
                  <a:srgbClr val="374151"/>
                </a:solidFill>
                <a:effectLst/>
                <a:latin typeface="Söhne"/>
              </a:rPr>
              <a:t> </a:t>
            </a:r>
            <a:r>
              <a:rPr lang="de-DE" b="0" i="0" dirty="0" err="1">
                <a:solidFill>
                  <a:srgbClr val="374151"/>
                </a:solidFill>
                <a:effectLst/>
                <a:latin typeface="Söhne"/>
              </a:rPr>
              <a:t>includes</a:t>
            </a:r>
            <a:r>
              <a:rPr lang="de-DE" b="0" i="0" dirty="0">
                <a:solidFill>
                  <a:srgbClr val="374151"/>
                </a:solidFill>
                <a:effectLst/>
                <a:latin typeface="Söhne"/>
              </a:rPr>
              <a:t> a </a:t>
            </a:r>
            <a:r>
              <a:rPr lang="de-DE" b="0" i="0" dirty="0" err="1">
                <a:solidFill>
                  <a:srgbClr val="374151"/>
                </a:solidFill>
                <a:effectLst/>
                <a:latin typeface="Söhne"/>
              </a:rPr>
              <a:t>control</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109 </a:t>
            </a:r>
            <a:r>
              <a:rPr lang="de-DE" b="0" i="0" dirty="0" err="1">
                <a:solidFill>
                  <a:srgbClr val="374151"/>
                </a:solidFill>
                <a:effectLst/>
                <a:latin typeface="Söhne"/>
              </a:rPr>
              <a:t>borough</a:t>
            </a:r>
            <a:r>
              <a:rPr lang="de-DE" b="0" i="0" dirty="0">
                <a:solidFill>
                  <a:srgbClr val="374151"/>
                </a:solidFill>
                <a:effectLst/>
                <a:latin typeface="Söhne"/>
              </a:rPr>
              <a:t> </a:t>
            </a:r>
            <a:r>
              <a:rPr lang="de-DE" b="0" i="0" dirty="0" err="1">
                <a:solidFill>
                  <a:srgbClr val="374151"/>
                </a:solidFill>
                <a:effectLst/>
                <a:latin typeface="Söhne"/>
              </a:rPr>
              <a:t>without</a:t>
            </a:r>
            <a:r>
              <a:rPr lang="de-DE" b="0" i="0" dirty="0">
                <a:solidFill>
                  <a:srgbClr val="374151"/>
                </a:solidFill>
                <a:effectLst/>
                <a:latin typeface="Söhne"/>
              </a:rPr>
              <a:t> ANCL and a </a:t>
            </a:r>
            <a:r>
              <a:rPr lang="de-DE" b="0" i="0" dirty="0" err="1">
                <a:solidFill>
                  <a:srgbClr val="374151"/>
                </a:solidFill>
                <a:effectLst/>
                <a:latin typeface="Söhne"/>
              </a:rPr>
              <a:t>treatment</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5 </a:t>
            </a:r>
            <a:r>
              <a:rPr lang="de-DE" b="0" i="0" dirty="0" err="1">
                <a:solidFill>
                  <a:srgbClr val="374151"/>
                </a:solidFill>
                <a:effectLst/>
                <a:latin typeface="Söhne"/>
              </a:rPr>
              <a:t>boroughs</a:t>
            </a:r>
            <a:r>
              <a:rPr lang="de-DE" b="0" i="0" dirty="0">
                <a:solidFill>
                  <a:srgbClr val="374151"/>
                </a:solidFill>
                <a:effectLst/>
                <a:latin typeface="Söhne"/>
              </a:rPr>
              <a:t> </a:t>
            </a:r>
            <a:r>
              <a:rPr lang="de-DE" b="0" i="0" dirty="0" err="1">
                <a:solidFill>
                  <a:srgbClr val="374151"/>
                </a:solidFill>
                <a:effectLst/>
                <a:latin typeface="Söhne"/>
              </a:rPr>
              <a:t>with</a:t>
            </a:r>
            <a:r>
              <a:rPr lang="de-DE" b="0" i="0" dirty="0">
                <a:solidFill>
                  <a:srgbClr val="374151"/>
                </a:solidFill>
                <a:effectLst/>
                <a:latin typeface="Söhne"/>
              </a:rPr>
              <a:t> ANCL. The time </a:t>
            </a:r>
            <a:r>
              <a:rPr lang="de-DE" b="0" i="0" dirty="0" err="1">
                <a:solidFill>
                  <a:srgbClr val="374151"/>
                </a:solidFill>
                <a:effectLst/>
                <a:latin typeface="Söhne"/>
              </a:rPr>
              <a:t>periods</a:t>
            </a:r>
            <a:r>
              <a:rPr lang="de-DE" b="0" i="0" dirty="0">
                <a:solidFill>
                  <a:srgbClr val="374151"/>
                </a:solidFill>
                <a:effectLst/>
                <a:latin typeface="Söhne"/>
              </a:rPr>
              <a:t> </a:t>
            </a:r>
            <a:r>
              <a:rPr lang="de-DE" b="0" i="0" dirty="0" err="1">
                <a:solidFill>
                  <a:srgbClr val="374151"/>
                </a:solidFill>
                <a:effectLst/>
                <a:latin typeface="Söhne"/>
              </a:rPr>
              <a:t>for</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study</a:t>
            </a:r>
            <a:r>
              <a:rPr lang="de-DE" b="0" i="0" dirty="0">
                <a:solidFill>
                  <a:srgbClr val="374151"/>
                </a:solidFill>
                <a:effectLst/>
                <a:latin typeface="Söhne"/>
              </a:rPr>
              <a:t> </a:t>
            </a:r>
            <a:r>
              <a:rPr lang="de-DE" b="0" i="0" dirty="0" err="1">
                <a:solidFill>
                  <a:srgbClr val="374151"/>
                </a:solidFill>
                <a:effectLst/>
                <a:latin typeface="Söhne"/>
              </a:rPr>
              <a:t>are</a:t>
            </a:r>
            <a:r>
              <a:rPr lang="de-DE" b="0" i="0" dirty="0">
                <a:solidFill>
                  <a:srgbClr val="374151"/>
                </a:solidFill>
                <a:effectLst/>
                <a:latin typeface="Söhne"/>
              </a:rPr>
              <a:t> </a:t>
            </a:r>
            <a:r>
              <a:rPr lang="de-DE" b="0" i="0" dirty="0" err="1">
                <a:solidFill>
                  <a:srgbClr val="374151"/>
                </a:solidFill>
                <a:effectLst/>
                <a:latin typeface="Söhne"/>
              </a:rPr>
              <a:t>from</a:t>
            </a:r>
            <a:r>
              <a:rPr lang="de-DE" b="0" i="0" dirty="0">
                <a:solidFill>
                  <a:srgbClr val="374151"/>
                </a:solidFill>
                <a:effectLst/>
                <a:latin typeface="Söhne"/>
              </a:rPr>
              <a:t> </a:t>
            </a:r>
            <a:r>
              <a:rPr lang="de-DE" b="0" i="0" dirty="0" err="1">
                <a:solidFill>
                  <a:srgbClr val="374151"/>
                </a:solidFill>
                <a:effectLst/>
                <a:latin typeface="Söhne"/>
              </a:rPr>
              <a:t>January</a:t>
            </a:r>
            <a:r>
              <a:rPr lang="de-DE" b="0" i="0" dirty="0">
                <a:solidFill>
                  <a:srgbClr val="374151"/>
                </a:solidFill>
                <a:effectLst/>
                <a:latin typeface="Söhne"/>
              </a:rPr>
              <a:t> 1981 </a:t>
            </a:r>
            <a:r>
              <a:rPr lang="de-DE" b="0" i="0" dirty="0" err="1">
                <a:solidFill>
                  <a:srgbClr val="374151"/>
                </a:solidFill>
                <a:effectLst/>
                <a:latin typeface="Söhne"/>
              </a:rPr>
              <a:t>to</a:t>
            </a:r>
            <a:r>
              <a:rPr lang="de-DE" b="0" i="0" dirty="0">
                <a:solidFill>
                  <a:srgbClr val="374151"/>
                </a:solidFill>
                <a:effectLst/>
                <a:latin typeface="Söhne"/>
              </a:rPr>
              <a:t> May 1992 (t=0) and </a:t>
            </a:r>
            <a:r>
              <a:rPr lang="de-DE" b="0" i="0" dirty="0" err="1">
                <a:solidFill>
                  <a:srgbClr val="374151"/>
                </a:solidFill>
                <a:effectLst/>
                <a:latin typeface="Söhne"/>
              </a:rPr>
              <a:t>from</a:t>
            </a:r>
            <a:r>
              <a:rPr lang="de-DE" b="0" i="0" dirty="0">
                <a:solidFill>
                  <a:srgbClr val="374151"/>
                </a:solidFill>
                <a:effectLst/>
                <a:latin typeface="Söhne"/>
              </a:rPr>
              <a:t> June 1992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December</a:t>
            </a:r>
            <a:r>
              <a:rPr lang="de-DE" b="0" i="0" dirty="0">
                <a:solidFill>
                  <a:srgbClr val="374151"/>
                </a:solidFill>
                <a:effectLst/>
                <a:latin typeface="Söhne"/>
              </a:rPr>
              <a:t> 2015 (t=1). </a:t>
            </a:r>
          </a:p>
          <a:p>
            <a:pPr algn="l"/>
            <a:endParaRPr lang="de-DE" b="0" i="0" dirty="0">
              <a:solidFill>
                <a:srgbClr val="374151"/>
              </a:solidFill>
              <a:effectLst/>
              <a:latin typeface="Söhne"/>
            </a:endParaRPr>
          </a:p>
          <a:p>
            <a:pPr algn="l"/>
            <a:endParaRPr lang="de-DE" b="0" i="0" dirty="0">
              <a:solidFill>
                <a:srgbClr val="374151"/>
              </a:solidFill>
              <a:effectLst/>
              <a:latin typeface="Söhne"/>
            </a:endParaRPr>
          </a:p>
          <a:p>
            <a:pPr algn="l"/>
            <a:r>
              <a:rPr lang="de-DE" b="0" i="0" dirty="0">
                <a:solidFill>
                  <a:srgbClr val="374151"/>
                </a:solidFill>
                <a:effectLst/>
                <a:latin typeface="Söhne"/>
              </a:rPr>
              <a:t>(By </a:t>
            </a:r>
            <a:r>
              <a:rPr lang="de-DE" b="0" i="0" dirty="0" err="1">
                <a:solidFill>
                  <a:srgbClr val="374151"/>
                </a:solidFill>
                <a:effectLst/>
                <a:latin typeface="Söhne"/>
              </a:rPr>
              <a:t>using</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DID </a:t>
            </a:r>
            <a:r>
              <a:rPr lang="de-DE" b="0" i="0" dirty="0" err="1">
                <a:solidFill>
                  <a:srgbClr val="374151"/>
                </a:solidFill>
                <a:effectLst/>
                <a:latin typeface="Söhne"/>
              </a:rPr>
              <a:t>method</a:t>
            </a:r>
            <a:r>
              <a:rPr lang="de-DE" b="0" i="0" dirty="0">
                <a:solidFill>
                  <a:srgbClr val="374151"/>
                </a:solidFill>
                <a:effectLst/>
                <a:latin typeface="Söhne"/>
              </a:rPr>
              <a:t>, </a:t>
            </a:r>
            <a:r>
              <a:rPr lang="de-DE" b="0" i="0" dirty="0" err="1">
                <a:solidFill>
                  <a:srgbClr val="374151"/>
                </a:solidFill>
                <a:effectLst/>
                <a:latin typeface="Söhne"/>
              </a:rPr>
              <a:t>this</a:t>
            </a:r>
            <a:r>
              <a:rPr lang="de-DE" b="0" i="0" dirty="0">
                <a:solidFill>
                  <a:srgbClr val="374151"/>
                </a:solidFill>
                <a:effectLst/>
                <a:latin typeface="Söhne"/>
              </a:rPr>
              <a:t> </a:t>
            </a:r>
            <a:r>
              <a:rPr lang="de-DE" b="0" i="0" dirty="0" err="1">
                <a:solidFill>
                  <a:srgbClr val="374151"/>
                </a:solidFill>
                <a:effectLst/>
                <a:latin typeface="Söhne"/>
              </a:rPr>
              <a:t>study</a:t>
            </a:r>
            <a:r>
              <a:rPr lang="de-DE" b="0" i="0" dirty="0">
                <a:solidFill>
                  <a:srgbClr val="374151"/>
                </a:solidFill>
                <a:effectLst/>
                <a:latin typeface="Söhne"/>
              </a:rPr>
              <a:t> </a:t>
            </a:r>
            <a:r>
              <a:rPr lang="de-DE" b="0" i="0" dirty="0" err="1">
                <a:solidFill>
                  <a:srgbClr val="374151"/>
                </a:solidFill>
                <a:effectLst/>
                <a:latin typeface="Söhne"/>
              </a:rPr>
              <a:t>aims</a:t>
            </a:r>
            <a:r>
              <a:rPr lang="de-DE" b="0" i="0" dirty="0">
                <a:solidFill>
                  <a:srgbClr val="374151"/>
                </a:solidFill>
                <a:effectLst/>
                <a:latin typeface="Söhne"/>
              </a:rPr>
              <a:t>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identify</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causal</a:t>
            </a:r>
            <a:r>
              <a:rPr lang="de-DE" b="0" i="0" dirty="0">
                <a:solidFill>
                  <a:srgbClr val="374151"/>
                </a:solidFill>
                <a:effectLst/>
                <a:latin typeface="Söhne"/>
              </a:rPr>
              <a:t> </a:t>
            </a:r>
            <a:r>
              <a:rPr lang="de-DE" b="0" i="0" dirty="0" err="1">
                <a:solidFill>
                  <a:srgbClr val="374151"/>
                </a:solidFill>
                <a:effectLst/>
                <a:latin typeface="Söhne"/>
              </a:rPr>
              <a:t>effect</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ANCL on </a:t>
            </a:r>
            <a:r>
              <a:rPr lang="de-DE" b="0" i="0" dirty="0" err="1">
                <a:solidFill>
                  <a:srgbClr val="374151"/>
                </a:solidFill>
                <a:effectLst/>
                <a:latin typeface="Söhne"/>
              </a:rPr>
              <a:t>pollution</a:t>
            </a:r>
            <a:r>
              <a:rPr lang="de-DE" b="0" i="0" dirty="0">
                <a:solidFill>
                  <a:srgbClr val="374151"/>
                </a:solidFill>
                <a:effectLst/>
                <a:latin typeface="Söhne"/>
              </a:rPr>
              <a:t> </a:t>
            </a:r>
            <a:r>
              <a:rPr lang="de-DE" b="0" i="0" dirty="0" err="1">
                <a:solidFill>
                  <a:srgbClr val="374151"/>
                </a:solidFill>
                <a:effectLst/>
                <a:latin typeface="Söhne"/>
              </a:rPr>
              <a:t>levels</a:t>
            </a:r>
            <a:r>
              <a:rPr lang="de-DE" b="0" i="0" dirty="0">
                <a:solidFill>
                  <a:srgbClr val="374151"/>
                </a:solidFill>
                <a:effectLst/>
                <a:latin typeface="Söhne"/>
              </a:rPr>
              <a:t> in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treatment</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t>
            </a:r>
            <a:r>
              <a:rPr lang="de-DE" b="0" i="0" dirty="0" err="1">
                <a:solidFill>
                  <a:srgbClr val="374151"/>
                </a:solidFill>
                <a:effectLst/>
                <a:latin typeface="Söhne"/>
              </a:rPr>
              <a:t>taking</a:t>
            </a:r>
            <a:r>
              <a:rPr lang="de-DE" b="0" i="0" dirty="0">
                <a:solidFill>
                  <a:srgbClr val="374151"/>
                </a:solidFill>
                <a:effectLst/>
                <a:latin typeface="Söhne"/>
              </a:rPr>
              <a:t> </a:t>
            </a:r>
            <a:r>
              <a:rPr lang="de-DE" b="0" i="0" dirty="0" err="1">
                <a:solidFill>
                  <a:srgbClr val="374151"/>
                </a:solidFill>
                <a:effectLst/>
                <a:latin typeface="Söhne"/>
              </a:rPr>
              <a:t>into</a:t>
            </a:r>
            <a:r>
              <a:rPr lang="de-DE" b="0" i="0" dirty="0">
                <a:solidFill>
                  <a:srgbClr val="374151"/>
                </a:solidFill>
                <a:effectLst/>
                <a:latin typeface="Söhne"/>
              </a:rPr>
              <a:t> </a:t>
            </a:r>
            <a:r>
              <a:rPr lang="de-DE" b="0" i="0" dirty="0" err="1">
                <a:solidFill>
                  <a:srgbClr val="374151"/>
                </a:solidFill>
                <a:effectLst/>
                <a:latin typeface="Söhne"/>
              </a:rPr>
              <a:t>account</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changes</a:t>
            </a:r>
            <a:r>
              <a:rPr lang="de-DE" b="0" i="0" dirty="0">
                <a:solidFill>
                  <a:srgbClr val="374151"/>
                </a:solidFill>
                <a:effectLst/>
                <a:latin typeface="Söhne"/>
              </a:rPr>
              <a:t> in </a:t>
            </a:r>
            <a:r>
              <a:rPr lang="de-DE" b="0" i="0" dirty="0" err="1">
                <a:solidFill>
                  <a:srgbClr val="374151"/>
                </a:solidFill>
                <a:effectLst/>
                <a:latin typeface="Söhne"/>
              </a:rPr>
              <a:t>pollution</a:t>
            </a:r>
            <a:r>
              <a:rPr lang="de-DE" b="0" i="0" dirty="0">
                <a:solidFill>
                  <a:srgbClr val="374151"/>
                </a:solidFill>
                <a:effectLst/>
                <a:latin typeface="Söhne"/>
              </a:rPr>
              <a:t> </a:t>
            </a:r>
            <a:r>
              <a:rPr lang="de-DE" b="0" i="0" dirty="0" err="1">
                <a:solidFill>
                  <a:srgbClr val="374151"/>
                </a:solidFill>
                <a:effectLst/>
                <a:latin typeface="Söhne"/>
              </a:rPr>
              <a:t>levels</a:t>
            </a:r>
            <a:r>
              <a:rPr lang="de-DE" b="0" i="0" dirty="0">
                <a:solidFill>
                  <a:srgbClr val="374151"/>
                </a:solidFill>
                <a:effectLst/>
                <a:latin typeface="Söhne"/>
              </a:rPr>
              <a:t> </a:t>
            </a:r>
            <a:r>
              <a:rPr lang="de-DE" b="0" i="0" dirty="0" err="1">
                <a:solidFill>
                  <a:srgbClr val="374151"/>
                </a:solidFill>
                <a:effectLst/>
                <a:latin typeface="Söhne"/>
              </a:rPr>
              <a:t>that</a:t>
            </a:r>
            <a:r>
              <a:rPr lang="de-DE" b="0" i="0" dirty="0">
                <a:solidFill>
                  <a:srgbClr val="374151"/>
                </a:solidFill>
                <a:effectLst/>
                <a:latin typeface="Söhne"/>
              </a:rPr>
              <a:t> </a:t>
            </a:r>
            <a:r>
              <a:rPr lang="de-DE" b="0" i="0" dirty="0" err="1">
                <a:solidFill>
                  <a:srgbClr val="374151"/>
                </a:solidFill>
                <a:effectLst/>
                <a:latin typeface="Söhne"/>
              </a:rPr>
              <a:t>would</a:t>
            </a:r>
            <a:r>
              <a:rPr lang="de-DE" b="0" i="0" dirty="0">
                <a:solidFill>
                  <a:srgbClr val="374151"/>
                </a:solidFill>
                <a:effectLst/>
                <a:latin typeface="Söhne"/>
              </a:rPr>
              <a:t> </a:t>
            </a:r>
            <a:r>
              <a:rPr lang="de-DE" b="0" i="0" dirty="0" err="1">
                <a:solidFill>
                  <a:srgbClr val="374151"/>
                </a:solidFill>
                <a:effectLst/>
                <a:latin typeface="Söhne"/>
              </a:rPr>
              <a:t>have</a:t>
            </a:r>
            <a:r>
              <a:rPr lang="de-DE" b="0" i="0" dirty="0">
                <a:solidFill>
                  <a:srgbClr val="374151"/>
                </a:solidFill>
                <a:effectLst/>
                <a:latin typeface="Söhne"/>
              </a:rPr>
              <a:t> </a:t>
            </a:r>
            <a:r>
              <a:rPr lang="de-DE" b="0" i="0" dirty="0" err="1">
                <a:solidFill>
                  <a:srgbClr val="374151"/>
                </a:solidFill>
                <a:effectLst/>
                <a:latin typeface="Söhne"/>
              </a:rPr>
              <a:t>occurred</a:t>
            </a:r>
            <a:r>
              <a:rPr lang="de-DE" b="0" i="0" dirty="0">
                <a:solidFill>
                  <a:srgbClr val="374151"/>
                </a:solidFill>
                <a:effectLst/>
                <a:latin typeface="Söhne"/>
              </a:rPr>
              <a:t> </a:t>
            </a:r>
            <a:r>
              <a:rPr lang="de-DE" b="0" i="0" dirty="0" err="1">
                <a:solidFill>
                  <a:srgbClr val="374151"/>
                </a:solidFill>
                <a:effectLst/>
                <a:latin typeface="Söhne"/>
              </a:rPr>
              <a:t>even</a:t>
            </a:r>
            <a:r>
              <a:rPr lang="de-DE" b="0" i="0" dirty="0">
                <a:solidFill>
                  <a:srgbClr val="374151"/>
                </a:solidFill>
                <a:effectLst/>
                <a:latin typeface="Söhne"/>
              </a:rPr>
              <a:t> </a:t>
            </a:r>
            <a:r>
              <a:rPr lang="de-DE" b="0" i="0" dirty="0" err="1">
                <a:solidFill>
                  <a:srgbClr val="374151"/>
                </a:solidFill>
                <a:effectLst/>
                <a:latin typeface="Söhne"/>
              </a:rPr>
              <a:t>without</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ANCL.)</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olidFill>
                <a:srgbClr val="3B4A5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olidFill>
                <a:srgbClr val="3B4A52"/>
              </a:solidFill>
            </a:endParaRPr>
          </a:p>
        </p:txBody>
      </p:sp>
      <p:sp>
        <p:nvSpPr>
          <p:cNvPr id="4" name="Foliennummernplatzhalter 3"/>
          <p:cNvSpPr>
            <a:spLocks noGrp="1"/>
          </p:cNvSpPr>
          <p:nvPr>
            <p:ph type="sldNum" sz="quarter" idx="5"/>
          </p:nvPr>
        </p:nvSpPr>
        <p:spPr/>
        <p:txBody>
          <a:bodyPr/>
          <a:lstStyle/>
          <a:p>
            <a:fld id="{7DB5635A-3EED-884E-8281-8637E6D4C67C}" type="slidenum">
              <a:rPr lang="de-US" smtClean="0"/>
              <a:t>6</a:t>
            </a:fld>
            <a:endParaRPr lang="de-US"/>
          </a:p>
        </p:txBody>
      </p:sp>
    </p:spTree>
    <p:extLst>
      <p:ext uri="{BB962C8B-B14F-4D97-AF65-F5344CB8AC3E}">
        <p14:creationId xmlns:p14="http://schemas.microsoft.com/office/powerpoint/2010/main" val="1877820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374151"/>
                </a:solidFill>
                <a:effectLst/>
                <a:latin typeface="Söhne"/>
              </a:rPr>
              <a:t>Michelle:</a:t>
            </a:r>
          </a:p>
          <a:p>
            <a:endParaRPr lang="de-DE" b="0" i="0" dirty="0">
              <a:solidFill>
                <a:srgbClr val="374151"/>
              </a:solidFill>
              <a:effectLst/>
              <a:latin typeface="Söhne"/>
            </a:endParaRPr>
          </a:p>
          <a:p>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ensure</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validity</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DID </a:t>
            </a:r>
            <a:r>
              <a:rPr lang="de-DE" b="0" i="0" dirty="0" err="1">
                <a:solidFill>
                  <a:srgbClr val="374151"/>
                </a:solidFill>
                <a:effectLst/>
                <a:latin typeface="Söhne"/>
              </a:rPr>
              <a:t>method</a:t>
            </a:r>
            <a:r>
              <a:rPr lang="de-DE" b="0" i="0" dirty="0">
                <a:solidFill>
                  <a:srgbClr val="374151"/>
                </a:solidFill>
                <a:effectLst/>
                <a:latin typeface="Söhne"/>
              </a:rPr>
              <a:t>, </a:t>
            </a:r>
            <a:r>
              <a:rPr lang="de-DE" b="0" i="0" dirty="0" err="1">
                <a:solidFill>
                  <a:srgbClr val="374151"/>
                </a:solidFill>
                <a:effectLst/>
                <a:latin typeface="Söhne"/>
              </a:rPr>
              <a:t>it</a:t>
            </a:r>
            <a:r>
              <a:rPr lang="de-DE" b="0" i="0" dirty="0">
                <a:solidFill>
                  <a:srgbClr val="374151"/>
                </a:solidFill>
                <a:effectLst/>
                <a:latin typeface="Söhne"/>
              </a:rPr>
              <a:t> </a:t>
            </a:r>
            <a:r>
              <a:rPr lang="de-DE" b="0" i="0" dirty="0" err="1">
                <a:solidFill>
                  <a:srgbClr val="374151"/>
                </a:solidFill>
                <a:effectLst/>
                <a:latin typeface="Söhne"/>
              </a:rPr>
              <a:t>is</a:t>
            </a:r>
            <a:r>
              <a:rPr lang="de-DE" b="0" i="0" dirty="0">
                <a:solidFill>
                  <a:srgbClr val="374151"/>
                </a:solidFill>
                <a:effectLst/>
                <a:latin typeface="Söhne"/>
              </a:rPr>
              <a:t> essential </a:t>
            </a:r>
            <a:r>
              <a:rPr lang="de-DE" b="0" i="0" dirty="0" err="1">
                <a:solidFill>
                  <a:srgbClr val="374151"/>
                </a:solidFill>
                <a:effectLst/>
                <a:latin typeface="Söhne"/>
              </a:rPr>
              <a:t>to</a:t>
            </a:r>
            <a:r>
              <a:rPr lang="de-DE" b="0" i="0" dirty="0">
                <a:solidFill>
                  <a:srgbClr val="374151"/>
                </a:solidFill>
                <a:effectLst/>
                <a:latin typeface="Söhne"/>
              </a:rPr>
              <a:t> </a:t>
            </a:r>
            <a:r>
              <a:rPr lang="de-DE" b="0" i="0" dirty="0" err="1">
                <a:solidFill>
                  <a:srgbClr val="374151"/>
                </a:solidFill>
                <a:effectLst/>
                <a:latin typeface="Söhne"/>
              </a:rPr>
              <a:t>establish</a:t>
            </a:r>
            <a:r>
              <a:rPr lang="de-DE" b="0" i="0" dirty="0">
                <a:solidFill>
                  <a:srgbClr val="374151"/>
                </a:solidFill>
                <a:effectLst/>
                <a:latin typeface="Söhne"/>
              </a:rPr>
              <a:t> a parallel </a:t>
            </a:r>
            <a:r>
              <a:rPr lang="de-DE" b="0" i="0" dirty="0" err="1">
                <a:solidFill>
                  <a:srgbClr val="374151"/>
                </a:solidFill>
                <a:effectLst/>
                <a:latin typeface="Söhne"/>
              </a:rPr>
              <a:t>trend</a:t>
            </a:r>
            <a:r>
              <a:rPr lang="de-DE" b="0" i="0" dirty="0">
                <a:solidFill>
                  <a:srgbClr val="374151"/>
                </a:solidFill>
                <a:effectLst/>
                <a:latin typeface="Söhne"/>
              </a:rPr>
              <a:t> </a:t>
            </a:r>
            <a:r>
              <a:rPr lang="de-DE" b="0" i="0" dirty="0" err="1">
                <a:solidFill>
                  <a:srgbClr val="374151"/>
                </a:solidFill>
                <a:effectLst/>
                <a:latin typeface="Söhne"/>
              </a:rPr>
              <a:t>assumption</a:t>
            </a:r>
            <a:r>
              <a:rPr lang="de-DE" b="0" i="0" dirty="0">
                <a:solidFill>
                  <a:srgbClr val="374151"/>
                </a:solidFill>
                <a:effectLst/>
                <a:latin typeface="Söhne"/>
              </a:rPr>
              <a:t>, </a:t>
            </a:r>
            <a:r>
              <a:rPr lang="de-DE" b="0" i="0" dirty="0" err="1">
                <a:solidFill>
                  <a:srgbClr val="374151"/>
                </a:solidFill>
                <a:effectLst/>
                <a:latin typeface="Söhne"/>
              </a:rPr>
              <a:t>which</a:t>
            </a:r>
            <a:r>
              <a:rPr lang="de-DE" b="0" i="0" dirty="0">
                <a:solidFill>
                  <a:srgbClr val="374151"/>
                </a:solidFill>
                <a:effectLst/>
                <a:latin typeface="Söhne"/>
              </a:rPr>
              <a:t> </a:t>
            </a:r>
            <a:r>
              <a:rPr lang="de-DE" b="0" i="0" dirty="0" err="1">
                <a:solidFill>
                  <a:srgbClr val="374151"/>
                </a:solidFill>
                <a:effectLst/>
                <a:latin typeface="Söhne"/>
              </a:rPr>
              <a:t>can</a:t>
            </a:r>
            <a:r>
              <a:rPr lang="de-DE" b="0" i="0" dirty="0">
                <a:solidFill>
                  <a:srgbClr val="374151"/>
                </a:solidFill>
                <a:effectLst/>
                <a:latin typeface="Söhne"/>
              </a:rPr>
              <a:t> </a:t>
            </a:r>
            <a:r>
              <a:rPr lang="de-DE" b="0" i="0" dirty="0" err="1">
                <a:solidFill>
                  <a:srgbClr val="374151"/>
                </a:solidFill>
                <a:effectLst/>
                <a:latin typeface="Söhne"/>
              </a:rPr>
              <a:t>be</a:t>
            </a:r>
            <a:r>
              <a:rPr lang="de-DE" b="0" i="0" dirty="0">
                <a:solidFill>
                  <a:srgbClr val="374151"/>
                </a:solidFill>
                <a:effectLst/>
                <a:latin typeface="Söhne"/>
              </a:rPr>
              <a:t> </a:t>
            </a:r>
            <a:r>
              <a:rPr lang="de-DE" b="0" i="0" dirty="0" err="1">
                <a:solidFill>
                  <a:srgbClr val="374151"/>
                </a:solidFill>
                <a:effectLst/>
                <a:latin typeface="Söhne"/>
              </a:rPr>
              <a:t>seen</a:t>
            </a:r>
            <a:r>
              <a:rPr lang="de-DE" b="0" i="0" dirty="0">
                <a:solidFill>
                  <a:srgbClr val="374151"/>
                </a:solidFill>
                <a:effectLst/>
                <a:latin typeface="Söhne"/>
              </a:rPr>
              <a:t> in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plot</a:t>
            </a:r>
            <a:r>
              <a:rPr lang="de-DE" b="0" i="0" dirty="0">
                <a:solidFill>
                  <a:srgbClr val="374151"/>
                </a:solidFill>
                <a:effectLst/>
                <a:latin typeface="Söhne"/>
              </a:rPr>
              <a:t> on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right</a:t>
            </a:r>
            <a:r>
              <a:rPr lang="de-DE" b="0" i="0" dirty="0">
                <a:solidFill>
                  <a:srgbClr val="374151"/>
                </a:solidFill>
                <a:effectLst/>
                <a:latin typeface="Söhne"/>
              </a:rPr>
              <a:t> </a:t>
            </a:r>
            <a:r>
              <a:rPr lang="de-DE" b="0" i="0" dirty="0" err="1">
                <a:solidFill>
                  <a:srgbClr val="374151"/>
                </a:solidFill>
                <a:effectLst/>
                <a:latin typeface="Söhne"/>
              </a:rPr>
              <a:t>side</a:t>
            </a:r>
            <a:r>
              <a:rPr lang="de-DE" b="0" i="0" dirty="0">
                <a:solidFill>
                  <a:srgbClr val="374151"/>
                </a:solidFill>
                <a:effectLst/>
                <a:latin typeface="Söhne"/>
              </a:rPr>
              <a:t> </a:t>
            </a:r>
            <a:r>
              <a:rPr lang="de-DE" b="0" i="0" dirty="0" err="1">
                <a:solidFill>
                  <a:srgbClr val="374151"/>
                </a:solidFill>
                <a:effectLst/>
                <a:latin typeface="Söhne"/>
              </a:rPr>
              <a:t>from</a:t>
            </a:r>
            <a:r>
              <a:rPr lang="de-DE" b="0" i="0" dirty="0">
                <a:solidFill>
                  <a:srgbClr val="374151"/>
                </a:solidFill>
                <a:effectLst/>
                <a:latin typeface="Söhne"/>
              </a:rPr>
              <a:t> 1981 </a:t>
            </a:r>
            <a:r>
              <a:rPr lang="de-DE" b="0" i="0" dirty="0" err="1">
                <a:solidFill>
                  <a:srgbClr val="374151"/>
                </a:solidFill>
                <a:effectLst/>
                <a:latin typeface="Söhne"/>
              </a:rPr>
              <a:t>to</a:t>
            </a:r>
            <a:r>
              <a:rPr lang="de-DE" b="0" i="0" dirty="0">
                <a:solidFill>
                  <a:srgbClr val="374151"/>
                </a:solidFill>
                <a:effectLst/>
                <a:latin typeface="Söhne"/>
              </a:rPr>
              <a:t> 1992. The parallel </a:t>
            </a:r>
            <a:r>
              <a:rPr lang="de-DE" b="0" i="0" dirty="0" err="1">
                <a:solidFill>
                  <a:srgbClr val="374151"/>
                </a:solidFill>
                <a:effectLst/>
                <a:latin typeface="Söhne"/>
              </a:rPr>
              <a:t>trend</a:t>
            </a:r>
            <a:r>
              <a:rPr lang="de-DE" b="0" i="0" dirty="0">
                <a:solidFill>
                  <a:srgbClr val="374151"/>
                </a:solidFill>
                <a:effectLst/>
                <a:latin typeface="Söhne"/>
              </a:rPr>
              <a:t> </a:t>
            </a:r>
            <a:r>
              <a:rPr lang="de-DE" b="0" i="0" dirty="0" err="1">
                <a:solidFill>
                  <a:srgbClr val="374151"/>
                </a:solidFill>
                <a:effectLst/>
                <a:latin typeface="Söhne"/>
              </a:rPr>
              <a:t>assumption</a:t>
            </a:r>
            <a:r>
              <a:rPr lang="de-DE" b="0" i="0" dirty="0">
                <a:solidFill>
                  <a:srgbClr val="374151"/>
                </a:solidFill>
                <a:effectLst/>
                <a:latin typeface="Söhne"/>
              </a:rPr>
              <a:t> </a:t>
            </a:r>
            <a:r>
              <a:rPr lang="de-DE" b="0" i="0" dirty="0" err="1">
                <a:solidFill>
                  <a:srgbClr val="374151"/>
                </a:solidFill>
                <a:effectLst/>
                <a:latin typeface="Söhne"/>
              </a:rPr>
              <a:t>implies</a:t>
            </a:r>
            <a:r>
              <a:rPr lang="de-DE" b="0" i="0" dirty="0">
                <a:solidFill>
                  <a:srgbClr val="374151"/>
                </a:solidFill>
                <a:effectLst/>
                <a:latin typeface="Söhne"/>
              </a:rPr>
              <a:t> </a:t>
            </a:r>
            <a:r>
              <a:rPr lang="de-DE" b="0" i="0" dirty="0" err="1">
                <a:solidFill>
                  <a:srgbClr val="374151"/>
                </a:solidFill>
                <a:effectLst/>
                <a:latin typeface="Söhne"/>
              </a:rPr>
              <a:t>that</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control</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and </a:t>
            </a:r>
            <a:r>
              <a:rPr lang="de-DE" b="0" i="0" dirty="0" err="1">
                <a:solidFill>
                  <a:srgbClr val="374151"/>
                </a:solidFill>
                <a:effectLst/>
                <a:latin typeface="Söhne"/>
              </a:rPr>
              <a:t>treatment</a:t>
            </a:r>
            <a:r>
              <a:rPr lang="de-DE" b="0" i="0" dirty="0">
                <a:solidFill>
                  <a:srgbClr val="374151"/>
                </a:solidFill>
                <a:effectLst/>
                <a:latin typeface="Söhne"/>
              </a:rPr>
              <a:t> </a:t>
            </a:r>
            <a:r>
              <a:rPr lang="de-DE" b="0" i="0" dirty="0" err="1">
                <a:solidFill>
                  <a:srgbClr val="374151"/>
                </a:solidFill>
                <a:effectLst/>
                <a:latin typeface="Söhne"/>
              </a:rPr>
              <a:t>group</a:t>
            </a:r>
            <a:r>
              <a:rPr lang="de-DE" b="0" i="0" dirty="0">
                <a:solidFill>
                  <a:srgbClr val="374151"/>
                </a:solidFill>
                <a:effectLst/>
                <a:latin typeface="Söhne"/>
              </a:rPr>
              <a:t> </a:t>
            </a:r>
            <a:r>
              <a:rPr lang="de-DE" b="0" i="0" dirty="0" err="1">
                <a:solidFill>
                  <a:srgbClr val="374151"/>
                </a:solidFill>
                <a:effectLst/>
                <a:latin typeface="Söhne"/>
              </a:rPr>
              <a:t>would</a:t>
            </a:r>
            <a:r>
              <a:rPr lang="de-DE" b="0" i="0" dirty="0">
                <a:solidFill>
                  <a:srgbClr val="374151"/>
                </a:solidFill>
                <a:effectLst/>
                <a:latin typeface="Söhne"/>
              </a:rPr>
              <a:t> </a:t>
            </a:r>
            <a:r>
              <a:rPr lang="de-DE" b="0" i="0" dirty="0" err="1">
                <a:solidFill>
                  <a:srgbClr val="374151"/>
                </a:solidFill>
                <a:effectLst/>
                <a:latin typeface="Söhne"/>
              </a:rPr>
              <a:t>have</a:t>
            </a:r>
            <a:r>
              <a:rPr lang="de-DE" b="0" i="0" dirty="0">
                <a:solidFill>
                  <a:srgbClr val="374151"/>
                </a:solidFill>
                <a:effectLst/>
                <a:latin typeface="Söhne"/>
              </a:rPr>
              <a:t> </a:t>
            </a:r>
            <a:r>
              <a:rPr lang="de-DE" b="0" i="0" dirty="0" err="1">
                <a:solidFill>
                  <a:srgbClr val="374151"/>
                </a:solidFill>
                <a:effectLst/>
                <a:latin typeface="Söhne"/>
              </a:rPr>
              <a:t>followed</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same </a:t>
            </a:r>
            <a:r>
              <a:rPr lang="de-DE" b="0" i="0" dirty="0" err="1">
                <a:solidFill>
                  <a:srgbClr val="374151"/>
                </a:solidFill>
                <a:effectLst/>
                <a:latin typeface="Söhne"/>
              </a:rPr>
              <a:t>trend</a:t>
            </a:r>
            <a:r>
              <a:rPr lang="de-DE" b="0" i="0" dirty="0">
                <a:solidFill>
                  <a:srgbClr val="374151"/>
                </a:solidFill>
                <a:effectLst/>
                <a:latin typeface="Söhne"/>
              </a:rPr>
              <a:t> in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absence</a:t>
            </a:r>
            <a:r>
              <a:rPr lang="de-DE" b="0" i="0" dirty="0">
                <a:solidFill>
                  <a:srgbClr val="374151"/>
                </a:solidFill>
                <a:effectLst/>
                <a:latin typeface="Söhne"/>
              </a:rPr>
              <a:t> </a:t>
            </a:r>
            <a:r>
              <a:rPr lang="de-DE" b="0" i="0" dirty="0" err="1">
                <a:solidFill>
                  <a:srgbClr val="374151"/>
                </a:solidFill>
                <a:effectLst/>
                <a:latin typeface="Söhne"/>
              </a:rPr>
              <a:t>of</a:t>
            </a:r>
            <a:r>
              <a:rPr lang="de-DE" b="0" i="0" dirty="0">
                <a:solidFill>
                  <a:srgbClr val="374151"/>
                </a:solidFill>
                <a:effectLst/>
                <a:latin typeface="Söhne"/>
              </a:rPr>
              <a:t> </a:t>
            </a:r>
            <a:r>
              <a:rPr lang="de-DE" b="0" i="0" dirty="0" err="1">
                <a:solidFill>
                  <a:srgbClr val="374151"/>
                </a:solidFill>
                <a:effectLst/>
                <a:latin typeface="Söhne"/>
              </a:rPr>
              <a:t>the</a:t>
            </a:r>
            <a:r>
              <a:rPr lang="de-DE" b="0" i="0" dirty="0">
                <a:solidFill>
                  <a:srgbClr val="374151"/>
                </a:solidFill>
                <a:effectLst/>
                <a:latin typeface="Söhne"/>
              </a:rPr>
              <a:t> </a:t>
            </a:r>
            <a:r>
              <a:rPr lang="de-DE" b="0" i="0" dirty="0" err="1">
                <a:solidFill>
                  <a:srgbClr val="374151"/>
                </a:solidFill>
                <a:effectLst/>
                <a:latin typeface="Söhne"/>
              </a:rPr>
              <a:t>intervention</a:t>
            </a:r>
            <a:r>
              <a:rPr lang="de-DE" b="0" i="0" dirty="0">
                <a:solidFill>
                  <a:srgbClr val="374151"/>
                </a:solidFill>
                <a:effectLst/>
                <a:latin typeface="Söhne"/>
              </a:rPr>
              <a:t>.</a:t>
            </a:r>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7</a:t>
            </a:fld>
            <a:endParaRPr lang="de-US"/>
          </a:p>
        </p:txBody>
      </p:sp>
    </p:spTree>
    <p:extLst>
      <p:ext uri="{BB962C8B-B14F-4D97-AF65-F5344CB8AC3E}">
        <p14:creationId xmlns:p14="http://schemas.microsoft.com/office/powerpoint/2010/main" val="3596438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r>
              <a:rPr lang="de-US" sz="1800" dirty="0">
                <a:effectLst/>
                <a:latin typeface="Calibri" panose="020F0502020204030204" pitchFamily="34" charset="0"/>
                <a:ea typeface="Calibri" panose="020F0502020204030204" pitchFamily="34" charset="0"/>
                <a:cs typeface="Times New Roman" panose="02020603050405020304" pitchFamily="18" charset="0"/>
              </a:rPr>
              <a:t>Michelle oder Jorit:</a:t>
            </a:r>
          </a:p>
          <a:p>
            <a:pPr marL="0" marR="0">
              <a:spcBef>
                <a:spcPts val="0"/>
              </a:spcBef>
              <a:spcAft>
                <a:spcPts val="0"/>
              </a:spcAft>
            </a:pPr>
            <a:endParaRPr lang="de-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de-US" sz="1800" dirty="0">
                <a:effectLst/>
                <a:latin typeface="Calibri" panose="020F0502020204030204" pitchFamily="34" charset="0"/>
                <a:ea typeface="Calibri" panose="020F0502020204030204" pitchFamily="34" charset="0"/>
                <a:cs typeface="Times New Roman" panose="02020603050405020304" pitchFamily="18" charset="0"/>
              </a:rPr>
              <a:t>The method equation on </a:t>
            </a:r>
            <a:r>
              <a:rPr lang="en-US" sz="1800" dirty="0">
                <a:effectLst/>
                <a:latin typeface="Calibri" panose="020F0502020204030204" pitchFamily="34" charset="0"/>
                <a:ea typeface="Calibri" panose="020F0502020204030204" pitchFamily="34" charset="0"/>
                <a:cs typeface="Times New Roman" panose="02020603050405020304" pitchFamily="18" charset="0"/>
              </a:rPr>
              <a:t>this slide</a:t>
            </a:r>
            <a:r>
              <a:rPr lang="de-US" sz="1800" dirty="0">
                <a:effectLst/>
                <a:latin typeface="Calibri" panose="020F0502020204030204" pitchFamily="34" charset="0"/>
                <a:ea typeface="Calibri" panose="020F0502020204030204" pitchFamily="34" charset="0"/>
                <a:cs typeface="Times New Roman" panose="02020603050405020304" pitchFamily="18" charset="0"/>
              </a:rPr>
              <a:t> is a regression equation that estimates the relationship between the log of the monthly mean ambient concentration of NO2 (Nm,t) and the various explanatory variables. The equation includes the change in NO2 concentrations pre-intervention vs post-intervention period in comparison to the control group (βyear), the vector of weather conditions (X), monitor fixed effects (θm) that account for time-invariant factors relevant to pollution levels, and month-of-year fixed effects (γt) to control for any national-level monthly changes.</a:t>
            </a:r>
          </a:p>
          <a:p>
            <a:pPr marL="0" marR="0">
              <a:spcBef>
                <a:spcPts val="0"/>
              </a:spcBef>
              <a:spcAft>
                <a:spcPts val="0"/>
              </a:spcAft>
            </a:pPr>
            <a:r>
              <a:rPr lang="de-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de-US" sz="1800" dirty="0">
                <a:effectLst/>
                <a:latin typeface="Calibri" panose="020F0502020204030204" pitchFamily="34" charset="0"/>
                <a:ea typeface="Calibri" panose="020F0502020204030204" pitchFamily="34" charset="0"/>
                <a:cs typeface="Times New Roman" panose="02020603050405020304" pitchFamily="18" charset="0"/>
              </a:rPr>
              <a:t>The variable "Treatedm" is a dummy variable that takes on the value of 1 if the monitor is located in a </a:t>
            </a:r>
            <a:r>
              <a:rPr lang="de-DE" sz="1800" b="0" i="0" dirty="0" err="1">
                <a:solidFill>
                  <a:srgbClr val="374151"/>
                </a:solidFill>
                <a:effectLst/>
                <a:latin typeface="Söhne"/>
              </a:rPr>
              <a:t>borough</a:t>
            </a:r>
            <a:r>
              <a:rPr lang="de-US" sz="1800" dirty="0">
                <a:effectLst/>
                <a:latin typeface="Calibri" panose="020F0502020204030204" pitchFamily="34" charset="0"/>
                <a:ea typeface="Calibri" panose="020F0502020204030204" pitchFamily="34" charset="0"/>
                <a:cs typeface="Times New Roman" panose="02020603050405020304" pitchFamily="18" charset="0"/>
              </a:rPr>
              <a:t> subject to the ANCL and 0 otherwise. The variable "Postyear" is another dummy variable that takes on the value of 1 if the observation is made after the intervention period (June 1992) and 0 otherwise. The variable "Monitorm" represents the pollution monitor, and the variable "Timet" represents the month.</a:t>
            </a:r>
          </a:p>
          <a:p>
            <a:pPr marL="0" marR="0">
              <a:spcBef>
                <a:spcPts val="0"/>
              </a:spcBef>
              <a:spcAft>
                <a:spcPts val="0"/>
              </a:spcAft>
            </a:pPr>
            <a:r>
              <a:rPr lang="de-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de-US" sz="1800" dirty="0">
                <a:effectLst/>
                <a:latin typeface="Calibri" panose="020F0502020204030204" pitchFamily="34" charset="0"/>
                <a:ea typeface="Calibri" panose="020F0502020204030204" pitchFamily="34" charset="0"/>
                <a:cs typeface="Times New Roman" panose="02020603050405020304" pitchFamily="18" charset="0"/>
              </a:rPr>
              <a:t>The error term (εm,t) in the equation captures all the omitted variables and measurement errors that may affect the relationship between the independent and dependent variables. The estimated coefficients of the equation (α, βyear, δ, θm, and γt) provide the estimates of the effects of the various variables on the log of the monthly mean ambient concentration of NO2.</a:t>
            </a:r>
          </a:p>
        </p:txBody>
      </p:sp>
      <p:sp>
        <p:nvSpPr>
          <p:cNvPr id="4" name="Foliennummernplatzhalter 3"/>
          <p:cNvSpPr>
            <a:spLocks noGrp="1"/>
          </p:cNvSpPr>
          <p:nvPr>
            <p:ph type="sldNum" sz="quarter" idx="5"/>
          </p:nvPr>
        </p:nvSpPr>
        <p:spPr/>
        <p:txBody>
          <a:bodyPr/>
          <a:lstStyle/>
          <a:p>
            <a:fld id="{7DB5635A-3EED-884E-8281-8637E6D4C67C}" type="slidenum">
              <a:rPr lang="de-US" smtClean="0"/>
              <a:t>8</a:t>
            </a:fld>
            <a:endParaRPr lang="de-US"/>
          </a:p>
        </p:txBody>
      </p:sp>
    </p:spTree>
    <p:extLst>
      <p:ext uri="{BB962C8B-B14F-4D97-AF65-F5344CB8AC3E}">
        <p14:creationId xmlns:p14="http://schemas.microsoft.com/office/powerpoint/2010/main" val="2972363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Jorit</a:t>
            </a:r>
            <a:r>
              <a:rPr lang="en-US" dirty="0"/>
              <a:t>: </a:t>
            </a:r>
          </a:p>
          <a:p>
            <a:endParaRPr lang="en-US" dirty="0"/>
          </a:p>
          <a:p>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9</a:t>
            </a:fld>
            <a:endParaRPr lang="de-US"/>
          </a:p>
        </p:txBody>
      </p:sp>
    </p:spTree>
    <p:extLst>
      <p:ext uri="{BB962C8B-B14F-4D97-AF65-F5344CB8AC3E}">
        <p14:creationId xmlns:p14="http://schemas.microsoft.com/office/powerpoint/2010/main" val="2964352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4A9188-618B-00F6-07FA-77126EBD233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US"/>
          </a:p>
        </p:txBody>
      </p:sp>
      <p:sp>
        <p:nvSpPr>
          <p:cNvPr id="3" name="Untertitel 2">
            <a:extLst>
              <a:ext uri="{FF2B5EF4-FFF2-40B4-BE49-F238E27FC236}">
                <a16:creationId xmlns:a16="http://schemas.microsoft.com/office/drawing/2014/main" id="{B3B9D8B2-26FA-6EE6-9D0C-FF532A408D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US"/>
          </a:p>
        </p:txBody>
      </p:sp>
      <p:sp>
        <p:nvSpPr>
          <p:cNvPr id="4" name="Datumsplatzhalter 3">
            <a:extLst>
              <a:ext uri="{FF2B5EF4-FFF2-40B4-BE49-F238E27FC236}">
                <a16:creationId xmlns:a16="http://schemas.microsoft.com/office/drawing/2014/main" id="{237DF97F-F094-B1B0-414D-C6F44C420D81}"/>
              </a:ext>
            </a:extLst>
          </p:cNvPr>
          <p:cNvSpPr>
            <a:spLocks noGrp="1"/>
          </p:cNvSpPr>
          <p:nvPr>
            <p:ph type="dt" sz="half" idx="10"/>
          </p:nvPr>
        </p:nvSpPr>
        <p:spPr/>
        <p:txBody>
          <a:bodyPr/>
          <a:lstStyle/>
          <a:p>
            <a:fld id="{DF6015D5-F047-674E-955E-82F4425B7F56}" type="datetimeFigureOut">
              <a:rPr lang="de-US" smtClean="0"/>
              <a:t>3/12/23</a:t>
            </a:fld>
            <a:endParaRPr lang="de-US"/>
          </a:p>
        </p:txBody>
      </p:sp>
      <p:sp>
        <p:nvSpPr>
          <p:cNvPr id="5" name="Fußzeilenplatzhalter 4">
            <a:extLst>
              <a:ext uri="{FF2B5EF4-FFF2-40B4-BE49-F238E27FC236}">
                <a16:creationId xmlns:a16="http://schemas.microsoft.com/office/drawing/2014/main" id="{494247A7-0F57-6935-0304-23BD7F2A3530}"/>
              </a:ext>
            </a:extLst>
          </p:cNvPr>
          <p:cNvSpPr>
            <a:spLocks noGrp="1"/>
          </p:cNvSpPr>
          <p:nvPr>
            <p:ph type="ftr" sz="quarter" idx="11"/>
          </p:nvPr>
        </p:nvSpPr>
        <p:spPr/>
        <p:txBody>
          <a:bodyPr/>
          <a:lstStyle/>
          <a:p>
            <a:endParaRPr lang="de-US"/>
          </a:p>
        </p:txBody>
      </p:sp>
      <p:sp>
        <p:nvSpPr>
          <p:cNvPr id="6" name="Foliennummernplatzhalter 5">
            <a:extLst>
              <a:ext uri="{FF2B5EF4-FFF2-40B4-BE49-F238E27FC236}">
                <a16:creationId xmlns:a16="http://schemas.microsoft.com/office/drawing/2014/main" id="{D48543DE-4545-8DC9-E8D8-68F792B03485}"/>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700062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7898B2-D9B7-9599-FD80-08DE94522D8F}"/>
              </a:ext>
            </a:extLst>
          </p:cNvPr>
          <p:cNvSpPr>
            <a:spLocks noGrp="1"/>
          </p:cNvSpPr>
          <p:nvPr>
            <p:ph type="title"/>
          </p:nvPr>
        </p:nvSpPr>
        <p:spPr/>
        <p:txBody>
          <a:bodyPr/>
          <a:lstStyle/>
          <a:p>
            <a:r>
              <a:rPr lang="de-DE"/>
              <a:t>Mastertitelformat bearbeiten</a:t>
            </a:r>
            <a:endParaRPr lang="de-US"/>
          </a:p>
        </p:txBody>
      </p:sp>
      <p:sp>
        <p:nvSpPr>
          <p:cNvPr id="3" name="Vertikaler Textplatzhalter 2">
            <a:extLst>
              <a:ext uri="{FF2B5EF4-FFF2-40B4-BE49-F238E27FC236}">
                <a16:creationId xmlns:a16="http://schemas.microsoft.com/office/drawing/2014/main" id="{A2070DC0-3F29-FFE8-2EB4-4F0445C9959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Datumsplatzhalter 3">
            <a:extLst>
              <a:ext uri="{FF2B5EF4-FFF2-40B4-BE49-F238E27FC236}">
                <a16:creationId xmlns:a16="http://schemas.microsoft.com/office/drawing/2014/main" id="{24441CCF-ACAA-248F-EF96-0A1909771A35}"/>
              </a:ext>
            </a:extLst>
          </p:cNvPr>
          <p:cNvSpPr>
            <a:spLocks noGrp="1"/>
          </p:cNvSpPr>
          <p:nvPr>
            <p:ph type="dt" sz="half" idx="10"/>
          </p:nvPr>
        </p:nvSpPr>
        <p:spPr/>
        <p:txBody>
          <a:bodyPr/>
          <a:lstStyle/>
          <a:p>
            <a:fld id="{DF6015D5-F047-674E-955E-82F4425B7F56}" type="datetimeFigureOut">
              <a:rPr lang="de-US" smtClean="0"/>
              <a:t>3/12/23</a:t>
            </a:fld>
            <a:endParaRPr lang="de-US"/>
          </a:p>
        </p:txBody>
      </p:sp>
      <p:sp>
        <p:nvSpPr>
          <p:cNvPr id="5" name="Fußzeilenplatzhalter 4">
            <a:extLst>
              <a:ext uri="{FF2B5EF4-FFF2-40B4-BE49-F238E27FC236}">
                <a16:creationId xmlns:a16="http://schemas.microsoft.com/office/drawing/2014/main" id="{0629EA28-BD90-F21B-9B3C-F9877CD8BB53}"/>
              </a:ext>
            </a:extLst>
          </p:cNvPr>
          <p:cNvSpPr>
            <a:spLocks noGrp="1"/>
          </p:cNvSpPr>
          <p:nvPr>
            <p:ph type="ftr" sz="quarter" idx="11"/>
          </p:nvPr>
        </p:nvSpPr>
        <p:spPr/>
        <p:txBody>
          <a:bodyPr/>
          <a:lstStyle/>
          <a:p>
            <a:endParaRPr lang="de-US"/>
          </a:p>
        </p:txBody>
      </p:sp>
      <p:sp>
        <p:nvSpPr>
          <p:cNvPr id="6" name="Foliennummernplatzhalter 5">
            <a:extLst>
              <a:ext uri="{FF2B5EF4-FFF2-40B4-BE49-F238E27FC236}">
                <a16:creationId xmlns:a16="http://schemas.microsoft.com/office/drawing/2014/main" id="{063A6736-C583-22FE-ED23-0C20B0BF5236}"/>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401677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12B3A2A-2D8B-D233-2A5B-ACC0E55851D5}"/>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US"/>
          </a:p>
        </p:txBody>
      </p:sp>
      <p:sp>
        <p:nvSpPr>
          <p:cNvPr id="3" name="Vertikaler Textplatzhalter 2">
            <a:extLst>
              <a:ext uri="{FF2B5EF4-FFF2-40B4-BE49-F238E27FC236}">
                <a16:creationId xmlns:a16="http://schemas.microsoft.com/office/drawing/2014/main" id="{82CC9C23-8563-E72A-4F18-E084E814BF2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Datumsplatzhalter 3">
            <a:extLst>
              <a:ext uri="{FF2B5EF4-FFF2-40B4-BE49-F238E27FC236}">
                <a16:creationId xmlns:a16="http://schemas.microsoft.com/office/drawing/2014/main" id="{3B95B193-0FE4-76E7-CFF1-5F7F12EE4305}"/>
              </a:ext>
            </a:extLst>
          </p:cNvPr>
          <p:cNvSpPr>
            <a:spLocks noGrp="1"/>
          </p:cNvSpPr>
          <p:nvPr>
            <p:ph type="dt" sz="half" idx="10"/>
          </p:nvPr>
        </p:nvSpPr>
        <p:spPr/>
        <p:txBody>
          <a:bodyPr/>
          <a:lstStyle/>
          <a:p>
            <a:fld id="{DF6015D5-F047-674E-955E-82F4425B7F56}" type="datetimeFigureOut">
              <a:rPr lang="de-US" smtClean="0"/>
              <a:t>3/12/23</a:t>
            </a:fld>
            <a:endParaRPr lang="de-US"/>
          </a:p>
        </p:txBody>
      </p:sp>
      <p:sp>
        <p:nvSpPr>
          <p:cNvPr id="5" name="Fußzeilenplatzhalter 4">
            <a:extLst>
              <a:ext uri="{FF2B5EF4-FFF2-40B4-BE49-F238E27FC236}">
                <a16:creationId xmlns:a16="http://schemas.microsoft.com/office/drawing/2014/main" id="{05EF7E77-68F7-B5FE-AFE7-4A4AE36A74E1}"/>
              </a:ext>
            </a:extLst>
          </p:cNvPr>
          <p:cNvSpPr>
            <a:spLocks noGrp="1"/>
          </p:cNvSpPr>
          <p:nvPr>
            <p:ph type="ftr" sz="quarter" idx="11"/>
          </p:nvPr>
        </p:nvSpPr>
        <p:spPr/>
        <p:txBody>
          <a:bodyPr/>
          <a:lstStyle/>
          <a:p>
            <a:endParaRPr lang="de-US"/>
          </a:p>
        </p:txBody>
      </p:sp>
      <p:sp>
        <p:nvSpPr>
          <p:cNvPr id="6" name="Foliennummernplatzhalter 5">
            <a:extLst>
              <a:ext uri="{FF2B5EF4-FFF2-40B4-BE49-F238E27FC236}">
                <a16:creationId xmlns:a16="http://schemas.microsoft.com/office/drawing/2014/main" id="{27BD77FE-582E-5795-9105-2EDA340A4108}"/>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68956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98D377-5217-3839-D7C9-80B9D7098F85}"/>
              </a:ext>
            </a:extLst>
          </p:cNvPr>
          <p:cNvSpPr>
            <a:spLocks noGrp="1"/>
          </p:cNvSpPr>
          <p:nvPr>
            <p:ph type="title"/>
          </p:nvPr>
        </p:nvSpPr>
        <p:spPr/>
        <p:txBody>
          <a:bodyPr/>
          <a:lstStyle/>
          <a:p>
            <a:r>
              <a:rPr lang="de-DE"/>
              <a:t>Mastertitelformat bearbeiten</a:t>
            </a:r>
            <a:endParaRPr lang="de-US"/>
          </a:p>
        </p:txBody>
      </p:sp>
      <p:sp>
        <p:nvSpPr>
          <p:cNvPr id="3" name="Inhaltsplatzhalter 2">
            <a:extLst>
              <a:ext uri="{FF2B5EF4-FFF2-40B4-BE49-F238E27FC236}">
                <a16:creationId xmlns:a16="http://schemas.microsoft.com/office/drawing/2014/main" id="{ADB484A7-BF07-1F88-03B2-21E6989406F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Datumsplatzhalter 3">
            <a:extLst>
              <a:ext uri="{FF2B5EF4-FFF2-40B4-BE49-F238E27FC236}">
                <a16:creationId xmlns:a16="http://schemas.microsoft.com/office/drawing/2014/main" id="{B806D2B7-4771-4FDF-88D1-51F16EDF1BCA}"/>
              </a:ext>
            </a:extLst>
          </p:cNvPr>
          <p:cNvSpPr>
            <a:spLocks noGrp="1"/>
          </p:cNvSpPr>
          <p:nvPr>
            <p:ph type="dt" sz="half" idx="10"/>
          </p:nvPr>
        </p:nvSpPr>
        <p:spPr/>
        <p:txBody>
          <a:bodyPr/>
          <a:lstStyle/>
          <a:p>
            <a:fld id="{DF6015D5-F047-674E-955E-82F4425B7F56}" type="datetimeFigureOut">
              <a:rPr lang="de-US" smtClean="0"/>
              <a:t>3/12/23</a:t>
            </a:fld>
            <a:endParaRPr lang="de-US"/>
          </a:p>
        </p:txBody>
      </p:sp>
      <p:sp>
        <p:nvSpPr>
          <p:cNvPr id="5" name="Fußzeilenplatzhalter 4">
            <a:extLst>
              <a:ext uri="{FF2B5EF4-FFF2-40B4-BE49-F238E27FC236}">
                <a16:creationId xmlns:a16="http://schemas.microsoft.com/office/drawing/2014/main" id="{32979E56-B883-CBC2-ACF1-1E78D184DA4E}"/>
              </a:ext>
            </a:extLst>
          </p:cNvPr>
          <p:cNvSpPr>
            <a:spLocks noGrp="1"/>
          </p:cNvSpPr>
          <p:nvPr>
            <p:ph type="ftr" sz="quarter" idx="11"/>
          </p:nvPr>
        </p:nvSpPr>
        <p:spPr/>
        <p:txBody>
          <a:bodyPr/>
          <a:lstStyle/>
          <a:p>
            <a:endParaRPr lang="de-US"/>
          </a:p>
        </p:txBody>
      </p:sp>
      <p:sp>
        <p:nvSpPr>
          <p:cNvPr id="6" name="Foliennummernplatzhalter 5">
            <a:extLst>
              <a:ext uri="{FF2B5EF4-FFF2-40B4-BE49-F238E27FC236}">
                <a16:creationId xmlns:a16="http://schemas.microsoft.com/office/drawing/2014/main" id="{C8C6CED9-BA78-37E5-C42E-A6F10070DDB0}"/>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2759673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705107-7540-953E-F8A8-F9850E3A8D3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US"/>
          </a:p>
        </p:txBody>
      </p:sp>
      <p:sp>
        <p:nvSpPr>
          <p:cNvPr id="3" name="Textplatzhalter 2">
            <a:extLst>
              <a:ext uri="{FF2B5EF4-FFF2-40B4-BE49-F238E27FC236}">
                <a16:creationId xmlns:a16="http://schemas.microsoft.com/office/drawing/2014/main" id="{0DF36221-66AD-73C8-9352-810054A9A4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7E95F98-8C7C-BA0D-FCEB-B173F07B81AB}"/>
              </a:ext>
            </a:extLst>
          </p:cNvPr>
          <p:cNvSpPr>
            <a:spLocks noGrp="1"/>
          </p:cNvSpPr>
          <p:nvPr>
            <p:ph type="dt" sz="half" idx="10"/>
          </p:nvPr>
        </p:nvSpPr>
        <p:spPr/>
        <p:txBody>
          <a:bodyPr/>
          <a:lstStyle/>
          <a:p>
            <a:fld id="{DF6015D5-F047-674E-955E-82F4425B7F56}" type="datetimeFigureOut">
              <a:rPr lang="de-US" smtClean="0"/>
              <a:t>3/12/23</a:t>
            </a:fld>
            <a:endParaRPr lang="de-US"/>
          </a:p>
        </p:txBody>
      </p:sp>
      <p:sp>
        <p:nvSpPr>
          <p:cNvPr id="5" name="Fußzeilenplatzhalter 4">
            <a:extLst>
              <a:ext uri="{FF2B5EF4-FFF2-40B4-BE49-F238E27FC236}">
                <a16:creationId xmlns:a16="http://schemas.microsoft.com/office/drawing/2014/main" id="{23485C69-ACFE-4453-8EC2-13797127FA3B}"/>
              </a:ext>
            </a:extLst>
          </p:cNvPr>
          <p:cNvSpPr>
            <a:spLocks noGrp="1"/>
          </p:cNvSpPr>
          <p:nvPr>
            <p:ph type="ftr" sz="quarter" idx="11"/>
          </p:nvPr>
        </p:nvSpPr>
        <p:spPr/>
        <p:txBody>
          <a:bodyPr/>
          <a:lstStyle/>
          <a:p>
            <a:endParaRPr lang="de-US"/>
          </a:p>
        </p:txBody>
      </p:sp>
      <p:sp>
        <p:nvSpPr>
          <p:cNvPr id="6" name="Foliennummernplatzhalter 5">
            <a:extLst>
              <a:ext uri="{FF2B5EF4-FFF2-40B4-BE49-F238E27FC236}">
                <a16:creationId xmlns:a16="http://schemas.microsoft.com/office/drawing/2014/main" id="{1D3D25A3-0824-2C67-6F48-A5DAF758DBA0}"/>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314531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9857D6-9ACC-1F43-80EE-5DEA39495EB3}"/>
              </a:ext>
            </a:extLst>
          </p:cNvPr>
          <p:cNvSpPr>
            <a:spLocks noGrp="1"/>
          </p:cNvSpPr>
          <p:nvPr>
            <p:ph type="title"/>
          </p:nvPr>
        </p:nvSpPr>
        <p:spPr/>
        <p:txBody>
          <a:bodyPr/>
          <a:lstStyle/>
          <a:p>
            <a:r>
              <a:rPr lang="de-DE"/>
              <a:t>Mastertitelformat bearbeiten</a:t>
            </a:r>
            <a:endParaRPr lang="de-US"/>
          </a:p>
        </p:txBody>
      </p:sp>
      <p:sp>
        <p:nvSpPr>
          <p:cNvPr id="3" name="Inhaltsplatzhalter 2">
            <a:extLst>
              <a:ext uri="{FF2B5EF4-FFF2-40B4-BE49-F238E27FC236}">
                <a16:creationId xmlns:a16="http://schemas.microsoft.com/office/drawing/2014/main" id="{085214FB-FAF1-AA82-080E-5CEEA3C731F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Inhaltsplatzhalter 3">
            <a:extLst>
              <a:ext uri="{FF2B5EF4-FFF2-40B4-BE49-F238E27FC236}">
                <a16:creationId xmlns:a16="http://schemas.microsoft.com/office/drawing/2014/main" id="{791889E9-206D-7F0E-95A9-E96032C1C2C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5" name="Datumsplatzhalter 4">
            <a:extLst>
              <a:ext uri="{FF2B5EF4-FFF2-40B4-BE49-F238E27FC236}">
                <a16:creationId xmlns:a16="http://schemas.microsoft.com/office/drawing/2014/main" id="{6A2AA5DA-10F8-79E8-9FD4-FFB17E2FC778}"/>
              </a:ext>
            </a:extLst>
          </p:cNvPr>
          <p:cNvSpPr>
            <a:spLocks noGrp="1"/>
          </p:cNvSpPr>
          <p:nvPr>
            <p:ph type="dt" sz="half" idx="10"/>
          </p:nvPr>
        </p:nvSpPr>
        <p:spPr/>
        <p:txBody>
          <a:bodyPr/>
          <a:lstStyle/>
          <a:p>
            <a:fld id="{DF6015D5-F047-674E-955E-82F4425B7F56}" type="datetimeFigureOut">
              <a:rPr lang="de-US" smtClean="0"/>
              <a:t>3/12/23</a:t>
            </a:fld>
            <a:endParaRPr lang="de-US"/>
          </a:p>
        </p:txBody>
      </p:sp>
      <p:sp>
        <p:nvSpPr>
          <p:cNvPr id="6" name="Fußzeilenplatzhalter 5">
            <a:extLst>
              <a:ext uri="{FF2B5EF4-FFF2-40B4-BE49-F238E27FC236}">
                <a16:creationId xmlns:a16="http://schemas.microsoft.com/office/drawing/2014/main" id="{E43D43F3-243E-E7BA-6E90-FCC264E9A8A6}"/>
              </a:ext>
            </a:extLst>
          </p:cNvPr>
          <p:cNvSpPr>
            <a:spLocks noGrp="1"/>
          </p:cNvSpPr>
          <p:nvPr>
            <p:ph type="ftr" sz="quarter" idx="11"/>
          </p:nvPr>
        </p:nvSpPr>
        <p:spPr/>
        <p:txBody>
          <a:bodyPr/>
          <a:lstStyle/>
          <a:p>
            <a:endParaRPr lang="de-US"/>
          </a:p>
        </p:txBody>
      </p:sp>
      <p:sp>
        <p:nvSpPr>
          <p:cNvPr id="7" name="Foliennummernplatzhalter 6">
            <a:extLst>
              <a:ext uri="{FF2B5EF4-FFF2-40B4-BE49-F238E27FC236}">
                <a16:creationId xmlns:a16="http://schemas.microsoft.com/office/drawing/2014/main" id="{8C0E8E38-399A-4CBA-F5AF-F2DFF0968825}"/>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190174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DC7605-C8FD-78C9-7620-CD0797917828}"/>
              </a:ext>
            </a:extLst>
          </p:cNvPr>
          <p:cNvSpPr>
            <a:spLocks noGrp="1"/>
          </p:cNvSpPr>
          <p:nvPr>
            <p:ph type="title"/>
          </p:nvPr>
        </p:nvSpPr>
        <p:spPr>
          <a:xfrm>
            <a:off x="839788" y="365125"/>
            <a:ext cx="10515600" cy="1325563"/>
          </a:xfrm>
        </p:spPr>
        <p:txBody>
          <a:bodyPr/>
          <a:lstStyle/>
          <a:p>
            <a:r>
              <a:rPr lang="de-DE"/>
              <a:t>Mastertitelformat bearbeiten</a:t>
            </a:r>
            <a:endParaRPr lang="de-US"/>
          </a:p>
        </p:txBody>
      </p:sp>
      <p:sp>
        <p:nvSpPr>
          <p:cNvPr id="3" name="Textplatzhalter 2">
            <a:extLst>
              <a:ext uri="{FF2B5EF4-FFF2-40B4-BE49-F238E27FC236}">
                <a16:creationId xmlns:a16="http://schemas.microsoft.com/office/drawing/2014/main" id="{10E4D4A3-B41D-6C5F-DD33-1E6D23C619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2817FF5-427A-15B9-5D39-8B35C1F58FE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5" name="Textplatzhalter 4">
            <a:extLst>
              <a:ext uri="{FF2B5EF4-FFF2-40B4-BE49-F238E27FC236}">
                <a16:creationId xmlns:a16="http://schemas.microsoft.com/office/drawing/2014/main" id="{C0459D3B-A8FA-4121-07E8-648E3C77C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D254252-3417-B761-C179-149A1FEB8F0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7" name="Datumsplatzhalter 6">
            <a:extLst>
              <a:ext uri="{FF2B5EF4-FFF2-40B4-BE49-F238E27FC236}">
                <a16:creationId xmlns:a16="http://schemas.microsoft.com/office/drawing/2014/main" id="{FD67D68A-6168-AC8A-EA8A-8A0462C71F16}"/>
              </a:ext>
            </a:extLst>
          </p:cNvPr>
          <p:cNvSpPr>
            <a:spLocks noGrp="1"/>
          </p:cNvSpPr>
          <p:nvPr>
            <p:ph type="dt" sz="half" idx="10"/>
          </p:nvPr>
        </p:nvSpPr>
        <p:spPr/>
        <p:txBody>
          <a:bodyPr/>
          <a:lstStyle/>
          <a:p>
            <a:fld id="{DF6015D5-F047-674E-955E-82F4425B7F56}" type="datetimeFigureOut">
              <a:rPr lang="de-US" smtClean="0"/>
              <a:t>3/12/23</a:t>
            </a:fld>
            <a:endParaRPr lang="de-US"/>
          </a:p>
        </p:txBody>
      </p:sp>
      <p:sp>
        <p:nvSpPr>
          <p:cNvPr id="8" name="Fußzeilenplatzhalter 7">
            <a:extLst>
              <a:ext uri="{FF2B5EF4-FFF2-40B4-BE49-F238E27FC236}">
                <a16:creationId xmlns:a16="http://schemas.microsoft.com/office/drawing/2014/main" id="{8A3D116E-9762-126E-CABF-FB6EF7CA3AD2}"/>
              </a:ext>
            </a:extLst>
          </p:cNvPr>
          <p:cNvSpPr>
            <a:spLocks noGrp="1"/>
          </p:cNvSpPr>
          <p:nvPr>
            <p:ph type="ftr" sz="quarter" idx="11"/>
          </p:nvPr>
        </p:nvSpPr>
        <p:spPr/>
        <p:txBody>
          <a:bodyPr/>
          <a:lstStyle/>
          <a:p>
            <a:endParaRPr lang="de-US"/>
          </a:p>
        </p:txBody>
      </p:sp>
      <p:sp>
        <p:nvSpPr>
          <p:cNvPr id="9" name="Foliennummernplatzhalter 8">
            <a:extLst>
              <a:ext uri="{FF2B5EF4-FFF2-40B4-BE49-F238E27FC236}">
                <a16:creationId xmlns:a16="http://schemas.microsoft.com/office/drawing/2014/main" id="{921CA0CD-448F-43CC-55DB-AF9E6EAAF87A}"/>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3303296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0000C3-07C5-AD7A-E1C6-4DDDBB39871B}"/>
              </a:ext>
            </a:extLst>
          </p:cNvPr>
          <p:cNvSpPr>
            <a:spLocks noGrp="1"/>
          </p:cNvSpPr>
          <p:nvPr>
            <p:ph type="title"/>
          </p:nvPr>
        </p:nvSpPr>
        <p:spPr/>
        <p:txBody>
          <a:bodyPr/>
          <a:lstStyle/>
          <a:p>
            <a:r>
              <a:rPr lang="de-DE"/>
              <a:t>Mastertitelformat bearbeiten</a:t>
            </a:r>
            <a:endParaRPr lang="de-US"/>
          </a:p>
        </p:txBody>
      </p:sp>
      <p:sp>
        <p:nvSpPr>
          <p:cNvPr id="3" name="Datumsplatzhalter 2">
            <a:extLst>
              <a:ext uri="{FF2B5EF4-FFF2-40B4-BE49-F238E27FC236}">
                <a16:creationId xmlns:a16="http://schemas.microsoft.com/office/drawing/2014/main" id="{088A5CDE-06B4-B36C-52F9-97088B588D69}"/>
              </a:ext>
            </a:extLst>
          </p:cNvPr>
          <p:cNvSpPr>
            <a:spLocks noGrp="1"/>
          </p:cNvSpPr>
          <p:nvPr>
            <p:ph type="dt" sz="half" idx="10"/>
          </p:nvPr>
        </p:nvSpPr>
        <p:spPr/>
        <p:txBody>
          <a:bodyPr/>
          <a:lstStyle/>
          <a:p>
            <a:fld id="{DF6015D5-F047-674E-955E-82F4425B7F56}" type="datetimeFigureOut">
              <a:rPr lang="de-US" smtClean="0"/>
              <a:t>3/12/23</a:t>
            </a:fld>
            <a:endParaRPr lang="de-US"/>
          </a:p>
        </p:txBody>
      </p:sp>
      <p:sp>
        <p:nvSpPr>
          <p:cNvPr id="4" name="Fußzeilenplatzhalter 3">
            <a:extLst>
              <a:ext uri="{FF2B5EF4-FFF2-40B4-BE49-F238E27FC236}">
                <a16:creationId xmlns:a16="http://schemas.microsoft.com/office/drawing/2014/main" id="{34EB68D9-9B77-4389-BECB-4EE81E8E3A48}"/>
              </a:ext>
            </a:extLst>
          </p:cNvPr>
          <p:cNvSpPr>
            <a:spLocks noGrp="1"/>
          </p:cNvSpPr>
          <p:nvPr>
            <p:ph type="ftr" sz="quarter" idx="11"/>
          </p:nvPr>
        </p:nvSpPr>
        <p:spPr/>
        <p:txBody>
          <a:bodyPr/>
          <a:lstStyle/>
          <a:p>
            <a:endParaRPr lang="de-US"/>
          </a:p>
        </p:txBody>
      </p:sp>
      <p:sp>
        <p:nvSpPr>
          <p:cNvPr id="5" name="Foliennummernplatzhalter 4">
            <a:extLst>
              <a:ext uri="{FF2B5EF4-FFF2-40B4-BE49-F238E27FC236}">
                <a16:creationId xmlns:a16="http://schemas.microsoft.com/office/drawing/2014/main" id="{BBE4B389-CE96-76E1-471F-0B8D92933446}"/>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320283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D537BB-B88F-93FF-EA02-AA5AA8522D77}"/>
              </a:ext>
            </a:extLst>
          </p:cNvPr>
          <p:cNvSpPr>
            <a:spLocks noGrp="1"/>
          </p:cNvSpPr>
          <p:nvPr>
            <p:ph type="dt" sz="half" idx="10"/>
          </p:nvPr>
        </p:nvSpPr>
        <p:spPr/>
        <p:txBody>
          <a:bodyPr/>
          <a:lstStyle/>
          <a:p>
            <a:fld id="{DF6015D5-F047-674E-955E-82F4425B7F56}" type="datetimeFigureOut">
              <a:rPr lang="de-US" smtClean="0"/>
              <a:t>3/12/23</a:t>
            </a:fld>
            <a:endParaRPr lang="de-US"/>
          </a:p>
        </p:txBody>
      </p:sp>
      <p:sp>
        <p:nvSpPr>
          <p:cNvPr id="3" name="Fußzeilenplatzhalter 2">
            <a:extLst>
              <a:ext uri="{FF2B5EF4-FFF2-40B4-BE49-F238E27FC236}">
                <a16:creationId xmlns:a16="http://schemas.microsoft.com/office/drawing/2014/main" id="{35C0D98F-5CD4-D27C-80E7-A8264338CF76}"/>
              </a:ext>
            </a:extLst>
          </p:cNvPr>
          <p:cNvSpPr>
            <a:spLocks noGrp="1"/>
          </p:cNvSpPr>
          <p:nvPr>
            <p:ph type="ftr" sz="quarter" idx="11"/>
          </p:nvPr>
        </p:nvSpPr>
        <p:spPr/>
        <p:txBody>
          <a:bodyPr/>
          <a:lstStyle/>
          <a:p>
            <a:endParaRPr lang="de-US"/>
          </a:p>
        </p:txBody>
      </p:sp>
      <p:sp>
        <p:nvSpPr>
          <p:cNvPr id="4" name="Foliennummernplatzhalter 3">
            <a:extLst>
              <a:ext uri="{FF2B5EF4-FFF2-40B4-BE49-F238E27FC236}">
                <a16:creationId xmlns:a16="http://schemas.microsoft.com/office/drawing/2014/main" id="{4D9DD61E-0B56-91AA-E240-E50E0C9CF96A}"/>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87063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3CB870-1DC6-9DF7-52D3-2C569AC94D8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US"/>
          </a:p>
        </p:txBody>
      </p:sp>
      <p:sp>
        <p:nvSpPr>
          <p:cNvPr id="3" name="Inhaltsplatzhalter 2">
            <a:extLst>
              <a:ext uri="{FF2B5EF4-FFF2-40B4-BE49-F238E27FC236}">
                <a16:creationId xmlns:a16="http://schemas.microsoft.com/office/drawing/2014/main" id="{85E5F34D-4D64-C996-9F3D-0A96ED21BF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Textplatzhalter 3">
            <a:extLst>
              <a:ext uri="{FF2B5EF4-FFF2-40B4-BE49-F238E27FC236}">
                <a16:creationId xmlns:a16="http://schemas.microsoft.com/office/drawing/2014/main" id="{B504E2FE-CC2B-2E1E-AA14-68D09A2DB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8BBEBC8-7FD9-4BBF-ACD8-DAA1445527BB}"/>
              </a:ext>
            </a:extLst>
          </p:cNvPr>
          <p:cNvSpPr>
            <a:spLocks noGrp="1"/>
          </p:cNvSpPr>
          <p:nvPr>
            <p:ph type="dt" sz="half" idx="10"/>
          </p:nvPr>
        </p:nvSpPr>
        <p:spPr/>
        <p:txBody>
          <a:bodyPr/>
          <a:lstStyle/>
          <a:p>
            <a:fld id="{DF6015D5-F047-674E-955E-82F4425B7F56}" type="datetimeFigureOut">
              <a:rPr lang="de-US" smtClean="0"/>
              <a:t>3/12/23</a:t>
            </a:fld>
            <a:endParaRPr lang="de-US"/>
          </a:p>
        </p:txBody>
      </p:sp>
      <p:sp>
        <p:nvSpPr>
          <p:cNvPr id="6" name="Fußzeilenplatzhalter 5">
            <a:extLst>
              <a:ext uri="{FF2B5EF4-FFF2-40B4-BE49-F238E27FC236}">
                <a16:creationId xmlns:a16="http://schemas.microsoft.com/office/drawing/2014/main" id="{91E33189-040F-265D-D211-714FBD6C4D2D}"/>
              </a:ext>
            </a:extLst>
          </p:cNvPr>
          <p:cNvSpPr>
            <a:spLocks noGrp="1"/>
          </p:cNvSpPr>
          <p:nvPr>
            <p:ph type="ftr" sz="quarter" idx="11"/>
          </p:nvPr>
        </p:nvSpPr>
        <p:spPr/>
        <p:txBody>
          <a:bodyPr/>
          <a:lstStyle/>
          <a:p>
            <a:endParaRPr lang="de-US"/>
          </a:p>
        </p:txBody>
      </p:sp>
      <p:sp>
        <p:nvSpPr>
          <p:cNvPr id="7" name="Foliennummernplatzhalter 6">
            <a:extLst>
              <a:ext uri="{FF2B5EF4-FFF2-40B4-BE49-F238E27FC236}">
                <a16:creationId xmlns:a16="http://schemas.microsoft.com/office/drawing/2014/main" id="{852E0641-E389-BC9E-F3DD-0D4E25926D02}"/>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112333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BD142E-12EC-DDA1-F129-47810A305E7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US"/>
          </a:p>
        </p:txBody>
      </p:sp>
      <p:sp>
        <p:nvSpPr>
          <p:cNvPr id="3" name="Bildplatzhalter 2">
            <a:extLst>
              <a:ext uri="{FF2B5EF4-FFF2-40B4-BE49-F238E27FC236}">
                <a16:creationId xmlns:a16="http://schemas.microsoft.com/office/drawing/2014/main" id="{E2A39B18-70AA-83BC-C930-2B6979D64D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US"/>
          </a:p>
        </p:txBody>
      </p:sp>
      <p:sp>
        <p:nvSpPr>
          <p:cNvPr id="4" name="Textplatzhalter 3">
            <a:extLst>
              <a:ext uri="{FF2B5EF4-FFF2-40B4-BE49-F238E27FC236}">
                <a16:creationId xmlns:a16="http://schemas.microsoft.com/office/drawing/2014/main" id="{A5C68CD8-48B3-6CC5-8530-ECFBF46FA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BD2BB5A-01D6-09E2-9367-1343B70C5425}"/>
              </a:ext>
            </a:extLst>
          </p:cNvPr>
          <p:cNvSpPr>
            <a:spLocks noGrp="1"/>
          </p:cNvSpPr>
          <p:nvPr>
            <p:ph type="dt" sz="half" idx="10"/>
          </p:nvPr>
        </p:nvSpPr>
        <p:spPr/>
        <p:txBody>
          <a:bodyPr/>
          <a:lstStyle/>
          <a:p>
            <a:fld id="{DF6015D5-F047-674E-955E-82F4425B7F56}" type="datetimeFigureOut">
              <a:rPr lang="de-US" smtClean="0"/>
              <a:t>3/12/23</a:t>
            </a:fld>
            <a:endParaRPr lang="de-US"/>
          </a:p>
        </p:txBody>
      </p:sp>
      <p:sp>
        <p:nvSpPr>
          <p:cNvPr id="6" name="Fußzeilenplatzhalter 5">
            <a:extLst>
              <a:ext uri="{FF2B5EF4-FFF2-40B4-BE49-F238E27FC236}">
                <a16:creationId xmlns:a16="http://schemas.microsoft.com/office/drawing/2014/main" id="{44168223-93DE-E388-FFAC-83A4C85F3E51}"/>
              </a:ext>
            </a:extLst>
          </p:cNvPr>
          <p:cNvSpPr>
            <a:spLocks noGrp="1"/>
          </p:cNvSpPr>
          <p:nvPr>
            <p:ph type="ftr" sz="quarter" idx="11"/>
          </p:nvPr>
        </p:nvSpPr>
        <p:spPr/>
        <p:txBody>
          <a:bodyPr/>
          <a:lstStyle/>
          <a:p>
            <a:endParaRPr lang="de-US"/>
          </a:p>
        </p:txBody>
      </p:sp>
      <p:sp>
        <p:nvSpPr>
          <p:cNvPr id="7" name="Foliennummernplatzhalter 6">
            <a:extLst>
              <a:ext uri="{FF2B5EF4-FFF2-40B4-BE49-F238E27FC236}">
                <a16:creationId xmlns:a16="http://schemas.microsoft.com/office/drawing/2014/main" id="{9E554D49-3C63-C271-2915-65D6D492EBFB}"/>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367327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E949442-842E-3D36-E311-4F21AF451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US"/>
          </a:p>
        </p:txBody>
      </p:sp>
      <p:sp>
        <p:nvSpPr>
          <p:cNvPr id="3" name="Textplatzhalter 2">
            <a:extLst>
              <a:ext uri="{FF2B5EF4-FFF2-40B4-BE49-F238E27FC236}">
                <a16:creationId xmlns:a16="http://schemas.microsoft.com/office/drawing/2014/main" id="{170C27E4-CD86-9415-3AE4-90747B4AB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Datumsplatzhalter 3">
            <a:extLst>
              <a:ext uri="{FF2B5EF4-FFF2-40B4-BE49-F238E27FC236}">
                <a16:creationId xmlns:a16="http://schemas.microsoft.com/office/drawing/2014/main" id="{FBEDF779-F15A-00C1-E1C1-F3EC3ADA64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015D5-F047-674E-955E-82F4425B7F56}" type="datetimeFigureOut">
              <a:rPr lang="de-US" smtClean="0"/>
              <a:t>3/12/23</a:t>
            </a:fld>
            <a:endParaRPr lang="de-US"/>
          </a:p>
        </p:txBody>
      </p:sp>
      <p:sp>
        <p:nvSpPr>
          <p:cNvPr id="5" name="Fußzeilenplatzhalter 4">
            <a:extLst>
              <a:ext uri="{FF2B5EF4-FFF2-40B4-BE49-F238E27FC236}">
                <a16:creationId xmlns:a16="http://schemas.microsoft.com/office/drawing/2014/main" id="{FF617991-9532-88BC-5DE6-5DC089C848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US"/>
          </a:p>
        </p:txBody>
      </p:sp>
      <p:sp>
        <p:nvSpPr>
          <p:cNvPr id="6" name="Foliennummernplatzhalter 5">
            <a:extLst>
              <a:ext uri="{FF2B5EF4-FFF2-40B4-BE49-F238E27FC236}">
                <a16:creationId xmlns:a16="http://schemas.microsoft.com/office/drawing/2014/main" id="{BEF9DD48-4FE4-89B1-259E-DC8437D69D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88E7A-8282-F440-A5D5-E87F408908D4}" type="slidenum">
              <a:rPr lang="de-US" smtClean="0"/>
              <a:t>‹Nr.›</a:t>
            </a:fld>
            <a:endParaRPr lang="de-US"/>
          </a:p>
        </p:txBody>
      </p:sp>
    </p:spTree>
    <p:extLst>
      <p:ext uri="{BB962C8B-B14F-4D97-AF65-F5344CB8AC3E}">
        <p14:creationId xmlns:p14="http://schemas.microsoft.com/office/powerpoint/2010/main" val="1175379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9" name="Textfeld 8">
            <a:extLst>
              <a:ext uri="{FF2B5EF4-FFF2-40B4-BE49-F238E27FC236}">
                <a16:creationId xmlns:a16="http://schemas.microsoft.com/office/drawing/2014/main" id="{F75B5ECC-9923-1982-1CD2-5447E52F779C}"/>
              </a:ext>
            </a:extLst>
          </p:cNvPr>
          <p:cNvSpPr txBox="1"/>
          <p:nvPr/>
        </p:nvSpPr>
        <p:spPr>
          <a:xfrm>
            <a:off x="265684" y="39451"/>
            <a:ext cx="6172200" cy="369332"/>
          </a:xfrm>
          <a:prstGeom prst="rect">
            <a:avLst/>
          </a:prstGeom>
          <a:noFill/>
        </p:spPr>
        <p:txBody>
          <a:bodyPr wrap="square">
            <a:spAutoFit/>
          </a:bodyPr>
          <a:lstStyle/>
          <a:p>
            <a:r>
              <a:rPr lang="de-DE" sz="1800" dirty="0" err="1">
                <a:effectLst/>
                <a:latin typeface="LMRoman12"/>
              </a:rPr>
              <a:t>Jorit</a:t>
            </a:r>
            <a:r>
              <a:rPr lang="de-DE" sz="1800">
                <a:effectLst/>
                <a:latin typeface="LMRoman12"/>
              </a:rPr>
              <a:t> Studer &amp; Michelle Koch</a:t>
            </a:r>
            <a:endParaRPr lang="de-DE" sz="1600"/>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436162" y="2767925"/>
            <a:ext cx="9338916" cy="2646878"/>
          </a:xfrm>
          <a:prstGeom prst="rect">
            <a:avLst/>
          </a:prstGeom>
          <a:noFill/>
        </p:spPr>
        <p:txBody>
          <a:bodyPr wrap="square">
            <a:spAutoFit/>
          </a:bodyPr>
          <a:lstStyle/>
          <a:p>
            <a:r>
              <a:rPr lang="en-GB" sz="4800" b="1" dirty="0">
                <a:solidFill>
                  <a:srgbClr val="3B4A52"/>
                </a:solidFill>
                <a:latin typeface="Barlow" pitchFamily="2" charset="77"/>
              </a:rPr>
              <a:t>Reproducibility Study: </a:t>
            </a:r>
          </a:p>
          <a:p>
            <a:r>
              <a:rPr lang="en-GB" sz="4000" b="1" dirty="0">
                <a:solidFill>
                  <a:srgbClr val="6D7E85"/>
                </a:solidFill>
                <a:latin typeface="Barlow" pitchFamily="2" charset="77"/>
              </a:rPr>
              <a:t>Have vehicle registration restrictions improved urban air quality in Japan? </a:t>
            </a:r>
          </a:p>
          <a:p>
            <a:r>
              <a:rPr lang="de-DE" sz="2000" b="0" i="0" dirty="0">
                <a:solidFill>
                  <a:srgbClr val="6C7F85"/>
                </a:solidFill>
                <a:effectLst/>
                <a:latin typeface="Open Sans" panose="020B0606030504020204" pitchFamily="34" charset="0"/>
              </a:rPr>
              <a:t>Shuhei Nishitateno,  Paul J. Burke</a:t>
            </a:r>
            <a:endParaRPr lang="en-GB" sz="2000" b="1" dirty="0">
              <a:solidFill>
                <a:srgbClr val="6C7F85"/>
              </a:solidFill>
              <a:latin typeface="Barlow" pitchFamily="2" charset="77"/>
            </a:endParaRPr>
          </a:p>
          <a:p>
            <a:endParaRPr lang="en-GB" dirty="0">
              <a:latin typeface="Barlow" pitchFamily="2" charset="77"/>
            </a:endParaRPr>
          </a:p>
        </p:txBody>
      </p:sp>
      <p:sp>
        <p:nvSpPr>
          <p:cNvPr id="11" name="Textfeld 10">
            <a:extLst>
              <a:ext uri="{FF2B5EF4-FFF2-40B4-BE49-F238E27FC236}">
                <a16:creationId xmlns:a16="http://schemas.microsoft.com/office/drawing/2014/main" id="{4A76B4C0-5E72-873D-A9E3-BCF0C0956D35}"/>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Tree>
    <p:extLst>
      <p:ext uri="{BB962C8B-B14F-4D97-AF65-F5344CB8AC3E}">
        <p14:creationId xmlns:p14="http://schemas.microsoft.com/office/powerpoint/2010/main" val="2244407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Descriptive Statistics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636E6538-CE43-DA17-656D-797F740113F6}"/>
              </a:ext>
            </a:extLst>
          </p:cNvPr>
          <p:cNvSpPr txBox="1"/>
          <p:nvPr/>
        </p:nvSpPr>
        <p:spPr>
          <a:xfrm>
            <a:off x="2623187" y="2270125"/>
            <a:ext cx="11092814" cy="369332"/>
          </a:xfrm>
          <a:prstGeom prst="rect">
            <a:avLst/>
          </a:prstGeom>
          <a:noFill/>
        </p:spPr>
        <p:txBody>
          <a:bodyPr wrap="square">
            <a:spAutoFit/>
          </a:bodyPr>
          <a:lstStyle/>
          <a:p>
            <a:r>
              <a:rPr lang="de-DE"/>
              <a:t>4. </a:t>
            </a:r>
            <a:r>
              <a:rPr lang="de-DE" err="1"/>
              <a:t>Descriptive</a:t>
            </a:r>
            <a:r>
              <a:rPr lang="de-DE"/>
              <a:t> </a:t>
            </a:r>
            <a:r>
              <a:rPr lang="de-DE" err="1"/>
              <a:t>statistics</a:t>
            </a:r>
            <a:endParaRPr lang="de-US"/>
          </a:p>
        </p:txBody>
      </p:sp>
      <p:sp>
        <p:nvSpPr>
          <p:cNvPr id="11" name="Textfeld 10">
            <a:extLst>
              <a:ext uri="{FF2B5EF4-FFF2-40B4-BE49-F238E27FC236}">
                <a16:creationId xmlns:a16="http://schemas.microsoft.com/office/drawing/2014/main" id="{1F4914DB-BEF2-0A7B-1C56-B7735FD30A1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pic>
        <p:nvPicPr>
          <p:cNvPr id="12" name="Grafik 11">
            <a:extLst>
              <a:ext uri="{FF2B5EF4-FFF2-40B4-BE49-F238E27FC236}">
                <a16:creationId xmlns:a16="http://schemas.microsoft.com/office/drawing/2014/main" id="{A3AF8340-6882-F56D-4E32-9DAF8FB190AE}"/>
              </a:ext>
            </a:extLst>
          </p:cNvPr>
          <p:cNvPicPr>
            <a:picLocks noChangeAspect="1"/>
          </p:cNvPicPr>
          <p:nvPr/>
        </p:nvPicPr>
        <p:blipFill>
          <a:blip r:embed="rId3"/>
          <a:srcRect/>
          <a:stretch/>
        </p:blipFill>
        <p:spPr>
          <a:xfrm>
            <a:off x="1864724" y="1807201"/>
            <a:ext cx="10518770" cy="5034624"/>
          </a:xfrm>
          <a:prstGeom prst="rect">
            <a:avLst/>
          </a:prstGeom>
        </p:spPr>
      </p:pic>
      <p:sp>
        <p:nvSpPr>
          <p:cNvPr id="14" name="Textfeld 13">
            <a:extLst>
              <a:ext uri="{FF2B5EF4-FFF2-40B4-BE49-F238E27FC236}">
                <a16:creationId xmlns:a16="http://schemas.microsoft.com/office/drawing/2014/main" id="{88DA39D2-F3B6-2ED4-46D1-7F7F7CE0BBC6}"/>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Looking at the time trends</a:t>
            </a:r>
          </a:p>
        </p:txBody>
      </p:sp>
    </p:spTree>
    <p:extLst>
      <p:ext uri="{BB962C8B-B14F-4D97-AF65-F5344CB8AC3E}">
        <p14:creationId xmlns:p14="http://schemas.microsoft.com/office/powerpoint/2010/main" val="243539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Descriptive Statistics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636E6538-CE43-DA17-656D-797F740113F6}"/>
              </a:ext>
            </a:extLst>
          </p:cNvPr>
          <p:cNvSpPr txBox="1"/>
          <p:nvPr/>
        </p:nvSpPr>
        <p:spPr>
          <a:xfrm>
            <a:off x="2623187" y="2270125"/>
            <a:ext cx="11092814" cy="369332"/>
          </a:xfrm>
          <a:prstGeom prst="rect">
            <a:avLst/>
          </a:prstGeom>
          <a:noFill/>
        </p:spPr>
        <p:txBody>
          <a:bodyPr wrap="square">
            <a:spAutoFit/>
          </a:bodyPr>
          <a:lstStyle/>
          <a:p>
            <a:r>
              <a:rPr lang="de-DE" dirty="0" err="1"/>
              <a:t>Results</a:t>
            </a:r>
            <a:r>
              <a:rPr lang="de-DE" dirty="0"/>
              <a:t>:</a:t>
            </a:r>
            <a:endParaRPr lang="de-US" dirty="0"/>
          </a:p>
        </p:txBody>
      </p:sp>
      <p:sp>
        <p:nvSpPr>
          <p:cNvPr id="11" name="Textfeld 10">
            <a:extLst>
              <a:ext uri="{FF2B5EF4-FFF2-40B4-BE49-F238E27FC236}">
                <a16:creationId xmlns:a16="http://schemas.microsoft.com/office/drawing/2014/main" id="{1F4914DB-BEF2-0A7B-1C56-B7735FD30A1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5" name="Textfeld 4">
            <a:extLst>
              <a:ext uri="{FF2B5EF4-FFF2-40B4-BE49-F238E27FC236}">
                <a16:creationId xmlns:a16="http://schemas.microsoft.com/office/drawing/2014/main" id="{9EFE14EA-0545-B84A-F3DD-EFFC3F250B72}"/>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Replication Modeling Results</a:t>
            </a:r>
          </a:p>
        </p:txBody>
      </p:sp>
      <p:pic>
        <p:nvPicPr>
          <p:cNvPr id="12" name="Grafik 11" descr="Ein Bild, das Tisch enthält.&#10;&#10;Automatisch generierte Beschreibung">
            <a:extLst>
              <a:ext uri="{FF2B5EF4-FFF2-40B4-BE49-F238E27FC236}">
                <a16:creationId xmlns:a16="http://schemas.microsoft.com/office/drawing/2014/main" id="{FCDCD75D-A136-1752-4B4B-7192FB793A8E}"/>
              </a:ext>
            </a:extLst>
          </p:cNvPr>
          <p:cNvPicPr>
            <a:picLocks noChangeAspect="1"/>
          </p:cNvPicPr>
          <p:nvPr/>
        </p:nvPicPr>
        <p:blipFill>
          <a:blip r:embed="rId3"/>
          <a:stretch>
            <a:fillRect/>
          </a:stretch>
        </p:blipFill>
        <p:spPr>
          <a:xfrm>
            <a:off x="4030413" y="2270125"/>
            <a:ext cx="3589587" cy="4587875"/>
          </a:xfrm>
          <a:prstGeom prst="rect">
            <a:avLst/>
          </a:prstGeom>
        </p:spPr>
      </p:pic>
    </p:spTree>
    <p:extLst>
      <p:ext uri="{BB962C8B-B14F-4D97-AF65-F5344CB8AC3E}">
        <p14:creationId xmlns:p14="http://schemas.microsoft.com/office/powerpoint/2010/main" val="2144311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Descriptive Statistics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11" name="Textfeld 10">
            <a:extLst>
              <a:ext uri="{FF2B5EF4-FFF2-40B4-BE49-F238E27FC236}">
                <a16:creationId xmlns:a16="http://schemas.microsoft.com/office/drawing/2014/main" id="{1F4914DB-BEF2-0A7B-1C56-B7735FD30A1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5" name="Textfeld 4">
            <a:extLst>
              <a:ext uri="{FF2B5EF4-FFF2-40B4-BE49-F238E27FC236}">
                <a16:creationId xmlns:a16="http://schemas.microsoft.com/office/drawing/2014/main" id="{9EFE14EA-0545-B84A-F3DD-EFFC3F250B72}"/>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Robustness Check</a:t>
            </a:r>
          </a:p>
        </p:txBody>
      </p:sp>
      <p:pic>
        <p:nvPicPr>
          <p:cNvPr id="13" name="Grafik 12" descr="Ein Bild, das Text, Quittung enthält.&#10;&#10;Automatisch generierte Beschreibung">
            <a:extLst>
              <a:ext uri="{FF2B5EF4-FFF2-40B4-BE49-F238E27FC236}">
                <a16:creationId xmlns:a16="http://schemas.microsoft.com/office/drawing/2014/main" id="{FF33843B-2CFF-9B38-38CF-60C2999C2DCA}"/>
              </a:ext>
            </a:extLst>
          </p:cNvPr>
          <p:cNvPicPr>
            <a:picLocks noChangeAspect="1"/>
          </p:cNvPicPr>
          <p:nvPr/>
        </p:nvPicPr>
        <p:blipFill>
          <a:blip r:embed="rId3"/>
          <a:stretch>
            <a:fillRect/>
          </a:stretch>
        </p:blipFill>
        <p:spPr>
          <a:xfrm>
            <a:off x="5382523" y="2740741"/>
            <a:ext cx="6085577" cy="3154511"/>
          </a:xfrm>
          <a:prstGeom prst="rect">
            <a:avLst/>
          </a:prstGeom>
        </p:spPr>
      </p:pic>
    </p:spTree>
    <p:extLst>
      <p:ext uri="{BB962C8B-B14F-4D97-AF65-F5344CB8AC3E}">
        <p14:creationId xmlns:p14="http://schemas.microsoft.com/office/powerpoint/2010/main" val="125218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Descriptive Statistics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636E6538-CE43-DA17-656D-797F740113F6}"/>
              </a:ext>
            </a:extLst>
          </p:cNvPr>
          <p:cNvSpPr txBox="1"/>
          <p:nvPr/>
        </p:nvSpPr>
        <p:spPr>
          <a:xfrm>
            <a:off x="2623187" y="2270125"/>
            <a:ext cx="9303129" cy="2031325"/>
          </a:xfrm>
          <a:prstGeom prst="rect">
            <a:avLst/>
          </a:prstGeom>
          <a:noFill/>
        </p:spPr>
        <p:txBody>
          <a:bodyPr wrap="square">
            <a:spAutoFit/>
          </a:bodyPr>
          <a:lstStyle/>
          <a:p>
            <a:r>
              <a:rPr lang="en-GB" dirty="0"/>
              <a:t>Our result suggests that designation under the ANCL reduced the monthly mean ambient concentration of NO2  by 10–16% on average over June 1992–December 2015 for monitors in treated areas.</a:t>
            </a:r>
          </a:p>
          <a:p>
            <a:endParaRPr lang="en-GB" dirty="0"/>
          </a:p>
          <a:p>
            <a:endParaRPr lang="en-GB" dirty="0"/>
          </a:p>
          <a:p>
            <a:r>
              <a:rPr lang="en-GB" dirty="0"/>
              <a:t>Treatment Effect = -0.1288 ± </a:t>
            </a:r>
            <a:r>
              <a:rPr lang="en-GB" dirty="0" err="1"/>
              <a:t>t.critical</a:t>
            </a:r>
            <a:r>
              <a:rPr lang="en-GB" dirty="0"/>
              <a:t> (</a:t>
            </a:r>
            <a:r>
              <a:rPr lang="en-GB" dirty="0" err="1"/>
              <a:t>df</a:t>
            </a:r>
            <a:r>
              <a:rPr lang="en-GB" dirty="0"/>
              <a:t>, alpha/2) * 0.0136</a:t>
            </a:r>
          </a:p>
          <a:p>
            <a:r>
              <a:rPr lang="en-GB" dirty="0"/>
              <a:t>95% Confidence Interval = (-0.1552, -0.1023)</a:t>
            </a:r>
          </a:p>
        </p:txBody>
      </p:sp>
      <p:sp>
        <p:nvSpPr>
          <p:cNvPr id="11" name="Textfeld 10">
            <a:extLst>
              <a:ext uri="{FF2B5EF4-FFF2-40B4-BE49-F238E27FC236}">
                <a16:creationId xmlns:a16="http://schemas.microsoft.com/office/drawing/2014/main" id="{1F4914DB-BEF2-0A7B-1C56-B7735FD30A1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5" name="Textfeld 4">
            <a:extLst>
              <a:ext uri="{FF2B5EF4-FFF2-40B4-BE49-F238E27FC236}">
                <a16:creationId xmlns:a16="http://schemas.microsoft.com/office/drawing/2014/main" id="{9EFE14EA-0545-B84A-F3DD-EFFC3F250B72}"/>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Replication Modeling </a:t>
            </a:r>
            <a:r>
              <a:rPr lang="en-US" sz="2000" b="1" dirty="0" err="1">
                <a:solidFill>
                  <a:srgbClr val="3B4A52"/>
                </a:solidFill>
              </a:rPr>
              <a:t>Interpreation</a:t>
            </a:r>
            <a:endParaRPr lang="en-US" sz="2000" b="1" dirty="0">
              <a:solidFill>
                <a:srgbClr val="3B4A52"/>
              </a:solidFill>
            </a:endParaRPr>
          </a:p>
        </p:txBody>
      </p:sp>
    </p:spTree>
    <p:extLst>
      <p:ext uri="{BB962C8B-B14F-4D97-AF65-F5344CB8AC3E}">
        <p14:creationId xmlns:p14="http://schemas.microsoft.com/office/powerpoint/2010/main" val="2958784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Results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38594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245FB42B-AAA1-7336-140E-0A964A5B3E34}"/>
              </a:ext>
            </a:extLst>
          </p:cNvPr>
          <p:cNvSpPr txBox="1"/>
          <p:nvPr/>
        </p:nvSpPr>
        <p:spPr>
          <a:xfrm>
            <a:off x="2197418" y="2456547"/>
            <a:ext cx="9582904" cy="2862322"/>
          </a:xfrm>
          <a:prstGeom prst="rect">
            <a:avLst/>
          </a:prstGeom>
          <a:noFill/>
        </p:spPr>
        <p:txBody>
          <a:bodyPr wrap="square">
            <a:spAutoFit/>
          </a:bodyPr>
          <a:lstStyle/>
          <a:p>
            <a:endParaRPr lang="de-DE"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e-DE" sz="1800" dirty="0">
                <a:effectLst/>
                <a:latin typeface="Calibri" panose="020F0502020204030204" pitchFamily="34" charset="0"/>
                <a:cs typeface="Calibri" panose="020F0502020204030204" pitchFamily="34" charset="0"/>
              </a:rPr>
              <a:t>The </a:t>
            </a:r>
            <a:r>
              <a:rPr lang="de-DE" sz="1800" dirty="0" err="1">
                <a:effectLst/>
                <a:latin typeface="Calibri" panose="020F0502020204030204" pitchFamily="34" charset="0"/>
                <a:cs typeface="Calibri" panose="020F0502020204030204" pitchFamily="34" charset="0"/>
              </a:rPr>
              <a:t>estimation</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challenge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is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to</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disentangle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effects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of</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intervention</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under</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ANCL </a:t>
            </a:r>
            <a:r>
              <a:rPr lang="de-DE" sz="1800" dirty="0" err="1">
                <a:effectLst/>
                <a:latin typeface="Calibri" panose="020F0502020204030204" pitchFamily="34" charset="0"/>
                <a:cs typeface="Calibri" panose="020F0502020204030204" pitchFamily="34" charset="0"/>
              </a:rPr>
              <a:t>from</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effects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of</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unobserved</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factors</a:t>
            </a:r>
            <a:r>
              <a:rPr lang="de-DE" sz="1800" dirty="0">
                <a:effectLst/>
                <a:latin typeface="Calibri" panose="020F0502020204030204" pitchFamily="34" charset="0"/>
                <a:cs typeface="Calibri" panose="020F0502020204030204" pitchFamily="34" charset="0"/>
              </a:rPr>
              <a:t>.</a:t>
            </a:r>
            <a:endParaRPr lang="de-DE"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e-DE" dirty="0" err="1">
                <a:latin typeface="Calibri" panose="020F0502020204030204" pitchFamily="34" charset="0"/>
                <a:cs typeface="Calibri" panose="020F0502020204030204" pitchFamily="34" charset="0"/>
              </a:rPr>
              <a:t>E</a:t>
            </a:r>
            <a:r>
              <a:rPr lang="de-DE" sz="1800" dirty="0" err="1">
                <a:effectLst/>
                <a:latin typeface="Calibri" panose="020F0502020204030204" pitchFamily="34" charset="0"/>
                <a:cs typeface="Calibri" panose="020F0502020204030204" pitchFamily="34" charset="0"/>
              </a:rPr>
              <a:t>stimates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could</a:t>
            </a:r>
            <a:r>
              <a:rPr lang="de-DE" sz="1800" dirty="0">
                <a:effectLst/>
                <a:latin typeface="Calibri" panose="020F0502020204030204" pitchFamily="34" charset="0"/>
                <a:cs typeface="Calibri" panose="020F0502020204030204" pitchFamily="34" charset="0"/>
              </a:rPr>
              <a:t> still </a:t>
            </a:r>
            <a:r>
              <a:rPr lang="de-DE" sz="1800" dirty="0" err="1">
                <a:effectLst/>
                <a:latin typeface="Calibri" panose="020F0502020204030204" pitchFamily="34" charset="0"/>
                <a:cs typeface="Calibri" panose="020F0502020204030204" pitchFamily="34" charset="0"/>
              </a:rPr>
              <a:t>be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biased</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upward</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given</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that</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it</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is</a:t>
            </a:r>
            <a:r>
              <a:rPr lang="de-DE" sz="1800" dirty="0">
                <a:effectLst/>
                <a:latin typeface="Calibri" panose="020F0502020204030204" pitchFamily="34" charset="0"/>
                <a:cs typeface="Calibri" panose="020F0502020204030204" pitchFamily="34" charset="0"/>
              </a:rPr>
              <a:t> impossible </a:t>
            </a:r>
            <a:r>
              <a:rPr lang="de-DE" sz="1800" dirty="0" err="1">
                <a:effectLst/>
                <a:latin typeface="Calibri" panose="020F0502020204030204" pitchFamily="34" charset="0"/>
                <a:cs typeface="Calibri" panose="020F0502020204030204" pitchFamily="34" charset="0"/>
              </a:rPr>
              <a:t>to</a:t>
            </a:r>
            <a:r>
              <a:rPr lang="de-DE" sz="1800" dirty="0">
                <a:effectLst/>
                <a:latin typeface="Calibri" panose="020F0502020204030204" pitchFamily="34" charset="0"/>
                <a:cs typeface="Calibri" panose="020F0502020204030204" pitchFamily="34" charset="0"/>
              </a:rPr>
              <a:t> fully </a:t>
            </a:r>
            <a:r>
              <a:rPr lang="de-DE" sz="1800" dirty="0" err="1">
                <a:effectLst/>
                <a:latin typeface="Calibri" panose="020F0502020204030204" pitchFamily="34" charset="0"/>
                <a:cs typeface="Calibri" panose="020F0502020204030204" pitchFamily="34" charset="0"/>
              </a:rPr>
              <a:t>control</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for</a:t>
            </a:r>
            <a:r>
              <a:rPr lang="de-DE" sz="1800" dirty="0">
                <a:effectLst/>
                <a:latin typeface="Calibri" panose="020F0502020204030204" pitchFamily="34" charset="0"/>
                <a:cs typeface="Calibri" panose="020F0502020204030204" pitchFamily="34" charset="0"/>
              </a:rPr>
              <a:t> all </a:t>
            </a:r>
            <a:r>
              <a:rPr lang="de-DE" sz="1800" dirty="0" err="1">
                <a:effectLst/>
                <a:latin typeface="Calibri" panose="020F0502020204030204" pitchFamily="34" charset="0"/>
                <a:cs typeface="Calibri" panose="020F0502020204030204" pitchFamily="34" charset="0"/>
              </a:rPr>
              <a:t>omitted</a:t>
            </a:r>
            <a:r>
              <a:rPr lang="de-DE" sz="1800" dirty="0">
                <a:effectLst/>
                <a:latin typeface="Calibri" panose="020F0502020204030204" pitchFamily="34" charset="0"/>
                <a:cs typeface="Calibri" panose="020F0502020204030204" pitchFamily="34" charset="0"/>
              </a:rPr>
              <a:t> variables. </a:t>
            </a:r>
          </a:p>
          <a:p>
            <a:pPr marL="285750" indent="-285750">
              <a:buFont typeface="Arial" panose="020B0604020202020204" pitchFamily="34" charset="0"/>
              <a:buChar char="•"/>
            </a:pPr>
            <a:r>
              <a:rPr lang="de-DE" sz="1800" dirty="0" err="1">
                <a:effectLst/>
                <a:latin typeface="Calibri" panose="020F0502020204030204" pitchFamily="34" charset="0"/>
                <a:cs typeface="Calibri" panose="020F0502020204030204" pitchFamily="34" charset="0"/>
              </a:rPr>
              <a:t>Estimates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should</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be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seen</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as</a:t>
            </a:r>
            <a:r>
              <a:rPr lang="de-DE" sz="1800" dirty="0">
                <a:effectLst/>
                <a:latin typeface="Calibri" panose="020F0502020204030204" pitchFamily="34" charset="0"/>
                <a:cs typeface="Calibri" panose="020F0502020204030204" pitchFamily="34" charset="0"/>
              </a:rPr>
              <a:t> an </a:t>
            </a:r>
            <a:r>
              <a:rPr lang="de-DE" sz="1800" dirty="0" err="1">
                <a:effectLst/>
                <a:latin typeface="Calibri" panose="020F0502020204030204" pitchFamily="34" charset="0"/>
                <a:cs typeface="Calibri" panose="020F0502020204030204" pitchFamily="34" charset="0"/>
              </a:rPr>
              <a:t>upper</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bound</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of</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benefits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of</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intervention</a:t>
            </a:r>
            <a:r>
              <a:rPr lang="de-DE" sz="1800" dirty="0">
                <a:effectLst/>
                <a:latin typeface="Calibri" panose="020F0502020204030204" pitchFamily="34" charset="0"/>
                <a:cs typeface="Calibri" panose="020F0502020204030204" pitchFamily="34" charset="0"/>
              </a:rPr>
              <a:t>. </a:t>
            </a:r>
          </a:p>
          <a:p>
            <a:r>
              <a:rPr lang="de-DE" sz="1800" dirty="0">
                <a:effectLst/>
                <a:latin typeface="Barlow" pitchFamily="2" charset="77"/>
              </a:rPr>
              <a:t>Nishitateno and Burke (2020, p.449) </a:t>
            </a:r>
          </a:p>
          <a:p>
            <a:pPr marL="285750" indent="-285750">
              <a:buFont typeface="Arial" panose="020B0604020202020204" pitchFamily="34" charset="0"/>
              <a:buChar char="•"/>
            </a:pPr>
            <a:r>
              <a:rPr lang="de-DE" dirty="0">
                <a:latin typeface="Barlow" pitchFamily="2" charset="77"/>
              </a:rPr>
              <a:t> </a:t>
            </a:r>
            <a:r>
              <a:rPr lang="de-DE" dirty="0" err="1">
                <a:latin typeface="Barlow" pitchFamily="2" charset="77"/>
              </a:rPr>
              <a:t>Including</a:t>
            </a:r>
            <a:r>
              <a:rPr lang="de-DE" dirty="0">
                <a:latin typeface="Barlow" pitchFamily="2" charset="77"/>
              </a:rPr>
              <a:t> </a:t>
            </a:r>
            <a:r>
              <a:rPr lang="de-DE" dirty="0" err="1">
                <a:latin typeface="Barlow" pitchFamily="2" charset="77"/>
              </a:rPr>
              <a:t>more</a:t>
            </a:r>
            <a:r>
              <a:rPr lang="de-DE" dirty="0">
                <a:latin typeface="Barlow" pitchFamily="2" charset="77"/>
              </a:rPr>
              <a:t> variables </a:t>
            </a:r>
            <a:r>
              <a:rPr lang="de-DE" dirty="0" err="1">
                <a:latin typeface="Barlow" pitchFamily="2" charset="77"/>
              </a:rPr>
              <a:t>does</a:t>
            </a:r>
            <a:r>
              <a:rPr lang="de-DE" dirty="0">
                <a:latin typeface="Barlow" pitchFamily="2" charset="77"/>
              </a:rPr>
              <a:t> not </a:t>
            </a:r>
            <a:r>
              <a:rPr lang="de-DE" dirty="0" err="1">
                <a:latin typeface="Barlow" pitchFamily="2" charset="77"/>
              </a:rPr>
              <a:t>change</a:t>
            </a:r>
            <a:r>
              <a:rPr lang="de-DE" dirty="0">
                <a:latin typeface="Barlow" pitchFamily="2" charset="77"/>
              </a:rPr>
              <a:t> </a:t>
            </a:r>
            <a:r>
              <a:rPr lang="de-DE" dirty="0" err="1">
                <a:latin typeface="Barlow" pitchFamily="2" charset="77"/>
              </a:rPr>
              <a:t>the</a:t>
            </a:r>
            <a:r>
              <a:rPr lang="de-DE" dirty="0">
                <a:latin typeface="Barlow" pitchFamily="2" charset="77"/>
              </a:rPr>
              <a:t> … (</a:t>
            </a:r>
            <a:r>
              <a:rPr lang="de-DE" dirty="0" err="1">
                <a:latin typeface="Barlow" pitchFamily="2" charset="77"/>
              </a:rPr>
              <a:t>Exercises</a:t>
            </a:r>
            <a:r>
              <a:rPr lang="de-DE" dirty="0">
                <a:latin typeface="Barlow" pitchFamily="2" charset="77"/>
              </a:rPr>
              <a:t> 5.8) </a:t>
            </a:r>
            <a:endParaRPr lang="de-DE" sz="1800" dirty="0">
              <a:latin typeface="Barlow" pitchFamily="2" charset="77"/>
            </a:endParaRPr>
          </a:p>
          <a:p>
            <a:pPr marL="285750" indent="-285750">
              <a:buFont typeface="Arial" panose="020B0604020202020204" pitchFamily="34" charset="0"/>
              <a:buChar char="•"/>
            </a:pPr>
            <a:endParaRPr lang="de-DE"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e-DE" dirty="0">
              <a:latin typeface="Calibri" panose="020F0502020204030204" pitchFamily="34" charset="0"/>
              <a:cs typeface="Calibri" panose="020F0502020204030204" pitchFamily="34" charset="0"/>
            </a:endParaRPr>
          </a:p>
        </p:txBody>
      </p:sp>
      <p:sp>
        <p:nvSpPr>
          <p:cNvPr id="11" name="Textfeld 10">
            <a:extLst>
              <a:ext uri="{FF2B5EF4-FFF2-40B4-BE49-F238E27FC236}">
                <a16:creationId xmlns:a16="http://schemas.microsoft.com/office/drawing/2014/main" id="{C6B4CBBE-7DFF-9A5C-F006-AB392B2C0A08}"/>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12" name="Textfeld 11">
            <a:extLst>
              <a:ext uri="{FF2B5EF4-FFF2-40B4-BE49-F238E27FC236}">
                <a16:creationId xmlns:a16="http://schemas.microsoft.com/office/drawing/2014/main" id="{9EBBAC89-9E3A-7945-6750-8C758B9CD5AD}"/>
              </a:ext>
            </a:extLst>
          </p:cNvPr>
          <p:cNvSpPr txBox="1"/>
          <p:nvPr/>
        </p:nvSpPr>
        <p:spPr>
          <a:xfrm>
            <a:off x="8939604" y="337660"/>
            <a:ext cx="3141817" cy="923330"/>
          </a:xfrm>
          <a:prstGeom prst="rect">
            <a:avLst/>
          </a:prstGeom>
          <a:noFill/>
        </p:spPr>
        <p:txBody>
          <a:bodyPr wrap="square">
            <a:spAutoFit/>
          </a:bodyPr>
          <a:lstStyle/>
          <a:p>
            <a:r>
              <a:rPr lang="de-DE" dirty="0"/>
              <a:t>5. </a:t>
            </a:r>
            <a:r>
              <a:rPr lang="de-DE" dirty="0" err="1"/>
              <a:t>Results</a:t>
            </a:r>
            <a:r>
              <a:rPr lang="de-DE" dirty="0"/>
              <a:t>: Are </a:t>
            </a:r>
            <a:r>
              <a:rPr lang="de-DE" dirty="0" err="1"/>
              <a:t>these</a:t>
            </a:r>
            <a:r>
              <a:rPr lang="de-DE" dirty="0"/>
              <a:t> </a:t>
            </a:r>
            <a:r>
              <a:rPr lang="de-DE" dirty="0" err="1"/>
              <a:t>results</a:t>
            </a:r>
            <a:r>
              <a:rPr lang="de-DE" dirty="0"/>
              <a:t> plausible? </a:t>
            </a:r>
            <a:r>
              <a:rPr lang="de-DE" dirty="0" err="1"/>
              <a:t>How</a:t>
            </a:r>
            <a:r>
              <a:rPr lang="de-DE" dirty="0"/>
              <a:t> robust </a:t>
            </a:r>
            <a:r>
              <a:rPr lang="de-DE" dirty="0" err="1"/>
              <a:t>are</a:t>
            </a:r>
            <a:r>
              <a:rPr lang="de-DE" dirty="0"/>
              <a:t> </a:t>
            </a:r>
            <a:r>
              <a:rPr lang="de-DE" dirty="0" err="1"/>
              <a:t>the</a:t>
            </a:r>
            <a:r>
              <a:rPr lang="de-DE" dirty="0"/>
              <a:t> </a:t>
            </a:r>
            <a:r>
              <a:rPr lang="de-DE" dirty="0" err="1"/>
              <a:t>results</a:t>
            </a:r>
            <a:r>
              <a:rPr lang="de-DE" dirty="0"/>
              <a:t> </a:t>
            </a:r>
            <a:r>
              <a:rPr lang="de-DE" dirty="0" err="1"/>
              <a:t>to</a:t>
            </a:r>
            <a:r>
              <a:rPr lang="de-DE" dirty="0"/>
              <a:t> </a:t>
            </a:r>
            <a:r>
              <a:rPr lang="de-DE" dirty="0" err="1"/>
              <a:t>changing</a:t>
            </a:r>
            <a:r>
              <a:rPr lang="de-DE" dirty="0"/>
              <a:t> </a:t>
            </a:r>
            <a:r>
              <a:rPr lang="de-DE" dirty="0" err="1"/>
              <a:t>the</a:t>
            </a:r>
            <a:r>
              <a:rPr lang="de-DE" dirty="0"/>
              <a:t> sample? </a:t>
            </a:r>
            <a:endParaRPr lang="de-US" dirty="0"/>
          </a:p>
        </p:txBody>
      </p:sp>
      <p:sp>
        <p:nvSpPr>
          <p:cNvPr id="13" name="Textfeld 12">
            <a:extLst>
              <a:ext uri="{FF2B5EF4-FFF2-40B4-BE49-F238E27FC236}">
                <a16:creationId xmlns:a16="http://schemas.microsoft.com/office/drawing/2014/main" id="{9EA529C1-9871-5D36-1E25-0BBE752CD31D}"/>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Challenges and Limitations</a:t>
            </a:r>
          </a:p>
        </p:txBody>
      </p:sp>
      <p:sp>
        <p:nvSpPr>
          <p:cNvPr id="5" name="Rechteck 4">
            <a:extLst>
              <a:ext uri="{FF2B5EF4-FFF2-40B4-BE49-F238E27FC236}">
                <a16:creationId xmlns:a16="http://schemas.microsoft.com/office/drawing/2014/main" id="{CAED1F42-F7D3-E605-5DB4-97E63E139EB1}"/>
              </a:ext>
            </a:extLst>
          </p:cNvPr>
          <p:cNvSpPr/>
          <p:nvPr/>
        </p:nvSpPr>
        <p:spPr>
          <a:xfrm>
            <a:off x="6437884" y="2898843"/>
            <a:ext cx="3639971" cy="1303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dirty="0">
                <a:latin typeface="Barlow" pitchFamily="2" charset="77"/>
              </a:rPr>
              <a:t> </a:t>
            </a:r>
            <a:r>
              <a:rPr lang="de-DE" dirty="0" err="1">
                <a:latin typeface="Barlow" pitchFamily="2" charset="77"/>
              </a:rPr>
              <a:t>Including</a:t>
            </a:r>
            <a:r>
              <a:rPr lang="de-DE" dirty="0">
                <a:latin typeface="Barlow" pitchFamily="2" charset="77"/>
              </a:rPr>
              <a:t> </a:t>
            </a:r>
            <a:r>
              <a:rPr lang="de-DE" dirty="0" err="1">
                <a:latin typeface="Barlow" pitchFamily="2" charset="77"/>
              </a:rPr>
              <a:t>more</a:t>
            </a:r>
            <a:r>
              <a:rPr lang="de-DE" dirty="0">
                <a:latin typeface="Barlow" pitchFamily="2" charset="77"/>
              </a:rPr>
              <a:t> variables </a:t>
            </a:r>
            <a:r>
              <a:rPr lang="de-DE" dirty="0" err="1">
                <a:latin typeface="Barlow" pitchFamily="2" charset="77"/>
              </a:rPr>
              <a:t>does</a:t>
            </a:r>
            <a:r>
              <a:rPr lang="de-DE" dirty="0">
                <a:latin typeface="Barlow" pitchFamily="2" charset="77"/>
              </a:rPr>
              <a:t> not </a:t>
            </a:r>
            <a:r>
              <a:rPr lang="de-DE" dirty="0" err="1">
                <a:latin typeface="Barlow" pitchFamily="2" charset="77"/>
              </a:rPr>
              <a:t>change</a:t>
            </a:r>
            <a:r>
              <a:rPr lang="de-DE" dirty="0">
                <a:latin typeface="Barlow" pitchFamily="2" charset="77"/>
              </a:rPr>
              <a:t> </a:t>
            </a:r>
            <a:r>
              <a:rPr lang="de-DE" dirty="0" err="1">
                <a:latin typeface="Barlow" pitchFamily="2" charset="77"/>
              </a:rPr>
              <a:t>the</a:t>
            </a:r>
            <a:r>
              <a:rPr lang="de-DE" dirty="0">
                <a:latin typeface="Barlow" pitchFamily="2" charset="77"/>
              </a:rPr>
              <a:t> … (</a:t>
            </a:r>
            <a:r>
              <a:rPr lang="de-DE" dirty="0" err="1">
                <a:latin typeface="Barlow" pitchFamily="2" charset="77"/>
              </a:rPr>
              <a:t>Exercises</a:t>
            </a:r>
            <a:r>
              <a:rPr lang="de-DE" dirty="0">
                <a:latin typeface="Barlow" pitchFamily="2" charset="77"/>
              </a:rPr>
              <a:t> 5.8) </a:t>
            </a:r>
            <a:endParaRPr lang="de-DE" sz="1800" dirty="0">
              <a:latin typeface="Barlow" pitchFamily="2" charset="77"/>
            </a:endParaRPr>
          </a:p>
        </p:txBody>
      </p:sp>
    </p:spTree>
    <p:extLst>
      <p:ext uri="{BB962C8B-B14F-4D97-AF65-F5344CB8AC3E}">
        <p14:creationId xmlns:p14="http://schemas.microsoft.com/office/powerpoint/2010/main" val="2997334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a:xfrm>
            <a:off x="6096000" y="1122363"/>
            <a:ext cx="4572000" cy="2387600"/>
          </a:xfrm>
        </p:spPr>
        <p:txBody>
          <a:bodyPr/>
          <a:lstStyle/>
          <a:p>
            <a:r>
              <a:rPr lang="de-US" dirty="0"/>
              <a:t>^</a:t>
            </a:r>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Conclusion</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E1A6B76C-CFBB-5852-5988-B6A325EF6C52}"/>
              </a:ext>
            </a:extLst>
          </p:cNvPr>
          <p:cNvSpPr txBox="1"/>
          <p:nvPr/>
        </p:nvSpPr>
        <p:spPr>
          <a:xfrm>
            <a:off x="2951798" y="2609631"/>
            <a:ext cx="11092814" cy="369332"/>
          </a:xfrm>
          <a:prstGeom prst="rect">
            <a:avLst/>
          </a:prstGeom>
          <a:noFill/>
        </p:spPr>
        <p:txBody>
          <a:bodyPr wrap="square">
            <a:spAutoFit/>
          </a:bodyPr>
          <a:lstStyle/>
          <a:p>
            <a:r>
              <a:rPr lang="de-DE" dirty="0"/>
              <a:t>…</a:t>
            </a:r>
            <a:endParaRPr lang="de-US" dirty="0"/>
          </a:p>
        </p:txBody>
      </p:sp>
      <p:sp>
        <p:nvSpPr>
          <p:cNvPr id="11" name="Textfeld 10">
            <a:extLst>
              <a:ext uri="{FF2B5EF4-FFF2-40B4-BE49-F238E27FC236}">
                <a16:creationId xmlns:a16="http://schemas.microsoft.com/office/drawing/2014/main" id="{B5A50175-CCD5-1F60-FFD4-D4468E3E5D93}"/>
              </a:ext>
            </a:extLst>
          </p:cNvPr>
          <p:cNvSpPr txBox="1"/>
          <p:nvPr/>
        </p:nvSpPr>
        <p:spPr>
          <a:xfrm>
            <a:off x="-76200" y="6818459"/>
            <a:ext cx="2262188" cy="261610"/>
          </a:xfrm>
          <a:prstGeom prst="rect">
            <a:avLst/>
          </a:prstGeom>
          <a:noFill/>
        </p:spPr>
        <p:txBody>
          <a:bodyPr wrap="square">
            <a:spAutoFit/>
          </a:bodyPr>
          <a:lstStyle/>
          <a:p>
            <a:r>
              <a:rPr lang="de-DE" sz="1100" dirty="0">
                <a:solidFill>
                  <a:srgbClr val="3B4A52"/>
                </a:solidFill>
                <a:latin typeface="Barlow" pitchFamily="2" charset="77"/>
              </a:rPr>
              <a:t>Natural Experiments </a:t>
            </a:r>
            <a:r>
              <a:rPr lang="de-DE" sz="1100" dirty="0" err="1">
                <a:solidFill>
                  <a:srgbClr val="3B4A52"/>
                </a:solidFill>
                <a:latin typeface="Barlow" pitchFamily="2" charset="77"/>
              </a:rPr>
              <a:t>Using</a:t>
            </a:r>
            <a:r>
              <a:rPr lang="de-DE" sz="1100" dirty="0">
                <a:solidFill>
                  <a:srgbClr val="3B4A52"/>
                </a:solidFill>
                <a:latin typeface="Barlow" pitchFamily="2" charset="77"/>
              </a:rPr>
              <a:t> R </a:t>
            </a:r>
            <a:endParaRPr lang="de-US" sz="400" dirty="0">
              <a:latin typeface="Barlow" pitchFamily="2" charset="77"/>
            </a:endParaRPr>
          </a:p>
        </p:txBody>
      </p:sp>
      <p:pic>
        <p:nvPicPr>
          <p:cNvPr id="9" name="Grafik 8" descr="Ein Bild, das Tisch enthält.&#10;&#10;Automatisch generierte Beschreibung">
            <a:extLst>
              <a:ext uri="{FF2B5EF4-FFF2-40B4-BE49-F238E27FC236}">
                <a16:creationId xmlns:a16="http://schemas.microsoft.com/office/drawing/2014/main" id="{9ED66798-BC44-2393-80D1-20DC719B9B6F}"/>
              </a:ext>
            </a:extLst>
          </p:cNvPr>
          <p:cNvPicPr>
            <a:picLocks noChangeAspect="1"/>
          </p:cNvPicPr>
          <p:nvPr/>
        </p:nvPicPr>
        <p:blipFill rotWithShape="1">
          <a:blip r:embed="rId3"/>
          <a:srcRect r="40244"/>
          <a:stretch/>
        </p:blipFill>
        <p:spPr>
          <a:xfrm>
            <a:off x="2222797" y="2609631"/>
            <a:ext cx="4572000" cy="3895344"/>
          </a:xfrm>
          <a:prstGeom prst="rect">
            <a:avLst/>
          </a:prstGeom>
        </p:spPr>
      </p:pic>
      <p:sp>
        <p:nvSpPr>
          <p:cNvPr id="12" name="Rechteck 11">
            <a:extLst>
              <a:ext uri="{FF2B5EF4-FFF2-40B4-BE49-F238E27FC236}">
                <a16:creationId xmlns:a16="http://schemas.microsoft.com/office/drawing/2014/main" id="{CCD5DAB9-1BA0-2CA7-1614-9241AD2ECA54}"/>
              </a:ext>
            </a:extLst>
          </p:cNvPr>
          <p:cNvSpPr/>
          <p:nvPr/>
        </p:nvSpPr>
        <p:spPr>
          <a:xfrm>
            <a:off x="4508614" y="3504316"/>
            <a:ext cx="1040848" cy="2231321"/>
          </a:xfrm>
          <a:prstGeom prst="rect">
            <a:avLst/>
          </a:prstGeom>
          <a:noFill/>
          <a:ln w="38100">
            <a:solidFill>
              <a:srgbClr val="3B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feld 12">
            <a:extLst>
              <a:ext uri="{FF2B5EF4-FFF2-40B4-BE49-F238E27FC236}">
                <a16:creationId xmlns:a16="http://schemas.microsoft.com/office/drawing/2014/main" id="{2EB4B452-DA99-5E36-A3A1-D0803B1CFCD2}"/>
              </a:ext>
            </a:extLst>
          </p:cNvPr>
          <p:cNvSpPr txBox="1"/>
          <p:nvPr/>
        </p:nvSpPr>
        <p:spPr>
          <a:xfrm>
            <a:off x="2197631" y="6516527"/>
            <a:ext cx="4597166" cy="261610"/>
          </a:xfrm>
          <a:prstGeom prst="rect">
            <a:avLst/>
          </a:prstGeom>
          <a:noFill/>
        </p:spPr>
        <p:txBody>
          <a:bodyPr wrap="square">
            <a:spAutoFit/>
          </a:bodyPr>
          <a:lstStyle/>
          <a:p>
            <a:r>
              <a:rPr lang="de-DE" sz="1100" dirty="0">
                <a:effectLst/>
                <a:latin typeface="Barlow" pitchFamily="2" charset="77"/>
              </a:rPr>
              <a:t>Nishitateno and Burke (2020, p.455) </a:t>
            </a:r>
            <a:endParaRPr lang="de-DE" sz="1100" dirty="0">
              <a:latin typeface="Barlow" pitchFamily="2" charset="77"/>
            </a:endParaRPr>
          </a:p>
        </p:txBody>
      </p:sp>
      <p:sp>
        <p:nvSpPr>
          <p:cNvPr id="16" name="Textfeld 15">
            <a:extLst>
              <a:ext uri="{FF2B5EF4-FFF2-40B4-BE49-F238E27FC236}">
                <a16:creationId xmlns:a16="http://schemas.microsoft.com/office/drawing/2014/main" id="{38A40D69-DF7A-8973-8185-EE7D5CA4E12A}"/>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Comparison Results</a:t>
            </a:r>
          </a:p>
        </p:txBody>
      </p:sp>
      <p:pic>
        <p:nvPicPr>
          <p:cNvPr id="5" name="Grafik 4" descr="Ein Bild, das Tisch enthält.&#10;&#10;Automatisch generierte Beschreibung">
            <a:extLst>
              <a:ext uri="{FF2B5EF4-FFF2-40B4-BE49-F238E27FC236}">
                <a16:creationId xmlns:a16="http://schemas.microsoft.com/office/drawing/2014/main" id="{0A8EC7F5-92F1-82E2-3060-A41938174FA8}"/>
              </a:ext>
            </a:extLst>
          </p:cNvPr>
          <p:cNvPicPr>
            <a:picLocks noChangeAspect="1"/>
          </p:cNvPicPr>
          <p:nvPr/>
        </p:nvPicPr>
        <p:blipFill>
          <a:blip r:embed="rId4"/>
          <a:stretch>
            <a:fillRect/>
          </a:stretch>
        </p:blipFill>
        <p:spPr>
          <a:xfrm>
            <a:off x="7701849" y="1960383"/>
            <a:ext cx="3589587" cy="4587875"/>
          </a:xfrm>
          <a:prstGeom prst="rect">
            <a:avLst/>
          </a:prstGeom>
        </p:spPr>
      </p:pic>
      <p:sp>
        <p:nvSpPr>
          <p:cNvPr id="17" name="Textfeld 16">
            <a:extLst>
              <a:ext uri="{FF2B5EF4-FFF2-40B4-BE49-F238E27FC236}">
                <a16:creationId xmlns:a16="http://schemas.microsoft.com/office/drawing/2014/main" id="{6A1F8807-1F49-8698-22AE-4D382658AFF9}"/>
              </a:ext>
            </a:extLst>
          </p:cNvPr>
          <p:cNvSpPr txBox="1"/>
          <p:nvPr/>
        </p:nvSpPr>
        <p:spPr>
          <a:xfrm>
            <a:off x="7662733" y="6556849"/>
            <a:ext cx="4597166" cy="261610"/>
          </a:xfrm>
          <a:prstGeom prst="rect">
            <a:avLst/>
          </a:prstGeom>
          <a:noFill/>
        </p:spPr>
        <p:txBody>
          <a:bodyPr wrap="square">
            <a:spAutoFit/>
          </a:bodyPr>
          <a:lstStyle/>
          <a:p>
            <a:r>
              <a:rPr lang="de-DE" sz="1100" dirty="0">
                <a:effectLst/>
                <a:latin typeface="Barlow" pitchFamily="2" charset="77"/>
              </a:rPr>
              <a:t>Replication </a:t>
            </a:r>
            <a:r>
              <a:rPr lang="de-DE" sz="1100" dirty="0" err="1">
                <a:effectLst/>
                <a:latin typeface="Barlow" pitchFamily="2" charset="77"/>
              </a:rPr>
              <a:t>of</a:t>
            </a:r>
            <a:r>
              <a:rPr lang="de-DE" sz="1100" dirty="0">
                <a:effectLst/>
                <a:latin typeface="Barlow" pitchFamily="2" charset="77"/>
              </a:rPr>
              <a:t> </a:t>
            </a:r>
            <a:r>
              <a:rPr lang="de-DE" sz="1100" dirty="0" err="1">
                <a:effectLst/>
                <a:latin typeface="Barlow" pitchFamily="2" charset="77"/>
              </a:rPr>
              <a:t>the</a:t>
            </a:r>
            <a:r>
              <a:rPr lang="de-DE" sz="1100" dirty="0">
                <a:effectLst/>
                <a:latin typeface="Barlow" pitchFamily="2" charset="77"/>
              </a:rPr>
              <a:t> Paper</a:t>
            </a:r>
            <a:endParaRPr lang="de-DE" sz="1100" dirty="0">
              <a:latin typeface="Barlow" pitchFamily="2" charset="77"/>
            </a:endParaRPr>
          </a:p>
        </p:txBody>
      </p:sp>
    </p:spTree>
    <p:extLst>
      <p:ext uri="{BB962C8B-B14F-4D97-AF65-F5344CB8AC3E}">
        <p14:creationId xmlns:p14="http://schemas.microsoft.com/office/powerpoint/2010/main" val="1369753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a:xfrm>
            <a:off x="6096000" y="1122363"/>
            <a:ext cx="4572000" cy="2387600"/>
          </a:xfrm>
        </p:spPr>
        <p:txBody>
          <a:bodyPr/>
          <a:lstStyle/>
          <a:p>
            <a:r>
              <a:rPr lang="de-US" dirty="0"/>
              <a:t>^</a:t>
            </a:r>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63062" y="-38264"/>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Conclusion</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E1A6B76C-CFBB-5852-5988-B6A325EF6C52}"/>
              </a:ext>
            </a:extLst>
          </p:cNvPr>
          <p:cNvSpPr txBox="1"/>
          <p:nvPr/>
        </p:nvSpPr>
        <p:spPr>
          <a:xfrm>
            <a:off x="2083673" y="2100732"/>
            <a:ext cx="5830443" cy="3693319"/>
          </a:xfrm>
          <a:prstGeom prst="rect">
            <a:avLst/>
          </a:prstGeom>
          <a:noFill/>
        </p:spPr>
        <p:txBody>
          <a:bodyPr wrap="square">
            <a:spAutoFit/>
          </a:bodyPr>
          <a:lstStyle/>
          <a:p>
            <a:r>
              <a:rPr lang="en-US" dirty="0"/>
              <a:t>Particulate air pollution, birth outcomes, and infant mortality: Evidence from Japan’s automobile emission control law of 1992 </a:t>
            </a:r>
            <a:br>
              <a:rPr lang="en-US" dirty="0"/>
            </a:br>
            <a:r>
              <a:rPr lang="en-US" i="1" dirty="0"/>
              <a:t>Inoue, </a:t>
            </a:r>
            <a:r>
              <a:rPr lang="en-US" i="1" dirty="0" err="1"/>
              <a:t>Nunokawa</a:t>
            </a:r>
            <a:r>
              <a:rPr lang="en-US" i="1" dirty="0"/>
              <a:t>, </a:t>
            </a:r>
            <a:r>
              <a:rPr lang="en-US" i="1" dirty="0" err="1"/>
              <a:t>Kurisu</a:t>
            </a:r>
            <a:r>
              <a:rPr lang="en-US" i="1" dirty="0"/>
              <a:t>, and Ogasawara (2020)</a:t>
            </a:r>
          </a:p>
          <a:p>
            <a:endParaRPr lang="en-US" i="1" dirty="0"/>
          </a:p>
          <a:p>
            <a:pPr marL="285750" indent="-285750">
              <a:buFont typeface="Arial" panose="020B0604020202020204" pitchFamily="34" charset="0"/>
              <a:buChar char="•"/>
            </a:pPr>
            <a:r>
              <a:rPr lang="en-US" dirty="0"/>
              <a:t>Investigates the impacts of the Automobile NOx Law of 1992 on ambient air pollutants and fetal and infant health outcomes in Japan. </a:t>
            </a:r>
          </a:p>
          <a:p>
            <a:pPr marL="285750" indent="-285750">
              <a:buFont typeface="Arial" panose="020B0604020202020204" pitchFamily="34" charset="0"/>
              <a:buChar char="•"/>
            </a:pPr>
            <a:r>
              <a:rPr lang="en-US" dirty="0"/>
              <a:t>NOx and SO2 levels reduced by 5% and 11%</a:t>
            </a:r>
          </a:p>
          <a:p>
            <a:pPr marL="285750" indent="-285750">
              <a:buFont typeface="Arial" panose="020B0604020202020204" pitchFamily="34" charset="0"/>
              <a:buChar char="•"/>
            </a:pPr>
            <a:r>
              <a:rPr lang="en-US" dirty="0"/>
              <a:t>Fixed effects model in the spirit of the DID approach</a:t>
            </a:r>
          </a:p>
          <a:p>
            <a:pPr marL="285750" indent="-285750">
              <a:buFont typeface="Arial" panose="020B0604020202020204" pitchFamily="34" charset="0"/>
              <a:buChar char="•"/>
            </a:pPr>
            <a:r>
              <a:rPr lang="en-US" dirty="0"/>
              <a:t>196 municipalities as treatment group; remaining 194 municipalities in the non-regulated area are</a:t>
            </a:r>
          </a:p>
          <a:p>
            <a:pPr marL="285750" indent="-285750">
              <a:buFont typeface="Arial" panose="020B0604020202020204" pitchFamily="34" charset="0"/>
              <a:buChar char="•"/>
            </a:pPr>
            <a:r>
              <a:rPr lang="en-US" dirty="0"/>
              <a:t>used as the control group</a:t>
            </a:r>
          </a:p>
        </p:txBody>
      </p:sp>
      <p:sp>
        <p:nvSpPr>
          <p:cNvPr id="11" name="Textfeld 10">
            <a:extLst>
              <a:ext uri="{FF2B5EF4-FFF2-40B4-BE49-F238E27FC236}">
                <a16:creationId xmlns:a16="http://schemas.microsoft.com/office/drawing/2014/main" id="{B5A50175-CCD5-1F60-FFD4-D4468E3E5D93}"/>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grpSp>
        <p:nvGrpSpPr>
          <p:cNvPr id="19" name="Gruppieren 18">
            <a:extLst>
              <a:ext uri="{FF2B5EF4-FFF2-40B4-BE49-F238E27FC236}">
                <a16:creationId xmlns:a16="http://schemas.microsoft.com/office/drawing/2014/main" id="{81A64506-8A2B-7BD1-1D52-33B833D5C1B2}"/>
              </a:ext>
            </a:extLst>
          </p:cNvPr>
          <p:cNvGrpSpPr/>
          <p:nvPr/>
        </p:nvGrpSpPr>
        <p:grpSpPr>
          <a:xfrm>
            <a:off x="7990315" y="2107785"/>
            <a:ext cx="3817371" cy="4442366"/>
            <a:chOff x="7976814" y="2613939"/>
            <a:chExt cx="3161584" cy="3679211"/>
          </a:xfrm>
        </p:grpSpPr>
        <p:grpSp>
          <p:nvGrpSpPr>
            <p:cNvPr id="17" name="Gruppieren 16">
              <a:extLst>
                <a:ext uri="{FF2B5EF4-FFF2-40B4-BE49-F238E27FC236}">
                  <a16:creationId xmlns:a16="http://schemas.microsoft.com/office/drawing/2014/main" id="{13842BFB-E9C0-2A28-F60E-FBE0A68B271D}"/>
                </a:ext>
              </a:extLst>
            </p:cNvPr>
            <p:cNvGrpSpPr/>
            <p:nvPr/>
          </p:nvGrpSpPr>
          <p:grpSpPr>
            <a:xfrm>
              <a:off x="7976814" y="2613939"/>
              <a:ext cx="3155011" cy="3679211"/>
              <a:chOff x="7614048" y="2793117"/>
              <a:chExt cx="2025039" cy="2361496"/>
            </a:xfrm>
          </p:grpSpPr>
          <p:pic>
            <p:nvPicPr>
              <p:cNvPr id="14" name="Grafik 13" descr="Ein Bild, das Tisch enthält.&#10;&#10;Automatisch generierte Beschreibung">
                <a:extLst>
                  <a:ext uri="{FF2B5EF4-FFF2-40B4-BE49-F238E27FC236}">
                    <a16:creationId xmlns:a16="http://schemas.microsoft.com/office/drawing/2014/main" id="{9C8B1448-F076-9128-2299-94CC910B8432}"/>
                  </a:ext>
                </a:extLst>
              </p:cNvPr>
              <p:cNvPicPr>
                <a:picLocks noChangeAspect="1"/>
              </p:cNvPicPr>
              <p:nvPr/>
            </p:nvPicPr>
            <p:blipFill rotWithShape="1">
              <a:blip r:embed="rId3"/>
              <a:srcRect r="86585"/>
              <a:stretch/>
            </p:blipFill>
            <p:spPr>
              <a:xfrm>
                <a:off x="7614048" y="2793117"/>
                <a:ext cx="1042670" cy="2361495"/>
              </a:xfrm>
              <a:prstGeom prst="rect">
                <a:avLst/>
              </a:prstGeom>
            </p:spPr>
          </p:pic>
          <p:pic>
            <p:nvPicPr>
              <p:cNvPr id="16" name="Grafik 15" descr="Ein Bild, das Tisch enthält.&#10;&#10;Automatisch generierte Beschreibung">
                <a:extLst>
                  <a:ext uri="{FF2B5EF4-FFF2-40B4-BE49-F238E27FC236}">
                    <a16:creationId xmlns:a16="http://schemas.microsoft.com/office/drawing/2014/main" id="{46B9E0C8-AB01-8620-6EAF-CC8E4E609985}"/>
                  </a:ext>
                </a:extLst>
              </p:cNvPr>
              <p:cNvPicPr>
                <a:picLocks noChangeAspect="1"/>
              </p:cNvPicPr>
              <p:nvPr/>
            </p:nvPicPr>
            <p:blipFill rotWithShape="1">
              <a:blip r:embed="rId3"/>
              <a:srcRect l="56160" r="31289"/>
              <a:stretch/>
            </p:blipFill>
            <p:spPr>
              <a:xfrm>
                <a:off x="8663576" y="2793118"/>
                <a:ext cx="975511" cy="2361495"/>
              </a:xfrm>
              <a:prstGeom prst="rect">
                <a:avLst/>
              </a:prstGeom>
            </p:spPr>
          </p:pic>
        </p:grpSp>
        <p:pic>
          <p:nvPicPr>
            <p:cNvPr id="18" name="Grafik 17" descr="Ein Bild, das Tisch enthält.&#10;&#10;Automatisch generierte Beschreibung">
              <a:extLst>
                <a:ext uri="{FF2B5EF4-FFF2-40B4-BE49-F238E27FC236}">
                  <a16:creationId xmlns:a16="http://schemas.microsoft.com/office/drawing/2014/main" id="{D380185E-B26F-018D-F380-FC03DEF2FA59}"/>
                </a:ext>
              </a:extLst>
            </p:cNvPr>
            <p:cNvPicPr>
              <a:picLocks noChangeAspect="1"/>
            </p:cNvPicPr>
            <p:nvPr/>
          </p:nvPicPr>
          <p:blipFill rotWithShape="1">
            <a:blip r:embed="rId3"/>
            <a:srcRect r="64164" b="85304"/>
            <a:stretch/>
          </p:blipFill>
          <p:spPr>
            <a:xfrm>
              <a:off x="7976814" y="2755404"/>
              <a:ext cx="3161584" cy="425117"/>
            </a:xfrm>
            <a:prstGeom prst="rect">
              <a:avLst/>
            </a:prstGeom>
          </p:spPr>
        </p:pic>
      </p:grpSp>
      <p:pic>
        <p:nvPicPr>
          <p:cNvPr id="21" name="Grafik 20">
            <a:extLst>
              <a:ext uri="{FF2B5EF4-FFF2-40B4-BE49-F238E27FC236}">
                <a16:creationId xmlns:a16="http://schemas.microsoft.com/office/drawing/2014/main" id="{323E6679-7FD0-55F7-3194-FB14ECA43738}"/>
              </a:ext>
            </a:extLst>
          </p:cNvPr>
          <p:cNvPicPr>
            <a:picLocks noChangeAspect="1"/>
          </p:cNvPicPr>
          <p:nvPr/>
        </p:nvPicPr>
        <p:blipFill>
          <a:blip r:embed="rId4"/>
          <a:stretch>
            <a:fillRect/>
          </a:stretch>
        </p:blipFill>
        <p:spPr>
          <a:xfrm>
            <a:off x="2176781" y="5864061"/>
            <a:ext cx="5067300" cy="622300"/>
          </a:xfrm>
          <a:prstGeom prst="rect">
            <a:avLst/>
          </a:prstGeom>
        </p:spPr>
      </p:pic>
    </p:spTree>
    <p:extLst>
      <p:ext uri="{BB962C8B-B14F-4D97-AF65-F5344CB8AC3E}">
        <p14:creationId xmlns:p14="http://schemas.microsoft.com/office/powerpoint/2010/main" val="300584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Table of Content</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5" name="Textfeld 4">
            <a:extLst>
              <a:ext uri="{FF2B5EF4-FFF2-40B4-BE49-F238E27FC236}">
                <a16:creationId xmlns:a16="http://schemas.microsoft.com/office/drawing/2014/main" id="{EC909904-1E83-5106-D29C-6641D82224A7}"/>
              </a:ext>
            </a:extLst>
          </p:cNvPr>
          <p:cNvSpPr txBox="1"/>
          <p:nvPr/>
        </p:nvSpPr>
        <p:spPr>
          <a:xfrm>
            <a:off x="2677632" y="1883478"/>
            <a:ext cx="6172200" cy="4151136"/>
          </a:xfrm>
          <a:prstGeom prst="rect">
            <a:avLst/>
          </a:prstGeom>
          <a:noFill/>
        </p:spPr>
        <p:txBody>
          <a:bodyPr wrap="square">
            <a:spAutoFit/>
          </a:bodyPr>
          <a:lstStyle/>
          <a:p>
            <a:pPr>
              <a:lnSpc>
                <a:spcPct val="150000"/>
              </a:lnSpc>
            </a:pPr>
            <a:r>
              <a:rPr lang="de-US" sz="3000" b="1" dirty="0">
                <a:solidFill>
                  <a:srgbClr val="3B4A52"/>
                </a:solidFill>
                <a:latin typeface="Barlow" pitchFamily="2" charset="77"/>
              </a:rPr>
              <a:t>Motivation</a:t>
            </a:r>
            <a:br>
              <a:rPr lang="de-US" sz="3000" b="1" dirty="0">
                <a:solidFill>
                  <a:srgbClr val="3B4A52"/>
                </a:solidFill>
                <a:latin typeface="Barlow" pitchFamily="2" charset="77"/>
              </a:rPr>
            </a:br>
            <a:r>
              <a:rPr lang="de-US" sz="3000" b="1" dirty="0">
                <a:solidFill>
                  <a:srgbClr val="3B4A52"/>
                </a:solidFill>
                <a:latin typeface="Barlow" pitchFamily="2" charset="77"/>
              </a:rPr>
              <a:t>Data Sources</a:t>
            </a:r>
            <a:br>
              <a:rPr lang="de-US" sz="3000" b="1" dirty="0">
                <a:solidFill>
                  <a:srgbClr val="3B4A52"/>
                </a:solidFill>
                <a:latin typeface="Barlow" pitchFamily="2" charset="77"/>
              </a:rPr>
            </a:br>
            <a:r>
              <a:rPr lang="de-US" sz="3000" b="1" dirty="0">
                <a:solidFill>
                  <a:srgbClr val="3B4A52"/>
                </a:solidFill>
                <a:latin typeface="Barlow" pitchFamily="2" charset="77"/>
              </a:rPr>
              <a:t>Method</a:t>
            </a:r>
            <a:br>
              <a:rPr lang="de-US" sz="3000" b="1" dirty="0">
                <a:solidFill>
                  <a:srgbClr val="3B4A52"/>
                </a:solidFill>
                <a:latin typeface="Barlow" pitchFamily="2" charset="77"/>
              </a:rPr>
            </a:br>
            <a:r>
              <a:rPr lang="de-US" sz="3000" b="1" dirty="0">
                <a:solidFill>
                  <a:srgbClr val="3B4A52"/>
                </a:solidFill>
                <a:latin typeface="Barlow" pitchFamily="2" charset="77"/>
              </a:rPr>
              <a:t>Descriptive Statistics</a:t>
            </a:r>
            <a:br>
              <a:rPr lang="de-US" sz="3000" b="1" dirty="0">
                <a:solidFill>
                  <a:srgbClr val="3B4A52"/>
                </a:solidFill>
                <a:latin typeface="Barlow" pitchFamily="2" charset="77"/>
              </a:rPr>
            </a:br>
            <a:r>
              <a:rPr lang="de-US" sz="3000" b="1" dirty="0">
                <a:solidFill>
                  <a:srgbClr val="3B4A52"/>
                </a:solidFill>
                <a:latin typeface="Barlow" pitchFamily="2" charset="77"/>
              </a:rPr>
              <a:t>Results</a:t>
            </a:r>
            <a:br>
              <a:rPr lang="de-US" sz="3000" b="1" dirty="0">
                <a:solidFill>
                  <a:srgbClr val="3B4A52"/>
                </a:solidFill>
                <a:latin typeface="Barlow" pitchFamily="2" charset="77"/>
              </a:rPr>
            </a:br>
            <a:r>
              <a:rPr lang="de-US" sz="3000" b="1" dirty="0">
                <a:solidFill>
                  <a:srgbClr val="3B4A52"/>
                </a:solidFill>
                <a:latin typeface="Barlow" pitchFamily="2" charset="77"/>
              </a:rPr>
              <a:t>Conclusion</a:t>
            </a:r>
          </a:p>
        </p:txBody>
      </p:sp>
      <p:sp>
        <p:nvSpPr>
          <p:cNvPr id="7" name="Textfeld 6">
            <a:extLst>
              <a:ext uri="{FF2B5EF4-FFF2-40B4-BE49-F238E27FC236}">
                <a16:creationId xmlns:a16="http://schemas.microsoft.com/office/drawing/2014/main" id="{365CE214-9F03-E3B4-7F1E-EAD25886365D}"/>
              </a:ext>
            </a:extLst>
          </p:cNvPr>
          <p:cNvSpPr txBox="1"/>
          <p:nvPr/>
        </p:nvSpPr>
        <p:spPr>
          <a:xfrm>
            <a:off x="2209800" y="1883478"/>
            <a:ext cx="467832" cy="4151136"/>
          </a:xfrm>
          <a:prstGeom prst="rect">
            <a:avLst/>
          </a:prstGeom>
          <a:noFill/>
        </p:spPr>
        <p:txBody>
          <a:bodyPr wrap="square">
            <a:spAutoFit/>
          </a:bodyPr>
          <a:lstStyle/>
          <a:p>
            <a:pPr>
              <a:lnSpc>
                <a:spcPct val="150000"/>
              </a:lnSpc>
            </a:pPr>
            <a:r>
              <a:rPr lang="de-US" sz="3000" b="1" dirty="0">
                <a:solidFill>
                  <a:srgbClr val="667F8F"/>
                </a:solidFill>
                <a:latin typeface="Barlow" pitchFamily="2" charset="77"/>
              </a:rPr>
              <a:t>1</a:t>
            </a:r>
          </a:p>
          <a:p>
            <a:pPr>
              <a:lnSpc>
                <a:spcPct val="150000"/>
              </a:lnSpc>
            </a:pPr>
            <a:r>
              <a:rPr lang="de-US" sz="3000" b="1" dirty="0">
                <a:solidFill>
                  <a:srgbClr val="667F8F"/>
                </a:solidFill>
                <a:latin typeface="Barlow" pitchFamily="2" charset="77"/>
              </a:rPr>
              <a:t>2</a:t>
            </a:r>
          </a:p>
          <a:p>
            <a:pPr>
              <a:lnSpc>
                <a:spcPct val="150000"/>
              </a:lnSpc>
            </a:pPr>
            <a:r>
              <a:rPr lang="de-US" sz="3000" b="1" dirty="0">
                <a:solidFill>
                  <a:srgbClr val="667F8F"/>
                </a:solidFill>
                <a:latin typeface="Barlow" pitchFamily="2" charset="77"/>
              </a:rPr>
              <a:t>3</a:t>
            </a:r>
          </a:p>
          <a:p>
            <a:pPr>
              <a:lnSpc>
                <a:spcPct val="150000"/>
              </a:lnSpc>
            </a:pPr>
            <a:r>
              <a:rPr lang="de-US" sz="3000" b="1" dirty="0">
                <a:solidFill>
                  <a:srgbClr val="667F8F"/>
                </a:solidFill>
                <a:latin typeface="Barlow" pitchFamily="2" charset="77"/>
              </a:rPr>
              <a:t>4</a:t>
            </a:r>
          </a:p>
          <a:p>
            <a:pPr>
              <a:lnSpc>
                <a:spcPct val="150000"/>
              </a:lnSpc>
            </a:pPr>
            <a:r>
              <a:rPr lang="de-US" sz="3000" b="1" dirty="0">
                <a:solidFill>
                  <a:srgbClr val="667F8F"/>
                </a:solidFill>
                <a:latin typeface="Barlow" pitchFamily="2" charset="77"/>
              </a:rPr>
              <a:t>5</a:t>
            </a:r>
          </a:p>
          <a:p>
            <a:pPr>
              <a:lnSpc>
                <a:spcPct val="150000"/>
              </a:lnSpc>
            </a:pPr>
            <a:r>
              <a:rPr lang="de-US" sz="3000" b="1" dirty="0">
                <a:solidFill>
                  <a:srgbClr val="667F8F"/>
                </a:solidFill>
                <a:latin typeface="Barlow" pitchFamily="2" charset="77"/>
              </a:rPr>
              <a:t>6</a:t>
            </a:r>
          </a:p>
        </p:txBody>
      </p:sp>
      <p:sp>
        <p:nvSpPr>
          <p:cNvPr id="11" name="Textfeld 10">
            <a:extLst>
              <a:ext uri="{FF2B5EF4-FFF2-40B4-BE49-F238E27FC236}">
                <a16:creationId xmlns:a16="http://schemas.microsoft.com/office/drawing/2014/main" id="{EC122314-B88D-0DF8-E5C4-AAC8F756BA6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Tree>
    <p:extLst>
      <p:ext uri="{BB962C8B-B14F-4D97-AF65-F5344CB8AC3E}">
        <p14:creationId xmlns:p14="http://schemas.microsoft.com/office/powerpoint/2010/main" val="276058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0"/>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Motivation</a:t>
            </a:r>
            <a:endParaRPr lang="de-US">
              <a:latin typeface="Barlow" pitchFamily="2" charset="77"/>
            </a:endParaRPr>
          </a:p>
        </p:txBody>
      </p:sp>
      <p:sp>
        <p:nvSpPr>
          <p:cNvPr id="9" name="Textfeld 8">
            <a:extLst>
              <a:ext uri="{FF2B5EF4-FFF2-40B4-BE49-F238E27FC236}">
                <a16:creationId xmlns:a16="http://schemas.microsoft.com/office/drawing/2014/main" id="{F75B5ECC-9923-1982-1CD2-5447E52F779C}"/>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11" name="Textfeld 10">
            <a:extLst>
              <a:ext uri="{FF2B5EF4-FFF2-40B4-BE49-F238E27FC236}">
                <a16:creationId xmlns:a16="http://schemas.microsoft.com/office/drawing/2014/main" id="{96F26064-761E-F8F7-6651-B09CBA09B1B3}"/>
              </a:ext>
            </a:extLst>
          </p:cNvPr>
          <p:cNvSpPr txBox="1"/>
          <p:nvPr/>
        </p:nvSpPr>
        <p:spPr>
          <a:xfrm>
            <a:off x="1864724" y="2257768"/>
            <a:ext cx="9144000" cy="3970318"/>
          </a:xfrm>
          <a:prstGeom prst="rect">
            <a:avLst/>
          </a:prstGeom>
          <a:noFill/>
        </p:spPr>
        <p:txBody>
          <a:bodyPr wrap="square" rtlCol="0">
            <a:spAutoFit/>
          </a:bodyPr>
          <a:lstStyle/>
          <a:p>
            <a:r>
              <a:rPr lang="en-US" b="1" dirty="0"/>
              <a:t>What happened: </a:t>
            </a:r>
            <a:r>
              <a:rPr lang="en-US" dirty="0"/>
              <a:t>Residents from Japan sued 1978 the national government, expressway companies, and automakers for the health damage brought on by vehicular air pollution.</a:t>
            </a:r>
          </a:p>
          <a:p>
            <a:endParaRPr lang="en-US" dirty="0"/>
          </a:p>
          <a:p>
            <a:r>
              <a:rPr lang="en-US" b="1" dirty="0"/>
              <a:t>Answer: </a:t>
            </a:r>
            <a:r>
              <a:rPr lang="en-US" dirty="0"/>
              <a:t>The introduction of vehicle registration restrictions (the Automobile NOx Control Law, 1992 in Japan) resulted in the removal of 2.6 million polluting vehicles from metropolitan areas between June 1992 and December 2015. </a:t>
            </a:r>
          </a:p>
          <a:p>
            <a:endParaRPr lang="en-US" dirty="0"/>
          </a:p>
          <a:p>
            <a:pPr marL="285750" indent="-285750">
              <a:buFont typeface="Arial" panose="020B0604020202020204" pitchFamily="34" charset="0"/>
              <a:buChar char="•"/>
            </a:pPr>
            <a:r>
              <a:rPr lang="en-US" dirty="0"/>
              <a:t>The introduction led to a 3%–6% reduction in the monthly mean ambient concentration of nitrogen dioxide (NO2) in the treated areas. </a:t>
            </a:r>
          </a:p>
          <a:p>
            <a:endParaRPr lang="en-US" dirty="0"/>
          </a:p>
          <a:p>
            <a:pPr marL="285750" indent="-285750">
              <a:buFont typeface="Arial" panose="020B0604020202020204" pitchFamily="34" charset="0"/>
              <a:buChar char="•"/>
            </a:pPr>
            <a:r>
              <a:rPr lang="en-US" dirty="0"/>
              <a:t>Due to this law the mortality from asthma was reduced, which saved about US$104 million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13" name="Textfeld 12">
            <a:extLst>
              <a:ext uri="{FF2B5EF4-FFF2-40B4-BE49-F238E27FC236}">
                <a16:creationId xmlns:a16="http://schemas.microsoft.com/office/drawing/2014/main" id="{5F74BE13-E1D1-7499-A167-749E4592B313}"/>
              </a:ext>
            </a:extLst>
          </p:cNvPr>
          <p:cNvSpPr txBox="1"/>
          <p:nvPr/>
        </p:nvSpPr>
        <p:spPr>
          <a:xfrm>
            <a:off x="265684" y="906790"/>
            <a:ext cx="4104904" cy="400110"/>
          </a:xfrm>
          <a:prstGeom prst="rect">
            <a:avLst/>
          </a:prstGeom>
          <a:noFill/>
        </p:spPr>
        <p:txBody>
          <a:bodyPr wrap="square">
            <a:spAutoFit/>
          </a:bodyPr>
          <a:lstStyle/>
          <a:p>
            <a:r>
              <a:rPr lang="en-US" sz="2000" b="1" dirty="0">
                <a:solidFill>
                  <a:srgbClr val="3B4A52"/>
                </a:solidFill>
              </a:rPr>
              <a:t>Relevance of the Topic</a:t>
            </a:r>
          </a:p>
        </p:txBody>
      </p:sp>
    </p:spTree>
    <p:extLst>
      <p:ext uri="{BB962C8B-B14F-4D97-AF65-F5344CB8AC3E}">
        <p14:creationId xmlns:p14="http://schemas.microsoft.com/office/powerpoint/2010/main" val="3071526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0" y="-65790"/>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Data Sources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1C19DC5D-3C55-C64F-CA63-AABD584EBAFD}"/>
              </a:ext>
            </a:extLst>
          </p:cNvPr>
          <p:cNvSpPr txBox="1"/>
          <p:nvPr/>
        </p:nvSpPr>
        <p:spPr>
          <a:xfrm>
            <a:off x="3031808" y="2124710"/>
            <a:ext cx="9002034" cy="3139321"/>
          </a:xfrm>
          <a:prstGeom prst="rect">
            <a:avLst/>
          </a:prstGeom>
          <a:noFill/>
        </p:spPr>
        <p:txBody>
          <a:bodyPr wrap="square">
            <a:spAutoFit/>
          </a:bodyPr>
          <a:lstStyle/>
          <a:p>
            <a:pPr marL="285750" indent="-285750">
              <a:buFont typeface="Arial" panose="020B0604020202020204" pitchFamily="34" charset="0"/>
              <a:buChar char="•"/>
            </a:pPr>
            <a:r>
              <a:rPr lang="en-US" dirty="0"/>
              <a:t>Monthly panel dataset at the pollution monitor level from Japan for </a:t>
            </a:r>
          </a:p>
          <a:p>
            <a:pPr marL="742950" lvl="1" indent="-285750">
              <a:buFont typeface="Arial" panose="020B0604020202020204" pitchFamily="34" charset="0"/>
              <a:buChar char="•"/>
            </a:pPr>
            <a:r>
              <a:rPr lang="en-US" dirty="0"/>
              <a:t>January 1981–December 2015. </a:t>
            </a:r>
          </a:p>
          <a:p>
            <a:pPr marL="742950" lvl="1" indent="-285750">
              <a:buFont typeface="Arial" panose="020B0604020202020204" pitchFamily="34" charset="0"/>
              <a:buChar char="•"/>
            </a:pPr>
            <a:r>
              <a:rPr lang="en-US" dirty="0"/>
              <a:t>Control Group: 109 municipalities that were subject to the ANCL 1992</a:t>
            </a:r>
          </a:p>
          <a:p>
            <a:pPr marL="742950" lvl="1" indent="-285750">
              <a:buFont typeface="Arial" panose="020B0604020202020204" pitchFamily="34" charset="0"/>
              <a:buChar char="•"/>
            </a:pPr>
            <a:r>
              <a:rPr lang="en-US" dirty="0"/>
              <a:t>Treatment Group: 5 urban municipalities that were subject to the ANCL 1992</a:t>
            </a:r>
          </a:p>
          <a:p>
            <a:endParaRPr lang="en-US" dirty="0"/>
          </a:p>
          <a:p>
            <a:pPr marL="285750" indent="-285750">
              <a:buFont typeface="Arial" panose="020B0604020202020204" pitchFamily="34" charset="0"/>
              <a:buChar char="•"/>
            </a:pPr>
            <a:r>
              <a:rPr lang="de-DE" b="1" dirty="0">
                <a:effectLst/>
              </a:rPr>
              <a:t>Main Data Source: </a:t>
            </a:r>
            <a:r>
              <a:rPr lang="de-DE" dirty="0">
                <a:effectLst/>
              </a:rPr>
              <a:t>Environmental GIS </a:t>
            </a:r>
            <a:r>
              <a:rPr lang="de-DE" dirty="0" err="1">
                <a:effectLst/>
              </a:rPr>
              <a:t>compiled</a:t>
            </a:r>
            <a:r>
              <a:rPr lang="de-DE" dirty="0">
                <a:effectLst/>
              </a:rPr>
              <a:t> </a:t>
            </a:r>
            <a:r>
              <a:rPr lang="de-DE" dirty="0" err="1">
                <a:effectLst/>
              </a:rPr>
              <a:t>by</a:t>
            </a:r>
            <a:r>
              <a:rPr lang="de-DE" dirty="0">
                <a:effectLst/>
              </a:rPr>
              <a:t> </a:t>
            </a:r>
            <a:r>
              <a:rPr lang="de-DE" dirty="0" err="1">
                <a:effectLst/>
              </a:rPr>
              <a:t>the</a:t>
            </a:r>
            <a:r>
              <a:rPr lang="de-DE" dirty="0">
                <a:effectLst/>
              </a:rPr>
              <a:t> National Institute </a:t>
            </a:r>
            <a:r>
              <a:rPr lang="de-DE" dirty="0" err="1">
                <a:effectLst/>
              </a:rPr>
              <a:t>for</a:t>
            </a:r>
            <a:r>
              <a:rPr lang="de-DE" dirty="0">
                <a:effectLst/>
              </a:rPr>
              <a:t> Environmental Studies (NIES) </a:t>
            </a:r>
          </a:p>
          <a:p>
            <a:pPr marL="285750" indent="-285750">
              <a:buFont typeface="Arial" panose="020B0604020202020204" pitchFamily="34" charset="0"/>
              <a:buChar char="•"/>
            </a:pPr>
            <a:r>
              <a:rPr lang="en-US" b="1" dirty="0"/>
              <a:t>Meteorological data: </a:t>
            </a:r>
            <a:r>
              <a:rPr lang="en-US" dirty="0"/>
              <a:t>Japan Meteorological Agency (JMA).  (Meteorological data ) </a:t>
            </a:r>
          </a:p>
          <a:p>
            <a:pPr marL="285750" indent="-285750">
              <a:buFont typeface="Arial" panose="020B0604020202020204" pitchFamily="34" charset="0"/>
              <a:buChar char="•"/>
            </a:pPr>
            <a:r>
              <a:rPr lang="en-US" b="1" dirty="0"/>
              <a:t>Annual data on demographic and socioeconomic factors: </a:t>
            </a:r>
            <a:r>
              <a:rPr lang="en-US" dirty="0"/>
              <a:t>System of Social and Demographic Statistics compiled by the Ministry of Internal Affairs and Communications (MIAC). </a:t>
            </a:r>
          </a:p>
        </p:txBody>
      </p:sp>
      <p:sp>
        <p:nvSpPr>
          <p:cNvPr id="5" name="Textfeld 4">
            <a:extLst>
              <a:ext uri="{FF2B5EF4-FFF2-40B4-BE49-F238E27FC236}">
                <a16:creationId xmlns:a16="http://schemas.microsoft.com/office/drawing/2014/main" id="{B0FEFEBF-675A-97DA-9555-94C2979B8E28}"/>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12" name="Textfeld 11">
            <a:extLst>
              <a:ext uri="{FF2B5EF4-FFF2-40B4-BE49-F238E27FC236}">
                <a16:creationId xmlns:a16="http://schemas.microsoft.com/office/drawing/2014/main" id="{D094549D-A09E-C3A6-FDE0-9B715FB2F997}"/>
              </a:ext>
            </a:extLst>
          </p:cNvPr>
          <p:cNvSpPr txBox="1"/>
          <p:nvPr/>
        </p:nvSpPr>
        <p:spPr>
          <a:xfrm>
            <a:off x="265684" y="906790"/>
            <a:ext cx="4104904" cy="400110"/>
          </a:xfrm>
          <a:prstGeom prst="rect">
            <a:avLst/>
          </a:prstGeom>
          <a:noFill/>
        </p:spPr>
        <p:txBody>
          <a:bodyPr wrap="square">
            <a:spAutoFit/>
          </a:bodyPr>
          <a:lstStyle/>
          <a:p>
            <a:r>
              <a:rPr lang="de-DE" sz="2000" b="1" dirty="0">
                <a:solidFill>
                  <a:srgbClr val="3B4A52"/>
                </a:solidFill>
              </a:rPr>
              <a:t>About </a:t>
            </a:r>
            <a:r>
              <a:rPr lang="de-DE" sz="2000" b="1" dirty="0" err="1">
                <a:solidFill>
                  <a:srgbClr val="3B4A52"/>
                </a:solidFill>
              </a:rPr>
              <a:t>the</a:t>
            </a:r>
            <a:r>
              <a:rPr lang="de-DE" sz="2000" b="1" dirty="0">
                <a:solidFill>
                  <a:srgbClr val="3B4A52"/>
                </a:solidFill>
              </a:rPr>
              <a:t> Data</a:t>
            </a:r>
            <a:endParaRPr lang="de-US" sz="2000" b="1" dirty="0">
              <a:solidFill>
                <a:srgbClr val="3B4A52"/>
              </a:solidFill>
            </a:endParaRPr>
          </a:p>
        </p:txBody>
      </p:sp>
    </p:spTree>
    <p:extLst>
      <p:ext uri="{BB962C8B-B14F-4D97-AF65-F5344CB8AC3E}">
        <p14:creationId xmlns:p14="http://schemas.microsoft.com/office/powerpoint/2010/main" val="37624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en-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en-US"/>
          </a:p>
        </p:txBody>
      </p:sp>
      <p:sp>
        <p:nvSpPr>
          <p:cNvPr id="4" name="Rechteck 3">
            <a:extLst>
              <a:ext uri="{FF2B5EF4-FFF2-40B4-BE49-F238E27FC236}">
                <a16:creationId xmlns:a16="http://schemas.microsoft.com/office/drawing/2014/main" id="{0B801D36-CDFA-57C2-1427-9C06FEB1FFD2}"/>
              </a:ext>
            </a:extLst>
          </p:cNvPr>
          <p:cNvSpPr/>
          <p:nvPr/>
        </p:nvSpPr>
        <p:spPr>
          <a:xfrm>
            <a:off x="-76200" y="-37572"/>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en-US" sz="4800" b="1" dirty="0">
                <a:solidFill>
                  <a:srgbClr val="3B4A52"/>
                </a:solidFill>
                <a:latin typeface="Barlow" pitchFamily="2" charset="77"/>
              </a:rPr>
              <a:t>Data Sources</a:t>
            </a:r>
            <a:endParaRPr lang="en-US" dirty="0">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a:solidFill>
                <a:srgbClr val="3B4A52"/>
              </a:solidFill>
              <a:latin typeface="Barlow" pitchFamily="2" charset="77"/>
            </a:endParaRPr>
          </a:p>
        </p:txBody>
      </p:sp>
      <p:graphicFrame>
        <p:nvGraphicFramePr>
          <p:cNvPr id="12" name="Tabelle 12">
            <a:extLst>
              <a:ext uri="{FF2B5EF4-FFF2-40B4-BE49-F238E27FC236}">
                <a16:creationId xmlns:a16="http://schemas.microsoft.com/office/drawing/2014/main" id="{04E3286E-0DDF-D017-93CE-DE5794CC374C}"/>
              </a:ext>
            </a:extLst>
          </p:cNvPr>
          <p:cNvGraphicFramePr>
            <a:graphicFrameLocks noGrp="1"/>
          </p:cNvGraphicFramePr>
          <p:nvPr>
            <p:extLst>
              <p:ext uri="{D42A27DB-BD31-4B8C-83A1-F6EECF244321}">
                <p14:modId xmlns:p14="http://schemas.microsoft.com/office/powerpoint/2010/main" val="1066262232"/>
              </p:ext>
            </p:extLst>
          </p:nvPr>
        </p:nvGraphicFramePr>
        <p:xfrm>
          <a:off x="1864724" y="1829156"/>
          <a:ext cx="10479676" cy="5259383"/>
        </p:xfrm>
        <a:graphic>
          <a:graphicData uri="http://schemas.openxmlformats.org/drawingml/2006/table">
            <a:tbl>
              <a:tblPr firstRow="1" bandRow="1">
                <a:tableStyleId>{F5AB1C69-6EDB-4FF4-983F-18BD219EF322}</a:tableStyleId>
              </a:tblPr>
              <a:tblGrid>
                <a:gridCol w="1901822">
                  <a:extLst>
                    <a:ext uri="{9D8B030D-6E8A-4147-A177-3AD203B41FA5}">
                      <a16:colId xmlns:a16="http://schemas.microsoft.com/office/drawing/2014/main" val="2805770405"/>
                    </a:ext>
                  </a:extLst>
                </a:gridCol>
                <a:gridCol w="6776830">
                  <a:extLst>
                    <a:ext uri="{9D8B030D-6E8A-4147-A177-3AD203B41FA5}">
                      <a16:colId xmlns:a16="http://schemas.microsoft.com/office/drawing/2014/main" val="784198482"/>
                    </a:ext>
                  </a:extLst>
                </a:gridCol>
                <a:gridCol w="1801024">
                  <a:extLst>
                    <a:ext uri="{9D8B030D-6E8A-4147-A177-3AD203B41FA5}">
                      <a16:colId xmlns:a16="http://schemas.microsoft.com/office/drawing/2014/main" val="3883066708"/>
                    </a:ext>
                  </a:extLst>
                </a:gridCol>
              </a:tblGrid>
              <a:tr h="297701">
                <a:tc>
                  <a:txBody>
                    <a:bodyPr/>
                    <a:lstStyle/>
                    <a:p>
                      <a:r>
                        <a:rPr lang="de-US" sz="1200" dirty="0"/>
                        <a:t>Variable</a:t>
                      </a:r>
                    </a:p>
                  </a:txBody>
                  <a:tcPr>
                    <a:solidFill>
                      <a:srgbClr val="AEBABD"/>
                    </a:solidFill>
                  </a:tcPr>
                </a:tc>
                <a:tc>
                  <a:txBody>
                    <a:bodyPr/>
                    <a:lstStyle/>
                    <a:p>
                      <a:r>
                        <a:rPr lang="de-US" sz="1200" dirty="0"/>
                        <a:t>Descritpion</a:t>
                      </a:r>
                    </a:p>
                  </a:txBody>
                  <a:tcPr>
                    <a:solidFill>
                      <a:srgbClr val="AEBABD"/>
                    </a:solidFill>
                  </a:tcPr>
                </a:tc>
                <a:tc>
                  <a:txBody>
                    <a:bodyPr/>
                    <a:lstStyle/>
                    <a:p>
                      <a:r>
                        <a:rPr lang="de-US" sz="1200"/>
                        <a:t>Source</a:t>
                      </a:r>
                    </a:p>
                  </a:txBody>
                  <a:tcPr>
                    <a:solidFill>
                      <a:srgbClr val="AEBABD"/>
                    </a:solidFill>
                  </a:tcPr>
                </a:tc>
                <a:extLst>
                  <a:ext uri="{0D108BD9-81ED-4DB2-BD59-A6C34878D82A}">
                    <a16:rowId xmlns:a16="http://schemas.microsoft.com/office/drawing/2014/main" val="1747608936"/>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err="1">
                          <a:effectLst/>
                        </a:rPr>
                        <a:t>lnaverage_ndd</a:t>
                      </a:r>
                      <a:r>
                        <a:rPr lang="en-US" sz="1200" noProof="0" dirty="0">
                          <a:effectLst/>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effectLst/>
                        </a:rPr>
                        <a:t>Monitor-level NO2 concentration measured by the monthly mean. Unit: ppb. </a:t>
                      </a:r>
                    </a:p>
                  </a:txBody>
                  <a:tcPr/>
                </a:tc>
                <a:tc rowSpan="3">
                  <a:txBody>
                    <a:bodyPr/>
                    <a:lstStyle/>
                    <a:p>
                      <a:r>
                        <a:rPr lang="en-US" sz="1200" noProof="0" dirty="0">
                          <a:effectLst/>
                        </a:rPr>
                        <a:t>NIES</a:t>
                      </a:r>
                    </a:p>
                  </a:txBody>
                  <a:tcPr anchor="ctr"/>
                </a:tc>
                <a:extLst>
                  <a:ext uri="{0D108BD9-81ED-4DB2-BD59-A6C34878D82A}">
                    <a16:rowId xmlns:a16="http://schemas.microsoft.com/office/drawing/2014/main" val="987900851"/>
                  </a:ext>
                </a:extLst>
              </a:tr>
              <a:tr h="297701">
                <a:tc>
                  <a:txBody>
                    <a:bodyPr/>
                    <a:lstStyle/>
                    <a:p>
                      <a:r>
                        <a:rPr lang="en-US" sz="1200" noProof="0" dirty="0" err="1"/>
                        <a:t>lnhmax_ndd</a:t>
                      </a:r>
                      <a:endParaRPr lang="en-US" sz="12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effectLst/>
                        </a:rPr>
                        <a:t>Monitor-level NO2 concentration measured by the hourly maximum. Unit: ppb. </a:t>
                      </a:r>
                    </a:p>
                  </a:txBody>
                  <a:tcPr/>
                </a:tc>
                <a:tc vMerge="1">
                  <a:txBody>
                    <a:bodyPr/>
                    <a:lstStyle/>
                    <a:p>
                      <a:r>
                        <a:rPr lang="de-DE" sz="1200" dirty="0">
                          <a:effectLst/>
                        </a:rPr>
                        <a:t>NIES</a:t>
                      </a:r>
                      <a:endParaRPr lang="de-US" sz="1200" dirty="0"/>
                    </a:p>
                  </a:txBody>
                  <a:tcPr/>
                </a:tc>
                <a:extLst>
                  <a:ext uri="{0D108BD9-81ED-4DB2-BD59-A6C34878D82A}">
                    <a16:rowId xmlns:a16="http://schemas.microsoft.com/office/drawing/2014/main" val="719025935"/>
                  </a:ext>
                </a:extLst>
              </a:tr>
              <a:tr h="297701">
                <a:tc>
                  <a:txBody>
                    <a:bodyPr/>
                    <a:lstStyle/>
                    <a:p>
                      <a:r>
                        <a:rPr lang="en-US" sz="1200" noProof="0" dirty="0" err="1"/>
                        <a:t>dabove_nd</a:t>
                      </a:r>
                      <a:endParaRPr lang="en-US" sz="12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Days exceeding national standard: Days exceeding 60 ppb in terms of the daily average per month.</a:t>
                      </a:r>
                    </a:p>
                  </a:txBody>
                  <a:tcPr/>
                </a:tc>
                <a:tc vMerge="1">
                  <a:txBody>
                    <a:bodyPr/>
                    <a:lstStyle/>
                    <a:p>
                      <a:endParaRPr lang="de-DE" sz="1200" dirty="0">
                        <a:effectLst/>
                      </a:endParaRPr>
                    </a:p>
                  </a:txBody>
                  <a:tcPr anchor="ctr"/>
                </a:tc>
                <a:extLst>
                  <a:ext uri="{0D108BD9-81ED-4DB2-BD59-A6C34878D82A}">
                    <a16:rowId xmlns:a16="http://schemas.microsoft.com/office/drawing/2014/main" val="818664770"/>
                  </a:ext>
                </a:extLst>
              </a:tr>
              <a:tr h="496168">
                <a:tc>
                  <a:txBody>
                    <a:bodyPr/>
                    <a:lstStyle/>
                    <a:p>
                      <a:r>
                        <a:rPr lang="en-US" sz="1200" noProof="0" dirty="0" err="1"/>
                        <a:t>treatment_effects</a:t>
                      </a:r>
                      <a:endParaRPr lang="en-US" sz="1200" noProof="0" dirty="0"/>
                    </a:p>
                  </a:txBody>
                  <a:tcPr/>
                </a:tc>
                <a:tc>
                  <a:txBody>
                    <a:bodyPr/>
                    <a:lstStyle/>
                    <a:p>
                      <a:r>
                        <a:rPr lang="en-US" sz="1200" noProof="0" dirty="0"/>
                        <a:t>Monthly mean temperature measured every 10 minutes at a meteorological station nearest to the pollution monitor (same as below), degree Celsius. </a:t>
                      </a:r>
                    </a:p>
                  </a:txBody>
                  <a:tcPr/>
                </a:tc>
                <a:tc rowSpan="7">
                  <a:txBody>
                    <a:bodyPr/>
                    <a:lstStyle/>
                    <a:p>
                      <a:pPr algn="l"/>
                      <a:r>
                        <a:rPr lang="en-US" sz="1200" noProof="0"/>
                        <a:t>JMA</a:t>
                      </a: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3360547597"/>
                  </a:ext>
                </a:extLst>
              </a:tr>
              <a:tr h="496168">
                <a:tc>
                  <a:txBody>
                    <a:bodyPr/>
                    <a:lstStyle/>
                    <a:p>
                      <a:r>
                        <a:rPr lang="en-US" sz="1200" noProof="0"/>
                        <a:t>temp</a:t>
                      </a:r>
                    </a:p>
                  </a:txBody>
                  <a:tcPr/>
                </a:tc>
                <a:tc>
                  <a:txBody>
                    <a:bodyPr/>
                    <a:lstStyle/>
                    <a:p>
                      <a:r>
                        <a:rPr lang="en-US" sz="1200" noProof="0" dirty="0"/>
                        <a:t>Monthly mean temperature measured every 10 minutes at a meteorological station nearest to the pollution monitor (same as below), degree Celsius.</a:t>
                      </a:r>
                    </a:p>
                  </a:txBody>
                  <a:tcPr/>
                </a:tc>
                <a:tc vMerge="1">
                  <a:txBody>
                    <a:bodyPr/>
                    <a:lstStyle/>
                    <a:p>
                      <a:r>
                        <a:rPr lang="de-DE" sz="1200" dirty="0"/>
                        <a:t>JMA</a:t>
                      </a:r>
                      <a:endParaRPr lang="de-US" sz="1200" dirty="0"/>
                    </a:p>
                  </a:txBody>
                  <a:tcPr/>
                </a:tc>
                <a:extLst>
                  <a:ext uri="{0D108BD9-81ED-4DB2-BD59-A6C34878D82A}">
                    <a16:rowId xmlns:a16="http://schemas.microsoft.com/office/drawing/2014/main" val="4258506609"/>
                  </a:ext>
                </a:extLst>
              </a:tr>
              <a:tr h="297701">
                <a:tc>
                  <a:txBody>
                    <a:bodyPr/>
                    <a:lstStyle/>
                    <a:p>
                      <a:r>
                        <a:rPr lang="en-US" sz="1200" noProof="0"/>
                        <a:t>precip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dirty="0"/>
                        <a:t>Total precipitation per month, millimeters.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JMA</a:t>
                      </a:r>
                      <a:endParaRPr kumimoji="0" lang="de-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14570549"/>
                  </a:ext>
                </a:extLst>
              </a:tr>
              <a:tr h="297701">
                <a:tc>
                  <a:txBody>
                    <a:bodyPr/>
                    <a:lstStyle/>
                    <a:p>
                      <a:r>
                        <a:rPr lang="en-US" sz="1200" noProof="0"/>
                        <a:t>wind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dirty="0"/>
                        <a:t>Monthly mean wind velocity measured every 10 minutes, meters per second.</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JMA</a:t>
                      </a:r>
                      <a:endParaRPr kumimoji="0" lang="de-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18076970"/>
                  </a:ext>
                </a:extLst>
              </a:tr>
              <a:tr h="297701">
                <a:tc>
                  <a:txBody>
                    <a:bodyPr/>
                    <a:lstStyle/>
                    <a:p>
                      <a:r>
                        <a:rPr lang="en-US" sz="1200" noProof="0"/>
                        <a:t>daylight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dirty="0"/>
                        <a:t>Total daylight duration per month, hours.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JMA</a:t>
                      </a:r>
                      <a:endParaRPr kumimoji="0" lang="de-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745058195"/>
                  </a:ext>
                </a:extLst>
              </a:tr>
              <a:tr h="297701">
                <a:tc>
                  <a:txBody>
                    <a:bodyPr/>
                    <a:lstStyle/>
                    <a:p>
                      <a:r>
                        <a:rPr lang="en-US" sz="1200" noProof="0"/>
                        <a:t>snow</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dirty="0"/>
                        <a:t>Total snowfall per month, centimeters.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JMA</a:t>
                      </a:r>
                      <a:endParaRPr kumimoji="0" lang="de-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299104909"/>
                  </a:ext>
                </a:extLst>
              </a:tr>
              <a:tr h="297701">
                <a:tc>
                  <a:txBody>
                    <a:bodyPr/>
                    <a:lstStyle/>
                    <a:p>
                      <a:r>
                        <a:rPr lang="en-US" sz="1200" noProof="0"/>
                        <a:t>cloud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dirty="0"/>
                        <a:t>Degree of cloud cover per month, 0–10.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JMA</a:t>
                      </a:r>
                      <a:endParaRPr kumimoji="0" lang="de-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87495580"/>
                  </a:ext>
                </a:extLst>
              </a:tr>
              <a:tr h="496168">
                <a:tc>
                  <a:txBody>
                    <a:bodyPr/>
                    <a:lstStyle/>
                    <a:p>
                      <a:r>
                        <a:rPr lang="en-US" sz="1200" noProof="0"/>
                        <a:t>treatment1992</a:t>
                      </a:r>
                    </a:p>
                  </a:txBody>
                  <a:tcPr/>
                </a:tc>
                <a:tc>
                  <a:txBody>
                    <a:bodyPr/>
                    <a:lstStyle/>
                    <a:p>
                      <a:r>
                        <a:rPr lang="en-US" sz="1200" noProof="0" dirty="0"/>
                        <a:t>Time-varying dummy variable equal to one if a monitor is located in a municipality subject to the ANCL and zero otherwise. </a:t>
                      </a:r>
                    </a:p>
                  </a:txBody>
                  <a:tcPr/>
                </a:tc>
                <a:tc>
                  <a:txBody>
                    <a:bodyPr/>
                    <a:lstStyle/>
                    <a:p>
                      <a:r>
                        <a:rPr lang="en-US" sz="1200" noProof="0" dirty="0"/>
                        <a:t>Ministry of the Environment.</a:t>
                      </a:r>
                    </a:p>
                  </a:txBody>
                  <a:tcPr/>
                </a:tc>
                <a:extLst>
                  <a:ext uri="{0D108BD9-81ED-4DB2-BD59-A6C34878D82A}">
                    <a16:rowId xmlns:a16="http://schemas.microsoft.com/office/drawing/2014/main" val="3067300489"/>
                  </a:ext>
                </a:extLst>
              </a:tr>
              <a:tr h="297701">
                <a:tc>
                  <a:txBody>
                    <a:bodyPr/>
                    <a:lstStyle/>
                    <a:p>
                      <a:r>
                        <a:rPr lang="en-US" sz="1200" noProof="0" dirty="0" err="1"/>
                        <a:t>y_month</a:t>
                      </a:r>
                      <a:endParaRPr lang="en-US" sz="1200" noProof="0" dirty="0"/>
                    </a:p>
                  </a:txBody>
                  <a:tcPr/>
                </a:tc>
                <a:tc>
                  <a:txBody>
                    <a:bodyPr/>
                    <a:lstStyle/>
                    <a:p>
                      <a:pPr marL="0" algn="l" defTabSz="914400" rtl="0" eaLnBrk="1" latinLnBrk="0" hangingPunct="1"/>
                      <a:r>
                        <a:rPr lang="en-US" sz="1200" kern="1200" noProof="0" dirty="0">
                          <a:solidFill>
                            <a:schemeClr val="dk1"/>
                          </a:solidFill>
                          <a:latin typeface="+mn-lt"/>
                          <a:ea typeface="+mn-ea"/>
                          <a:cs typeface="+mn-cs"/>
                        </a:rPr>
                        <a:t>Absolute number of Months</a:t>
                      </a:r>
                    </a:p>
                  </a:txBody>
                  <a:tcPr>
                    <a:solidFill>
                      <a:srgbClr val="F0F0F0"/>
                    </a:solidFill>
                  </a:tcPr>
                </a:tc>
                <a:tc>
                  <a:txBody>
                    <a:bodyPr/>
                    <a:lstStyle/>
                    <a:p>
                      <a:endParaRPr lang="en-US" sz="1200" noProof="0" dirty="0"/>
                    </a:p>
                  </a:txBody>
                  <a:tcPr/>
                </a:tc>
                <a:extLst>
                  <a:ext uri="{0D108BD9-81ED-4DB2-BD59-A6C34878D82A}">
                    <a16:rowId xmlns:a16="http://schemas.microsoft.com/office/drawing/2014/main" val="49432271"/>
                  </a:ext>
                </a:extLst>
              </a:tr>
              <a:tr h="297701">
                <a:tc>
                  <a:txBody>
                    <a:bodyPr/>
                    <a:lstStyle/>
                    <a:p>
                      <a:r>
                        <a:rPr lang="en-US" sz="1200" noProof="0" dirty="0" err="1"/>
                        <a:t>m_code</a:t>
                      </a:r>
                      <a:endParaRPr lang="en-US" sz="1200" noProof="0" dirty="0"/>
                    </a:p>
                  </a:txBody>
                  <a:tcPr/>
                </a:tc>
                <a:tc>
                  <a:txBody>
                    <a:bodyPr/>
                    <a:lstStyle/>
                    <a:p>
                      <a:pPr marL="0" algn="l" defTabSz="914400" rtl="0" eaLnBrk="1" latinLnBrk="0" hangingPunct="1"/>
                      <a:r>
                        <a:rPr lang="en-US" sz="1200" kern="1200" noProof="0" dirty="0">
                          <a:solidFill>
                            <a:schemeClr val="dk1"/>
                          </a:solidFill>
                          <a:latin typeface="+mn-lt"/>
                          <a:ea typeface="+mn-ea"/>
                          <a:cs typeface="+mn-cs"/>
                        </a:rPr>
                        <a:t>Regions in Japan</a:t>
                      </a:r>
                    </a:p>
                  </a:txBody>
                  <a:tcPr>
                    <a:solidFill>
                      <a:srgbClr val="E1E1E1"/>
                    </a:solidFill>
                  </a:tcPr>
                </a:tc>
                <a:tc>
                  <a:txBody>
                    <a:bodyPr/>
                    <a:lstStyle/>
                    <a:p>
                      <a:endParaRPr lang="en-US" sz="1200" noProof="0" dirty="0"/>
                    </a:p>
                  </a:txBody>
                  <a:tcPr/>
                </a:tc>
                <a:extLst>
                  <a:ext uri="{0D108BD9-81ED-4DB2-BD59-A6C34878D82A}">
                    <a16:rowId xmlns:a16="http://schemas.microsoft.com/office/drawing/2014/main" val="575486214"/>
                  </a:ext>
                </a:extLst>
              </a:tr>
              <a:tr h="496168">
                <a:tc>
                  <a:txBody>
                    <a:bodyPr/>
                    <a:lstStyle/>
                    <a:p>
                      <a:r>
                        <a:rPr lang="en-US" sz="1200" b="1" noProof="0"/>
                        <a:t>Missing: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Monitor-level NO2 concentration measured by the daily maximum, Population, Income per </a:t>
                      </a:r>
                      <a:r>
                        <a:rPr lang="en-US" sz="1200" noProof="0" dirty="0" err="1"/>
                        <a:t>capity</a:t>
                      </a:r>
                      <a:r>
                        <a:rPr lang="en-US" sz="1200" noProof="0" dirty="0"/>
                        <a:t> and Unemployment rate. </a:t>
                      </a:r>
                    </a:p>
                  </a:txBody>
                  <a:tcPr/>
                </a:tc>
                <a:tc>
                  <a:txBody>
                    <a:bodyPr/>
                    <a:lstStyle/>
                    <a:p>
                      <a:endParaRPr lang="en-US" sz="1200" noProof="0" dirty="0"/>
                    </a:p>
                  </a:txBody>
                  <a:tcPr/>
                </a:tc>
                <a:extLst>
                  <a:ext uri="{0D108BD9-81ED-4DB2-BD59-A6C34878D82A}">
                    <a16:rowId xmlns:a16="http://schemas.microsoft.com/office/drawing/2014/main" val="2867503232"/>
                  </a:ext>
                </a:extLst>
              </a:tr>
            </a:tbl>
          </a:graphicData>
        </a:graphic>
      </p:graphicFrame>
      <p:sp>
        <p:nvSpPr>
          <p:cNvPr id="13" name="Textfeld 12">
            <a:extLst>
              <a:ext uri="{FF2B5EF4-FFF2-40B4-BE49-F238E27FC236}">
                <a16:creationId xmlns:a16="http://schemas.microsoft.com/office/drawing/2014/main" id="{045E72D0-B488-3736-72E5-E6B2B6EEA0BA}"/>
              </a:ext>
            </a:extLst>
          </p:cNvPr>
          <p:cNvSpPr txBox="1"/>
          <p:nvPr/>
        </p:nvSpPr>
        <p:spPr>
          <a:xfrm>
            <a:off x="-76200" y="6818459"/>
            <a:ext cx="2262188" cy="261610"/>
          </a:xfrm>
          <a:prstGeom prst="rect">
            <a:avLst/>
          </a:prstGeom>
          <a:noFill/>
        </p:spPr>
        <p:txBody>
          <a:bodyPr wrap="square">
            <a:spAutoFit/>
          </a:bodyPr>
          <a:lstStyle/>
          <a:p>
            <a:r>
              <a:rPr lang="en-US" sz="1100">
                <a:solidFill>
                  <a:srgbClr val="3B4A52"/>
                </a:solidFill>
                <a:latin typeface="Barlow" pitchFamily="2" charset="77"/>
              </a:rPr>
              <a:t>Natural Experiments Using R </a:t>
            </a:r>
            <a:endParaRPr lang="en-US" sz="400">
              <a:latin typeface="Barlow" pitchFamily="2" charset="77"/>
            </a:endParaRPr>
          </a:p>
        </p:txBody>
      </p:sp>
      <p:sp>
        <p:nvSpPr>
          <p:cNvPr id="14" name="Textfeld 13">
            <a:extLst>
              <a:ext uri="{FF2B5EF4-FFF2-40B4-BE49-F238E27FC236}">
                <a16:creationId xmlns:a16="http://schemas.microsoft.com/office/drawing/2014/main" id="{4D1E8AD9-0FC7-23AA-41B2-C062F7284F23}"/>
              </a:ext>
            </a:extLst>
          </p:cNvPr>
          <p:cNvSpPr txBox="1"/>
          <p:nvPr/>
        </p:nvSpPr>
        <p:spPr>
          <a:xfrm>
            <a:off x="265684" y="906790"/>
            <a:ext cx="4104904" cy="400110"/>
          </a:xfrm>
          <a:prstGeom prst="rect">
            <a:avLst/>
          </a:prstGeom>
          <a:noFill/>
        </p:spPr>
        <p:txBody>
          <a:bodyPr wrap="square">
            <a:spAutoFit/>
          </a:bodyPr>
          <a:lstStyle/>
          <a:p>
            <a:r>
              <a:rPr lang="en-US" sz="2000" b="1">
                <a:solidFill>
                  <a:srgbClr val="3B4A52"/>
                </a:solidFill>
              </a:rPr>
              <a:t>Key Variables</a:t>
            </a:r>
          </a:p>
        </p:txBody>
      </p:sp>
      <p:pic>
        <p:nvPicPr>
          <p:cNvPr id="6" name="Grafik 5">
            <a:extLst>
              <a:ext uri="{FF2B5EF4-FFF2-40B4-BE49-F238E27FC236}">
                <a16:creationId xmlns:a16="http://schemas.microsoft.com/office/drawing/2014/main" id="{644AACD7-51DA-1E25-73C5-75ED82A56D11}"/>
              </a:ext>
            </a:extLst>
          </p:cNvPr>
          <p:cNvPicPr>
            <a:picLocks noChangeAspect="1"/>
          </p:cNvPicPr>
          <p:nvPr/>
        </p:nvPicPr>
        <p:blipFill>
          <a:blip r:embed="rId3"/>
          <a:stretch>
            <a:fillRect/>
          </a:stretch>
        </p:blipFill>
        <p:spPr>
          <a:xfrm>
            <a:off x="6705608" y="1453932"/>
            <a:ext cx="5638792" cy="5285315"/>
          </a:xfrm>
          <a:prstGeom prst="rect">
            <a:avLst/>
          </a:prstGeom>
        </p:spPr>
      </p:pic>
    </p:spTree>
    <p:extLst>
      <p:ext uri="{BB962C8B-B14F-4D97-AF65-F5344CB8AC3E}">
        <p14:creationId xmlns:p14="http://schemas.microsoft.com/office/powerpoint/2010/main" val="322831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en-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en-US"/>
          </a:p>
        </p:txBody>
      </p:sp>
      <p:sp>
        <p:nvSpPr>
          <p:cNvPr id="4" name="Rechteck 3">
            <a:extLst>
              <a:ext uri="{FF2B5EF4-FFF2-40B4-BE49-F238E27FC236}">
                <a16:creationId xmlns:a16="http://schemas.microsoft.com/office/drawing/2014/main" id="{0B801D36-CDFA-57C2-1427-9C06FEB1FFD2}"/>
              </a:ext>
            </a:extLst>
          </p:cNvPr>
          <p:cNvSpPr/>
          <p:nvPr/>
        </p:nvSpPr>
        <p:spPr>
          <a:xfrm>
            <a:off x="-76200" y="-65790"/>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en-US" sz="4800" b="1">
                <a:solidFill>
                  <a:srgbClr val="3B4A52"/>
                </a:solidFill>
                <a:latin typeface="Barlow" pitchFamily="2" charset="77"/>
              </a:rPr>
              <a:t>Method</a:t>
            </a:r>
            <a:endParaRPr lang="en-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53707" y="1738194"/>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a:solidFill>
                <a:srgbClr val="3B4A52"/>
              </a:solidFill>
              <a:latin typeface="Barlow" pitchFamily="2" charset="77"/>
            </a:endParaRPr>
          </a:p>
        </p:txBody>
      </p:sp>
      <p:sp>
        <p:nvSpPr>
          <p:cNvPr id="11" name="Textfeld 10">
            <a:extLst>
              <a:ext uri="{FF2B5EF4-FFF2-40B4-BE49-F238E27FC236}">
                <a16:creationId xmlns:a16="http://schemas.microsoft.com/office/drawing/2014/main" id="{03B4CB60-C7F4-B642-CCD1-7A042DA6A487}"/>
              </a:ext>
            </a:extLst>
          </p:cNvPr>
          <p:cNvSpPr txBox="1"/>
          <p:nvPr/>
        </p:nvSpPr>
        <p:spPr>
          <a:xfrm>
            <a:off x="265684" y="906790"/>
            <a:ext cx="4104904" cy="400110"/>
          </a:xfrm>
          <a:prstGeom prst="rect">
            <a:avLst/>
          </a:prstGeom>
          <a:noFill/>
        </p:spPr>
        <p:txBody>
          <a:bodyPr wrap="square">
            <a:spAutoFit/>
          </a:bodyPr>
          <a:lstStyle/>
          <a:p>
            <a:r>
              <a:rPr lang="en-US" sz="2000" b="1" dirty="0">
                <a:solidFill>
                  <a:srgbClr val="3B4A52"/>
                </a:solidFill>
              </a:rPr>
              <a:t>Difference-in-Differences - Setup</a:t>
            </a:r>
          </a:p>
        </p:txBody>
      </p:sp>
      <p:sp>
        <p:nvSpPr>
          <p:cNvPr id="14" name="Textfeld 13">
            <a:extLst>
              <a:ext uri="{FF2B5EF4-FFF2-40B4-BE49-F238E27FC236}">
                <a16:creationId xmlns:a16="http://schemas.microsoft.com/office/drawing/2014/main" id="{A2A3DB57-6CDA-F149-C76F-3BB05F7B83DE}"/>
              </a:ext>
            </a:extLst>
          </p:cNvPr>
          <p:cNvSpPr txBox="1"/>
          <p:nvPr/>
        </p:nvSpPr>
        <p:spPr>
          <a:xfrm>
            <a:off x="-76200" y="6818459"/>
            <a:ext cx="2262188" cy="261610"/>
          </a:xfrm>
          <a:prstGeom prst="rect">
            <a:avLst/>
          </a:prstGeom>
          <a:noFill/>
        </p:spPr>
        <p:txBody>
          <a:bodyPr wrap="square">
            <a:spAutoFit/>
          </a:bodyPr>
          <a:lstStyle/>
          <a:p>
            <a:r>
              <a:rPr lang="en-US" sz="1100">
                <a:solidFill>
                  <a:srgbClr val="3B4A52"/>
                </a:solidFill>
                <a:latin typeface="Barlow" pitchFamily="2" charset="77"/>
              </a:rPr>
              <a:t>Natural Experiments Using R </a:t>
            </a:r>
            <a:endParaRPr lang="en-US" sz="400">
              <a:latin typeface="Barlow" pitchFamily="2" charset="77"/>
            </a:endParaRPr>
          </a:p>
        </p:txBody>
      </p:sp>
      <p:grpSp>
        <p:nvGrpSpPr>
          <p:cNvPr id="20" name="Gruppieren 19">
            <a:extLst>
              <a:ext uri="{FF2B5EF4-FFF2-40B4-BE49-F238E27FC236}">
                <a16:creationId xmlns:a16="http://schemas.microsoft.com/office/drawing/2014/main" id="{DEF06422-543D-ECC2-7D83-749E3DFBE24B}"/>
              </a:ext>
            </a:extLst>
          </p:cNvPr>
          <p:cNvGrpSpPr/>
          <p:nvPr/>
        </p:nvGrpSpPr>
        <p:grpSpPr>
          <a:xfrm>
            <a:off x="3421506" y="2025721"/>
            <a:ext cx="3836663" cy="3152633"/>
            <a:chOff x="2076806" y="2924776"/>
            <a:chExt cx="3836663" cy="3152633"/>
          </a:xfrm>
        </p:grpSpPr>
        <p:sp>
          <p:nvSpPr>
            <p:cNvPr id="17" name="Oval 16">
              <a:extLst>
                <a:ext uri="{FF2B5EF4-FFF2-40B4-BE49-F238E27FC236}">
                  <a16:creationId xmlns:a16="http://schemas.microsoft.com/office/drawing/2014/main" id="{1220A99F-7371-B61A-313A-349BAB855886}"/>
                </a:ext>
              </a:extLst>
            </p:cNvPr>
            <p:cNvSpPr/>
            <p:nvPr/>
          </p:nvSpPr>
          <p:spPr>
            <a:xfrm>
              <a:off x="2076806" y="2924776"/>
              <a:ext cx="3152633" cy="3152633"/>
            </a:xfrm>
            <a:prstGeom prst="ellipse">
              <a:avLst/>
            </a:prstGeom>
            <a:noFill/>
            <a:ln>
              <a:solidFill>
                <a:srgbClr val="3B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feld 17">
              <a:extLst>
                <a:ext uri="{FF2B5EF4-FFF2-40B4-BE49-F238E27FC236}">
                  <a16:creationId xmlns:a16="http://schemas.microsoft.com/office/drawing/2014/main" id="{3A1A7562-E53A-D370-5B5B-F107F0D46855}"/>
                </a:ext>
              </a:extLst>
            </p:cNvPr>
            <p:cNvSpPr txBox="1"/>
            <p:nvPr/>
          </p:nvSpPr>
          <p:spPr>
            <a:xfrm>
              <a:off x="2657936" y="3973634"/>
              <a:ext cx="3255533" cy="1508105"/>
            </a:xfrm>
            <a:prstGeom prst="rect">
              <a:avLst/>
            </a:prstGeom>
            <a:noFill/>
            <a:ln>
              <a:noFill/>
            </a:ln>
          </p:spPr>
          <p:txBody>
            <a:bodyPr wrap="square">
              <a:spAutoFit/>
            </a:bodyPr>
            <a:lstStyle/>
            <a:p>
              <a:r>
                <a:rPr lang="en-US" sz="2800" b="1" dirty="0">
                  <a:solidFill>
                    <a:srgbClr val="3B4A52"/>
                  </a:solidFill>
                </a:rPr>
                <a:t>2 Groups</a:t>
              </a:r>
            </a:p>
            <a:p>
              <a:pPr marL="457200" indent="-457200">
                <a:buFontTx/>
                <a:buChar char="-"/>
              </a:pPr>
              <a:r>
                <a:rPr lang="en-US" dirty="0">
                  <a:solidFill>
                    <a:srgbClr val="3B4A52"/>
                  </a:solidFill>
                </a:rPr>
                <a:t>Control Group</a:t>
              </a:r>
            </a:p>
            <a:p>
              <a:pPr marL="457200" indent="-457200">
                <a:buFontTx/>
                <a:buChar char="-"/>
              </a:pPr>
              <a:r>
                <a:rPr lang="en-US" dirty="0">
                  <a:solidFill>
                    <a:srgbClr val="3B4A52"/>
                  </a:solidFill>
                </a:rPr>
                <a:t>Treatment Group</a:t>
              </a:r>
            </a:p>
            <a:p>
              <a:endParaRPr lang="en-US" sz="2800" b="1" dirty="0">
                <a:solidFill>
                  <a:srgbClr val="3B4A52"/>
                </a:solidFill>
              </a:endParaRPr>
            </a:p>
          </p:txBody>
        </p:sp>
      </p:grpSp>
      <p:grpSp>
        <p:nvGrpSpPr>
          <p:cNvPr id="21" name="Gruppieren 20">
            <a:extLst>
              <a:ext uri="{FF2B5EF4-FFF2-40B4-BE49-F238E27FC236}">
                <a16:creationId xmlns:a16="http://schemas.microsoft.com/office/drawing/2014/main" id="{3158361F-EDD0-8BDC-E7A4-4E360D8DD3E4}"/>
              </a:ext>
            </a:extLst>
          </p:cNvPr>
          <p:cNvGrpSpPr/>
          <p:nvPr/>
        </p:nvGrpSpPr>
        <p:grpSpPr>
          <a:xfrm>
            <a:off x="6773144" y="2022035"/>
            <a:ext cx="3152633" cy="3152633"/>
            <a:chOff x="2076806" y="2924776"/>
            <a:chExt cx="3152633" cy="3152633"/>
          </a:xfrm>
        </p:grpSpPr>
        <p:sp>
          <p:nvSpPr>
            <p:cNvPr id="22" name="Oval 21">
              <a:extLst>
                <a:ext uri="{FF2B5EF4-FFF2-40B4-BE49-F238E27FC236}">
                  <a16:creationId xmlns:a16="http://schemas.microsoft.com/office/drawing/2014/main" id="{586EC6D4-8FD9-09F8-F4B8-39B60E894E31}"/>
                </a:ext>
              </a:extLst>
            </p:cNvPr>
            <p:cNvSpPr/>
            <p:nvPr/>
          </p:nvSpPr>
          <p:spPr>
            <a:xfrm>
              <a:off x="2076806" y="2924776"/>
              <a:ext cx="3152633" cy="3152633"/>
            </a:xfrm>
            <a:prstGeom prst="ellipse">
              <a:avLst/>
            </a:prstGeom>
            <a:noFill/>
            <a:ln>
              <a:solidFill>
                <a:srgbClr val="3B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feld 22">
              <a:extLst>
                <a:ext uri="{FF2B5EF4-FFF2-40B4-BE49-F238E27FC236}">
                  <a16:creationId xmlns:a16="http://schemas.microsoft.com/office/drawing/2014/main" id="{EF06D300-B825-DA8C-3809-D693A6541BE4}"/>
                </a:ext>
              </a:extLst>
            </p:cNvPr>
            <p:cNvSpPr txBox="1"/>
            <p:nvPr/>
          </p:nvSpPr>
          <p:spPr>
            <a:xfrm>
              <a:off x="2657936" y="3973634"/>
              <a:ext cx="2571503" cy="1354217"/>
            </a:xfrm>
            <a:prstGeom prst="rect">
              <a:avLst/>
            </a:prstGeom>
            <a:noFill/>
            <a:ln>
              <a:noFill/>
            </a:ln>
          </p:spPr>
          <p:txBody>
            <a:bodyPr wrap="square">
              <a:spAutoFit/>
            </a:bodyPr>
            <a:lstStyle/>
            <a:p>
              <a:r>
                <a:rPr lang="en-US" sz="2800" b="1">
                  <a:solidFill>
                    <a:srgbClr val="3B4A52"/>
                  </a:solidFill>
                </a:rPr>
                <a:t>2 Time periods</a:t>
              </a:r>
            </a:p>
            <a:p>
              <a:pPr marL="457200" indent="-457200">
                <a:buFontTx/>
                <a:buChar char="-"/>
              </a:pPr>
              <a:r>
                <a:rPr lang="en-US">
                  <a:solidFill>
                    <a:srgbClr val="3B4A52"/>
                  </a:solidFill>
                </a:rPr>
                <a:t>t=0 no Treatment</a:t>
              </a:r>
            </a:p>
            <a:p>
              <a:pPr marL="457200" indent="-457200">
                <a:buFontTx/>
                <a:buChar char="-"/>
              </a:pPr>
              <a:r>
                <a:rPr lang="en-US">
                  <a:solidFill>
                    <a:srgbClr val="3B4A52"/>
                  </a:solidFill>
                </a:rPr>
                <a:t>t=1 treatment of Treatment group </a:t>
              </a:r>
            </a:p>
          </p:txBody>
        </p:sp>
      </p:grpSp>
      <p:sp>
        <p:nvSpPr>
          <p:cNvPr id="27" name="Textfeld 26">
            <a:extLst>
              <a:ext uri="{FF2B5EF4-FFF2-40B4-BE49-F238E27FC236}">
                <a16:creationId xmlns:a16="http://schemas.microsoft.com/office/drawing/2014/main" id="{323EA152-5C8C-2D65-E173-623994D9DAC5}"/>
              </a:ext>
            </a:extLst>
          </p:cNvPr>
          <p:cNvSpPr txBox="1"/>
          <p:nvPr/>
        </p:nvSpPr>
        <p:spPr>
          <a:xfrm>
            <a:off x="3388728" y="5181639"/>
            <a:ext cx="3639636" cy="1107996"/>
          </a:xfrm>
          <a:prstGeom prst="rect">
            <a:avLst/>
          </a:prstGeom>
          <a:noFill/>
          <a:ln>
            <a:noFill/>
          </a:ln>
        </p:spPr>
        <p:txBody>
          <a:bodyPr wrap="square">
            <a:spAutoFit/>
          </a:bodyPr>
          <a:lstStyle/>
          <a:p>
            <a:r>
              <a:rPr lang="en-US" dirty="0">
                <a:solidFill>
                  <a:srgbClr val="3B4A52"/>
                </a:solidFill>
              </a:rPr>
              <a:t>Control Group without ANCL* (109)</a:t>
            </a:r>
          </a:p>
          <a:p>
            <a:r>
              <a:rPr lang="en-US" dirty="0">
                <a:solidFill>
                  <a:srgbClr val="3B4A52"/>
                </a:solidFill>
              </a:rPr>
              <a:t>Treatment Group wit ANCL* (5)</a:t>
            </a:r>
          </a:p>
          <a:p>
            <a:r>
              <a:rPr lang="en-US" sz="1200" dirty="0">
                <a:solidFill>
                  <a:srgbClr val="3B4A52"/>
                </a:solidFill>
              </a:rPr>
              <a:t>*Automobile NOx Control Law  </a:t>
            </a:r>
            <a:endParaRPr lang="en-US" b="1" dirty="0">
              <a:solidFill>
                <a:srgbClr val="3B4A52"/>
              </a:solidFill>
            </a:endParaRPr>
          </a:p>
          <a:p>
            <a:endParaRPr lang="en-US" dirty="0">
              <a:solidFill>
                <a:srgbClr val="3B4A52"/>
              </a:solidFill>
            </a:endParaRPr>
          </a:p>
        </p:txBody>
      </p:sp>
      <p:sp>
        <p:nvSpPr>
          <p:cNvPr id="28" name="Textfeld 27">
            <a:extLst>
              <a:ext uri="{FF2B5EF4-FFF2-40B4-BE49-F238E27FC236}">
                <a16:creationId xmlns:a16="http://schemas.microsoft.com/office/drawing/2014/main" id="{907FB411-1FCC-C5B0-B186-C73A0DD8831B}"/>
              </a:ext>
            </a:extLst>
          </p:cNvPr>
          <p:cNvSpPr txBox="1"/>
          <p:nvPr/>
        </p:nvSpPr>
        <p:spPr>
          <a:xfrm>
            <a:off x="7258169" y="5247833"/>
            <a:ext cx="3639636" cy="646331"/>
          </a:xfrm>
          <a:prstGeom prst="rect">
            <a:avLst/>
          </a:prstGeom>
          <a:noFill/>
          <a:ln>
            <a:noFill/>
          </a:ln>
        </p:spPr>
        <p:txBody>
          <a:bodyPr wrap="square">
            <a:spAutoFit/>
          </a:bodyPr>
          <a:lstStyle/>
          <a:p>
            <a:r>
              <a:rPr lang="en-US" dirty="0">
                <a:solidFill>
                  <a:srgbClr val="3B4A52"/>
                </a:solidFill>
              </a:rPr>
              <a:t>t=0       01.1981 – 05.1992</a:t>
            </a:r>
          </a:p>
          <a:p>
            <a:r>
              <a:rPr lang="en-US" dirty="0">
                <a:solidFill>
                  <a:srgbClr val="3B4A52"/>
                </a:solidFill>
              </a:rPr>
              <a:t>t=1       06.1992 – 12.2015</a:t>
            </a:r>
          </a:p>
        </p:txBody>
      </p:sp>
      <p:sp>
        <p:nvSpPr>
          <p:cNvPr id="30" name="Textfeld 29">
            <a:extLst>
              <a:ext uri="{FF2B5EF4-FFF2-40B4-BE49-F238E27FC236}">
                <a16:creationId xmlns:a16="http://schemas.microsoft.com/office/drawing/2014/main" id="{F5C404D5-503A-BAD9-7E80-4379606B7A48}"/>
              </a:ext>
            </a:extLst>
          </p:cNvPr>
          <p:cNvSpPr txBox="1"/>
          <p:nvPr/>
        </p:nvSpPr>
        <p:spPr>
          <a:xfrm>
            <a:off x="3499546" y="6069678"/>
            <a:ext cx="6546497" cy="923330"/>
          </a:xfrm>
          <a:prstGeom prst="rect">
            <a:avLst/>
          </a:prstGeom>
          <a:noFill/>
        </p:spPr>
        <p:txBody>
          <a:bodyPr wrap="square">
            <a:spAutoFit/>
          </a:bodyPr>
          <a:lstStyle/>
          <a:p>
            <a:pPr algn="ctr"/>
            <a:r>
              <a:rPr lang="en-US" sz="1800" dirty="0">
                <a:solidFill>
                  <a:srgbClr val="6C7F85"/>
                </a:solidFill>
                <a:effectLst/>
              </a:rPr>
              <a:t>Comparison of the average temporal changes in pollution levels before and after the intervention in municipalities subject to the ANCL with those that were not. </a:t>
            </a:r>
            <a:endParaRPr lang="en-US" dirty="0">
              <a:solidFill>
                <a:srgbClr val="6C7F85"/>
              </a:solidFill>
            </a:endParaRPr>
          </a:p>
        </p:txBody>
      </p:sp>
    </p:spTree>
    <p:extLst>
      <p:ext uri="{BB962C8B-B14F-4D97-AF65-F5344CB8AC3E}">
        <p14:creationId xmlns:p14="http://schemas.microsoft.com/office/powerpoint/2010/main" val="172356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Method</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11" name="Textfeld 10">
            <a:extLst>
              <a:ext uri="{FF2B5EF4-FFF2-40B4-BE49-F238E27FC236}">
                <a16:creationId xmlns:a16="http://schemas.microsoft.com/office/drawing/2014/main" id="{1F4914DB-BEF2-0A7B-1C56-B7735FD30A1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15" name="Textfeld 14">
            <a:extLst>
              <a:ext uri="{FF2B5EF4-FFF2-40B4-BE49-F238E27FC236}">
                <a16:creationId xmlns:a16="http://schemas.microsoft.com/office/drawing/2014/main" id="{0939E90D-C954-AFBC-6971-CF04C8971DFE}"/>
              </a:ext>
            </a:extLst>
          </p:cNvPr>
          <p:cNvSpPr txBox="1"/>
          <p:nvPr/>
        </p:nvSpPr>
        <p:spPr>
          <a:xfrm>
            <a:off x="265684" y="906790"/>
            <a:ext cx="4736622" cy="400110"/>
          </a:xfrm>
          <a:prstGeom prst="rect">
            <a:avLst/>
          </a:prstGeom>
          <a:noFill/>
        </p:spPr>
        <p:txBody>
          <a:bodyPr wrap="square">
            <a:spAutoFit/>
          </a:bodyPr>
          <a:lstStyle/>
          <a:p>
            <a:r>
              <a:rPr lang="de-DE" sz="2000" b="1" err="1">
                <a:solidFill>
                  <a:srgbClr val="3B4A52"/>
                </a:solidFill>
              </a:rPr>
              <a:t>Difference</a:t>
            </a:r>
            <a:r>
              <a:rPr lang="de-DE" sz="2000" b="1">
                <a:solidFill>
                  <a:srgbClr val="3B4A52"/>
                </a:solidFill>
              </a:rPr>
              <a:t>-in-</a:t>
            </a:r>
            <a:r>
              <a:rPr lang="de-DE" sz="2000" b="1" err="1">
                <a:solidFill>
                  <a:srgbClr val="3B4A52"/>
                </a:solidFill>
              </a:rPr>
              <a:t>Differences</a:t>
            </a:r>
            <a:r>
              <a:rPr lang="de-DE" sz="2000" b="1">
                <a:solidFill>
                  <a:srgbClr val="3B4A52"/>
                </a:solidFill>
              </a:rPr>
              <a:t> - </a:t>
            </a:r>
            <a:r>
              <a:rPr lang="de-DE" sz="2000" b="1" err="1">
                <a:solidFill>
                  <a:srgbClr val="3B4A52"/>
                </a:solidFill>
              </a:rPr>
              <a:t>Identification</a:t>
            </a:r>
            <a:endParaRPr lang="de-US" sz="2000" b="1">
              <a:solidFill>
                <a:srgbClr val="3B4A52"/>
              </a:solidFill>
            </a:endParaRPr>
          </a:p>
        </p:txBody>
      </p:sp>
      <p:grpSp>
        <p:nvGrpSpPr>
          <p:cNvPr id="16" name="Gruppieren 15">
            <a:extLst>
              <a:ext uri="{FF2B5EF4-FFF2-40B4-BE49-F238E27FC236}">
                <a16:creationId xmlns:a16="http://schemas.microsoft.com/office/drawing/2014/main" id="{818E5578-425F-5B4A-C094-7F428B349B41}"/>
              </a:ext>
            </a:extLst>
          </p:cNvPr>
          <p:cNvGrpSpPr/>
          <p:nvPr/>
        </p:nvGrpSpPr>
        <p:grpSpPr>
          <a:xfrm>
            <a:off x="2459694" y="2534320"/>
            <a:ext cx="3152633" cy="3152633"/>
            <a:chOff x="2076806" y="2924776"/>
            <a:chExt cx="3152633" cy="3152633"/>
          </a:xfrm>
        </p:grpSpPr>
        <p:sp>
          <p:nvSpPr>
            <p:cNvPr id="17" name="Oval 16">
              <a:extLst>
                <a:ext uri="{FF2B5EF4-FFF2-40B4-BE49-F238E27FC236}">
                  <a16:creationId xmlns:a16="http://schemas.microsoft.com/office/drawing/2014/main" id="{CB098E8B-8504-92F7-288C-63D516833135}"/>
                </a:ext>
              </a:extLst>
            </p:cNvPr>
            <p:cNvSpPr/>
            <p:nvPr/>
          </p:nvSpPr>
          <p:spPr>
            <a:xfrm>
              <a:off x="2076806" y="2924776"/>
              <a:ext cx="3152633" cy="3152633"/>
            </a:xfrm>
            <a:prstGeom prst="ellipse">
              <a:avLst/>
            </a:prstGeom>
            <a:noFill/>
            <a:ln>
              <a:solidFill>
                <a:srgbClr val="3B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a:p>
          </p:txBody>
        </p:sp>
        <p:sp>
          <p:nvSpPr>
            <p:cNvPr id="18" name="Textfeld 17">
              <a:extLst>
                <a:ext uri="{FF2B5EF4-FFF2-40B4-BE49-F238E27FC236}">
                  <a16:creationId xmlns:a16="http://schemas.microsoft.com/office/drawing/2014/main" id="{FED2A005-2DEB-BE01-5D90-F7617E22D4DB}"/>
                </a:ext>
              </a:extLst>
            </p:cNvPr>
            <p:cNvSpPr txBox="1"/>
            <p:nvPr/>
          </p:nvSpPr>
          <p:spPr>
            <a:xfrm>
              <a:off x="2657937" y="3973634"/>
              <a:ext cx="2435248" cy="954107"/>
            </a:xfrm>
            <a:prstGeom prst="rect">
              <a:avLst/>
            </a:prstGeom>
            <a:noFill/>
            <a:ln>
              <a:noFill/>
            </a:ln>
          </p:spPr>
          <p:txBody>
            <a:bodyPr wrap="square">
              <a:spAutoFit/>
            </a:bodyPr>
            <a:lstStyle/>
            <a:p>
              <a:r>
                <a:rPr lang="en-US" sz="2800" dirty="0">
                  <a:solidFill>
                    <a:srgbClr val="3B4A52"/>
                  </a:solidFill>
                </a:rPr>
                <a:t>Requirement</a:t>
              </a:r>
              <a:r>
                <a:rPr lang="en-US" sz="2800" b="1" dirty="0">
                  <a:solidFill>
                    <a:srgbClr val="3B4A52"/>
                  </a:solidFill>
                </a:rPr>
                <a:t>: Parallel trend</a:t>
              </a:r>
            </a:p>
          </p:txBody>
        </p:sp>
      </p:grpSp>
      <p:grpSp>
        <p:nvGrpSpPr>
          <p:cNvPr id="23" name="Gruppieren 22">
            <a:extLst>
              <a:ext uri="{FF2B5EF4-FFF2-40B4-BE49-F238E27FC236}">
                <a16:creationId xmlns:a16="http://schemas.microsoft.com/office/drawing/2014/main" id="{2D36F8E9-315E-7F3B-19BB-8B93C9E0DDFB}"/>
              </a:ext>
            </a:extLst>
          </p:cNvPr>
          <p:cNvGrpSpPr/>
          <p:nvPr/>
        </p:nvGrpSpPr>
        <p:grpSpPr>
          <a:xfrm>
            <a:off x="6487224" y="2495912"/>
            <a:ext cx="5847689" cy="3424742"/>
            <a:chOff x="7126905" y="2495912"/>
            <a:chExt cx="5847689" cy="3424742"/>
          </a:xfrm>
        </p:grpSpPr>
        <p:pic>
          <p:nvPicPr>
            <p:cNvPr id="21" name="Grafik 20">
              <a:extLst>
                <a:ext uri="{FF2B5EF4-FFF2-40B4-BE49-F238E27FC236}">
                  <a16:creationId xmlns:a16="http://schemas.microsoft.com/office/drawing/2014/main" id="{368588BC-8310-C11C-DC93-AB8DCC9A827A}"/>
                </a:ext>
              </a:extLst>
            </p:cNvPr>
            <p:cNvPicPr>
              <a:picLocks noChangeAspect="1"/>
            </p:cNvPicPr>
            <p:nvPr/>
          </p:nvPicPr>
          <p:blipFill>
            <a:blip r:embed="rId3"/>
            <a:srcRect/>
            <a:stretch/>
          </p:blipFill>
          <p:spPr>
            <a:xfrm>
              <a:off x="7126905" y="2495912"/>
              <a:ext cx="5847689" cy="3424742"/>
            </a:xfrm>
            <a:prstGeom prst="rect">
              <a:avLst/>
            </a:prstGeom>
          </p:spPr>
        </p:pic>
        <p:sp>
          <p:nvSpPr>
            <p:cNvPr id="22" name="Rechteck 21">
              <a:extLst>
                <a:ext uri="{FF2B5EF4-FFF2-40B4-BE49-F238E27FC236}">
                  <a16:creationId xmlns:a16="http://schemas.microsoft.com/office/drawing/2014/main" id="{BE1933BA-7B1C-DD5E-B2A2-F471076D21CE}"/>
                </a:ext>
              </a:extLst>
            </p:cNvPr>
            <p:cNvSpPr/>
            <p:nvPr/>
          </p:nvSpPr>
          <p:spPr>
            <a:xfrm>
              <a:off x="7787993" y="3151125"/>
              <a:ext cx="1537253" cy="1041157"/>
            </a:xfrm>
            <a:prstGeom prst="rect">
              <a:avLst/>
            </a:prstGeom>
            <a:noFill/>
            <a:ln w="57150">
              <a:solidFill>
                <a:srgbClr val="3B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feld 23">
            <a:extLst>
              <a:ext uri="{FF2B5EF4-FFF2-40B4-BE49-F238E27FC236}">
                <a16:creationId xmlns:a16="http://schemas.microsoft.com/office/drawing/2014/main" id="{34CE7091-67C2-E85F-1221-5B63AC5D0A49}"/>
              </a:ext>
            </a:extLst>
          </p:cNvPr>
          <p:cNvSpPr txBox="1"/>
          <p:nvPr/>
        </p:nvSpPr>
        <p:spPr>
          <a:xfrm>
            <a:off x="6437884" y="6267020"/>
            <a:ext cx="4597166" cy="261610"/>
          </a:xfrm>
          <a:prstGeom prst="rect">
            <a:avLst/>
          </a:prstGeom>
          <a:noFill/>
        </p:spPr>
        <p:txBody>
          <a:bodyPr wrap="square">
            <a:spAutoFit/>
          </a:bodyPr>
          <a:lstStyle/>
          <a:p>
            <a:endParaRPr lang="de-DE" sz="1100" dirty="0">
              <a:latin typeface="Barlow" pitchFamily="2" charset="77"/>
            </a:endParaRPr>
          </a:p>
        </p:txBody>
      </p:sp>
    </p:spTree>
    <p:extLst>
      <p:ext uri="{BB962C8B-B14F-4D97-AF65-F5344CB8AC3E}">
        <p14:creationId xmlns:p14="http://schemas.microsoft.com/office/powerpoint/2010/main" val="127681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65790"/>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Method</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11" name="Textfeld 10">
            <a:extLst>
              <a:ext uri="{FF2B5EF4-FFF2-40B4-BE49-F238E27FC236}">
                <a16:creationId xmlns:a16="http://schemas.microsoft.com/office/drawing/2014/main" id="{1F4914DB-BEF2-0A7B-1C56-B7735FD30A1E}"/>
              </a:ext>
            </a:extLst>
          </p:cNvPr>
          <p:cNvSpPr txBox="1"/>
          <p:nvPr/>
        </p:nvSpPr>
        <p:spPr>
          <a:xfrm>
            <a:off x="0" y="6891202"/>
            <a:ext cx="2262188" cy="261610"/>
          </a:xfrm>
          <a:prstGeom prst="rect">
            <a:avLst/>
          </a:prstGeom>
          <a:noFill/>
        </p:spPr>
        <p:txBody>
          <a:bodyPr wrap="square">
            <a:spAutoFit/>
          </a:bodyPr>
          <a:lstStyle/>
          <a:p>
            <a:r>
              <a:rPr lang="de-DE" sz="1100" dirty="0">
                <a:solidFill>
                  <a:srgbClr val="3B4A52"/>
                </a:solidFill>
                <a:latin typeface="Barlow" pitchFamily="2" charset="77"/>
              </a:rPr>
              <a:t>Natural Experiments </a:t>
            </a:r>
            <a:r>
              <a:rPr lang="de-DE" sz="1100" dirty="0" err="1">
                <a:solidFill>
                  <a:srgbClr val="3B4A52"/>
                </a:solidFill>
                <a:latin typeface="Barlow" pitchFamily="2" charset="77"/>
              </a:rPr>
              <a:t>Using</a:t>
            </a:r>
            <a:r>
              <a:rPr lang="de-DE" sz="1100" dirty="0">
                <a:solidFill>
                  <a:srgbClr val="3B4A52"/>
                </a:solidFill>
                <a:latin typeface="Barlow" pitchFamily="2" charset="77"/>
              </a:rPr>
              <a:t> R </a:t>
            </a:r>
            <a:endParaRPr lang="de-US" sz="400" dirty="0">
              <a:latin typeface="Barlow" pitchFamily="2" charset="77"/>
            </a:endParaRPr>
          </a:p>
        </p:txBody>
      </p:sp>
      <p:sp>
        <p:nvSpPr>
          <p:cNvPr id="15" name="Textfeld 14">
            <a:extLst>
              <a:ext uri="{FF2B5EF4-FFF2-40B4-BE49-F238E27FC236}">
                <a16:creationId xmlns:a16="http://schemas.microsoft.com/office/drawing/2014/main" id="{0939E90D-C954-AFBC-6971-CF04C8971DFE}"/>
              </a:ext>
            </a:extLst>
          </p:cNvPr>
          <p:cNvSpPr txBox="1"/>
          <p:nvPr/>
        </p:nvSpPr>
        <p:spPr>
          <a:xfrm>
            <a:off x="265684" y="906790"/>
            <a:ext cx="4736622" cy="400110"/>
          </a:xfrm>
          <a:prstGeom prst="rect">
            <a:avLst/>
          </a:prstGeom>
          <a:noFill/>
        </p:spPr>
        <p:txBody>
          <a:bodyPr wrap="square">
            <a:spAutoFit/>
          </a:bodyPr>
          <a:lstStyle/>
          <a:p>
            <a:r>
              <a:rPr lang="de-DE" sz="2000" b="1" dirty="0" err="1">
                <a:solidFill>
                  <a:srgbClr val="3B4A52"/>
                </a:solidFill>
              </a:rPr>
              <a:t>Difference</a:t>
            </a:r>
            <a:r>
              <a:rPr lang="de-DE" sz="2000" b="1" dirty="0">
                <a:solidFill>
                  <a:srgbClr val="3B4A52"/>
                </a:solidFill>
              </a:rPr>
              <a:t>-in-</a:t>
            </a:r>
            <a:r>
              <a:rPr lang="de-DE" sz="2000" b="1" dirty="0" err="1">
                <a:solidFill>
                  <a:srgbClr val="3B4A52"/>
                </a:solidFill>
              </a:rPr>
              <a:t>Differences</a:t>
            </a:r>
            <a:r>
              <a:rPr lang="de-DE" sz="2000" b="1" dirty="0">
                <a:solidFill>
                  <a:srgbClr val="3B4A52"/>
                </a:solidFill>
              </a:rPr>
              <a:t> - </a:t>
            </a:r>
            <a:r>
              <a:rPr lang="de-DE" sz="2000" b="1" dirty="0" err="1">
                <a:solidFill>
                  <a:srgbClr val="3B4A52"/>
                </a:solidFill>
              </a:rPr>
              <a:t>Estimators</a:t>
            </a:r>
            <a:endParaRPr lang="de-US" sz="2000" b="1" dirty="0">
              <a:solidFill>
                <a:srgbClr val="3B4A52"/>
              </a:solidFill>
            </a:endParaRPr>
          </a:p>
        </p:txBody>
      </p:sp>
      <p:pic>
        <p:nvPicPr>
          <p:cNvPr id="5" name="Grafik 4">
            <a:extLst>
              <a:ext uri="{FF2B5EF4-FFF2-40B4-BE49-F238E27FC236}">
                <a16:creationId xmlns:a16="http://schemas.microsoft.com/office/drawing/2014/main" id="{5B40F04F-7F34-668C-E84C-89AD530F20E4}"/>
              </a:ext>
            </a:extLst>
          </p:cNvPr>
          <p:cNvPicPr>
            <a:picLocks noChangeAspect="1"/>
          </p:cNvPicPr>
          <p:nvPr/>
        </p:nvPicPr>
        <p:blipFill>
          <a:blip r:embed="rId3">
            <a:clrChange>
              <a:clrFrom>
                <a:srgbClr val="FFFFFF"/>
              </a:clrFrom>
              <a:clrTo>
                <a:srgbClr val="FFFFFF">
                  <a:alpha val="0"/>
                </a:srgbClr>
              </a:clrTo>
            </a:clrChange>
            <a:duotone>
              <a:prstClr val="black"/>
              <a:schemeClr val="accent1">
                <a:tint val="45000"/>
                <a:satMod val="400000"/>
              </a:schemeClr>
            </a:duotone>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823536" y="2183420"/>
            <a:ext cx="5748042" cy="3397542"/>
          </a:xfrm>
          <a:prstGeom prst="rect">
            <a:avLst/>
          </a:prstGeom>
        </p:spPr>
      </p:pic>
      <p:graphicFrame>
        <p:nvGraphicFramePr>
          <p:cNvPr id="7" name="Tabelle 12">
            <a:extLst>
              <a:ext uri="{FF2B5EF4-FFF2-40B4-BE49-F238E27FC236}">
                <a16:creationId xmlns:a16="http://schemas.microsoft.com/office/drawing/2014/main" id="{BAFA95E9-3395-BCBE-9341-9FFA237AFBFA}"/>
              </a:ext>
            </a:extLst>
          </p:cNvPr>
          <p:cNvGraphicFramePr>
            <a:graphicFrameLocks noGrp="1"/>
          </p:cNvGraphicFramePr>
          <p:nvPr>
            <p:extLst>
              <p:ext uri="{D42A27DB-BD31-4B8C-83A1-F6EECF244321}">
                <p14:modId xmlns:p14="http://schemas.microsoft.com/office/powerpoint/2010/main" val="3256068197"/>
              </p:ext>
            </p:extLst>
          </p:nvPr>
        </p:nvGraphicFramePr>
        <p:xfrm>
          <a:off x="7530389" y="2158464"/>
          <a:ext cx="4395928" cy="4177149"/>
        </p:xfrm>
        <a:graphic>
          <a:graphicData uri="http://schemas.openxmlformats.org/drawingml/2006/table">
            <a:tbl>
              <a:tblPr firstRow="1" bandRow="1">
                <a:tableStyleId>{F5AB1C69-6EDB-4FF4-983F-18BD219EF322}</a:tableStyleId>
              </a:tblPr>
              <a:tblGrid>
                <a:gridCol w="643743">
                  <a:extLst>
                    <a:ext uri="{9D8B030D-6E8A-4147-A177-3AD203B41FA5}">
                      <a16:colId xmlns:a16="http://schemas.microsoft.com/office/drawing/2014/main" val="2805770405"/>
                    </a:ext>
                  </a:extLst>
                </a:gridCol>
                <a:gridCol w="3752185">
                  <a:extLst>
                    <a:ext uri="{9D8B030D-6E8A-4147-A177-3AD203B41FA5}">
                      <a16:colId xmlns:a16="http://schemas.microsoft.com/office/drawing/2014/main" val="784198482"/>
                    </a:ext>
                  </a:extLst>
                </a:gridCol>
              </a:tblGrid>
              <a:tr h="297701">
                <a:tc>
                  <a:txBody>
                    <a:bodyPr/>
                    <a:lstStyle/>
                    <a:p>
                      <a:r>
                        <a:rPr lang="de-US" sz="1200" dirty="0">
                          <a:latin typeface="+mn-lt"/>
                        </a:rPr>
                        <a:t>Variables</a:t>
                      </a:r>
                    </a:p>
                  </a:txBody>
                  <a:tcPr>
                    <a:solidFill>
                      <a:srgbClr val="AEBABD"/>
                    </a:solidFill>
                  </a:tcPr>
                </a:tc>
                <a:tc>
                  <a:txBody>
                    <a:bodyPr/>
                    <a:lstStyle/>
                    <a:p>
                      <a:r>
                        <a:rPr lang="de-US" sz="1200" dirty="0">
                          <a:latin typeface="+mn-lt"/>
                        </a:rPr>
                        <a:t>Description</a:t>
                      </a:r>
                    </a:p>
                  </a:txBody>
                  <a:tcPr>
                    <a:solidFill>
                      <a:srgbClr val="AEBABD"/>
                    </a:solidFill>
                  </a:tcPr>
                </a:tc>
                <a:extLst>
                  <a:ext uri="{0D108BD9-81ED-4DB2-BD59-A6C34878D82A}">
                    <a16:rowId xmlns:a16="http://schemas.microsoft.com/office/drawing/2014/main" val="1747608936"/>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err="1">
                          <a:ln>
                            <a:noFill/>
                          </a:ln>
                          <a:solidFill>
                            <a:prstClr val="black"/>
                          </a:solidFill>
                          <a:effectLst/>
                          <a:uLnTx/>
                          <a:uFillTx/>
                          <a:latin typeface="+mn-lt"/>
                          <a:ea typeface="+mn-ea"/>
                          <a:cs typeface="+mn-cs"/>
                        </a:rPr>
                        <a:t>N</a:t>
                      </a:r>
                      <a:r>
                        <a:rPr kumimoji="0" lang="en-US" sz="1200" b="0" i="0" u="none" strike="noStrike" kern="1200" cap="none" spc="0" normalizeH="0" baseline="-25000" noProof="0" dirty="0" err="1">
                          <a:ln>
                            <a:noFill/>
                          </a:ln>
                          <a:solidFill>
                            <a:prstClr val="black"/>
                          </a:solidFill>
                          <a:effectLst/>
                          <a:uLnTx/>
                          <a:uFillTx/>
                          <a:latin typeface="+mn-lt"/>
                          <a:ea typeface="+mn-ea"/>
                          <a:cs typeface="+mn-cs"/>
                        </a:rPr>
                        <a:t>m,t</a:t>
                      </a:r>
                      <a:r>
                        <a:rPr kumimoji="0" lang="en-US" sz="1200" b="0" i="0" u="none" strike="noStrike" kern="1200" cap="none" spc="0" normalizeH="0" baseline="-25000" noProof="0" dirty="0">
                          <a:ln>
                            <a:noFill/>
                          </a:ln>
                          <a:solidFill>
                            <a:prstClr val="black"/>
                          </a:solidFill>
                          <a:effectLst/>
                          <a:uLnTx/>
                          <a:uFillTx/>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dk1"/>
                          </a:solidFill>
                          <a:effectLst/>
                          <a:latin typeface="+mn-lt"/>
                          <a:ea typeface="+mn-ea"/>
                          <a:cs typeface="+mn-cs"/>
                        </a:rPr>
                        <a:t>represents the log of the monthly mean ambient concentration of NO</a:t>
                      </a:r>
                      <a:r>
                        <a:rPr lang="en-US" sz="1200" kern="1200" baseline="-25000" noProof="0" dirty="0">
                          <a:solidFill>
                            <a:schemeClr val="dk1"/>
                          </a:solidFill>
                          <a:effectLst/>
                          <a:latin typeface="+mn-lt"/>
                          <a:ea typeface="+mn-ea"/>
                          <a:cs typeface="+mn-cs"/>
                        </a:rPr>
                        <a:t>2 </a:t>
                      </a:r>
                    </a:p>
                  </a:txBody>
                  <a:tcPr/>
                </a:tc>
                <a:extLst>
                  <a:ext uri="{0D108BD9-81ED-4DB2-BD59-A6C34878D82A}">
                    <a16:rowId xmlns:a16="http://schemas.microsoft.com/office/drawing/2014/main" val="987900851"/>
                  </a:ext>
                </a:extLst>
              </a:tr>
              <a:tr h="297701">
                <a:tc>
                  <a:txBody>
                    <a:bodyPr/>
                    <a:lstStyle/>
                    <a:p>
                      <a:pPr>
                        <a:buFont typeface="Arial" panose="020B0604020202020204" pitchFamily="34" charset="0"/>
                        <a:buNone/>
                      </a:pPr>
                      <a:r>
                        <a:rPr lang="en-US" sz="1200" noProof="0" dirty="0">
                          <a:effectLst/>
                          <a:latin typeface="+mn-lt"/>
                        </a:rPr>
                        <a:t>β</a:t>
                      </a:r>
                      <a:r>
                        <a:rPr lang="en-US" sz="1200" baseline="-25000" noProof="0" dirty="0">
                          <a:effectLst/>
                          <a:latin typeface="+mn-lt"/>
                        </a:rPr>
                        <a:t>year</a:t>
                      </a:r>
                      <a:r>
                        <a:rPr lang="en-US" sz="1200" noProof="0" dirty="0">
                          <a:effectLst/>
                          <a:latin typeface="+mn-lt"/>
                        </a:rPr>
                        <a:t> </a:t>
                      </a:r>
                    </a:p>
                  </a:txBody>
                  <a:tcPr/>
                </a:tc>
                <a:tc>
                  <a:txBody>
                    <a:bodyPr/>
                    <a:lstStyle/>
                    <a:p>
                      <a:pPr>
                        <a:buFont typeface="Arial" panose="020B0604020202020204" pitchFamily="34" charset="0"/>
                        <a:buNone/>
                      </a:pPr>
                      <a:r>
                        <a:rPr lang="en-US" sz="1200" noProof="0" dirty="0">
                          <a:effectLst/>
                          <a:latin typeface="+mn-lt"/>
                        </a:rPr>
                        <a:t>change in </a:t>
                      </a:r>
                      <a:r>
                        <a:rPr lang="en-US" sz="1200" kern="1200" noProof="0" dirty="0">
                          <a:solidFill>
                            <a:schemeClr val="dk1"/>
                          </a:solidFill>
                          <a:effectLst/>
                          <a:latin typeface="+mn-lt"/>
                          <a:ea typeface="+mn-ea"/>
                          <a:cs typeface="+mn-cs"/>
                        </a:rPr>
                        <a:t>NO</a:t>
                      </a:r>
                      <a:r>
                        <a:rPr lang="en-US" sz="1200" kern="1200" baseline="-25000" noProof="0" dirty="0">
                          <a:solidFill>
                            <a:schemeClr val="dk1"/>
                          </a:solidFill>
                          <a:effectLst/>
                          <a:latin typeface="+mn-lt"/>
                          <a:ea typeface="+mn-ea"/>
                          <a:cs typeface="+mn-cs"/>
                        </a:rPr>
                        <a:t>2 </a:t>
                      </a:r>
                      <a:r>
                        <a:rPr lang="en-US" sz="1200" noProof="0" dirty="0">
                          <a:effectLst/>
                          <a:latin typeface="+mn-lt"/>
                        </a:rPr>
                        <a:t> concentrations pre-intervention vs post-intervention period in comparison to the control group </a:t>
                      </a:r>
                    </a:p>
                  </a:txBody>
                  <a:tcPr/>
                </a:tc>
                <a:extLst>
                  <a:ext uri="{0D108BD9-81ED-4DB2-BD59-A6C34878D82A}">
                    <a16:rowId xmlns:a16="http://schemas.microsoft.com/office/drawing/2014/main" val="719025935"/>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m </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Pollution monitor</a:t>
                      </a:r>
                    </a:p>
                  </a:txBody>
                  <a:tcPr/>
                </a:tc>
                <a:extLst>
                  <a:ext uri="{0D108BD9-81ED-4DB2-BD59-A6C34878D82A}">
                    <a16:rowId xmlns:a16="http://schemas.microsoft.com/office/drawing/2014/main" val="818664770"/>
                  </a:ext>
                </a:extLst>
              </a:tr>
              <a:tr h="496168">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month</a:t>
                      </a:r>
                    </a:p>
                  </a:txBody>
                  <a:tcPr/>
                </a:tc>
                <a:extLst>
                  <a:ext uri="{0D108BD9-81ED-4DB2-BD59-A6C34878D82A}">
                    <a16:rowId xmlns:a16="http://schemas.microsoft.com/office/drawing/2014/main" val="3360547597"/>
                  </a:ext>
                </a:extLst>
              </a:tr>
              <a:tr h="496168">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noProof="0" dirty="0">
                          <a:solidFill>
                            <a:schemeClr val="dk1"/>
                          </a:solidFill>
                          <a:effectLst/>
                          <a:latin typeface="+mn-lt"/>
                          <a:ea typeface="+mn-ea"/>
                          <a:cs typeface="+mn-cs"/>
                        </a:rPr>
                        <a:t>vector of weather conditions (temperature, precipitation, sunlight duration, snowfall, wind, and cloud cover) as well as monitor-specific time trends </a:t>
                      </a:r>
                    </a:p>
                  </a:txBody>
                  <a:tcPr/>
                </a:tc>
                <a:extLst>
                  <a:ext uri="{0D108BD9-81ED-4DB2-BD59-A6C34878D82A}">
                    <a16:rowId xmlns:a16="http://schemas.microsoft.com/office/drawing/2014/main" val="4258506609"/>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θ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noProof="0" dirty="0">
                          <a:solidFill>
                            <a:schemeClr val="dk1"/>
                          </a:solidFill>
                          <a:effectLst/>
                          <a:latin typeface="+mn-lt"/>
                          <a:ea typeface="+mn-ea"/>
                          <a:cs typeface="+mn-cs"/>
                        </a:rPr>
                        <a:t>monitor fixed effects (</a:t>
                      </a:r>
                      <a:r>
                        <a:rPr lang="en-US" sz="1200" kern="1200" noProof="0" dirty="0" err="1">
                          <a:solidFill>
                            <a:schemeClr val="dk1"/>
                          </a:solidFill>
                          <a:effectLst/>
                          <a:latin typeface="+mn-lt"/>
                          <a:ea typeface="+mn-ea"/>
                          <a:cs typeface="+mn-cs"/>
                        </a:rPr>
                        <a:t>c_code</a:t>
                      </a:r>
                      <a:r>
                        <a:rPr lang="en-US" sz="1200" kern="1200" noProof="0" dirty="0">
                          <a:solidFill>
                            <a:schemeClr val="dk1"/>
                          </a:solidFill>
                          <a:effectLst/>
                          <a:latin typeface="+mn-lt"/>
                          <a:ea typeface="+mn-ea"/>
                          <a:cs typeface="+mn-cs"/>
                        </a:rPr>
                        <a:t>) that account for time-invariant factors relevant to pollution level (e.g., location) </a:t>
                      </a:r>
                    </a:p>
                  </a:txBody>
                  <a:tcPr/>
                </a:tc>
                <a:extLst>
                  <a:ext uri="{0D108BD9-81ED-4DB2-BD59-A6C34878D82A}">
                    <a16:rowId xmlns:a16="http://schemas.microsoft.com/office/drawing/2014/main" val="4014570549"/>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γ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noProof="0" dirty="0">
                          <a:solidFill>
                            <a:schemeClr val="dk1"/>
                          </a:solidFill>
                          <a:effectLst/>
                          <a:latin typeface="+mn-lt"/>
                          <a:ea typeface="+mn-ea"/>
                          <a:cs typeface="+mn-cs"/>
                        </a:rPr>
                        <a:t>extracted month-of-year fixed effect to control for any national-level monthly changes </a:t>
                      </a:r>
                    </a:p>
                  </a:txBody>
                  <a:tcPr/>
                </a:tc>
                <a:extLst>
                  <a:ext uri="{0D108BD9-81ED-4DB2-BD59-A6C34878D82A}">
                    <a16:rowId xmlns:a16="http://schemas.microsoft.com/office/drawing/2014/main" val="418076970"/>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ε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noProof="0" dirty="0">
                          <a:solidFill>
                            <a:schemeClr val="dk1"/>
                          </a:solidFill>
                          <a:effectLst/>
                          <a:latin typeface="+mn-lt"/>
                          <a:ea typeface="+mn-ea"/>
                          <a:cs typeface="+mn-cs"/>
                        </a:rPr>
                        <a:t>error term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745058195"/>
                  </a:ext>
                </a:extLst>
              </a:tr>
            </a:tbl>
          </a:graphicData>
        </a:graphic>
      </p:graphicFrame>
    </p:spTree>
    <p:extLst>
      <p:ext uri="{BB962C8B-B14F-4D97-AF65-F5344CB8AC3E}">
        <p14:creationId xmlns:p14="http://schemas.microsoft.com/office/powerpoint/2010/main" val="2832535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Descriptive Statistics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636E6538-CE43-DA17-656D-797F740113F6}"/>
              </a:ext>
            </a:extLst>
          </p:cNvPr>
          <p:cNvSpPr txBox="1"/>
          <p:nvPr/>
        </p:nvSpPr>
        <p:spPr>
          <a:xfrm>
            <a:off x="2623187" y="2270125"/>
            <a:ext cx="9303129" cy="1200329"/>
          </a:xfrm>
          <a:prstGeom prst="rect">
            <a:avLst/>
          </a:prstGeom>
          <a:noFill/>
        </p:spPr>
        <p:txBody>
          <a:bodyPr wrap="square">
            <a:spAutoFit/>
          </a:bodyPr>
          <a:lstStyle/>
          <a:p>
            <a:pPr marL="342900" indent="-342900">
              <a:buFont typeface="+mj-lt"/>
              <a:buAutoNum type="arabicPeriod"/>
            </a:pPr>
            <a:r>
              <a:rPr lang="en-US" dirty="0"/>
              <a:t>Convert the absolute number of months into a date format</a:t>
            </a:r>
          </a:p>
          <a:p>
            <a:pPr marL="342900" indent="-342900">
              <a:buFont typeface="+mj-lt"/>
              <a:buAutoNum type="arabicPeriod"/>
            </a:pPr>
            <a:r>
              <a:rPr lang="en-US" dirty="0"/>
              <a:t>Get the actual values for the the provided log of the monthly and hourly ambient concentration of NO2 </a:t>
            </a:r>
          </a:p>
          <a:p>
            <a:pPr marL="342900" indent="-342900">
              <a:buFont typeface="+mj-lt"/>
              <a:buAutoNum type="arabicPeriod"/>
            </a:pPr>
            <a:r>
              <a:rPr lang="en-US" dirty="0"/>
              <a:t>Extract the month and year of the dates for a later fixed-effects feature</a:t>
            </a:r>
          </a:p>
        </p:txBody>
      </p:sp>
      <p:sp>
        <p:nvSpPr>
          <p:cNvPr id="11" name="Textfeld 10">
            <a:extLst>
              <a:ext uri="{FF2B5EF4-FFF2-40B4-BE49-F238E27FC236}">
                <a16:creationId xmlns:a16="http://schemas.microsoft.com/office/drawing/2014/main" id="{1F4914DB-BEF2-0A7B-1C56-B7735FD30A1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5" name="Textfeld 4">
            <a:extLst>
              <a:ext uri="{FF2B5EF4-FFF2-40B4-BE49-F238E27FC236}">
                <a16:creationId xmlns:a16="http://schemas.microsoft.com/office/drawing/2014/main" id="{6683B304-9A48-6B75-0AD7-073062067868}"/>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Pre-Processing</a:t>
            </a:r>
          </a:p>
        </p:txBody>
      </p:sp>
      <p:sp>
        <p:nvSpPr>
          <p:cNvPr id="12" name="Textfeld 11">
            <a:extLst>
              <a:ext uri="{FF2B5EF4-FFF2-40B4-BE49-F238E27FC236}">
                <a16:creationId xmlns:a16="http://schemas.microsoft.com/office/drawing/2014/main" id="{874CE51F-FA16-DE6B-4007-94CDC44E763C}"/>
              </a:ext>
            </a:extLst>
          </p:cNvPr>
          <p:cNvSpPr txBox="1"/>
          <p:nvPr/>
        </p:nvSpPr>
        <p:spPr>
          <a:xfrm>
            <a:off x="14133740" y="2355543"/>
            <a:ext cx="9364661" cy="2492990"/>
          </a:xfrm>
          <a:prstGeom prst="rect">
            <a:avLst/>
          </a:prstGeom>
          <a:noFill/>
        </p:spPr>
        <p:txBody>
          <a:bodyPr wrap="square">
            <a:spAutoFit/>
          </a:bodyPr>
          <a:lstStyle/>
          <a:p>
            <a:r>
              <a:rPr lang="de-DE" sz="1200" b="0" noProof="1">
                <a:solidFill>
                  <a:srgbClr val="333333"/>
                </a:solidFill>
                <a:effectLst/>
                <a:latin typeface="Menlo" panose="020B0609030804020204" pitchFamily="49" charset="0"/>
              </a:rPr>
              <a:t>df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read</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csv</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data/nishitateno_burke_2020.csv</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sep</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first_date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a:t>
            </a:r>
            <a:r>
              <a:rPr lang="de-DE" sz="1200" b="0" noProof="1">
                <a:solidFill>
                  <a:srgbClr val="4B69C6"/>
                </a:solidFill>
                <a:effectLst/>
                <a:latin typeface="Menlo" panose="020B0609030804020204" pitchFamily="49" charset="0"/>
              </a:rPr>
              <a:t>as</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Date</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1981-01-01</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last_date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a:t>
            </a:r>
            <a:r>
              <a:rPr lang="de-DE" sz="1200" b="0" noProof="1">
                <a:solidFill>
                  <a:srgbClr val="4B69C6"/>
                </a:solidFill>
                <a:effectLst/>
                <a:latin typeface="Menlo" panose="020B0609030804020204" pitchFamily="49" charset="0"/>
              </a:rPr>
              <a:t>as</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Date</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2015-12-01</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dates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data</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frame</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7A3E9D"/>
                </a:solidFill>
                <a:effectLst/>
                <a:latin typeface="Menlo" panose="020B0609030804020204" pitchFamily="49" charset="0"/>
              </a:rPr>
              <a:t>y_date</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seq</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first_date</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last_date</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by</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month</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7A3E9D"/>
                </a:solidFill>
                <a:effectLst/>
                <a:latin typeface="Menlo" panose="020B0609030804020204" pitchFamily="49" charset="0"/>
              </a:rPr>
              <a:t>y_month</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seq</a:t>
            </a:r>
            <a:r>
              <a:rPr lang="de-DE" sz="1200" b="0" noProof="1">
                <a:solidFill>
                  <a:srgbClr val="777777"/>
                </a:solidFill>
                <a:effectLst/>
                <a:latin typeface="Menlo" panose="020B0609030804020204" pitchFamily="49" charset="0"/>
              </a:rPr>
              <a:t>(</a:t>
            </a:r>
            <a:r>
              <a:rPr lang="de-DE" sz="1200" b="0" noProof="1">
                <a:solidFill>
                  <a:srgbClr val="9C5D27"/>
                </a:solidFill>
                <a:effectLst/>
                <a:latin typeface="Menlo" panose="020B0609030804020204" pitchFamily="49" charset="0"/>
              </a:rPr>
              <a:t>252</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9C5D27"/>
                </a:solidFill>
                <a:effectLst/>
                <a:latin typeface="Menlo" panose="020B0609030804020204" pitchFamily="49" charset="0"/>
              </a:rPr>
              <a:t>671</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by</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9C5D27"/>
                </a:solidFill>
                <a:effectLst/>
                <a:latin typeface="Menlo" panose="020B0609030804020204" pitchFamily="49" charset="0"/>
              </a:rPr>
              <a:t>1</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df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merge</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dates</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df</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by</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y_month</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1" noProof="1">
                <a:solidFill>
                  <a:srgbClr val="AA3731"/>
                </a:solidFill>
                <a:effectLst/>
                <a:latin typeface="Menlo" panose="020B0609030804020204" pitchFamily="49" charset="0"/>
              </a:rPr>
              <a:t>all</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x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9C5D27"/>
                </a:solidFill>
                <a:effectLst/>
                <a:latin typeface="Menlo" panose="020B0609030804020204" pitchFamily="49" charset="0"/>
              </a:rPr>
              <a:t>TRUE</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i="1" noProof="1">
                <a:solidFill>
                  <a:srgbClr val="AAAAAA"/>
                </a:solidFill>
                <a:effectLst/>
                <a:latin typeface="Menlo" panose="020B0609030804020204" pitchFamily="49" charset="0"/>
              </a:rPr>
              <a:t># get the actual value from the log of lnaverage_ndd df$average_ndd &lt;- exp(df$lnaverage_ndd) %&gt;% round(2) # get the actual value from the log of lnhmax_ndd df$max_ndd &lt;- exp(df$lnhmax_ndd) %&gt;% round(2)</a:t>
            </a:r>
            <a:endParaRPr lang="de-DE" sz="1200" b="0" noProof="1">
              <a:solidFill>
                <a:srgbClr val="333333"/>
              </a:solidFill>
              <a:effectLst/>
              <a:latin typeface="Menlo" panose="020B0609030804020204" pitchFamily="49" charset="0"/>
            </a:endParaRPr>
          </a:p>
          <a:p>
            <a:r>
              <a:rPr lang="de-DE" sz="1200" b="0" i="1" noProof="1">
                <a:solidFill>
                  <a:srgbClr val="AAAAAA"/>
                </a:solidFill>
                <a:effectLst/>
                <a:latin typeface="Menlo" panose="020B0609030804020204" pitchFamily="49" charset="0"/>
              </a:rPr>
              <a:t># add month and year column variables for fixed effects</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df</a:t>
            </a:r>
            <a:r>
              <a:rPr lang="de-DE" sz="1200" b="0" noProof="1">
                <a:solidFill>
                  <a:srgbClr val="660000"/>
                </a:solidFill>
                <a:effectLst/>
                <a:latin typeface="Menlo" panose="020B0609030804020204" pitchFamily="49" charset="0"/>
              </a:rPr>
              <a:t>$</a:t>
            </a:r>
            <a:r>
              <a:rPr lang="de-DE" sz="1200" b="0" noProof="1">
                <a:solidFill>
                  <a:srgbClr val="333333"/>
                </a:solidFill>
                <a:effectLst/>
                <a:latin typeface="Menlo" panose="020B0609030804020204" pitchFamily="49" charset="0"/>
              </a:rPr>
              <a:t>month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month</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df</a:t>
            </a:r>
            <a:r>
              <a:rPr lang="de-DE" sz="1200" b="0" noProof="1">
                <a:solidFill>
                  <a:srgbClr val="660000"/>
                </a:solidFill>
                <a:effectLst/>
                <a:latin typeface="Menlo" panose="020B0609030804020204" pitchFamily="49" charset="0"/>
              </a:rPr>
              <a:t>$</a:t>
            </a:r>
            <a:r>
              <a:rPr lang="de-DE" sz="1200" b="0" noProof="1">
                <a:solidFill>
                  <a:srgbClr val="333333"/>
                </a:solidFill>
                <a:effectLst/>
                <a:latin typeface="Menlo" panose="020B0609030804020204" pitchFamily="49" charset="0"/>
              </a:rPr>
              <a:t>y_date</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df</a:t>
            </a:r>
            <a:r>
              <a:rPr lang="de-DE" sz="1200" b="0" noProof="1">
                <a:solidFill>
                  <a:srgbClr val="660000"/>
                </a:solidFill>
                <a:effectLst/>
                <a:latin typeface="Menlo" panose="020B0609030804020204" pitchFamily="49" charset="0"/>
              </a:rPr>
              <a:t>$</a:t>
            </a:r>
            <a:r>
              <a:rPr lang="de-DE" sz="1200" b="0" noProof="1">
                <a:solidFill>
                  <a:srgbClr val="333333"/>
                </a:solidFill>
                <a:effectLst/>
                <a:latin typeface="Menlo" panose="020B0609030804020204" pitchFamily="49" charset="0"/>
              </a:rPr>
              <a:t>year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year</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df</a:t>
            </a:r>
            <a:r>
              <a:rPr lang="de-DE" sz="1200" b="0" noProof="1">
                <a:solidFill>
                  <a:srgbClr val="660000"/>
                </a:solidFill>
                <a:effectLst/>
                <a:latin typeface="Menlo" panose="020B0609030804020204" pitchFamily="49" charset="0"/>
              </a:rPr>
              <a:t>$</a:t>
            </a:r>
            <a:r>
              <a:rPr lang="de-DE" sz="1200" b="0" noProof="1">
                <a:solidFill>
                  <a:srgbClr val="333333"/>
                </a:solidFill>
                <a:effectLst/>
                <a:latin typeface="Menlo" panose="020B0609030804020204" pitchFamily="49" charset="0"/>
              </a:rPr>
              <a:t>y_date</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53295327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2628</Words>
  <Application>Microsoft Macintosh PowerPoint</Application>
  <PresentationFormat>Breitbild</PresentationFormat>
  <Paragraphs>266</Paragraphs>
  <Slides>16</Slides>
  <Notes>16</Notes>
  <HiddenSlides>0</HiddenSlides>
  <MMClips>0</MMClips>
  <ScaleCrop>false</ScaleCrop>
  <HeadingPairs>
    <vt:vector size="8" baseType="variant">
      <vt:variant>
        <vt:lpstr>Verwendete Schriftarten</vt:lpstr>
      </vt:variant>
      <vt:variant>
        <vt:i4>8</vt:i4>
      </vt:variant>
      <vt:variant>
        <vt:lpstr>Design</vt:lpstr>
      </vt:variant>
      <vt:variant>
        <vt:i4>1</vt:i4>
      </vt:variant>
      <vt:variant>
        <vt:lpstr>Folientitel</vt:lpstr>
      </vt:variant>
      <vt:variant>
        <vt:i4>16</vt:i4>
      </vt:variant>
      <vt:variant>
        <vt:lpstr>Zielgruppenorientierte Präsentationen</vt:lpstr>
      </vt:variant>
      <vt:variant>
        <vt:i4>1</vt:i4>
      </vt:variant>
    </vt:vector>
  </HeadingPairs>
  <TitlesOfParts>
    <vt:vector size="26" baseType="lpstr">
      <vt:lpstr>Arial</vt:lpstr>
      <vt:lpstr>Barlow</vt:lpstr>
      <vt:lpstr>Calibri</vt:lpstr>
      <vt:lpstr>Calibri Light</vt:lpstr>
      <vt:lpstr>LMRoman12</vt:lpstr>
      <vt:lpstr>Menlo</vt:lpstr>
      <vt:lpstr>Open Sans</vt:lpstr>
      <vt:lpstr>Söhne</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vt:lpstr>
      <vt:lpstr>^</vt:lpstr>
      <vt:lpstr>Zielpräsentation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Michelle Koch</dc:creator>
  <cp:lastModifiedBy>Koch Michelle HSLU W</cp:lastModifiedBy>
  <cp:revision>59</cp:revision>
  <cp:lastPrinted>2023-02-28T09:05:39Z</cp:lastPrinted>
  <dcterms:created xsi:type="dcterms:W3CDTF">2023-02-27T13:54:26Z</dcterms:created>
  <dcterms:modified xsi:type="dcterms:W3CDTF">2023-03-12T08:14:06Z</dcterms:modified>
</cp:coreProperties>
</file>