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59" r:id="rId3"/>
    <p:sldId id="260" r:id="rId4"/>
    <p:sldId id="266" r:id="rId5"/>
    <p:sldId id="261" r:id="rId6"/>
    <p:sldId id="262" r:id="rId7"/>
    <p:sldId id="263" r:id="rId8"/>
    <p:sldId id="272" r:id="rId9"/>
    <p:sldId id="267" r:id="rId10"/>
    <p:sldId id="268" r:id="rId11"/>
    <p:sldId id="270" r:id="rId12"/>
    <p:sldId id="264" r:id="rId13"/>
    <p:sldId id="273" r:id="rId14"/>
    <p:sldId id="265" r:id="rId15"/>
  </p:sldIdLst>
  <p:sldSz cx="12192000" cy="6858000"/>
  <p:notesSz cx="6858000" cy="9144000"/>
  <p:defaultTextStyle>
    <a:defPPr>
      <a:defRPr lang="de-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7F85"/>
    <a:srgbClr val="3B4A52"/>
    <a:srgbClr val="6D7E85"/>
    <a:srgbClr val="AEBABD"/>
    <a:srgbClr val="667F8F"/>
    <a:srgbClr val="EDEA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75583"/>
  </p:normalViewPr>
  <p:slideViewPr>
    <p:cSldViewPr snapToGrid="0">
      <p:cViewPr>
        <p:scale>
          <a:sx n="96" d="100"/>
          <a:sy n="96" d="100"/>
        </p:scale>
        <p:origin x="688" y="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0AAFF-42A0-CD4C-9F02-C233C89D652D}" type="datetimeFigureOut">
              <a:rPr lang="de-US" smtClean="0"/>
              <a:t>2/27/23</a:t>
            </a:fld>
            <a:endParaRPr lang="de-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5635A-3EED-884E-8281-8637E6D4C67C}" type="slidenum">
              <a:rPr lang="de-US" smtClean="0"/>
              <a:t>‹Nr.›</a:t>
            </a:fld>
            <a:endParaRPr lang="de-US"/>
          </a:p>
        </p:txBody>
      </p:sp>
    </p:spTree>
    <p:extLst>
      <p:ext uri="{BB962C8B-B14F-4D97-AF65-F5344CB8AC3E}">
        <p14:creationId xmlns:p14="http://schemas.microsoft.com/office/powerpoint/2010/main" val="403764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US"/>
          </a:p>
        </p:txBody>
      </p:sp>
      <p:sp>
        <p:nvSpPr>
          <p:cNvPr id="4" name="Foliennummernplatzhalter 3"/>
          <p:cNvSpPr>
            <a:spLocks noGrp="1"/>
          </p:cNvSpPr>
          <p:nvPr>
            <p:ph type="sldNum" sz="quarter" idx="5"/>
          </p:nvPr>
        </p:nvSpPr>
        <p:spPr/>
        <p:txBody>
          <a:bodyPr/>
          <a:lstStyle/>
          <a:p>
            <a:fld id="{7DB5635A-3EED-884E-8281-8637E6D4C67C}" type="slidenum">
              <a:rPr lang="de-US" smtClean="0"/>
              <a:t>1</a:t>
            </a:fld>
            <a:endParaRPr lang="de-US"/>
          </a:p>
        </p:txBody>
      </p:sp>
    </p:spTree>
    <p:extLst>
      <p:ext uri="{BB962C8B-B14F-4D97-AF65-F5344CB8AC3E}">
        <p14:creationId xmlns:p14="http://schemas.microsoft.com/office/powerpoint/2010/main" val="4069427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US"/>
          </a:p>
        </p:txBody>
      </p:sp>
      <p:sp>
        <p:nvSpPr>
          <p:cNvPr id="4" name="Foliennummernplatzhalter 3"/>
          <p:cNvSpPr>
            <a:spLocks noGrp="1"/>
          </p:cNvSpPr>
          <p:nvPr>
            <p:ph type="sldNum" sz="quarter" idx="5"/>
          </p:nvPr>
        </p:nvSpPr>
        <p:spPr/>
        <p:txBody>
          <a:bodyPr/>
          <a:lstStyle/>
          <a:p>
            <a:fld id="{7DB5635A-3EED-884E-8281-8637E6D4C67C}" type="slidenum">
              <a:rPr lang="de-US" smtClean="0"/>
              <a:t>2</a:t>
            </a:fld>
            <a:endParaRPr lang="de-US"/>
          </a:p>
        </p:txBody>
      </p:sp>
    </p:spTree>
    <p:extLst>
      <p:ext uri="{BB962C8B-B14F-4D97-AF65-F5344CB8AC3E}">
        <p14:creationId xmlns:p14="http://schemas.microsoft.com/office/powerpoint/2010/main" val="3498615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US"/>
          </a:p>
        </p:txBody>
      </p:sp>
      <p:sp>
        <p:nvSpPr>
          <p:cNvPr id="4" name="Foliennummernplatzhalter 3"/>
          <p:cNvSpPr>
            <a:spLocks noGrp="1"/>
          </p:cNvSpPr>
          <p:nvPr>
            <p:ph type="sldNum" sz="quarter" idx="5"/>
          </p:nvPr>
        </p:nvSpPr>
        <p:spPr/>
        <p:txBody>
          <a:bodyPr/>
          <a:lstStyle/>
          <a:p>
            <a:fld id="{7DB5635A-3EED-884E-8281-8637E6D4C67C}" type="slidenum">
              <a:rPr lang="de-US" smtClean="0"/>
              <a:t>3</a:t>
            </a:fld>
            <a:endParaRPr lang="de-US"/>
          </a:p>
        </p:txBody>
      </p:sp>
    </p:spTree>
    <p:extLst>
      <p:ext uri="{BB962C8B-B14F-4D97-AF65-F5344CB8AC3E}">
        <p14:creationId xmlns:p14="http://schemas.microsoft.com/office/powerpoint/2010/main" val="409085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algn="l" rtl="0" eaLnBrk="1" fontAlgn="t" latinLnBrk="0" hangingPunct="1">
              <a:spcBef>
                <a:spcPts val="0"/>
              </a:spcBef>
              <a:spcAft>
                <a:spcPts val="0"/>
              </a:spcAft>
            </a:pPr>
            <a:r>
              <a:rPr lang="de-US" sz="1800" b="1" i="0" u="none" strike="noStrike" kern="1200">
                <a:solidFill>
                  <a:srgbClr val="FFFFFF"/>
                </a:solidFill>
                <a:effectLst/>
                <a:latin typeface="Calibri" panose="020F0502020204030204" pitchFamily="34" charset="0"/>
              </a:rPr>
              <a:t>Created Variables</a:t>
            </a:r>
            <a:endParaRPr lang="de-US" sz="1800" b="0" i="0" u="none" strike="noStrike">
              <a:effectLst/>
              <a:latin typeface="Arial" panose="020B0604020202020204" pitchFamily="34" charset="0"/>
            </a:endParaRPr>
          </a:p>
          <a:p>
            <a:pPr marL="0" algn="l" rtl="0" eaLnBrk="1" fontAlgn="t" latinLnBrk="0" hangingPunct="1">
              <a:spcBef>
                <a:spcPts val="0"/>
              </a:spcBef>
              <a:spcAft>
                <a:spcPts val="0"/>
              </a:spcAft>
            </a:pPr>
            <a:r>
              <a:rPr lang="de-DE" sz="1800" b="0" i="0" u="none" strike="noStrike" kern="1200">
                <a:solidFill>
                  <a:srgbClr val="000000"/>
                </a:solidFill>
                <a:effectLst/>
                <a:latin typeface="Calibri" panose="020F0502020204030204" pitchFamily="34" charset="0"/>
              </a:rPr>
              <a:t>A</a:t>
            </a:r>
            <a:r>
              <a:rPr lang="de-US" sz="1800" b="0" i="0" u="none" strike="noStrike" kern="1200">
                <a:solidFill>
                  <a:srgbClr val="000000"/>
                </a:solidFill>
                <a:effectLst/>
                <a:latin typeface="Calibri" panose="020F0502020204030204" pitchFamily="34" charset="0"/>
              </a:rPr>
              <a:t>verage_ndd</a:t>
            </a:r>
            <a:endParaRPr lang="de-US" sz="1800" b="0" i="0" u="none" strike="noStrike">
              <a:effectLst/>
              <a:latin typeface="Arial" panose="020B0604020202020204" pitchFamily="34" charset="0"/>
            </a:endParaRPr>
          </a:p>
          <a:p>
            <a:pPr marL="0" algn="l" rtl="0" eaLnBrk="1" fontAlgn="t" latinLnBrk="0" hangingPunct="1">
              <a:spcBef>
                <a:spcPts val="0"/>
              </a:spcBef>
              <a:spcAft>
                <a:spcPts val="0"/>
              </a:spcAft>
            </a:pPr>
            <a:r>
              <a:rPr lang="de-DE" sz="1800" b="0" i="0" u="none" strike="noStrike" kern="1200">
                <a:solidFill>
                  <a:srgbClr val="000000"/>
                </a:solidFill>
                <a:effectLst/>
                <a:latin typeface="Calibri" panose="020F0502020204030204" pitchFamily="34" charset="0"/>
              </a:rPr>
              <a:t>m</a:t>
            </a:r>
            <a:r>
              <a:rPr lang="de-US" sz="1800" b="0" i="0" u="none" strike="noStrike" kern="1200">
                <a:solidFill>
                  <a:srgbClr val="000000"/>
                </a:solidFill>
                <a:effectLst/>
                <a:latin typeface="Calibri" panose="020F0502020204030204" pitchFamily="34" charset="0"/>
              </a:rPr>
              <a:t>ax_ndd</a:t>
            </a:r>
            <a:endParaRPr lang="de-US" sz="1800" b="0" i="0" u="none" strike="noStrike">
              <a:effectLst/>
              <a:latin typeface="Arial" panose="020B0604020202020204" pitchFamily="34" charset="0"/>
            </a:endParaRPr>
          </a:p>
          <a:p>
            <a:pPr marL="0" algn="l" rtl="0" eaLnBrk="1" fontAlgn="t" latinLnBrk="0" hangingPunct="1">
              <a:spcBef>
                <a:spcPts val="0"/>
              </a:spcBef>
              <a:spcAft>
                <a:spcPts val="0"/>
              </a:spcAft>
            </a:pPr>
            <a:r>
              <a:rPr lang="de-US" sz="1800" b="0" i="0" u="none" strike="noStrike" kern="1200">
                <a:solidFill>
                  <a:srgbClr val="000000"/>
                </a:solidFill>
                <a:effectLst/>
                <a:latin typeface="Calibri" panose="020F0502020204030204" pitchFamily="34" charset="0"/>
              </a:rPr>
              <a:t>month</a:t>
            </a:r>
            <a:endParaRPr lang="de-US" sz="1800" b="0" i="0" u="none" strike="noStrike">
              <a:effectLst/>
              <a:latin typeface="Arial" panose="020B0604020202020204" pitchFamily="34" charset="0"/>
            </a:endParaRPr>
          </a:p>
          <a:p>
            <a:pPr marL="0" algn="l" rtl="0" eaLnBrk="1" fontAlgn="t" latinLnBrk="0" hangingPunct="1">
              <a:spcBef>
                <a:spcPts val="0"/>
              </a:spcBef>
              <a:spcAft>
                <a:spcPts val="0"/>
              </a:spcAft>
            </a:pPr>
            <a:r>
              <a:rPr lang="de-US" sz="1800" b="0" i="0" u="none" strike="noStrike" kern="1200">
                <a:solidFill>
                  <a:srgbClr val="000000"/>
                </a:solidFill>
                <a:effectLst/>
                <a:latin typeface="Calibri" panose="020F0502020204030204" pitchFamily="34" charset="0"/>
              </a:rPr>
              <a:t>year</a:t>
            </a:r>
            <a:endParaRPr lang="de-US" sz="1800" b="0" i="0" u="none" strike="noStrike">
              <a:effectLst/>
              <a:latin typeface="Arial" panose="020B0604020202020204" pitchFamily="34" charset="0"/>
            </a:endParaRPr>
          </a:p>
          <a:p>
            <a:endParaRPr lang="de-US"/>
          </a:p>
        </p:txBody>
      </p:sp>
      <p:sp>
        <p:nvSpPr>
          <p:cNvPr id="4" name="Foliennummernplatzhalter 3"/>
          <p:cNvSpPr>
            <a:spLocks noGrp="1"/>
          </p:cNvSpPr>
          <p:nvPr>
            <p:ph type="sldNum" sz="quarter" idx="5"/>
          </p:nvPr>
        </p:nvSpPr>
        <p:spPr/>
        <p:txBody>
          <a:bodyPr/>
          <a:lstStyle/>
          <a:p>
            <a:fld id="{7DB5635A-3EED-884E-8281-8637E6D4C67C}" type="slidenum">
              <a:rPr lang="de-US" smtClean="0"/>
              <a:t>5</a:t>
            </a:fld>
            <a:endParaRPr lang="de-US"/>
          </a:p>
        </p:txBody>
      </p:sp>
    </p:spTree>
    <p:extLst>
      <p:ext uri="{BB962C8B-B14F-4D97-AF65-F5344CB8AC3E}">
        <p14:creationId xmlns:p14="http://schemas.microsoft.com/office/powerpoint/2010/main" val="3322169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solidFill>
                  <a:srgbClr val="3B4A52"/>
                </a:solidFill>
              </a:rPr>
              <a:t>We</a:t>
            </a:r>
            <a:r>
              <a:rPr lang="de-DE" dirty="0">
                <a:solidFill>
                  <a:srgbClr val="3B4A52"/>
                </a:solidFill>
              </a:rPr>
              <a:t> </a:t>
            </a:r>
            <a:r>
              <a:rPr lang="de-DE" dirty="0" err="1">
                <a:solidFill>
                  <a:srgbClr val="3B4A52"/>
                </a:solidFill>
              </a:rPr>
              <a:t>never</a:t>
            </a:r>
            <a:r>
              <a:rPr lang="de-DE" dirty="0">
                <a:solidFill>
                  <a:srgbClr val="3B4A52"/>
                </a:solidFill>
              </a:rPr>
              <a:t> </a:t>
            </a:r>
            <a:r>
              <a:rPr lang="de-DE" dirty="0" err="1">
                <a:solidFill>
                  <a:srgbClr val="3B4A52"/>
                </a:solidFill>
              </a:rPr>
              <a:t>observe</a:t>
            </a:r>
            <a:r>
              <a:rPr lang="de-DE" dirty="0">
                <a:solidFill>
                  <a:srgbClr val="3B4A52"/>
                </a:solidFill>
              </a:rPr>
              <a:t> </a:t>
            </a:r>
            <a:r>
              <a:rPr lang="de-DE" dirty="0" err="1">
                <a:solidFill>
                  <a:srgbClr val="3B4A52"/>
                </a:solidFill>
              </a:rPr>
              <a:t>the</a:t>
            </a:r>
            <a:r>
              <a:rPr lang="de-DE" dirty="0">
                <a:solidFill>
                  <a:srgbClr val="3B4A52"/>
                </a:solidFill>
              </a:rPr>
              <a:t> Outcome </a:t>
            </a:r>
            <a:r>
              <a:rPr lang="de-DE" dirty="0" err="1">
                <a:solidFill>
                  <a:srgbClr val="3B4A52"/>
                </a:solidFill>
              </a:rPr>
              <a:t>for</a:t>
            </a:r>
            <a:r>
              <a:rPr lang="de-DE" dirty="0">
                <a:solidFill>
                  <a:srgbClr val="3B4A52"/>
                </a:solidFill>
              </a:rPr>
              <a:t> </a:t>
            </a:r>
            <a:r>
              <a:rPr lang="de-DE" dirty="0" err="1">
                <a:solidFill>
                  <a:srgbClr val="3B4A52"/>
                </a:solidFill>
              </a:rPr>
              <a:t>the</a:t>
            </a:r>
            <a:r>
              <a:rPr lang="de-DE" dirty="0">
                <a:solidFill>
                  <a:srgbClr val="3B4A52"/>
                </a:solidFill>
              </a:rPr>
              <a:t> </a:t>
            </a:r>
            <a:r>
              <a:rPr lang="de-DE" dirty="0" err="1">
                <a:solidFill>
                  <a:srgbClr val="3B4A52"/>
                </a:solidFill>
              </a:rPr>
              <a:t>treated</a:t>
            </a:r>
            <a:r>
              <a:rPr lang="de-DE" dirty="0">
                <a:solidFill>
                  <a:srgbClr val="3B4A52"/>
                </a:solidFill>
              </a:rPr>
              <a:t> </a:t>
            </a:r>
            <a:r>
              <a:rPr lang="de-DE" dirty="0" err="1">
                <a:solidFill>
                  <a:srgbClr val="3B4A52"/>
                </a:solidFill>
              </a:rPr>
              <a:t>group</a:t>
            </a:r>
            <a:r>
              <a:rPr lang="de-DE" dirty="0">
                <a:solidFill>
                  <a:srgbClr val="3B4A52"/>
                </a:solidFill>
              </a:rPr>
              <a:t> </a:t>
            </a:r>
            <a:r>
              <a:rPr lang="de-DE" dirty="0" err="1">
                <a:solidFill>
                  <a:srgbClr val="3B4A52"/>
                </a:solidFill>
              </a:rPr>
              <a:t>without</a:t>
            </a:r>
            <a:r>
              <a:rPr lang="de-DE" dirty="0">
                <a:solidFill>
                  <a:srgbClr val="3B4A52"/>
                </a:solidFill>
              </a:rPr>
              <a:t> </a:t>
            </a:r>
            <a:r>
              <a:rPr lang="de-DE" dirty="0" err="1">
                <a:solidFill>
                  <a:srgbClr val="3B4A52"/>
                </a:solidFill>
              </a:rPr>
              <a:t>treatment</a:t>
            </a:r>
            <a:r>
              <a:rPr lang="de-DE" dirty="0">
                <a:solidFill>
                  <a:srgbClr val="3B4A52"/>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solidFill>
                <a:srgbClr val="3B4A5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effectLst/>
                <a:latin typeface="TimesLTStd"/>
              </a:rPr>
              <a:t>The </a:t>
            </a:r>
            <a:r>
              <a:rPr lang="de-DE" sz="1800" dirty="0" err="1">
                <a:effectLst/>
                <a:latin typeface="TimesLTStd"/>
              </a:rPr>
              <a:t>treatment</a:t>
            </a:r>
            <a:r>
              <a:rPr lang="de-DE" sz="1800" dirty="0">
                <a:effectLst/>
                <a:latin typeface="TimesLTStd"/>
              </a:rPr>
              <a:t> </a:t>
            </a:r>
            <a:r>
              <a:rPr lang="de-DE" sz="1800" dirty="0" err="1">
                <a:effectLst/>
                <a:latin typeface="TimesLTStd"/>
              </a:rPr>
              <a:t>group</a:t>
            </a:r>
            <a:r>
              <a:rPr lang="de-DE" sz="1800" dirty="0">
                <a:effectLst/>
                <a:latin typeface="TimesLTStd"/>
              </a:rPr>
              <a:t> </a:t>
            </a:r>
            <a:r>
              <a:rPr lang="de-DE" sz="1800" dirty="0" err="1">
                <a:effectLst/>
                <a:latin typeface="TimesLTStd"/>
              </a:rPr>
              <a:t>consists</a:t>
            </a:r>
            <a:r>
              <a:rPr lang="de-DE" sz="1800" dirty="0">
                <a:effectLst/>
                <a:latin typeface="TimesLTStd"/>
              </a:rPr>
              <a:t> </a:t>
            </a:r>
            <a:r>
              <a:rPr lang="de-DE" sz="1800" dirty="0" err="1">
                <a:effectLst/>
                <a:latin typeface="TimesLTStd"/>
              </a:rPr>
              <a:t>of</a:t>
            </a:r>
            <a:r>
              <a:rPr lang="de-DE" sz="1800" dirty="0">
                <a:effectLst/>
                <a:latin typeface="TimesLTStd"/>
              </a:rPr>
              <a:t> 109 </a:t>
            </a:r>
            <a:r>
              <a:rPr lang="de-DE" sz="1800" dirty="0" err="1">
                <a:effectLst/>
                <a:latin typeface="TimesLTStd"/>
              </a:rPr>
              <a:t>munic</a:t>
            </a:r>
            <a:r>
              <a:rPr lang="de-DE" sz="1800" dirty="0">
                <a:effectLst/>
                <a:latin typeface="TimesLTStd"/>
              </a:rPr>
              <a:t>- </a:t>
            </a:r>
            <a:r>
              <a:rPr lang="de-DE" sz="1800" dirty="0" err="1">
                <a:effectLst/>
                <a:latin typeface="TimesLTStd"/>
              </a:rPr>
              <a:t>ipalities</a:t>
            </a:r>
            <a:r>
              <a:rPr lang="de-DE" sz="1800" dirty="0">
                <a:effectLst/>
                <a:latin typeface="TimesLTStd"/>
              </a:rPr>
              <a:t> </a:t>
            </a:r>
            <a:r>
              <a:rPr lang="de-DE" sz="1800" dirty="0" err="1">
                <a:effectLst/>
                <a:latin typeface="TimesLTStd"/>
              </a:rPr>
              <a:t>designated</a:t>
            </a:r>
            <a:r>
              <a:rPr lang="de-DE" sz="1800" dirty="0">
                <a:effectLst/>
                <a:latin typeface="TimesLTStd"/>
              </a:rPr>
              <a:t> in 1992, </a:t>
            </a:r>
            <a:r>
              <a:rPr lang="de-DE" sz="1800" dirty="0" err="1">
                <a:effectLst/>
                <a:latin typeface="TimesLTStd"/>
              </a:rPr>
              <a:t>whereas</a:t>
            </a:r>
            <a:r>
              <a:rPr lang="de-DE" sz="1800" dirty="0">
                <a:effectLst/>
                <a:latin typeface="TimesLTStd"/>
              </a:rPr>
              <a:t> </a:t>
            </a:r>
            <a:r>
              <a:rPr lang="de-DE" sz="1800" dirty="0" err="1">
                <a:effectLst/>
                <a:latin typeface="TimesLTStd"/>
              </a:rPr>
              <a:t>the</a:t>
            </a:r>
            <a:r>
              <a:rPr lang="de-DE" sz="1800" dirty="0">
                <a:effectLst/>
                <a:latin typeface="TimesLTStd"/>
              </a:rPr>
              <a:t> </a:t>
            </a:r>
            <a:r>
              <a:rPr lang="de-DE" sz="1800" dirty="0" err="1">
                <a:effectLst/>
                <a:latin typeface="TimesLTStd"/>
              </a:rPr>
              <a:t>con</a:t>
            </a:r>
            <a:r>
              <a:rPr lang="de-DE" sz="1800" dirty="0">
                <a:effectLst/>
                <a:latin typeface="TimesLTStd"/>
              </a:rPr>
              <a:t>- </a:t>
            </a:r>
            <a:r>
              <a:rPr lang="de-DE" sz="1800" dirty="0" err="1">
                <a:effectLst/>
                <a:latin typeface="TimesLTStd"/>
              </a:rPr>
              <a:t>trol</a:t>
            </a:r>
            <a:r>
              <a:rPr lang="de-DE" sz="1800" dirty="0">
                <a:effectLst/>
                <a:latin typeface="TimesLTStd"/>
              </a:rPr>
              <a:t> </a:t>
            </a:r>
            <a:r>
              <a:rPr lang="de-DE" sz="1800" dirty="0" err="1">
                <a:effectLst/>
                <a:latin typeface="TimesLTStd"/>
              </a:rPr>
              <a:t>group</a:t>
            </a:r>
            <a:r>
              <a:rPr lang="de-DE" sz="1800" dirty="0">
                <a:effectLst/>
                <a:latin typeface="TimesLTStd"/>
              </a:rPr>
              <a:t> </a:t>
            </a:r>
            <a:r>
              <a:rPr lang="de-DE" sz="1800" dirty="0" err="1">
                <a:effectLst/>
                <a:latin typeface="TimesLTStd"/>
              </a:rPr>
              <a:t>comprises</a:t>
            </a:r>
            <a:r>
              <a:rPr lang="de-DE" sz="1800" dirty="0">
                <a:effectLst/>
                <a:latin typeface="TimesLTStd"/>
              </a:rPr>
              <a:t> </a:t>
            </a:r>
            <a:r>
              <a:rPr lang="de-DE" sz="1800" dirty="0" err="1">
                <a:effectLst/>
                <a:latin typeface="TimesLTStd"/>
              </a:rPr>
              <a:t>five</a:t>
            </a:r>
            <a:r>
              <a:rPr lang="de-DE" sz="1800" dirty="0">
                <a:effectLst/>
                <a:latin typeface="TimesLTStd"/>
              </a:rPr>
              <a:t> urban </a:t>
            </a:r>
            <a:r>
              <a:rPr lang="de-DE" sz="1800" dirty="0" err="1">
                <a:effectLst/>
                <a:latin typeface="TimesLTStd"/>
              </a:rPr>
              <a:t>municipalities</a:t>
            </a:r>
            <a:r>
              <a:rPr lang="de-DE" sz="1800" dirty="0">
                <a:effectLst/>
                <a:latin typeface="TimesLTStd"/>
              </a:rPr>
              <a:t> </a:t>
            </a:r>
            <a:r>
              <a:rPr lang="de-DE" sz="1800" dirty="0" err="1">
                <a:effectLst/>
                <a:latin typeface="TimesLTStd"/>
              </a:rPr>
              <a:t>that</a:t>
            </a:r>
            <a:r>
              <a:rPr lang="de-DE" sz="1800" dirty="0">
                <a:effectLst/>
                <a:latin typeface="TimesLTStd"/>
              </a:rPr>
              <a:t> </a:t>
            </a:r>
            <a:r>
              <a:rPr lang="de-DE" sz="1800" dirty="0" err="1">
                <a:effectLst/>
                <a:latin typeface="TimesLTStd"/>
              </a:rPr>
              <a:t>were</a:t>
            </a:r>
            <a:r>
              <a:rPr lang="de-DE" sz="1800" dirty="0">
                <a:effectLst/>
                <a:latin typeface="TimesLTStd"/>
              </a:rPr>
              <a:t> not </a:t>
            </a:r>
            <a:r>
              <a:rPr lang="de-DE" sz="1800" dirty="0" err="1">
                <a:effectLst/>
                <a:latin typeface="TimesLTStd"/>
              </a:rPr>
              <a:t>subject</a:t>
            </a:r>
            <a:r>
              <a:rPr lang="de-DE" sz="1800" dirty="0">
                <a:effectLst/>
                <a:latin typeface="TimesLTStd"/>
              </a:rPr>
              <a:t> </a:t>
            </a:r>
            <a:r>
              <a:rPr lang="de-DE" sz="1800" dirty="0" err="1">
                <a:effectLst/>
                <a:latin typeface="TimesLTStd"/>
              </a:rPr>
              <a:t>to</a:t>
            </a:r>
            <a:r>
              <a:rPr lang="de-DE" sz="1800" dirty="0">
                <a:effectLst/>
                <a:latin typeface="TimesLTStd"/>
              </a:rPr>
              <a:t> </a:t>
            </a:r>
            <a:r>
              <a:rPr lang="de-DE" sz="1800" dirty="0" err="1">
                <a:effectLst/>
                <a:latin typeface="TimesLTStd"/>
              </a:rPr>
              <a:t>the</a:t>
            </a:r>
            <a:r>
              <a:rPr lang="de-DE" sz="1800" dirty="0">
                <a:effectLst/>
                <a:latin typeface="TimesLTStd"/>
              </a:rPr>
              <a:t> ANCL. Like </a:t>
            </a:r>
            <a:r>
              <a:rPr lang="de-DE" sz="1800" dirty="0" err="1">
                <a:effectLst/>
                <a:latin typeface="TimesLTStd"/>
              </a:rPr>
              <a:t>the</a:t>
            </a:r>
            <a:r>
              <a:rPr lang="de-DE" sz="1800" dirty="0">
                <a:effectLst/>
                <a:latin typeface="TimesLTStd"/>
              </a:rPr>
              <a:t> </a:t>
            </a:r>
            <a:r>
              <a:rPr lang="de-DE" sz="1800" dirty="0" err="1">
                <a:effectLst/>
                <a:latin typeface="TimesLTStd"/>
              </a:rPr>
              <a:t>key</a:t>
            </a:r>
            <a:r>
              <a:rPr lang="de-DE" sz="1800" dirty="0">
                <a:effectLst/>
                <a:latin typeface="TimesLTStd"/>
              </a:rPr>
              <a:t> </a:t>
            </a:r>
            <a:r>
              <a:rPr lang="de-DE" sz="1800" dirty="0" err="1">
                <a:effectLst/>
                <a:latin typeface="TimesLTStd"/>
              </a:rPr>
              <a:t>municipalitiesinthetreatmentgroup,theselected</a:t>
            </a:r>
            <a:r>
              <a:rPr lang="de-DE" sz="1800" dirty="0">
                <a:effectLst/>
                <a:latin typeface="TimesLTStd"/>
              </a:rPr>
              <a:t> </a:t>
            </a:r>
            <a:r>
              <a:rPr lang="de-DE" sz="1800" dirty="0" err="1">
                <a:effectLst/>
                <a:latin typeface="TimesLTStd"/>
              </a:rPr>
              <a:t>control</a:t>
            </a:r>
            <a:r>
              <a:rPr lang="de-DE" sz="1800" dirty="0">
                <a:effectLst/>
                <a:latin typeface="TimesLTStd"/>
              </a:rPr>
              <a:t> </a:t>
            </a:r>
            <a:r>
              <a:rPr lang="de-DE" sz="1800" dirty="0" err="1">
                <a:effectLst/>
                <a:latin typeface="TimesLTStd"/>
              </a:rPr>
              <a:t>municipalities</a:t>
            </a:r>
            <a:r>
              <a:rPr lang="de-DE" sz="1800" dirty="0">
                <a:effectLst/>
                <a:latin typeface="TimesLTStd"/>
              </a:rPr>
              <a:t> </a:t>
            </a:r>
            <a:r>
              <a:rPr lang="de-DE" sz="1800" dirty="0" err="1">
                <a:effectLst/>
                <a:latin typeface="TimesLTStd"/>
              </a:rPr>
              <a:t>were</a:t>
            </a:r>
            <a:r>
              <a:rPr lang="de-DE" sz="1800" dirty="0">
                <a:effectLst/>
                <a:latin typeface="TimesLTStd"/>
              </a:rPr>
              <a:t> </a:t>
            </a:r>
            <a:r>
              <a:rPr lang="de-DE" sz="1800" dirty="0" err="1">
                <a:effectLst/>
                <a:latin typeface="TimesLTStd"/>
              </a:rPr>
              <a:t>categorized</a:t>
            </a:r>
            <a:r>
              <a:rPr lang="de-DE" sz="1800" dirty="0">
                <a:effectLst/>
                <a:latin typeface="TimesLTStd"/>
              </a:rPr>
              <a:t> </a:t>
            </a:r>
            <a:r>
              <a:rPr lang="de-DE" sz="1800" dirty="0" err="1">
                <a:effectLst/>
                <a:latin typeface="TimesLTStd"/>
              </a:rPr>
              <a:t>as</a:t>
            </a:r>
            <a:r>
              <a:rPr lang="de-DE" sz="1800" dirty="0">
                <a:effectLst/>
                <a:latin typeface="TimesLTStd"/>
              </a:rPr>
              <a:t> </a:t>
            </a:r>
            <a:r>
              <a:rPr lang="de-DE" sz="1800" dirty="0" err="1">
                <a:effectLst/>
                <a:latin typeface="TimesLTStd"/>
              </a:rPr>
              <a:t>major</a:t>
            </a:r>
            <a:r>
              <a:rPr lang="de-DE" sz="1800" dirty="0">
                <a:effectLst/>
                <a:latin typeface="TimesLTStd"/>
              </a:rPr>
              <a:t> </a:t>
            </a:r>
            <a:r>
              <a:rPr lang="de-DE" sz="1800" dirty="0" err="1">
                <a:effectLst/>
                <a:latin typeface="TimesLTStd"/>
              </a:rPr>
              <a:t>cities</a:t>
            </a:r>
            <a:r>
              <a:rPr lang="de-DE" sz="1800" dirty="0">
                <a:effectLst/>
                <a:latin typeface="TimesLTStd"/>
              </a:rPr>
              <a:t> </a:t>
            </a:r>
            <a:r>
              <a:rPr lang="de-DE" sz="1800" dirty="0" err="1">
                <a:effectLst/>
                <a:latin typeface="TimesLTStd"/>
              </a:rPr>
              <a:t>under</a:t>
            </a:r>
            <a:r>
              <a:rPr lang="de-DE" sz="1800" dirty="0">
                <a:effectLst/>
                <a:latin typeface="TimesLTStd"/>
              </a:rPr>
              <a:t> </a:t>
            </a:r>
            <a:r>
              <a:rPr lang="de-DE" sz="1800" dirty="0" err="1">
                <a:effectLst/>
                <a:latin typeface="TimesLTStd"/>
              </a:rPr>
              <a:t>Japan’s</a:t>
            </a:r>
            <a:r>
              <a:rPr lang="de-DE" sz="1800" dirty="0">
                <a:effectLst/>
                <a:latin typeface="TimesLTStd"/>
              </a:rPr>
              <a:t> </a:t>
            </a:r>
            <a:r>
              <a:rPr lang="de-DE" sz="1800" dirty="0" err="1">
                <a:effectLst/>
                <a:latin typeface="TimesLTStd"/>
              </a:rPr>
              <a:t>Local</a:t>
            </a:r>
            <a:r>
              <a:rPr lang="de-DE" sz="1800" dirty="0">
                <a:effectLst/>
                <a:latin typeface="TimesLTStd"/>
              </a:rPr>
              <a:t> </a:t>
            </a:r>
            <a:r>
              <a:rPr lang="de-DE" sz="1800" dirty="0" err="1">
                <a:effectLst/>
                <a:latin typeface="TimesLTStd"/>
              </a:rPr>
              <a:t>Autonomy</a:t>
            </a:r>
            <a:r>
              <a:rPr lang="de-DE" sz="1800" dirty="0">
                <a:effectLst/>
                <a:latin typeface="TimesLTStd"/>
              </a:rPr>
              <a:t> Law. </a:t>
            </a:r>
            <a:r>
              <a:rPr lang="de-DE" sz="1800" dirty="0" err="1">
                <a:effectLst/>
                <a:latin typeface="TimesLTStd"/>
              </a:rPr>
              <a:t>We</a:t>
            </a:r>
            <a:r>
              <a:rPr lang="de-DE" sz="1800" dirty="0">
                <a:effectLst/>
                <a:latin typeface="TimesLTStd"/>
              </a:rPr>
              <a:t> find </a:t>
            </a:r>
            <a:r>
              <a:rPr lang="de-DE" sz="1800" dirty="0" err="1">
                <a:effectLst/>
                <a:latin typeface="TimesLTStd"/>
              </a:rPr>
              <a:t>no</a:t>
            </a:r>
            <a:r>
              <a:rPr lang="de-DE" sz="1800" dirty="0">
                <a:effectLst/>
                <a:latin typeface="TimesLTStd"/>
              </a:rPr>
              <a:t> differential </a:t>
            </a:r>
            <a:r>
              <a:rPr lang="de-DE" sz="1800" dirty="0" err="1">
                <a:effectLst/>
                <a:latin typeface="TimesLTStd"/>
              </a:rPr>
              <a:t>pretrends</a:t>
            </a:r>
            <a:r>
              <a:rPr lang="de-DE" sz="1800" dirty="0">
                <a:effectLst/>
                <a:latin typeface="TimesLTStd"/>
              </a:rPr>
              <a:t> </a:t>
            </a:r>
            <a:r>
              <a:rPr lang="de-DE" sz="1800" dirty="0" err="1">
                <a:effectLst/>
                <a:latin typeface="TimesLTStd"/>
              </a:rPr>
              <a:t>for</a:t>
            </a:r>
            <a:r>
              <a:rPr lang="de-DE" sz="1800" dirty="0">
                <a:effectLst/>
                <a:latin typeface="TimesLTStd"/>
              </a:rPr>
              <a:t> NO2 </a:t>
            </a:r>
            <a:r>
              <a:rPr lang="de-DE" sz="1800" dirty="0" err="1">
                <a:effectLst/>
                <a:latin typeface="TimesLTStd"/>
              </a:rPr>
              <a:t>concen</a:t>
            </a:r>
            <a:r>
              <a:rPr lang="de-DE" sz="1800" dirty="0">
                <a:effectLst/>
                <a:latin typeface="TimesLTStd"/>
              </a:rPr>
              <a:t>- </a:t>
            </a:r>
            <a:r>
              <a:rPr lang="de-DE" sz="1800" dirty="0" err="1">
                <a:effectLst/>
                <a:latin typeface="TimesLTStd"/>
              </a:rPr>
              <a:t>tration</a:t>
            </a:r>
            <a:r>
              <a:rPr lang="de-DE" sz="1800" dirty="0">
                <a:effectLst/>
                <a:latin typeface="TimesLTStd"/>
              </a:rPr>
              <a:t> in </a:t>
            </a:r>
            <a:r>
              <a:rPr lang="de-DE" sz="1800" dirty="0" err="1">
                <a:effectLst/>
                <a:latin typeface="TimesLTStd"/>
              </a:rPr>
              <a:t>the</a:t>
            </a:r>
            <a:r>
              <a:rPr lang="de-DE" sz="1800" dirty="0">
                <a:effectLst/>
                <a:latin typeface="TimesLTStd"/>
              </a:rPr>
              <a:t> </a:t>
            </a:r>
            <a:r>
              <a:rPr lang="de-DE" sz="1800" dirty="0" err="1">
                <a:effectLst/>
                <a:latin typeface="TimesLTStd"/>
              </a:rPr>
              <a:t>treatment</a:t>
            </a:r>
            <a:r>
              <a:rPr lang="de-DE" sz="1800" dirty="0">
                <a:effectLst/>
                <a:latin typeface="TimesLTStd"/>
              </a:rPr>
              <a:t> and </a:t>
            </a:r>
            <a:r>
              <a:rPr lang="de-DE" sz="1800" dirty="0" err="1">
                <a:effectLst/>
                <a:latin typeface="TimesLTStd"/>
              </a:rPr>
              <a:t>control</a:t>
            </a:r>
            <a:r>
              <a:rPr lang="de-DE" sz="1800" dirty="0">
                <a:effectLst/>
                <a:latin typeface="TimesLTStd"/>
              </a:rPr>
              <a:t> </a:t>
            </a:r>
            <a:r>
              <a:rPr lang="de-DE" sz="1800" dirty="0" err="1">
                <a:effectLst/>
                <a:latin typeface="TimesLTStd"/>
              </a:rPr>
              <a:t>groups</a:t>
            </a:r>
            <a:r>
              <a:rPr lang="de-DE" sz="1800" dirty="0">
                <a:effectLst/>
                <a:latin typeface="TimesLTStd"/>
              </a:rPr>
              <a:t>. The </a:t>
            </a:r>
            <a:r>
              <a:rPr lang="de-DE" sz="1800" dirty="0" err="1">
                <a:effectLst/>
                <a:latin typeface="TimesLTStd"/>
              </a:rPr>
              <a:t>choice</a:t>
            </a:r>
            <a:r>
              <a:rPr lang="de-DE" sz="1800" dirty="0">
                <a:effectLst/>
                <a:latin typeface="TimesLTStd"/>
              </a:rPr>
              <a:t> </a:t>
            </a:r>
            <a:r>
              <a:rPr lang="de-DE" sz="1800" dirty="0" err="1">
                <a:effectLst/>
                <a:latin typeface="TimesLTStd"/>
              </a:rPr>
              <a:t>of</a:t>
            </a:r>
            <a:r>
              <a:rPr lang="de-DE" sz="1800" dirty="0">
                <a:effectLst/>
                <a:latin typeface="TimesLTStd"/>
              </a:rPr>
              <a:t> </a:t>
            </a:r>
            <a:r>
              <a:rPr lang="de-DE" sz="1800" dirty="0" err="1">
                <a:effectLst/>
                <a:latin typeface="TimesLTStd"/>
              </a:rPr>
              <a:t>the</a:t>
            </a:r>
            <a:r>
              <a:rPr lang="de-DE" sz="1800" dirty="0">
                <a:effectLst/>
                <a:latin typeface="TimesLTStd"/>
              </a:rPr>
              <a:t> </a:t>
            </a:r>
            <a:r>
              <a:rPr lang="de-DE" sz="1800" dirty="0" err="1">
                <a:effectLst/>
                <a:latin typeface="TimesLTStd"/>
              </a:rPr>
              <a:t>control</a:t>
            </a:r>
            <a:r>
              <a:rPr lang="de-DE" sz="1800" dirty="0">
                <a:effectLst/>
                <a:latin typeface="TimesLTStd"/>
              </a:rPr>
              <a:t> </a:t>
            </a:r>
            <a:r>
              <a:rPr lang="de-DE" sz="1800" dirty="0" err="1">
                <a:effectLst/>
                <a:latin typeface="TimesLTStd"/>
              </a:rPr>
              <a:t>group</a:t>
            </a:r>
            <a:r>
              <a:rPr lang="de-DE" sz="1800" dirty="0">
                <a:effectLst/>
                <a:latin typeface="TimesLTStd"/>
              </a:rPr>
              <a:t> </a:t>
            </a:r>
            <a:r>
              <a:rPr lang="de-DE" sz="1800" dirty="0" err="1">
                <a:effectLst/>
                <a:latin typeface="TimesLTStd"/>
              </a:rPr>
              <a:t>is</a:t>
            </a:r>
            <a:r>
              <a:rPr lang="de-DE" sz="1800" dirty="0">
                <a:effectLst/>
                <a:latin typeface="TimesLTStd"/>
              </a:rPr>
              <a:t> also </a:t>
            </a:r>
            <a:r>
              <a:rPr lang="de-DE" sz="1800" dirty="0" err="1">
                <a:effectLst/>
                <a:latin typeface="TimesLTStd"/>
              </a:rPr>
              <a:t>motivated</a:t>
            </a:r>
            <a:r>
              <a:rPr lang="de-DE" sz="1800" dirty="0">
                <a:effectLst/>
                <a:latin typeface="TimesLTStd"/>
              </a:rPr>
              <a:t> </a:t>
            </a:r>
            <a:r>
              <a:rPr lang="de-DE" sz="1800" dirty="0" err="1">
                <a:effectLst/>
                <a:latin typeface="TimesLTStd"/>
              </a:rPr>
              <a:t>by</a:t>
            </a:r>
            <a:r>
              <a:rPr lang="de-DE" sz="1800" dirty="0">
                <a:effectLst/>
                <a:latin typeface="TimesLTStd"/>
              </a:rPr>
              <a:t> </a:t>
            </a:r>
            <a:r>
              <a:rPr lang="de-DE" sz="1800" dirty="0" err="1">
                <a:effectLst/>
                <a:latin typeface="TimesLTStd"/>
              </a:rPr>
              <a:t>the</a:t>
            </a:r>
            <a:r>
              <a:rPr lang="de-DE" sz="1800" dirty="0">
                <a:effectLst/>
                <a:latin typeface="TimesLTStd"/>
              </a:rPr>
              <a:t> </a:t>
            </a:r>
            <a:r>
              <a:rPr lang="de-DE" sz="1800" dirty="0" err="1">
                <a:effectLst/>
                <a:latin typeface="TimesLTStd"/>
              </a:rPr>
              <a:t>fact</a:t>
            </a:r>
            <a:r>
              <a:rPr lang="de-DE" sz="1800" dirty="0">
                <a:effectLst/>
                <a:latin typeface="TimesLTStd"/>
              </a:rPr>
              <a:t> </a:t>
            </a:r>
            <a:r>
              <a:rPr lang="de-DE" sz="1800" dirty="0" err="1">
                <a:effectLst/>
                <a:latin typeface="TimesLTStd"/>
              </a:rPr>
              <a:t>that</a:t>
            </a:r>
            <a:r>
              <a:rPr lang="de-DE" sz="1800" dirty="0">
                <a:effectLst/>
                <a:latin typeface="TimesLTStd"/>
              </a:rPr>
              <a:t> </a:t>
            </a:r>
            <a:r>
              <a:rPr lang="de-DE" sz="1800" dirty="0" err="1">
                <a:effectLst/>
                <a:latin typeface="TimesLTStd"/>
              </a:rPr>
              <a:t>the</a:t>
            </a:r>
            <a:r>
              <a:rPr lang="de-DE" sz="1800" dirty="0">
                <a:effectLst/>
                <a:latin typeface="TimesLTStd"/>
              </a:rPr>
              <a:t> </a:t>
            </a:r>
            <a:r>
              <a:rPr lang="de-DE" sz="1800" dirty="0" err="1">
                <a:effectLst/>
                <a:latin typeface="TimesLTStd"/>
              </a:rPr>
              <a:t>five</a:t>
            </a:r>
            <a:r>
              <a:rPr lang="de-DE" sz="1800" dirty="0">
                <a:effectLst/>
                <a:latin typeface="TimesLTStd"/>
              </a:rPr>
              <a:t> </a:t>
            </a:r>
            <a:r>
              <a:rPr lang="de-DE" sz="1800" dirty="0" err="1">
                <a:effectLst/>
                <a:latin typeface="TimesLTStd"/>
              </a:rPr>
              <a:t>selected</a:t>
            </a:r>
            <a:r>
              <a:rPr lang="de-DE" sz="1800" dirty="0">
                <a:effectLst/>
                <a:latin typeface="TimesLTStd"/>
              </a:rPr>
              <a:t> </a:t>
            </a:r>
            <a:r>
              <a:rPr lang="de-DE" sz="1800" dirty="0" err="1">
                <a:effectLst/>
                <a:latin typeface="TimesLTStd"/>
              </a:rPr>
              <a:t>municipalities</a:t>
            </a:r>
            <a:r>
              <a:rPr lang="de-DE" sz="1800" dirty="0">
                <a:effectLst/>
                <a:latin typeface="TimesLTStd"/>
              </a:rPr>
              <a:t> </a:t>
            </a:r>
            <a:r>
              <a:rPr lang="de-DE" sz="1800" dirty="0" err="1">
                <a:effectLst/>
                <a:latin typeface="TimesLTStd"/>
              </a:rPr>
              <a:t>are</a:t>
            </a:r>
            <a:r>
              <a:rPr lang="de-DE" sz="1800" dirty="0">
                <a:effectLst/>
                <a:latin typeface="TimesLTStd"/>
              </a:rPr>
              <a:t> </a:t>
            </a:r>
            <a:r>
              <a:rPr lang="de-DE" sz="1800" dirty="0" err="1">
                <a:effectLst/>
                <a:latin typeface="TimesLTStd"/>
              </a:rPr>
              <a:t>geographically</a:t>
            </a:r>
            <a:r>
              <a:rPr lang="de-DE" sz="1800" dirty="0">
                <a:effectLst/>
                <a:latin typeface="TimesLTStd"/>
              </a:rPr>
              <a:t> </a:t>
            </a:r>
            <a:r>
              <a:rPr lang="de-DE" sz="1800" dirty="0" err="1">
                <a:effectLst/>
                <a:latin typeface="TimesLTStd"/>
              </a:rPr>
              <a:t>distant</a:t>
            </a:r>
            <a:r>
              <a:rPr lang="de-DE" sz="1800" dirty="0">
                <a:effectLst/>
                <a:latin typeface="TimesLTStd"/>
              </a:rPr>
              <a:t> </a:t>
            </a:r>
            <a:r>
              <a:rPr lang="de-DE" sz="1800" dirty="0" err="1">
                <a:effectLst/>
                <a:latin typeface="TimesLTStd"/>
              </a:rPr>
              <a:t>from</a:t>
            </a:r>
            <a:r>
              <a:rPr lang="de-DE" sz="1800" dirty="0">
                <a:effectLst/>
                <a:latin typeface="TimesLTStd"/>
              </a:rPr>
              <a:t> </a:t>
            </a:r>
            <a:r>
              <a:rPr lang="de-DE" sz="1800" dirty="0" err="1">
                <a:effectLst/>
                <a:latin typeface="TimesLTStd"/>
              </a:rPr>
              <a:t>the</a:t>
            </a:r>
            <a:r>
              <a:rPr lang="de-DE" sz="1800" dirty="0">
                <a:effectLst/>
                <a:latin typeface="TimesLTStd"/>
              </a:rPr>
              <a:t> </a:t>
            </a:r>
            <a:r>
              <a:rPr lang="de-DE" sz="1800" dirty="0" err="1">
                <a:effectLst/>
                <a:latin typeface="TimesLTStd"/>
              </a:rPr>
              <a:t>treated</a:t>
            </a:r>
            <a:r>
              <a:rPr lang="de-DE" sz="1800" dirty="0">
                <a:effectLst/>
                <a:latin typeface="TimesLTStd"/>
              </a:rPr>
              <a:t> </a:t>
            </a:r>
            <a:r>
              <a:rPr lang="de-DE" sz="1800" dirty="0" err="1">
                <a:effectLst/>
                <a:latin typeface="TimesLTStd"/>
              </a:rPr>
              <a:t>areas</a:t>
            </a:r>
            <a:r>
              <a:rPr lang="de-DE" sz="1800" dirty="0">
                <a:effectLst/>
                <a:latin typeface="TimesLTStd"/>
              </a:rPr>
              <a:t>, </a:t>
            </a:r>
            <a:r>
              <a:rPr lang="de-DE" sz="1800" dirty="0" err="1">
                <a:effectLst/>
                <a:latin typeface="TimesLTStd"/>
              </a:rPr>
              <a:t>reducing</a:t>
            </a:r>
            <a:r>
              <a:rPr lang="de-DE" sz="1800" dirty="0">
                <a:effectLst/>
                <a:latin typeface="TimesLTStd"/>
              </a:rPr>
              <a:t> </a:t>
            </a:r>
            <a:r>
              <a:rPr lang="de-DE" sz="1800" dirty="0" err="1">
                <a:effectLst/>
                <a:latin typeface="TimesLTStd"/>
              </a:rPr>
              <a:t>concerns</a:t>
            </a:r>
            <a:r>
              <a:rPr lang="de-DE" sz="1800" dirty="0">
                <a:effectLst/>
                <a:latin typeface="TimesLTStd"/>
              </a:rPr>
              <a:t> </a:t>
            </a:r>
            <a:r>
              <a:rPr lang="de-DE" sz="1800" dirty="0" err="1">
                <a:effectLst/>
                <a:latin typeface="TimesLTStd"/>
              </a:rPr>
              <a:t>that</a:t>
            </a:r>
            <a:r>
              <a:rPr lang="de-DE" sz="1800" dirty="0">
                <a:effectLst/>
                <a:latin typeface="TimesLTStd"/>
              </a:rPr>
              <a:t> </a:t>
            </a:r>
            <a:r>
              <a:rPr lang="de-DE" sz="1800" dirty="0" err="1">
                <a:effectLst/>
                <a:latin typeface="TimesLTStd"/>
              </a:rPr>
              <a:t>spatial</a:t>
            </a:r>
            <a:r>
              <a:rPr lang="de-DE" sz="1800" dirty="0">
                <a:effectLst/>
                <a:latin typeface="TimesLTStd"/>
              </a:rPr>
              <a:t> </a:t>
            </a:r>
            <a:r>
              <a:rPr lang="de-DE" sz="1800" dirty="0" err="1">
                <a:effectLst/>
                <a:latin typeface="TimesLTStd"/>
              </a:rPr>
              <a:t>leakages</a:t>
            </a:r>
            <a:r>
              <a:rPr lang="de-DE" sz="1800" dirty="0">
                <a:effectLst/>
                <a:latin typeface="TimesLTStd"/>
              </a:rPr>
              <a:t> </a:t>
            </a:r>
            <a:r>
              <a:rPr lang="de-DE" sz="1800" dirty="0" err="1">
                <a:effectLst/>
                <a:latin typeface="TimesLTStd"/>
              </a:rPr>
              <a:t>exist</a:t>
            </a:r>
            <a:r>
              <a:rPr lang="de-DE" sz="1800" dirty="0">
                <a:effectLst/>
                <a:latin typeface="TimesLTStd"/>
              </a:rPr>
              <a:t> </a:t>
            </a:r>
            <a:r>
              <a:rPr lang="de-DE" sz="1800" dirty="0" err="1">
                <a:effectLst/>
                <a:latin typeface="TimesLTStd"/>
              </a:rPr>
              <a:t>from</a:t>
            </a:r>
            <a:r>
              <a:rPr lang="de-DE" sz="1800" dirty="0">
                <a:effectLst/>
                <a:latin typeface="TimesLTStd"/>
              </a:rPr>
              <a:t> </a:t>
            </a:r>
            <a:r>
              <a:rPr lang="de-DE" sz="1800" dirty="0" err="1">
                <a:effectLst/>
                <a:latin typeface="TimesLTStd"/>
              </a:rPr>
              <a:t>the</a:t>
            </a:r>
            <a:r>
              <a:rPr lang="de-DE" sz="1800" dirty="0">
                <a:effectLst/>
                <a:latin typeface="TimesLTStd"/>
              </a:rPr>
              <a:t> </a:t>
            </a:r>
            <a:r>
              <a:rPr lang="de-DE" sz="1800" dirty="0" err="1">
                <a:effectLst/>
                <a:latin typeface="TimesLTStd"/>
              </a:rPr>
              <a:t>treatment</a:t>
            </a:r>
            <a:r>
              <a:rPr lang="de-DE" sz="1800" dirty="0">
                <a:effectLst/>
                <a:latin typeface="TimesLTStd"/>
              </a:rPr>
              <a:t> </a:t>
            </a:r>
            <a:r>
              <a:rPr lang="de-DE" sz="1800" dirty="0" err="1">
                <a:effectLst/>
                <a:latin typeface="TimesLTStd"/>
              </a:rPr>
              <a:t>to</a:t>
            </a:r>
            <a:r>
              <a:rPr lang="de-DE" sz="1800" dirty="0">
                <a:effectLst/>
                <a:latin typeface="TimesLTStd"/>
              </a:rPr>
              <a:t> </a:t>
            </a:r>
            <a:r>
              <a:rPr lang="de-DE" sz="1800" dirty="0" err="1">
                <a:effectLst/>
                <a:latin typeface="TimesLTStd"/>
              </a:rPr>
              <a:t>control</a:t>
            </a:r>
            <a:r>
              <a:rPr lang="de-DE" sz="1800" dirty="0">
                <a:effectLst/>
                <a:latin typeface="TimesLTStd"/>
              </a:rPr>
              <a:t> </a:t>
            </a:r>
            <a:r>
              <a:rPr lang="de-DE" sz="1800" dirty="0" err="1">
                <a:effectLst/>
                <a:latin typeface="TimesLTStd"/>
              </a:rPr>
              <a:t>groups</a:t>
            </a:r>
            <a:r>
              <a:rPr lang="de-DE" sz="1800" dirty="0">
                <a:effectLst/>
                <a:latin typeface="TimesLTStd"/>
              </a:rPr>
              <a:t>. </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r>
              <a:rPr lang="de-DE" sz="1800" dirty="0">
                <a:effectLst/>
                <a:latin typeface="TimesLTStd"/>
              </a:rPr>
              <a:t>The </a:t>
            </a:r>
            <a:r>
              <a:rPr lang="de-DE" sz="1800" dirty="0" err="1">
                <a:effectLst/>
                <a:latin typeface="TimesLTStd"/>
              </a:rPr>
              <a:t>choice</a:t>
            </a:r>
            <a:r>
              <a:rPr lang="de-DE" sz="1800" dirty="0">
                <a:effectLst/>
                <a:latin typeface="TimesLTStd"/>
              </a:rPr>
              <a:t> </a:t>
            </a:r>
            <a:r>
              <a:rPr lang="de-DE" sz="1800" dirty="0" err="1">
                <a:effectLst/>
                <a:latin typeface="TimesLTStd"/>
              </a:rPr>
              <a:t>of</a:t>
            </a:r>
            <a:r>
              <a:rPr lang="de-DE" sz="1800" dirty="0">
                <a:effectLst/>
                <a:latin typeface="TimesLTStd"/>
              </a:rPr>
              <a:t> </a:t>
            </a:r>
            <a:r>
              <a:rPr lang="de-DE" sz="1800" dirty="0" err="1">
                <a:effectLst/>
                <a:latin typeface="TimesLTStd"/>
              </a:rPr>
              <a:t>the</a:t>
            </a:r>
            <a:r>
              <a:rPr lang="de-DE" sz="1800" dirty="0">
                <a:effectLst/>
                <a:latin typeface="TimesLTStd"/>
              </a:rPr>
              <a:t> </a:t>
            </a:r>
            <a:r>
              <a:rPr lang="de-DE" sz="1800" dirty="0" err="1">
                <a:effectLst/>
                <a:latin typeface="TimesLTStd"/>
              </a:rPr>
              <a:t>control</a:t>
            </a:r>
            <a:r>
              <a:rPr lang="de-DE" sz="1800" dirty="0">
                <a:effectLst/>
                <a:latin typeface="TimesLTStd"/>
              </a:rPr>
              <a:t> </a:t>
            </a:r>
            <a:r>
              <a:rPr lang="de-DE" sz="1800" dirty="0" err="1">
                <a:effectLst/>
                <a:latin typeface="TimesLTStd"/>
              </a:rPr>
              <a:t>group</a:t>
            </a:r>
            <a:r>
              <a:rPr lang="de-DE" sz="1800" dirty="0">
                <a:effectLst/>
                <a:latin typeface="TimesLTStd"/>
              </a:rPr>
              <a:t> was </a:t>
            </a:r>
            <a:r>
              <a:rPr lang="de-DE" sz="1800" dirty="0" err="1">
                <a:effectLst/>
                <a:latin typeface="TimesLTStd"/>
              </a:rPr>
              <a:t>based</a:t>
            </a:r>
            <a:r>
              <a:rPr lang="de-DE" sz="1800" dirty="0">
                <a:effectLst/>
                <a:latin typeface="TimesLTStd"/>
              </a:rPr>
              <a:t> on </a:t>
            </a:r>
            <a:r>
              <a:rPr lang="de-DE" sz="1800" dirty="0" err="1">
                <a:effectLst/>
                <a:latin typeface="TimesLTStd"/>
              </a:rPr>
              <a:t>two</a:t>
            </a:r>
            <a:r>
              <a:rPr lang="de-DE" sz="1800" dirty="0">
                <a:effectLst/>
                <a:latin typeface="TimesLTStd"/>
              </a:rPr>
              <a:t> </a:t>
            </a:r>
            <a:r>
              <a:rPr lang="de-DE" sz="1800" dirty="0" err="1">
                <a:effectLst/>
                <a:latin typeface="TimesLTStd"/>
              </a:rPr>
              <a:t>criteria</a:t>
            </a:r>
            <a:r>
              <a:rPr lang="de-DE" sz="1800" dirty="0">
                <a:effectLst/>
                <a:latin typeface="TimesLTStd"/>
              </a:rPr>
              <a:t>: </a:t>
            </a:r>
            <a:r>
              <a:rPr lang="de-DE" sz="1800" dirty="0" err="1">
                <a:effectLst/>
                <a:latin typeface="TimesLTStd"/>
              </a:rPr>
              <a:t>comparability</a:t>
            </a:r>
            <a:r>
              <a:rPr lang="de-DE" sz="1800" dirty="0">
                <a:effectLst/>
                <a:latin typeface="TimesLTStd"/>
              </a:rPr>
              <a:t> and </a:t>
            </a:r>
            <a:r>
              <a:rPr lang="de-DE" sz="1800" dirty="0" err="1">
                <a:effectLst/>
                <a:latin typeface="TimesLTStd"/>
              </a:rPr>
              <a:t>geographical</a:t>
            </a:r>
            <a:r>
              <a:rPr lang="de-DE" sz="1800" dirty="0">
                <a:effectLst/>
                <a:latin typeface="TimesLTStd"/>
              </a:rPr>
              <a:t> </a:t>
            </a:r>
            <a:r>
              <a:rPr lang="de-DE" sz="1800" dirty="0" err="1">
                <a:effectLst/>
                <a:latin typeface="TimesLTStd"/>
              </a:rPr>
              <a:t>location</a:t>
            </a:r>
            <a:r>
              <a:rPr lang="de-DE" sz="1800" dirty="0">
                <a:effectLst/>
                <a:latin typeface="TimesLTStd"/>
              </a:rPr>
              <a:t>. First, </a:t>
            </a:r>
            <a:r>
              <a:rPr lang="de-DE" sz="1800" dirty="0" err="1">
                <a:effectLst/>
                <a:latin typeface="TimesLTStd"/>
              </a:rPr>
              <a:t>we</a:t>
            </a:r>
            <a:r>
              <a:rPr lang="de-DE" sz="1800" dirty="0">
                <a:effectLst/>
                <a:latin typeface="TimesLTStd"/>
              </a:rPr>
              <a:t> </a:t>
            </a:r>
            <a:r>
              <a:rPr lang="de-DE" sz="1800" dirty="0" err="1">
                <a:effectLst/>
                <a:latin typeface="TimesLTStd"/>
              </a:rPr>
              <a:t>sought</a:t>
            </a:r>
            <a:r>
              <a:rPr lang="de-DE" sz="1800" dirty="0">
                <a:effectLst/>
                <a:latin typeface="TimesLTStd"/>
              </a:rPr>
              <a:t> </a:t>
            </a:r>
            <a:r>
              <a:rPr lang="de-DE" sz="1800" dirty="0" err="1">
                <a:effectLst/>
                <a:latin typeface="TimesLTStd"/>
              </a:rPr>
              <a:t>nondesignated</a:t>
            </a:r>
            <a:r>
              <a:rPr lang="de-DE" sz="1800" dirty="0">
                <a:effectLst/>
                <a:latin typeface="TimesLTStd"/>
              </a:rPr>
              <a:t> </a:t>
            </a:r>
            <a:r>
              <a:rPr lang="de-DE" sz="1800" dirty="0" err="1">
                <a:effectLst/>
                <a:latin typeface="TimesLTStd"/>
              </a:rPr>
              <a:t>munic</a:t>
            </a:r>
            <a:r>
              <a:rPr lang="de-DE" sz="1800" dirty="0">
                <a:effectLst/>
                <a:latin typeface="TimesLTStd"/>
              </a:rPr>
              <a:t>- </a:t>
            </a:r>
            <a:r>
              <a:rPr lang="de-DE" sz="1800" dirty="0" err="1">
                <a:effectLst/>
                <a:latin typeface="TimesLTStd"/>
              </a:rPr>
              <a:t>ipalities</a:t>
            </a:r>
            <a:r>
              <a:rPr lang="de-DE" sz="1800" dirty="0">
                <a:effectLst/>
                <a:latin typeface="TimesLTStd"/>
              </a:rPr>
              <a:t> </a:t>
            </a:r>
            <a:r>
              <a:rPr lang="de-DE" sz="1800" dirty="0" err="1">
                <a:effectLst/>
                <a:latin typeface="TimesLTStd"/>
              </a:rPr>
              <a:t>that</a:t>
            </a:r>
            <a:r>
              <a:rPr lang="de-DE" sz="1800" dirty="0">
                <a:effectLst/>
                <a:latin typeface="TimesLTStd"/>
              </a:rPr>
              <a:t> </a:t>
            </a:r>
            <a:r>
              <a:rPr lang="de-DE" sz="1800" dirty="0" err="1">
                <a:effectLst/>
                <a:latin typeface="TimesLTStd"/>
              </a:rPr>
              <a:t>are</a:t>
            </a:r>
            <a:r>
              <a:rPr lang="de-DE" sz="1800" dirty="0">
                <a:effectLst/>
                <a:latin typeface="TimesLTStd"/>
              </a:rPr>
              <a:t> </a:t>
            </a:r>
            <a:r>
              <a:rPr lang="de-DE" sz="1800" dirty="0" err="1">
                <a:effectLst/>
                <a:latin typeface="TimesLTStd"/>
              </a:rPr>
              <a:t>as</a:t>
            </a:r>
            <a:r>
              <a:rPr lang="de-DE" sz="1800" dirty="0">
                <a:effectLst/>
                <a:latin typeface="TimesLTStd"/>
              </a:rPr>
              <a:t> </a:t>
            </a:r>
            <a:r>
              <a:rPr lang="de-DE" sz="1800" dirty="0" err="1">
                <a:effectLst/>
                <a:latin typeface="TimesLTStd"/>
              </a:rPr>
              <a:t>urbanized</a:t>
            </a:r>
            <a:r>
              <a:rPr lang="de-DE" sz="1800" dirty="0">
                <a:effectLst/>
                <a:latin typeface="TimesLTStd"/>
              </a:rPr>
              <a:t> </a:t>
            </a:r>
            <a:r>
              <a:rPr lang="de-DE" sz="1800" dirty="0" err="1">
                <a:effectLst/>
                <a:latin typeface="TimesLTStd"/>
              </a:rPr>
              <a:t>as</a:t>
            </a:r>
            <a:r>
              <a:rPr lang="de-DE" sz="1800" dirty="0">
                <a:effectLst/>
                <a:latin typeface="TimesLTStd"/>
              </a:rPr>
              <a:t> </a:t>
            </a:r>
            <a:r>
              <a:rPr lang="de-DE" sz="1800" dirty="0" err="1">
                <a:effectLst/>
                <a:latin typeface="TimesLTStd"/>
              </a:rPr>
              <a:t>the</a:t>
            </a:r>
            <a:r>
              <a:rPr lang="de-DE" sz="1800" dirty="0">
                <a:effectLst/>
                <a:latin typeface="TimesLTStd"/>
              </a:rPr>
              <a:t> </a:t>
            </a:r>
            <a:r>
              <a:rPr lang="de-DE" sz="1800" dirty="0" err="1">
                <a:effectLst/>
                <a:latin typeface="TimesLTStd"/>
              </a:rPr>
              <a:t>treatment</a:t>
            </a:r>
            <a:r>
              <a:rPr lang="de-DE" sz="1800" dirty="0">
                <a:effectLst/>
                <a:latin typeface="TimesLTStd"/>
              </a:rPr>
              <a:t> </a:t>
            </a:r>
            <a:r>
              <a:rPr lang="de-DE" sz="1800" dirty="0" err="1">
                <a:effectLst/>
                <a:latin typeface="TimesLTStd"/>
              </a:rPr>
              <a:t>group</a:t>
            </a:r>
            <a:r>
              <a:rPr lang="de-DE" sz="1800" dirty="0">
                <a:effectLst/>
                <a:latin typeface="TimesLTStd"/>
              </a:rPr>
              <a:t> </a:t>
            </a:r>
            <a:r>
              <a:rPr lang="de-DE" sz="1800" dirty="0" err="1">
                <a:effectLst/>
                <a:latin typeface="TimesLTStd"/>
              </a:rPr>
              <a:t>using</a:t>
            </a:r>
            <a:r>
              <a:rPr lang="de-DE" sz="1800" dirty="0">
                <a:effectLst/>
                <a:latin typeface="TimesLTStd"/>
              </a:rPr>
              <a:t> </a:t>
            </a:r>
            <a:r>
              <a:rPr lang="de-DE" sz="1800" dirty="0" err="1">
                <a:effectLst/>
                <a:latin typeface="TimesLTStd"/>
              </a:rPr>
              <a:t>the</a:t>
            </a:r>
            <a:r>
              <a:rPr lang="de-DE" sz="1800" dirty="0">
                <a:effectLst/>
                <a:latin typeface="TimesLTStd"/>
              </a:rPr>
              <a:t> </a:t>
            </a:r>
            <a:r>
              <a:rPr lang="de-DE" sz="1800" dirty="0" err="1">
                <a:effectLst/>
                <a:latin typeface="TimesLTStd"/>
              </a:rPr>
              <a:t>list</a:t>
            </a:r>
            <a:r>
              <a:rPr lang="de-DE" sz="1800" dirty="0">
                <a:effectLst/>
                <a:latin typeface="TimesLTStd"/>
              </a:rPr>
              <a:t> </a:t>
            </a:r>
            <a:r>
              <a:rPr lang="de-DE" sz="1800" dirty="0" err="1">
                <a:effectLst/>
                <a:latin typeface="TimesLTStd"/>
              </a:rPr>
              <a:t>of</a:t>
            </a:r>
            <a:r>
              <a:rPr lang="de-DE" sz="1800" dirty="0">
                <a:effectLst/>
                <a:latin typeface="TimesLTStd"/>
              </a:rPr>
              <a:t> </a:t>
            </a:r>
            <a:r>
              <a:rPr lang="de-DE" sz="1800" dirty="0" err="1">
                <a:effectLst/>
                <a:latin typeface="TimesLTStd"/>
              </a:rPr>
              <a:t>major</a:t>
            </a:r>
            <a:r>
              <a:rPr lang="de-DE" sz="1800" dirty="0">
                <a:effectLst/>
                <a:latin typeface="TimesLTStd"/>
              </a:rPr>
              <a:t> </a:t>
            </a:r>
            <a:r>
              <a:rPr lang="de-DE" sz="1800" dirty="0" err="1">
                <a:effectLst/>
                <a:latin typeface="TimesLTStd"/>
              </a:rPr>
              <a:t>cities</a:t>
            </a:r>
            <a:r>
              <a:rPr lang="de-DE" sz="1800" dirty="0">
                <a:effectLst/>
                <a:latin typeface="TimesLTStd"/>
              </a:rPr>
              <a:t> </a:t>
            </a:r>
            <a:r>
              <a:rPr lang="de-DE" sz="1800" dirty="0" err="1">
                <a:effectLst/>
                <a:latin typeface="TimesLTStd"/>
              </a:rPr>
              <a:t>under</a:t>
            </a:r>
            <a:r>
              <a:rPr lang="de-DE" sz="1800" dirty="0">
                <a:effectLst/>
                <a:latin typeface="TimesLTStd"/>
              </a:rPr>
              <a:t> </a:t>
            </a:r>
            <a:r>
              <a:rPr lang="de-DE" sz="1800" dirty="0" err="1">
                <a:effectLst/>
                <a:latin typeface="TimesLTStd"/>
              </a:rPr>
              <a:t>Japan’s</a:t>
            </a:r>
            <a:r>
              <a:rPr lang="de-DE" sz="1800" dirty="0">
                <a:effectLst/>
                <a:latin typeface="TimesLTStd"/>
              </a:rPr>
              <a:t> </a:t>
            </a:r>
            <a:r>
              <a:rPr lang="de-DE" sz="1800" dirty="0" err="1">
                <a:effectLst/>
                <a:latin typeface="TimesLTStd"/>
              </a:rPr>
              <a:t>Local</a:t>
            </a:r>
            <a:r>
              <a:rPr lang="de-DE" sz="1800" dirty="0">
                <a:effectLst/>
                <a:latin typeface="TimesLTStd"/>
              </a:rPr>
              <a:t> </a:t>
            </a:r>
            <a:r>
              <a:rPr lang="de-DE" sz="1800" dirty="0" err="1">
                <a:effectLst/>
                <a:latin typeface="TimesLTStd"/>
              </a:rPr>
              <a:t>Autonomy</a:t>
            </a:r>
            <a:r>
              <a:rPr lang="de-DE" sz="1800" dirty="0">
                <a:effectLst/>
                <a:latin typeface="TimesLTStd"/>
              </a:rPr>
              <a:t> Law. As </a:t>
            </a:r>
            <a:r>
              <a:rPr lang="de-DE" sz="1800" dirty="0" err="1">
                <a:effectLst/>
                <a:latin typeface="TimesLTStd"/>
              </a:rPr>
              <a:t>of</a:t>
            </a:r>
            <a:r>
              <a:rPr lang="de-DE" sz="1800" dirty="0">
                <a:effectLst/>
                <a:latin typeface="TimesLTStd"/>
              </a:rPr>
              <a:t> 2015, 20 municipal- </a:t>
            </a:r>
            <a:r>
              <a:rPr lang="de-DE" sz="1800" dirty="0" err="1">
                <a:effectLst/>
                <a:latin typeface="TimesLTStd"/>
              </a:rPr>
              <a:t>ities</a:t>
            </a:r>
            <a:r>
              <a:rPr lang="de-DE" sz="1800" dirty="0">
                <a:effectLst/>
                <a:latin typeface="TimesLTStd"/>
              </a:rPr>
              <a:t> </a:t>
            </a:r>
            <a:r>
              <a:rPr lang="de-DE" sz="1800" dirty="0" err="1">
                <a:effectLst/>
                <a:latin typeface="TimesLTStd"/>
              </a:rPr>
              <a:t>were</a:t>
            </a:r>
            <a:r>
              <a:rPr lang="de-DE" sz="1800" dirty="0">
                <a:effectLst/>
                <a:latin typeface="TimesLTStd"/>
              </a:rPr>
              <a:t> </a:t>
            </a:r>
            <a:r>
              <a:rPr lang="de-DE" sz="1800" dirty="0" err="1">
                <a:effectLst/>
                <a:latin typeface="TimesLTStd"/>
              </a:rPr>
              <a:t>classified</a:t>
            </a:r>
            <a:r>
              <a:rPr lang="de-DE" sz="1800" dirty="0">
                <a:effectLst/>
                <a:latin typeface="TimesLTStd"/>
              </a:rPr>
              <a:t> </a:t>
            </a:r>
            <a:r>
              <a:rPr lang="de-DE" sz="1800" dirty="0" err="1">
                <a:effectLst/>
                <a:latin typeface="TimesLTStd"/>
              </a:rPr>
              <a:t>as</a:t>
            </a:r>
            <a:r>
              <a:rPr lang="de-DE" sz="1800" dirty="0">
                <a:effectLst/>
                <a:latin typeface="TimesLTStd"/>
              </a:rPr>
              <a:t> </a:t>
            </a:r>
            <a:r>
              <a:rPr lang="de-DE" sz="1800" dirty="0" err="1">
                <a:effectLst/>
                <a:latin typeface="TimesLTStd"/>
              </a:rPr>
              <a:t>major</a:t>
            </a:r>
            <a:r>
              <a:rPr lang="de-DE" sz="1800" dirty="0">
                <a:effectLst/>
                <a:latin typeface="TimesLTStd"/>
              </a:rPr>
              <a:t> </a:t>
            </a:r>
            <a:r>
              <a:rPr lang="de-DE" sz="1800" dirty="0" err="1">
                <a:effectLst/>
                <a:latin typeface="TimesLTStd"/>
              </a:rPr>
              <a:t>cities</a:t>
            </a:r>
            <a:r>
              <a:rPr lang="de-DE" sz="1800" dirty="0">
                <a:effectLst/>
                <a:latin typeface="TimesLTStd"/>
              </a:rPr>
              <a:t> </a:t>
            </a:r>
            <a:r>
              <a:rPr lang="de-DE" sz="1800" dirty="0" err="1">
                <a:effectLst/>
                <a:latin typeface="TimesLTStd"/>
              </a:rPr>
              <a:t>under</a:t>
            </a:r>
            <a:r>
              <a:rPr lang="de-DE" sz="1800" dirty="0">
                <a:effectLst/>
                <a:latin typeface="TimesLTStd"/>
              </a:rPr>
              <a:t> </a:t>
            </a:r>
            <a:r>
              <a:rPr lang="de-DE" sz="1800" dirty="0" err="1">
                <a:effectLst/>
                <a:latin typeface="TimesLTStd"/>
              </a:rPr>
              <a:t>this</a:t>
            </a:r>
            <a:r>
              <a:rPr lang="de-DE" sz="1800" dirty="0">
                <a:effectLst/>
                <a:latin typeface="TimesLTStd"/>
              </a:rPr>
              <a:t> </a:t>
            </a:r>
            <a:r>
              <a:rPr lang="de-DE" sz="1800" dirty="0" err="1">
                <a:effectLst/>
                <a:latin typeface="TimesLTStd"/>
              </a:rPr>
              <a:t>law</a:t>
            </a:r>
            <a:r>
              <a:rPr lang="de-DE" sz="1800" dirty="0">
                <a:effectLst/>
                <a:latin typeface="TimesLTStd"/>
              </a:rPr>
              <a:t>, </a:t>
            </a:r>
            <a:r>
              <a:rPr lang="de-DE" sz="1800" dirty="0" err="1">
                <a:effectLst/>
                <a:latin typeface="TimesLTStd"/>
              </a:rPr>
              <a:t>including</a:t>
            </a:r>
            <a:r>
              <a:rPr lang="de-DE" sz="1800" dirty="0">
                <a:effectLst/>
                <a:latin typeface="TimesLTStd"/>
              </a:rPr>
              <a:t> </a:t>
            </a:r>
            <a:r>
              <a:rPr lang="de-DE" sz="1800" dirty="0" err="1">
                <a:effectLst/>
                <a:latin typeface="TimesLTStd"/>
              </a:rPr>
              <a:t>nine</a:t>
            </a:r>
            <a:r>
              <a:rPr lang="de-DE" sz="1800" dirty="0">
                <a:effectLst/>
                <a:latin typeface="TimesLTStd"/>
              </a:rPr>
              <a:t> </a:t>
            </a:r>
            <a:r>
              <a:rPr lang="de-DE" sz="1800" dirty="0" err="1">
                <a:effectLst/>
                <a:latin typeface="TimesLTStd"/>
              </a:rPr>
              <a:t>designated</a:t>
            </a:r>
            <a:r>
              <a:rPr lang="de-DE" sz="1800" dirty="0">
                <a:effectLst/>
                <a:latin typeface="TimesLTStd"/>
              </a:rPr>
              <a:t> </a:t>
            </a:r>
            <a:r>
              <a:rPr lang="de-DE" sz="1800" dirty="0" err="1">
                <a:effectLst/>
                <a:latin typeface="TimesLTStd"/>
              </a:rPr>
              <a:t>municipalities</a:t>
            </a:r>
            <a:r>
              <a:rPr lang="de-DE" sz="1800" dirty="0">
                <a:effectLst/>
                <a:latin typeface="TimesLTStd"/>
              </a:rPr>
              <a:t> </a:t>
            </a:r>
            <a:r>
              <a:rPr lang="de-DE" sz="1800" dirty="0" err="1">
                <a:effectLst/>
                <a:latin typeface="TimesLTStd"/>
              </a:rPr>
              <a:t>under</a:t>
            </a:r>
            <a:r>
              <a:rPr lang="de-DE" sz="1800" dirty="0">
                <a:effectLst/>
                <a:latin typeface="TimesLTStd"/>
              </a:rPr>
              <a:t> </a:t>
            </a:r>
            <a:r>
              <a:rPr lang="de-DE" sz="1800" dirty="0" err="1">
                <a:effectLst/>
                <a:latin typeface="TimesLTStd"/>
              </a:rPr>
              <a:t>the</a:t>
            </a:r>
            <a:r>
              <a:rPr lang="de-DE" sz="1800" dirty="0">
                <a:effectLst/>
                <a:latin typeface="TimesLTStd"/>
              </a:rPr>
              <a:t> ANCL and 11 </a:t>
            </a:r>
            <a:r>
              <a:rPr lang="de-DE" sz="1800" dirty="0" err="1">
                <a:effectLst/>
                <a:latin typeface="TimesLTStd"/>
              </a:rPr>
              <a:t>nondesignated</a:t>
            </a:r>
            <a:r>
              <a:rPr lang="de-DE" sz="1800" dirty="0">
                <a:effectLst/>
                <a:latin typeface="TimesLTStd"/>
              </a:rPr>
              <a:t> municipal- </a:t>
            </a:r>
            <a:r>
              <a:rPr lang="de-DE" sz="1800" dirty="0" err="1">
                <a:effectLst/>
                <a:latin typeface="TimesLTStd"/>
              </a:rPr>
              <a:t>ities</a:t>
            </a:r>
            <a:r>
              <a:rPr lang="de-DE" sz="1800" dirty="0">
                <a:effectLst/>
                <a:latin typeface="TimesLTStd"/>
              </a:rPr>
              <a:t>: Sapporo, Sendai, </a:t>
            </a:r>
            <a:r>
              <a:rPr lang="de-DE" sz="1800" dirty="0" err="1">
                <a:effectLst/>
                <a:latin typeface="TimesLTStd"/>
              </a:rPr>
              <a:t>Nigata</a:t>
            </a:r>
            <a:r>
              <a:rPr lang="de-DE" sz="1800" dirty="0">
                <a:effectLst/>
                <a:latin typeface="TimesLTStd"/>
              </a:rPr>
              <a:t>, Hiroshima, Okayama, Hamamatsu, Shizuoka, Kyoto, </a:t>
            </a:r>
            <a:r>
              <a:rPr lang="de-DE" sz="1800" dirty="0" err="1">
                <a:effectLst/>
                <a:latin typeface="TimesLTStd"/>
              </a:rPr>
              <a:t>Kitakyusyu</a:t>
            </a:r>
            <a:r>
              <a:rPr lang="de-DE" sz="1800" dirty="0">
                <a:effectLst/>
                <a:latin typeface="TimesLTStd"/>
              </a:rPr>
              <a:t>, Fukuoka, and Kumamoto. Major </a:t>
            </a:r>
            <a:r>
              <a:rPr lang="de-DE" sz="1800" dirty="0" err="1">
                <a:effectLst/>
                <a:latin typeface="TimesLTStd"/>
              </a:rPr>
              <a:t>cities</a:t>
            </a:r>
            <a:r>
              <a:rPr lang="de-DE" sz="1800" dirty="0">
                <a:effectLst/>
                <a:latin typeface="TimesLTStd"/>
              </a:rPr>
              <a:t> </a:t>
            </a:r>
            <a:r>
              <a:rPr lang="de-DE" sz="1800" dirty="0" err="1">
                <a:effectLst/>
                <a:latin typeface="TimesLTStd"/>
              </a:rPr>
              <a:t>must</a:t>
            </a:r>
            <a:r>
              <a:rPr lang="de-DE" sz="1800" dirty="0">
                <a:effectLst/>
                <a:latin typeface="TimesLTStd"/>
              </a:rPr>
              <a:t> </a:t>
            </a:r>
            <a:r>
              <a:rPr lang="de-DE" sz="1800" dirty="0" err="1">
                <a:effectLst/>
                <a:latin typeface="TimesLTStd"/>
              </a:rPr>
              <a:t>meet</a:t>
            </a:r>
            <a:r>
              <a:rPr lang="de-DE" sz="1800" dirty="0">
                <a:effectLst/>
                <a:latin typeface="TimesLTStd"/>
              </a:rPr>
              <a:t> </a:t>
            </a:r>
            <a:r>
              <a:rPr lang="de-DE" sz="1800" dirty="0" err="1">
                <a:effectLst/>
                <a:latin typeface="TimesLTStd"/>
              </a:rPr>
              <a:t>several</a:t>
            </a:r>
            <a:r>
              <a:rPr lang="de-DE" sz="1800" dirty="0">
                <a:effectLst/>
                <a:latin typeface="TimesLTStd"/>
              </a:rPr>
              <a:t> </a:t>
            </a:r>
            <a:r>
              <a:rPr lang="de-DE" sz="1800" dirty="0" err="1">
                <a:effectLst/>
                <a:latin typeface="TimesLTStd"/>
              </a:rPr>
              <a:t>standards</a:t>
            </a:r>
            <a:r>
              <a:rPr lang="de-DE" sz="1800" dirty="0">
                <a:effectLst/>
                <a:latin typeface="TimesLTStd"/>
              </a:rPr>
              <a:t> such </a:t>
            </a:r>
            <a:r>
              <a:rPr lang="de-DE" sz="1800" dirty="0" err="1">
                <a:effectLst/>
                <a:latin typeface="TimesLTStd"/>
              </a:rPr>
              <a:t>as</a:t>
            </a:r>
            <a:r>
              <a:rPr lang="de-DE" sz="1800" dirty="0">
                <a:effectLst/>
                <a:latin typeface="TimesLTStd"/>
              </a:rPr>
              <a:t> </a:t>
            </a:r>
            <a:r>
              <a:rPr lang="de-DE" sz="1800" dirty="0" err="1">
                <a:effectLst/>
                <a:latin typeface="TimesLTStd"/>
              </a:rPr>
              <a:t>having</a:t>
            </a:r>
            <a:r>
              <a:rPr lang="de-DE" sz="1800" dirty="0">
                <a:effectLst/>
                <a:latin typeface="TimesLTStd"/>
              </a:rPr>
              <a:t> </a:t>
            </a:r>
            <a:r>
              <a:rPr lang="de-DE" sz="1800" dirty="0" err="1">
                <a:effectLst/>
                <a:latin typeface="TimesLTStd"/>
              </a:rPr>
              <a:t>more</a:t>
            </a:r>
            <a:r>
              <a:rPr lang="de-DE" sz="1800" dirty="0">
                <a:effectLst/>
                <a:latin typeface="TimesLTStd"/>
              </a:rPr>
              <a:t> </a:t>
            </a:r>
            <a:r>
              <a:rPr lang="de-DE" sz="1800" dirty="0" err="1">
                <a:effectLst/>
                <a:latin typeface="TimesLTStd"/>
              </a:rPr>
              <a:t>than</a:t>
            </a:r>
            <a:r>
              <a:rPr lang="de-DE" sz="1800" dirty="0">
                <a:effectLst/>
                <a:latin typeface="TimesLTStd"/>
              </a:rPr>
              <a:t> 500,000 </a:t>
            </a:r>
            <a:r>
              <a:rPr lang="de-DE" sz="1800" dirty="0" err="1">
                <a:effectLst/>
                <a:latin typeface="TimesLTStd"/>
              </a:rPr>
              <a:t>residents</a:t>
            </a:r>
            <a:r>
              <a:rPr lang="de-DE" sz="1800" dirty="0">
                <a:effectLst/>
                <a:latin typeface="TimesLTStd"/>
              </a:rPr>
              <a:t>, </a:t>
            </a:r>
            <a:r>
              <a:rPr lang="de-DE" sz="1800" dirty="0" err="1">
                <a:effectLst/>
                <a:latin typeface="TimesLTStd"/>
              </a:rPr>
              <a:t>less</a:t>
            </a:r>
            <a:r>
              <a:rPr lang="de-DE" sz="1800" dirty="0">
                <a:effectLst/>
                <a:latin typeface="TimesLTStd"/>
              </a:rPr>
              <a:t> </a:t>
            </a:r>
            <a:r>
              <a:rPr lang="de-DE" sz="1800" dirty="0" err="1">
                <a:effectLst/>
                <a:latin typeface="TimesLTStd"/>
              </a:rPr>
              <a:t>than</a:t>
            </a:r>
            <a:r>
              <a:rPr lang="de-DE" sz="1800" dirty="0">
                <a:effectLst/>
                <a:latin typeface="TimesLTStd"/>
              </a:rPr>
              <a:t> 10% </a:t>
            </a:r>
            <a:r>
              <a:rPr lang="de-DE" sz="1800" dirty="0" err="1">
                <a:effectLst/>
                <a:latin typeface="TimesLTStd"/>
              </a:rPr>
              <a:t>of</a:t>
            </a:r>
            <a:r>
              <a:rPr lang="de-DE" sz="1800" dirty="0">
                <a:effectLst/>
                <a:latin typeface="TimesLTStd"/>
              </a:rPr>
              <a:t> </a:t>
            </a:r>
            <a:r>
              <a:rPr lang="de-DE" sz="1800" dirty="0" err="1">
                <a:effectLst/>
                <a:latin typeface="TimesLTStd"/>
              </a:rPr>
              <a:t>employment</a:t>
            </a:r>
            <a:r>
              <a:rPr lang="de-DE" sz="1800" dirty="0">
                <a:effectLst/>
                <a:latin typeface="TimesLTStd"/>
              </a:rPr>
              <a:t> in </a:t>
            </a:r>
            <a:r>
              <a:rPr lang="de-DE" sz="1800" dirty="0" err="1">
                <a:effectLst/>
                <a:latin typeface="TimesLTStd"/>
              </a:rPr>
              <a:t>the</a:t>
            </a:r>
            <a:r>
              <a:rPr lang="de-DE" sz="1800" dirty="0">
                <a:effectLst/>
                <a:latin typeface="TimesLTStd"/>
              </a:rPr>
              <a:t> </a:t>
            </a:r>
            <a:r>
              <a:rPr lang="de-DE" sz="1800" dirty="0" err="1">
                <a:effectLst/>
                <a:latin typeface="TimesLTStd"/>
              </a:rPr>
              <a:t>primary</a:t>
            </a:r>
            <a:r>
              <a:rPr lang="de-DE" sz="1800" dirty="0">
                <a:effectLst/>
                <a:latin typeface="TimesLTStd"/>
              </a:rPr>
              <a:t> </a:t>
            </a:r>
            <a:r>
              <a:rPr lang="de-DE" sz="1800" dirty="0" err="1">
                <a:effectLst/>
                <a:latin typeface="TimesLTStd"/>
              </a:rPr>
              <a:t>industry</a:t>
            </a:r>
            <a:r>
              <a:rPr lang="de-DE" sz="1800" dirty="0">
                <a:effectLst/>
                <a:latin typeface="TimesLTStd"/>
              </a:rPr>
              <a:t>, and </a:t>
            </a:r>
            <a:r>
              <a:rPr lang="de-DE" sz="1800" dirty="0" err="1">
                <a:effectLst/>
                <a:latin typeface="TimesLTStd"/>
              </a:rPr>
              <a:t>adequate</a:t>
            </a:r>
            <a:r>
              <a:rPr lang="de-DE" sz="1800" dirty="0">
                <a:effectLst/>
                <a:latin typeface="TimesLTStd"/>
              </a:rPr>
              <a:t> urban </a:t>
            </a:r>
            <a:r>
              <a:rPr lang="de-DE" sz="1800" dirty="0" err="1">
                <a:effectLst/>
                <a:latin typeface="TimesLTStd"/>
              </a:rPr>
              <a:t>infrastructure</a:t>
            </a:r>
            <a:r>
              <a:rPr lang="de-DE" sz="1800" dirty="0">
                <a:effectLst/>
                <a:latin typeface="TimesLTStd"/>
              </a:rPr>
              <a:t>. </a:t>
            </a:r>
            <a:r>
              <a:rPr lang="de-DE" sz="1800" dirty="0" err="1">
                <a:effectLst/>
                <a:latin typeface="TimesLTStd"/>
              </a:rPr>
              <a:t>We</a:t>
            </a:r>
            <a:r>
              <a:rPr lang="de-DE" sz="1800" dirty="0">
                <a:effectLst/>
                <a:latin typeface="TimesLTStd"/>
              </a:rPr>
              <a:t> </a:t>
            </a:r>
            <a:r>
              <a:rPr lang="de-DE" sz="1800" dirty="0" err="1">
                <a:effectLst/>
                <a:latin typeface="TimesLTStd"/>
              </a:rPr>
              <a:t>excluded</a:t>
            </a:r>
            <a:r>
              <a:rPr lang="de-DE" sz="1800" dirty="0">
                <a:effectLst/>
                <a:latin typeface="TimesLTStd"/>
              </a:rPr>
              <a:t> Okayama, Hamamatsu, Shizuoka, and Kyoto </a:t>
            </a:r>
            <a:r>
              <a:rPr lang="de-DE" sz="1800" dirty="0" err="1">
                <a:effectLst/>
                <a:latin typeface="TimesLTStd"/>
              </a:rPr>
              <a:t>from</a:t>
            </a:r>
            <a:r>
              <a:rPr lang="de-DE" sz="1800" dirty="0">
                <a:effectLst/>
                <a:latin typeface="TimesLTStd"/>
              </a:rPr>
              <a:t> </a:t>
            </a:r>
            <a:r>
              <a:rPr lang="de-DE" sz="1800" dirty="0" err="1">
                <a:effectLst/>
                <a:latin typeface="TimesLTStd"/>
              </a:rPr>
              <a:t>the</a:t>
            </a:r>
            <a:r>
              <a:rPr lang="de-DE" sz="1800" dirty="0">
                <a:effectLst/>
                <a:latin typeface="TimesLTStd"/>
              </a:rPr>
              <a:t> </a:t>
            </a:r>
            <a:r>
              <a:rPr lang="de-DE" sz="1800" dirty="0" err="1">
                <a:effectLst/>
                <a:latin typeface="TimesLTStd"/>
              </a:rPr>
              <a:t>control</a:t>
            </a:r>
            <a:r>
              <a:rPr lang="de-DE" sz="1800" dirty="0">
                <a:effectLst/>
                <a:latin typeface="TimesLTStd"/>
              </a:rPr>
              <a:t> </a:t>
            </a:r>
            <a:r>
              <a:rPr lang="de-DE" sz="1800" dirty="0" err="1">
                <a:effectLst/>
                <a:latin typeface="TimesLTStd"/>
              </a:rPr>
              <a:t>group</a:t>
            </a:r>
            <a:r>
              <a:rPr lang="de-DE" sz="1800" dirty="0">
                <a:effectLst/>
                <a:latin typeface="TimesLTStd"/>
              </a:rPr>
              <a:t>, </a:t>
            </a:r>
            <a:endParaRPr lang="de-DE" dirty="0"/>
          </a:p>
          <a:p>
            <a:r>
              <a:rPr lang="de-DE" sz="1800" dirty="0" err="1">
                <a:effectLst/>
                <a:latin typeface="TimesLTStd"/>
              </a:rPr>
              <a:t>as</a:t>
            </a:r>
            <a:r>
              <a:rPr lang="de-DE" sz="1800" dirty="0">
                <a:effectLst/>
                <a:latin typeface="TimesLTStd"/>
              </a:rPr>
              <a:t> </a:t>
            </a:r>
            <a:r>
              <a:rPr lang="de-DE" sz="1800" dirty="0" err="1">
                <a:effectLst/>
                <a:latin typeface="TimesLTStd"/>
              </a:rPr>
              <a:t>they</a:t>
            </a:r>
            <a:r>
              <a:rPr lang="de-DE" sz="1800" dirty="0">
                <a:effectLst/>
                <a:latin typeface="TimesLTStd"/>
              </a:rPr>
              <a:t> </a:t>
            </a:r>
            <a:r>
              <a:rPr lang="de-DE" sz="1800" dirty="0" err="1">
                <a:effectLst/>
                <a:latin typeface="TimesLTStd"/>
              </a:rPr>
              <a:t>are</a:t>
            </a:r>
            <a:r>
              <a:rPr lang="de-DE" sz="1800" dirty="0">
                <a:effectLst/>
                <a:latin typeface="TimesLTStd"/>
              </a:rPr>
              <a:t> </a:t>
            </a:r>
            <a:r>
              <a:rPr lang="de-DE" sz="1800" dirty="0" err="1">
                <a:effectLst/>
                <a:latin typeface="TimesLTStd"/>
              </a:rPr>
              <a:t>geographically</a:t>
            </a:r>
            <a:r>
              <a:rPr lang="de-DE" sz="1800" dirty="0">
                <a:effectLst/>
                <a:latin typeface="TimesLTStd"/>
              </a:rPr>
              <a:t> </a:t>
            </a:r>
            <a:r>
              <a:rPr lang="de-DE" sz="1800" dirty="0" err="1">
                <a:effectLst/>
                <a:latin typeface="TimesLTStd"/>
              </a:rPr>
              <a:t>close</a:t>
            </a:r>
            <a:r>
              <a:rPr lang="de-DE" sz="1800" dirty="0">
                <a:effectLst/>
                <a:latin typeface="TimesLTStd"/>
              </a:rPr>
              <a:t> </a:t>
            </a:r>
            <a:r>
              <a:rPr lang="de-DE" sz="1800" dirty="0" err="1">
                <a:effectLst/>
                <a:latin typeface="TimesLTStd"/>
              </a:rPr>
              <a:t>to</a:t>
            </a:r>
            <a:r>
              <a:rPr lang="de-DE" sz="1800" dirty="0">
                <a:effectLst/>
                <a:latin typeface="TimesLTStd"/>
              </a:rPr>
              <a:t> </a:t>
            </a:r>
            <a:r>
              <a:rPr lang="de-DE" sz="1800" dirty="0" err="1">
                <a:effectLst/>
                <a:latin typeface="TimesLTStd"/>
              </a:rPr>
              <a:t>the</a:t>
            </a:r>
            <a:r>
              <a:rPr lang="de-DE" sz="1800" dirty="0">
                <a:effectLst/>
                <a:latin typeface="TimesLTStd"/>
              </a:rPr>
              <a:t> des- </a:t>
            </a:r>
            <a:r>
              <a:rPr lang="de-DE" sz="1800" dirty="0" err="1">
                <a:effectLst/>
                <a:latin typeface="TimesLTStd"/>
              </a:rPr>
              <a:t>ignated</a:t>
            </a:r>
            <a:r>
              <a:rPr lang="de-DE" sz="1800" dirty="0">
                <a:effectLst/>
                <a:latin typeface="TimesLTStd"/>
              </a:rPr>
              <a:t> </a:t>
            </a:r>
            <a:r>
              <a:rPr lang="de-DE" sz="1800" dirty="0" err="1">
                <a:effectLst/>
                <a:latin typeface="TimesLTStd"/>
              </a:rPr>
              <a:t>municipalities</a:t>
            </a:r>
            <a:r>
              <a:rPr lang="de-DE" sz="1800" dirty="0">
                <a:effectLst/>
                <a:latin typeface="TimesLTStd"/>
              </a:rPr>
              <a:t> in Tokyo, Kanagawa, Chiba, Saitama, Osaka, and </a:t>
            </a:r>
            <a:r>
              <a:rPr lang="de-DE" sz="1800" dirty="0" err="1">
                <a:effectLst/>
                <a:latin typeface="TimesLTStd"/>
              </a:rPr>
              <a:t>Hyogo</a:t>
            </a:r>
            <a:r>
              <a:rPr lang="de-DE" sz="1800" dirty="0">
                <a:effectLst/>
                <a:latin typeface="TimesLTStd"/>
              </a:rPr>
              <a:t> </a:t>
            </a:r>
            <a:r>
              <a:rPr lang="de-DE" sz="1800" dirty="0" err="1">
                <a:effectLst/>
                <a:latin typeface="TimesLTStd"/>
              </a:rPr>
              <a:t>prefec</a:t>
            </a:r>
            <a:r>
              <a:rPr lang="de-DE" sz="1800" dirty="0">
                <a:effectLst/>
                <a:latin typeface="TimesLTStd"/>
              </a:rPr>
              <a:t>- </a:t>
            </a:r>
            <a:r>
              <a:rPr lang="de-DE" sz="1800" dirty="0" err="1">
                <a:effectLst/>
                <a:latin typeface="TimesLTStd"/>
              </a:rPr>
              <a:t>tures</a:t>
            </a:r>
            <a:r>
              <a:rPr lang="de-DE" sz="1800" dirty="0">
                <a:effectLst/>
                <a:latin typeface="TimesLTStd"/>
              </a:rPr>
              <a:t>. This was </a:t>
            </a:r>
            <a:r>
              <a:rPr lang="de-DE" sz="1800" dirty="0" err="1">
                <a:effectLst/>
                <a:latin typeface="TimesLTStd"/>
              </a:rPr>
              <a:t>important</a:t>
            </a:r>
            <a:r>
              <a:rPr lang="de-DE" sz="1800" dirty="0">
                <a:effectLst/>
                <a:latin typeface="TimesLTStd"/>
              </a:rPr>
              <a:t> </a:t>
            </a:r>
            <a:r>
              <a:rPr lang="de-DE" sz="1800" dirty="0" err="1">
                <a:effectLst/>
                <a:latin typeface="TimesLTStd"/>
              </a:rPr>
              <a:t>for</a:t>
            </a:r>
            <a:r>
              <a:rPr lang="de-DE" sz="1800" dirty="0">
                <a:effectLst/>
                <a:latin typeface="TimesLTStd"/>
              </a:rPr>
              <a:t> </a:t>
            </a:r>
            <a:r>
              <a:rPr lang="de-DE" sz="1800" dirty="0" err="1">
                <a:effectLst/>
                <a:latin typeface="TimesLTStd"/>
              </a:rPr>
              <a:t>minimizing</a:t>
            </a:r>
            <a:r>
              <a:rPr lang="de-DE" sz="1800" dirty="0">
                <a:effectLst/>
                <a:latin typeface="TimesLTStd"/>
              </a:rPr>
              <a:t> </a:t>
            </a:r>
            <a:r>
              <a:rPr lang="de-DE" sz="1800" dirty="0" err="1">
                <a:effectLst/>
                <a:latin typeface="TimesLTStd"/>
              </a:rPr>
              <a:t>the</a:t>
            </a:r>
            <a:r>
              <a:rPr lang="de-DE" sz="1800" dirty="0">
                <a:effectLst/>
                <a:latin typeface="TimesLTStd"/>
              </a:rPr>
              <a:t> potential </a:t>
            </a:r>
            <a:r>
              <a:rPr lang="de-DE" sz="1800" dirty="0" err="1">
                <a:effectLst/>
                <a:latin typeface="TimesLTStd"/>
              </a:rPr>
              <a:t>for</a:t>
            </a:r>
            <a:r>
              <a:rPr lang="de-DE" sz="1800" dirty="0">
                <a:effectLst/>
                <a:latin typeface="TimesLTStd"/>
              </a:rPr>
              <a:t> </a:t>
            </a:r>
            <a:r>
              <a:rPr lang="de-DE" sz="1800" dirty="0" err="1">
                <a:effectLst/>
                <a:latin typeface="TimesLTStd"/>
              </a:rPr>
              <a:t>geographical</a:t>
            </a:r>
            <a:r>
              <a:rPr lang="de-DE" sz="1800" dirty="0">
                <a:effectLst/>
                <a:latin typeface="TimesLTStd"/>
              </a:rPr>
              <a:t> </a:t>
            </a:r>
            <a:r>
              <a:rPr lang="de-DE" sz="1800" dirty="0" err="1">
                <a:effectLst/>
                <a:latin typeface="TimesLTStd"/>
              </a:rPr>
              <a:t>spillovers</a:t>
            </a:r>
            <a:r>
              <a:rPr lang="de-DE" sz="1800" dirty="0">
                <a:effectLst/>
                <a:latin typeface="TimesLTStd"/>
              </a:rPr>
              <a:t>, </a:t>
            </a:r>
            <a:r>
              <a:rPr lang="de-DE" sz="1800" dirty="0" err="1">
                <a:effectLst/>
                <a:latin typeface="TimesLTStd"/>
              </a:rPr>
              <a:t>because</a:t>
            </a:r>
            <a:r>
              <a:rPr lang="de-DE" sz="1800" dirty="0">
                <a:effectLst/>
                <a:latin typeface="TimesLTStd"/>
              </a:rPr>
              <a:t> </a:t>
            </a:r>
            <a:r>
              <a:rPr lang="de-DE" sz="1800" dirty="0" err="1">
                <a:effectLst/>
                <a:latin typeface="TimesLTStd"/>
              </a:rPr>
              <a:t>new</a:t>
            </a:r>
            <a:r>
              <a:rPr lang="de-DE" sz="1800" dirty="0">
                <a:effectLst/>
                <a:latin typeface="TimesLTStd"/>
              </a:rPr>
              <a:t> </a:t>
            </a:r>
            <a:r>
              <a:rPr lang="de-DE" sz="1800" dirty="0" err="1">
                <a:effectLst/>
                <a:latin typeface="TimesLTStd"/>
              </a:rPr>
              <a:t>compliant</a:t>
            </a:r>
            <a:r>
              <a:rPr lang="de-DE" sz="1800" dirty="0">
                <a:effectLst/>
                <a:latin typeface="TimesLTStd"/>
              </a:rPr>
              <a:t> </a:t>
            </a:r>
            <a:r>
              <a:rPr lang="de-DE" sz="1800" dirty="0" err="1">
                <a:effectLst/>
                <a:latin typeface="TimesLTStd"/>
              </a:rPr>
              <a:t>vehicles</a:t>
            </a:r>
            <a:r>
              <a:rPr lang="de-DE" sz="1800" dirty="0">
                <a:effectLst/>
                <a:latin typeface="TimesLTStd"/>
              </a:rPr>
              <a:t> </a:t>
            </a:r>
            <a:r>
              <a:rPr lang="de-DE" sz="1800" dirty="0" err="1">
                <a:effectLst/>
                <a:latin typeface="TimesLTStd"/>
              </a:rPr>
              <a:t>could</a:t>
            </a:r>
            <a:r>
              <a:rPr lang="de-DE" sz="1800" dirty="0">
                <a:effectLst/>
                <a:latin typeface="TimesLTStd"/>
              </a:rPr>
              <a:t> </a:t>
            </a:r>
            <a:r>
              <a:rPr lang="de-DE" sz="1800" dirty="0" err="1">
                <a:effectLst/>
                <a:latin typeface="TimesLTStd"/>
              </a:rPr>
              <a:t>be</a:t>
            </a:r>
            <a:r>
              <a:rPr lang="de-DE" sz="1800" dirty="0">
                <a:effectLst/>
                <a:latin typeface="TimesLTStd"/>
              </a:rPr>
              <a:t> </a:t>
            </a:r>
            <a:r>
              <a:rPr lang="de-DE" sz="1800" dirty="0" err="1">
                <a:effectLst/>
                <a:latin typeface="TimesLTStd"/>
              </a:rPr>
              <a:t>driven</a:t>
            </a:r>
            <a:r>
              <a:rPr lang="de-DE" sz="1800" dirty="0">
                <a:effectLst/>
                <a:latin typeface="TimesLTStd"/>
              </a:rPr>
              <a:t> outside </a:t>
            </a:r>
            <a:r>
              <a:rPr lang="de-DE" sz="1800" dirty="0" err="1">
                <a:effectLst/>
                <a:latin typeface="TimesLTStd"/>
              </a:rPr>
              <a:t>designated</a:t>
            </a:r>
            <a:r>
              <a:rPr lang="de-DE" sz="1800" dirty="0">
                <a:effectLst/>
                <a:latin typeface="TimesLTStd"/>
              </a:rPr>
              <a:t> </a:t>
            </a:r>
            <a:r>
              <a:rPr lang="de-DE" sz="1800" dirty="0" err="1">
                <a:effectLst/>
                <a:latin typeface="TimesLTStd"/>
              </a:rPr>
              <a:t>areas</a:t>
            </a:r>
            <a:r>
              <a:rPr lang="de-DE" sz="1800" dirty="0">
                <a:effectLst/>
                <a:latin typeface="TimesLTStd"/>
              </a:rPr>
              <a:t>. </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US" dirty="0">
              <a:solidFill>
                <a:srgbClr val="3B4A52"/>
              </a:solidFill>
            </a:endParaRPr>
          </a:p>
          <a:p>
            <a:endParaRPr lang="de-US" dirty="0"/>
          </a:p>
        </p:txBody>
      </p:sp>
      <p:sp>
        <p:nvSpPr>
          <p:cNvPr id="4" name="Foliennummernplatzhalter 3"/>
          <p:cNvSpPr>
            <a:spLocks noGrp="1"/>
          </p:cNvSpPr>
          <p:nvPr>
            <p:ph type="sldNum" sz="quarter" idx="5"/>
          </p:nvPr>
        </p:nvSpPr>
        <p:spPr/>
        <p:txBody>
          <a:bodyPr/>
          <a:lstStyle/>
          <a:p>
            <a:fld id="{7DB5635A-3EED-884E-8281-8637E6D4C67C}" type="slidenum">
              <a:rPr lang="de-US" smtClean="0"/>
              <a:t>6</a:t>
            </a:fld>
            <a:endParaRPr lang="de-US"/>
          </a:p>
        </p:txBody>
      </p:sp>
    </p:spTree>
    <p:extLst>
      <p:ext uri="{BB962C8B-B14F-4D97-AF65-F5344CB8AC3E}">
        <p14:creationId xmlns:p14="http://schemas.microsoft.com/office/powerpoint/2010/main" val="187782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7DB5635A-3EED-884E-8281-8637E6D4C67C}" type="slidenum">
              <a:rPr lang="de-US" smtClean="0"/>
              <a:t>9</a:t>
            </a:fld>
            <a:endParaRPr lang="de-US"/>
          </a:p>
        </p:txBody>
      </p:sp>
    </p:spTree>
    <p:extLst>
      <p:ext uri="{BB962C8B-B14F-4D97-AF65-F5344CB8AC3E}">
        <p14:creationId xmlns:p14="http://schemas.microsoft.com/office/powerpoint/2010/main" val="2964352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US"/>
          </a:p>
        </p:txBody>
      </p:sp>
      <p:sp>
        <p:nvSpPr>
          <p:cNvPr id="4" name="Foliennummernplatzhalter 3"/>
          <p:cNvSpPr>
            <a:spLocks noGrp="1"/>
          </p:cNvSpPr>
          <p:nvPr>
            <p:ph type="sldNum" sz="quarter" idx="5"/>
          </p:nvPr>
        </p:nvSpPr>
        <p:spPr/>
        <p:txBody>
          <a:bodyPr/>
          <a:lstStyle/>
          <a:p>
            <a:fld id="{7DB5635A-3EED-884E-8281-8637E6D4C67C}" type="slidenum">
              <a:rPr lang="de-US" smtClean="0"/>
              <a:t>12</a:t>
            </a:fld>
            <a:endParaRPr lang="de-US"/>
          </a:p>
        </p:txBody>
      </p:sp>
    </p:spTree>
    <p:extLst>
      <p:ext uri="{BB962C8B-B14F-4D97-AF65-F5344CB8AC3E}">
        <p14:creationId xmlns:p14="http://schemas.microsoft.com/office/powerpoint/2010/main" val="89328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4A9188-618B-00F6-07FA-77126EBD233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US"/>
          </a:p>
        </p:txBody>
      </p:sp>
      <p:sp>
        <p:nvSpPr>
          <p:cNvPr id="3" name="Untertitel 2">
            <a:extLst>
              <a:ext uri="{FF2B5EF4-FFF2-40B4-BE49-F238E27FC236}">
                <a16:creationId xmlns:a16="http://schemas.microsoft.com/office/drawing/2014/main" id="{B3B9D8B2-26FA-6EE6-9D0C-FF532A408D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US"/>
          </a:p>
        </p:txBody>
      </p:sp>
      <p:sp>
        <p:nvSpPr>
          <p:cNvPr id="4" name="Datumsplatzhalter 3">
            <a:extLst>
              <a:ext uri="{FF2B5EF4-FFF2-40B4-BE49-F238E27FC236}">
                <a16:creationId xmlns:a16="http://schemas.microsoft.com/office/drawing/2014/main" id="{237DF97F-F094-B1B0-414D-C6F44C420D81}"/>
              </a:ext>
            </a:extLst>
          </p:cNvPr>
          <p:cNvSpPr>
            <a:spLocks noGrp="1"/>
          </p:cNvSpPr>
          <p:nvPr>
            <p:ph type="dt" sz="half" idx="10"/>
          </p:nvPr>
        </p:nvSpPr>
        <p:spPr/>
        <p:txBody>
          <a:bodyPr/>
          <a:lstStyle/>
          <a:p>
            <a:fld id="{DF6015D5-F047-674E-955E-82F4425B7F56}" type="datetimeFigureOut">
              <a:rPr lang="de-US" smtClean="0"/>
              <a:t>2/27/23</a:t>
            </a:fld>
            <a:endParaRPr lang="de-US"/>
          </a:p>
        </p:txBody>
      </p:sp>
      <p:sp>
        <p:nvSpPr>
          <p:cNvPr id="5" name="Fußzeilenplatzhalter 4">
            <a:extLst>
              <a:ext uri="{FF2B5EF4-FFF2-40B4-BE49-F238E27FC236}">
                <a16:creationId xmlns:a16="http://schemas.microsoft.com/office/drawing/2014/main" id="{494247A7-0F57-6935-0304-23BD7F2A3530}"/>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D48543DE-4545-8DC9-E8D8-68F792B03485}"/>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70006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898B2-D9B7-9599-FD80-08DE94522D8F}"/>
              </a:ext>
            </a:extLst>
          </p:cNvPr>
          <p:cNvSpPr>
            <a:spLocks noGrp="1"/>
          </p:cNvSpPr>
          <p:nvPr>
            <p:ph type="title"/>
          </p:nvPr>
        </p:nvSpPr>
        <p:spPr/>
        <p:txBody>
          <a:bodyPr/>
          <a:lstStyle/>
          <a:p>
            <a:r>
              <a:rPr lang="de-DE"/>
              <a:t>Mastertitelformat bearbeiten</a:t>
            </a:r>
            <a:endParaRPr lang="de-US"/>
          </a:p>
        </p:txBody>
      </p:sp>
      <p:sp>
        <p:nvSpPr>
          <p:cNvPr id="3" name="Vertikaler Textplatzhalter 2">
            <a:extLst>
              <a:ext uri="{FF2B5EF4-FFF2-40B4-BE49-F238E27FC236}">
                <a16:creationId xmlns:a16="http://schemas.microsoft.com/office/drawing/2014/main" id="{A2070DC0-3F29-FFE8-2EB4-4F0445C9959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Datumsplatzhalter 3">
            <a:extLst>
              <a:ext uri="{FF2B5EF4-FFF2-40B4-BE49-F238E27FC236}">
                <a16:creationId xmlns:a16="http://schemas.microsoft.com/office/drawing/2014/main" id="{24441CCF-ACAA-248F-EF96-0A1909771A35}"/>
              </a:ext>
            </a:extLst>
          </p:cNvPr>
          <p:cNvSpPr>
            <a:spLocks noGrp="1"/>
          </p:cNvSpPr>
          <p:nvPr>
            <p:ph type="dt" sz="half" idx="10"/>
          </p:nvPr>
        </p:nvSpPr>
        <p:spPr/>
        <p:txBody>
          <a:bodyPr/>
          <a:lstStyle/>
          <a:p>
            <a:fld id="{DF6015D5-F047-674E-955E-82F4425B7F56}" type="datetimeFigureOut">
              <a:rPr lang="de-US" smtClean="0"/>
              <a:t>2/27/23</a:t>
            </a:fld>
            <a:endParaRPr lang="de-US"/>
          </a:p>
        </p:txBody>
      </p:sp>
      <p:sp>
        <p:nvSpPr>
          <p:cNvPr id="5" name="Fußzeilenplatzhalter 4">
            <a:extLst>
              <a:ext uri="{FF2B5EF4-FFF2-40B4-BE49-F238E27FC236}">
                <a16:creationId xmlns:a16="http://schemas.microsoft.com/office/drawing/2014/main" id="{0629EA28-BD90-F21B-9B3C-F9877CD8BB53}"/>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063A6736-C583-22FE-ED23-0C20B0BF5236}"/>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401677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12B3A2A-2D8B-D233-2A5B-ACC0E55851D5}"/>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US"/>
          </a:p>
        </p:txBody>
      </p:sp>
      <p:sp>
        <p:nvSpPr>
          <p:cNvPr id="3" name="Vertikaler Textplatzhalter 2">
            <a:extLst>
              <a:ext uri="{FF2B5EF4-FFF2-40B4-BE49-F238E27FC236}">
                <a16:creationId xmlns:a16="http://schemas.microsoft.com/office/drawing/2014/main" id="{82CC9C23-8563-E72A-4F18-E084E814BF2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Datumsplatzhalter 3">
            <a:extLst>
              <a:ext uri="{FF2B5EF4-FFF2-40B4-BE49-F238E27FC236}">
                <a16:creationId xmlns:a16="http://schemas.microsoft.com/office/drawing/2014/main" id="{3B95B193-0FE4-76E7-CFF1-5F7F12EE4305}"/>
              </a:ext>
            </a:extLst>
          </p:cNvPr>
          <p:cNvSpPr>
            <a:spLocks noGrp="1"/>
          </p:cNvSpPr>
          <p:nvPr>
            <p:ph type="dt" sz="half" idx="10"/>
          </p:nvPr>
        </p:nvSpPr>
        <p:spPr/>
        <p:txBody>
          <a:bodyPr/>
          <a:lstStyle/>
          <a:p>
            <a:fld id="{DF6015D5-F047-674E-955E-82F4425B7F56}" type="datetimeFigureOut">
              <a:rPr lang="de-US" smtClean="0"/>
              <a:t>2/27/23</a:t>
            </a:fld>
            <a:endParaRPr lang="de-US"/>
          </a:p>
        </p:txBody>
      </p:sp>
      <p:sp>
        <p:nvSpPr>
          <p:cNvPr id="5" name="Fußzeilenplatzhalter 4">
            <a:extLst>
              <a:ext uri="{FF2B5EF4-FFF2-40B4-BE49-F238E27FC236}">
                <a16:creationId xmlns:a16="http://schemas.microsoft.com/office/drawing/2014/main" id="{05EF7E77-68F7-B5FE-AFE7-4A4AE36A74E1}"/>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27BD77FE-582E-5795-9105-2EDA340A4108}"/>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68956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98D377-5217-3839-D7C9-80B9D7098F85}"/>
              </a:ext>
            </a:extLst>
          </p:cNvPr>
          <p:cNvSpPr>
            <a:spLocks noGrp="1"/>
          </p:cNvSpPr>
          <p:nvPr>
            <p:ph type="title"/>
          </p:nvPr>
        </p:nvSpPr>
        <p:spPr/>
        <p:txBody>
          <a:bodyPr/>
          <a:lstStyle/>
          <a:p>
            <a:r>
              <a:rPr lang="de-DE"/>
              <a:t>Mastertitelformat bearbeiten</a:t>
            </a:r>
            <a:endParaRPr lang="de-US"/>
          </a:p>
        </p:txBody>
      </p:sp>
      <p:sp>
        <p:nvSpPr>
          <p:cNvPr id="3" name="Inhaltsplatzhalter 2">
            <a:extLst>
              <a:ext uri="{FF2B5EF4-FFF2-40B4-BE49-F238E27FC236}">
                <a16:creationId xmlns:a16="http://schemas.microsoft.com/office/drawing/2014/main" id="{ADB484A7-BF07-1F88-03B2-21E6989406F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Datumsplatzhalter 3">
            <a:extLst>
              <a:ext uri="{FF2B5EF4-FFF2-40B4-BE49-F238E27FC236}">
                <a16:creationId xmlns:a16="http://schemas.microsoft.com/office/drawing/2014/main" id="{B806D2B7-4771-4FDF-88D1-51F16EDF1BCA}"/>
              </a:ext>
            </a:extLst>
          </p:cNvPr>
          <p:cNvSpPr>
            <a:spLocks noGrp="1"/>
          </p:cNvSpPr>
          <p:nvPr>
            <p:ph type="dt" sz="half" idx="10"/>
          </p:nvPr>
        </p:nvSpPr>
        <p:spPr/>
        <p:txBody>
          <a:bodyPr/>
          <a:lstStyle/>
          <a:p>
            <a:fld id="{DF6015D5-F047-674E-955E-82F4425B7F56}" type="datetimeFigureOut">
              <a:rPr lang="de-US" smtClean="0"/>
              <a:t>2/27/23</a:t>
            </a:fld>
            <a:endParaRPr lang="de-US"/>
          </a:p>
        </p:txBody>
      </p:sp>
      <p:sp>
        <p:nvSpPr>
          <p:cNvPr id="5" name="Fußzeilenplatzhalter 4">
            <a:extLst>
              <a:ext uri="{FF2B5EF4-FFF2-40B4-BE49-F238E27FC236}">
                <a16:creationId xmlns:a16="http://schemas.microsoft.com/office/drawing/2014/main" id="{32979E56-B883-CBC2-ACF1-1E78D184DA4E}"/>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C8C6CED9-BA78-37E5-C42E-A6F10070DDB0}"/>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2759673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705107-7540-953E-F8A8-F9850E3A8D3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US"/>
          </a:p>
        </p:txBody>
      </p:sp>
      <p:sp>
        <p:nvSpPr>
          <p:cNvPr id="3" name="Textplatzhalter 2">
            <a:extLst>
              <a:ext uri="{FF2B5EF4-FFF2-40B4-BE49-F238E27FC236}">
                <a16:creationId xmlns:a16="http://schemas.microsoft.com/office/drawing/2014/main" id="{0DF36221-66AD-73C8-9352-810054A9A4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7E95F98-8C7C-BA0D-FCEB-B173F07B81AB}"/>
              </a:ext>
            </a:extLst>
          </p:cNvPr>
          <p:cNvSpPr>
            <a:spLocks noGrp="1"/>
          </p:cNvSpPr>
          <p:nvPr>
            <p:ph type="dt" sz="half" idx="10"/>
          </p:nvPr>
        </p:nvSpPr>
        <p:spPr/>
        <p:txBody>
          <a:bodyPr/>
          <a:lstStyle/>
          <a:p>
            <a:fld id="{DF6015D5-F047-674E-955E-82F4425B7F56}" type="datetimeFigureOut">
              <a:rPr lang="de-US" smtClean="0"/>
              <a:t>2/27/23</a:t>
            </a:fld>
            <a:endParaRPr lang="de-US"/>
          </a:p>
        </p:txBody>
      </p:sp>
      <p:sp>
        <p:nvSpPr>
          <p:cNvPr id="5" name="Fußzeilenplatzhalter 4">
            <a:extLst>
              <a:ext uri="{FF2B5EF4-FFF2-40B4-BE49-F238E27FC236}">
                <a16:creationId xmlns:a16="http://schemas.microsoft.com/office/drawing/2014/main" id="{23485C69-ACFE-4453-8EC2-13797127FA3B}"/>
              </a:ext>
            </a:extLst>
          </p:cNvPr>
          <p:cNvSpPr>
            <a:spLocks noGrp="1"/>
          </p:cNvSpPr>
          <p:nvPr>
            <p:ph type="ftr" sz="quarter" idx="11"/>
          </p:nvPr>
        </p:nvSpPr>
        <p:spPr/>
        <p:txBody>
          <a:bodyPr/>
          <a:lstStyle/>
          <a:p>
            <a:endParaRPr lang="de-US"/>
          </a:p>
        </p:txBody>
      </p:sp>
      <p:sp>
        <p:nvSpPr>
          <p:cNvPr id="6" name="Foliennummernplatzhalter 5">
            <a:extLst>
              <a:ext uri="{FF2B5EF4-FFF2-40B4-BE49-F238E27FC236}">
                <a16:creationId xmlns:a16="http://schemas.microsoft.com/office/drawing/2014/main" id="{1D3D25A3-0824-2C67-6F48-A5DAF758DBA0}"/>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314531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9857D6-9ACC-1F43-80EE-5DEA39495EB3}"/>
              </a:ext>
            </a:extLst>
          </p:cNvPr>
          <p:cNvSpPr>
            <a:spLocks noGrp="1"/>
          </p:cNvSpPr>
          <p:nvPr>
            <p:ph type="title"/>
          </p:nvPr>
        </p:nvSpPr>
        <p:spPr/>
        <p:txBody>
          <a:bodyPr/>
          <a:lstStyle/>
          <a:p>
            <a:r>
              <a:rPr lang="de-DE"/>
              <a:t>Mastertitelformat bearbeiten</a:t>
            </a:r>
            <a:endParaRPr lang="de-US"/>
          </a:p>
        </p:txBody>
      </p:sp>
      <p:sp>
        <p:nvSpPr>
          <p:cNvPr id="3" name="Inhaltsplatzhalter 2">
            <a:extLst>
              <a:ext uri="{FF2B5EF4-FFF2-40B4-BE49-F238E27FC236}">
                <a16:creationId xmlns:a16="http://schemas.microsoft.com/office/drawing/2014/main" id="{085214FB-FAF1-AA82-080E-5CEEA3C731F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Inhaltsplatzhalter 3">
            <a:extLst>
              <a:ext uri="{FF2B5EF4-FFF2-40B4-BE49-F238E27FC236}">
                <a16:creationId xmlns:a16="http://schemas.microsoft.com/office/drawing/2014/main" id="{791889E9-206D-7F0E-95A9-E96032C1C2C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5" name="Datumsplatzhalter 4">
            <a:extLst>
              <a:ext uri="{FF2B5EF4-FFF2-40B4-BE49-F238E27FC236}">
                <a16:creationId xmlns:a16="http://schemas.microsoft.com/office/drawing/2014/main" id="{6A2AA5DA-10F8-79E8-9FD4-FFB17E2FC778}"/>
              </a:ext>
            </a:extLst>
          </p:cNvPr>
          <p:cNvSpPr>
            <a:spLocks noGrp="1"/>
          </p:cNvSpPr>
          <p:nvPr>
            <p:ph type="dt" sz="half" idx="10"/>
          </p:nvPr>
        </p:nvSpPr>
        <p:spPr/>
        <p:txBody>
          <a:bodyPr/>
          <a:lstStyle/>
          <a:p>
            <a:fld id="{DF6015D5-F047-674E-955E-82F4425B7F56}" type="datetimeFigureOut">
              <a:rPr lang="de-US" smtClean="0"/>
              <a:t>2/27/23</a:t>
            </a:fld>
            <a:endParaRPr lang="de-US"/>
          </a:p>
        </p:txBody>
      </p:sp>
      <p:sp>
        <p:nvSpPr>
          <p:cNvPr id="6" name="Fußzeilenplatzhalter 5">
            <a:extLst>
              <a:ext uri="{FF2B5EF4-FFF2-40B4-BE49-F238E27FC236}">
                <a16:creationId xmlns:a16="http://schemas.microsoft.com/office/drawing/2014/main" id="{E43D43F3-243E-E7BA-6E90-FCC264E9A8A6}"/>
              </a:ext>
            </a:extLst>
          </p:cNvPr>
          <p:cNvSpPr>
            <a:spLocks noGrp="1"/>
          </p:cNvSpPr>
          <p:nvPr>
            <p:ph type="ftr" sz="quarter" idx="11"/>
          </p:nvPr>
        </p:nvSpPr>
        <p:spPr/>
        <p:txBody>
          <a:bodyPr/>
          <a:lstStyle/>
          <a:p>
            <a:endParaRPr lang="de-US"/>
          </a:p>
        </p:txBody>
      </p:sp>
      <p:sp>
        <p:nvSpPr>
          <p:cNvPr id="7" name="Foliennummernplatzhalter 6">
            <a:extLst>
              <a:ext uri="{FF2B5EF4-FFF2-40B4-BE49-F238E27FC236}">
                <a16:creationId xmlns:a16="http://schemas.microsoft.com/office/drawing/2014/main" id="{8C0E8E38-399A-4CBA-F5AF-F2DFF0968825}"/>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190174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C7605-C8FD-78C9-7620-CD0797917828}"/>
              </a:ext>
            </a:extLst>
          </p:cNvPr>
          <p:cNvSpPr>
            <a:spLocks noGrp="1"/>
          </p:cNvSpPr>
          <p:nvPr>
            <p:ph type="title"/>
          </p:nvPr>
        </p:nvSpPr>
        <p:spPr>
          <a:xfrm>
            <a:off x="839788" y="365125"/>
            <a:ext cx="10515600" cy="1325563"/>
          </a:xfrm>
        </p:spPr>
        <p:txBody>
          <a:bodyPr/>
          <a:lstStyle/>
          <a:p>
            <a:r>
              <a:rPr lang="de-DE"/>
              <a:t>Mastertitelformat bearbeiten</a:t>
            </a:r>
            <a:endParaRPr lang="de-US"/>
          </a:p>
        </p:txBody>
      </p:sp>
      <p:sp>
        <p:nvSpPr>
          <p:cNvPr id="3" name="Textplatzhalter 2">
            <a:extLst>
              <a:ext uri="{FF2B5EF4-FFF2-40B4-BE49-F238E27FC236}">
                <a16:creationId xmlns:a16="http://schemas.microsoft.com/office/drawing/2014/main" id="{10E4D4A3-B41D-6C5F-DD33-1E6D23C61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2817FF5-427A-15B9-5D39-8B35C1F58FE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5" name="Textplatzhalter 4">
            <a:extLst>
              <a:ext uri="{FF2B5EF4-FFF2-40B4-BE49-F238E27FC236}">
                <a16:creationId xmlns:a16="http://schemas.microsoft.com/office/drawing/2014/main" id="{C0459D3B-A8FA-4121-07E8-648E3C77C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D254252-3417-B761-C179-149A1FEB8F0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7" name="Datumsplatzhalter 6">
            <a:extLst>
              <a:ext uri="{FF2B5EF4-FFF2-40B4-BE49-F238E27FC236}">
                <a16:creationId xmlns:a16="http://schemas.microsoft.com/office/drawing/2014/main" id="{FD67D68A-6168-AC8A-EA8A-8A0462C71F16}"/>
              </a:ext>
            </a:extLst>
          </p:cNvPr>
          <p:cNvSpPr>
            <a:spLocks noGrp="1"/>
          </p:cNvSpPr>
          <p:nvPr>
            <p:ph type="dt" sz="half" idx="10"/>
          </p:nvPr>
        </p:nvSpPr>
        <p:spPr/>
        <p:txBody>
          <a:bodyPr/>
          <a:lstStyle/>
          <a:p>
            <a:fld id="{DF6015D5-F047-674E-955E-82F4425B7F56}" type="datetimeFigureOut">
              <a:rPr lang="de-US" smtClean="0"/>
              <a:t>2/27/23</a:t>
            </a:fld>
            <a:endParaRPr lang="de-US"/>
          </a:p>
        </p:txBody>
      </p:sp>
      <p:sp>
        <p:nvSpPr>
          <p:cNvPr id="8" name="Fußzeilenplatzhalter 7">
            <a:extLst>
              <a:ext uri="{FF2B5EF4-FFF2-40B4-BE49-F238E27FC236}">
                <a16:creationId xmlns:a16="http://schemas.microsoft.com/office/drawing/2014/main" id="{8A3D116E-9762-126E-CABF-FB6EF7CA3AD2}"/>
              </a:ext>
            </a:extLst>
          </p:cNvPr>
          <p:cNvSpPr>
            <a:spLocks noGrp="1"/>
          </p:cNvSpPr>
          <p:nvPr>
            <p:ph type="ftr" sz="quarter" idx="11"/>
          </p:nvPr>
        </p:nvSpPr>
        <p:spPr/>
        <p:txBody>
          <a:bodyPr/>
          <a:lstStyle/>
          <a:p>
            <a:endParaRPr lang="de-US"/>
          </a:p>
        </p:txBody>
      </p:sp>
      <p:sp>
        <p:nvSpPr>
          <p:cNvPr id="9" name="Foliennummernplatzhalter 8">
            <a:extLst>
              <a:ext uri="{FF2B5EF4-FFF2-40B4-BE49-F238E27FC236}">
                <a16:creationId xmlns:a16="http://schemas.microsoft.com/office/drawing/2014/main" id="{921CA0CD-448F-43CC-55DB-AF9E6EAAF87A}"/>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3303296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0000C3-07C5-AD7A-E1C6-4DDDBB39871B}"/>
              </a:ext>
            </a:extLst>
          </p:cNvPr>
          <p:cNvSpPr>
            <a:spLocks noGrp="1"/>
          </p:cNvSpPr>
          <p:nvPr>
            <p:ph type="title"/>
          </p:nvPr>
        </p:nvSpPr>
        <p:spPr/>
        <p:txBody>
          <a:bodyPr/>
          <a:lstStyle/>
          <a:p>
            <a:r>
              <a:rPr lang="de-DE"/>
              <a:t>Mastertitelformat bearbeiten</a:t>
            </a:r>
            <a:endParaRPr lang="de-US"/>
          </a:p>
        </p:txBody>
      </p:sp>
      <p:sp>
        <p:nvSpPr>
          <p:cNvPr id="3" name="Datumsplatzhalter 2">
            <a:extLst>
              <a:ext uri="{FF2B5EF4-FFF2-40B4-BE49-F238E27FC236}">
                <a16:creationId xmlns:a16="http://schemas.microsoft.com/office/drawing/2014/main" id="{088A5CDE-06B4-B36C-52F9-97088B588D69}"/>
              </a:ext>
            </a:extLst>
          </p:cNvPr>
          <p:cNvSpPr>
            <a:spLocks noGrp="1"/>
          </p:cNvSpPr>
          <p:nvPr>
            <p:ph type="dt" sz="half" idx="10"/>
          </p:nvPr>
        </p:nvSpPr>
        <p:spPr/>
        <p:txBody>
          <a:bodyPr/>
          <a:lstStyle/>
          <a:p>
            <a:fld id="{DF6015D5-F047-674E-955E-82F4425B7F56}" type="datetimeFigureOut">
              <a:rPr lang="de-US" smtClean="0"/>
              <a:t>2/27/23</a:t>
            </a:fld>
            <a:endParaRPr lang="de-US"/>
          </a:p>
        </p:txBody>
      </p:sp>
      <p:sp>
        <p:nvSpPr>
          <p:cNvPr id="4" name="Fußzeilenplatzhalter 3">
            <a:extLst>
              <a:ext uri="{FF2B5EF4-FFF2-40B4-BE49-F238E27FC236}">
                <a16:creationId xmlns:a16="http://schemas.microsoft.com/office/drawing/2014/main" id="{34EB68D9-9B77-4389-BECB-4EE81E8E3A48}"/>
              </a:ext>
            </a:extLst>
          </p:cNvPr>
          <p:cNvSpPr>
            <a:spLocks noGrp="1"/>
          </p:cNvSpPr>
          <p:nvPr>
            <p:ph type="ftr" sz="quarter" idx="11"/>
          </p:nvPr>
        </p:nvSpPr>
        <p:spPr/>
        <p:txBody>
          <a:bodyPr/>
          <a:lstStyle/>
          <a:p>
            <a:endParaRPr lang="de-US"/>
          </a:p>
        </p:txBody>
      </p:sp>
      <p:sp>
        <p:nvSpPr>
          <p:cNvPr id="5" name="Foliennummernplatzhalter 4">
            <a:extLst>
              <a:ext uri="{FF2B5EF4-FFF2-40B4-BE49-F238E27FC236}">
                <a16:creationId xmlns:a16="http://schemas.microsoft.com/office/drawing/2014/main" id="{BBE4B389-CE96-76E1-471F-0B8D92933446}"/>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320283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D537BB-B88F-93FF-EA02-AA5AA8522D77}"/>
              </a:ext>
            </a:extLst>
          </p:cNvPr>
          <p:cNvSpPr>
            <a:spLocks noGrp="1"/>
          </p:cNvSpPr>
          <p:nvPr>
            <p:ph type="dt" sz="half" idx="10"/>
          </p:nvPr>
        </p:nvSpPr>
        <p:spPr/>
        <p:txBody>
          <a:bodyPr/>
          <a:lstStyle/>
          <a:p>
            <a:fld id="{DF6015D5-F047-674E-955E-82F4425B7F56}" type="datetimeFigureOut">
              <a:rPr lang="de-US" smtClean="0"/>
              <a:t>2/27/23</a:t>
            </a:fld>
            <a:endParaRPr lang="de-US"/>
          </a:p>
        </p:txBody>
      </p:sp>
      <p:sp>
        <p:nvSpPr>
          <p:cNvPr id="3" name="Fußzeilenplatzhalter 2">
            <a:extLst>
              <a:ext uri="{FF2B5EF4-FFF2-40B4-BE49-F238E27FC236}">
                <a16:creationId xmlns:a16="http://schemas.microsoft.com/office/drawing/2014/main" id="{35C0D98F-5CD4-D27C-80E7-A8264338CF76}"/>
              </a:ext>
            </a:extLst>
          </p:cNvPr>
          <p:cNvSpPr>
            <a:spLocks noGrp="1"/>
          </p:cNvSpPr>
          <p:nvPr>
            <p:ph type="ftr" sz="quarter" idx="11"/>
          </p:nvPr>
        </p:nvSpPr>
        <p:spPr/>
        <p:txBody>
          <a:bodyPr/>
          <a:lstStyle/>
          <a:p>
            <a:endParaRPr lang="de-US"/>
          </a:p>
        </p:txBody>
      </p:sp>
      <p:sp>
        <p:nvSpPr>
          <p:cNvPr id="4" name="Foliennummernplatzhalter 3">
            <a:extLst>
              <a:ext uri="{FF2B5EF4-FFF2-40B4-BE49-F238E27FC236}">
                <a16:creationId xmlns:a16="http://schemas.microsoft.com/office/drawing/2014/main" id="{4D9DD61E-0B56-91AA-E240-E50E0C9CF96A}"/>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87063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3CB870-1DC6-9DF7-52D3-2C569AC94D8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US"/>
          </a:p>
        </p:txBody>
      </p:sp>
      <p:sp>
        <p:nvSpPr>
          <p:cNvPr id="3" name="Inhaltsplatzhalter 2">
            <a:extLst>
              <a:ext uri="{FF2B5EF4-FFF2-40B4-BE49-F238E27FC236}">
                <a16:creationId xmlns:a16="http://schemas.microsoft.com/office/drawing/2014/main" id="{85E5F34D-4D64-C996-9F3D-0A96ED21BF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Textplatzhalter 3">
            <a:extLst>
              <a:ext uri="{FF2B5EF4-FFF2-40B4-BE49-F238E27FC236}">
                <a16:creationId xmlns:a16="http://schemas.microsoft.com/office/drawing/2014/main" id="{B504E2FE-CC2B-2E1E-AA14-68D09A2DB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8BBEBC8-7FD9-4BBF-ACD8-DAA1445527BB}"/>
              </a:ext>
            </a:extLst>
          </p:cNvPr>
          <p:cNvSpPr>
            <a:spLocks noGrp="1"/>
          </p:cNvSpPr>
          <p:nvPr>
            <p:ph type="dt" sz="half" idx="10"/>
          </p:nvPr>
        </p:nvSpPr>
        <p:spPr/>
        <p:txBody>
          <a:bodyPr/>
          <a:lstStyle/>
          <a:p>
            <a:fld id="{DF6015D5-F047-674E-955E-82F4425B7F56}" type="datetimeFigureOut">
              <a:rPr lang="de-US" smtClean="0"/>
              <a:t>2/27/23</a:t>
            </a:fld>
            <a:endParaRPr lang="de-US"/>
          </a:p>
        </p:txBody>
      </p:sp>
      <p:sp>
        <p:nvSpPr>
          <p:cNvPr id="6" name="Fußzeilenplatzhalter 5">
            <a:extLst>
              <a:ext uri="{FF2B5EF4-FFF2-40B4-BE49-F238E27FC236}">
                <a16:creationId xmlns:a16="http://schemas.microsoft.com/office/drawing/2014/main" id="{91E33189-040F-265D-D211-714FBD6C4D2D}"/>
              </a:ext>
            </a:extLst>
          </p:cNvPr>
          <p:cNvSpPr>
            <a:spLocks noGrp="1"/>
          </p:cNvSpPr>
          <p:nvPr>
            <p:ph type="ftr" sz="quarter" idx="11"/>
          </p:nvPr>
        </p:nvSpPr>
        <p:spPr/>
        <p:txBody>
          <a:bodyPr/>
          <a:lstStyle/>
          <a:p>
            <a:endParaRPr lang="de-US"/>
          </a:p>
        </p:txBody>
      </p:sp>
      <p:sp>
        <p:nvSpPr>
          <p:cNvPr id="7" name="Foliennummernplatzhalter 6">
            <a:extLst>
              <a:ext uri="{FF2B5EF4-FFF2-40B4-BE49-F238E27FC236}">
                <a16:creationId xmlns:a16="http://schemas.microsoft.com/office/drawing/2014/main" id="{852E0641-E389-BC9E-F3DD-0D4E25926D02}"/>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112333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BD142E-12EC-DDA1-F129-47810A305E7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US"/>
          </a:p>
        </p:txBody>
      </p:sp>
      <p:sp>
        <p:nvSpPr>
          <p:cNvPr id="3" name="Bildplatzhalter 2">
            <a:extLst>
              <a:ext uri="{FF2B5EF4-FFF2-40B4-BE49-F238E27FC236}">
                <a16:creationId xmlns:a16="http://schemas.microsoft.com/office/drawing/2014/main" id="{E2A39B18-70AA-83BC-C930-2B6979D64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US"/>
          </a:p>
        </p:txBody>
      </p:sp>
      <p:sp>
        <p:nvSpPr>
          <p:cNvPr id="4" name="Textplatzhalter 3">
            <a:extLst>
              <a:ext uri="{FF2B5EF4-FFF2-40B4-BE49-F238E27FC236}">
                <a16:creationId xmlns:a16="http://schemas.microsoft.com/office/drawing/2014/main" id="{A5C68CD8-48B3-6CC5-8530-ECFBF46FA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BD2BB5A-01D6-09E2-9367-1343B70C5425}"/>
              </a:ext>
            </a:extLst>
          </p:cNvPr>
          <p:cNvSpPr>
            <a:spLocks noGrp="1"/>
          </p:cNvSpPr>
          <p:nvPr>
            <p:ph type="dt" sz="half" idx="10"/>
          </p:nvPr>
        </p:nvSpPr>
        <p:spPr/>
        <p:txBody>
          <a:bodyPr/>
          <a:lstStyle/>
          <a:p>
            <a:fld id="{DF6015D5-F047-674E-955E-82F4425B7F56}" type="datetimeFigureOut">
              <a:rPr lang="de-US" smtClean="0"/>
              <a:t>2/27/23</a:t>
            </a:fld>
            <a:endParaRPr lang="de-US"/>
          </a:p>
        </p:txBody>
      </p:sp>
      <p:sp>
        <p:nvSpPr>
          <p:cNvPr id="6" name="Fußzeilenplatzhalter 5">
            <a:extLst>
              <a:ext uri="{FF2B5EF4-FFF2-40B4-BE49-F238E27FC236}">
                <a16:creationId xmlns:a16="http://schemas.microsoft.com/office/drawing/2014/main" id="{44168223-93DE-E388-FFAC-83A4C85F3E51}"/>
              </a:ext>
            </a:extLst>
          </p:cNvPr>
          <p:cNvSpPr>
            <a:spLocks noGrp="1"/>
          </p:cNvSpPr>
          <p:nvPr>
            <p:ph type="ftr" sz="quarter" idx="11"/>
          </p:nvPr>
        </p:nvSpPr>
        <p:spPr/>
        <p:txBody>
          <a:bodyPr/>
          <a:lstStyle/>
          <a:p>
            <a:endParaRPr lang="de-US"/>
          </a:p>
        </p:txBody>
      </p:sp>
      <p:sp>
        <p:nvSpPr>
          <p:cNvPr id="7" name="Foliennummernplatzhalter 6">
            <a:extLst>
              <a:ext uri="{FF2B5EF4-FFF2-40B4-BE49-F238E27FC236}">
                <a16:creationId xmlns:a16="http://schemas.microsoft.com/office/drawing/2014/main" id="{9E554D49-3C63-C271-2915-65D6D492EBFB}"/>
              </a:ext>
            </a:extLst>
          </p:cNvPr>
          <p:cNvSpPr>
            <a:spLocks noGrp="1"/>
          </p:cNvSpPr>
          <p:nvPr>
            <p:ph type="sldNum" sz="quarter" idx="12"/>
          </p:nvPr>
        </p:nvSpPr>
        <p:spPr/>
        <p:txBody>
          <a:bodyPr/>
          <a:lstStyle/>
          <a:p>
            <a:fld id="{3BB88E7A-8282-F440-A5D5-E87F408908D4}" type="slidenum">
              <a:rPr lang="de-US" smtClean="0"/>
              <a:t>‹Nr.›</a:t>
            </a:fld>
            <a:endParaRPr lang="de-US"/>
          </a:p>
        </p:txBody>
      </p:sp>
    </p:spTree>
    <p:extLst>
      <p:ext uri="{BB962C8B-B14F-4D97-AF65-F5344CB8AC3E}">
        <p14:creationId xmlns:p14="http://schemas.microsoft.com/office/powerpoint/2010/main" val="367327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E949442-842E-3D36-E311-4F21AF451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US"/>
          </a:p>
        </p:txBody>
      </p:sp>
      <p:sp>
        <p:nvSpPr>
          <p:cNvPr id="3" name="Textplatzhalter 2">
            <a:extLst>
              <a:ext uri="{FF2B5EF4-FFF2-40B4-BE49-F238E27FC236}">
                <a16:creationId xmlns:a16="http://schemas.microsoft.com/office/drawing/2014/main" id="{170C27E4-CD86-9415-3AE4-90747B4AB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US"/>
          </a:p>
        </p:txBody>
      </p:sp>
      <p:sp>
        <p:nvSpPr>
          <p:cNvPr id="4" name="Datumsplatzhalter 3">
            <a:extLst>
              <a:ext uri="{FF2B5EF4-FFF2-40B4-BE49-F238E27FC236}">
                <a16:creationId xmlns:a16="http://schemas.microsoft.com/office/drawing/2014/main" id="{FBEDF779-F15A-00C1-E1C1-F3EC3ADA6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015D5-F047-674E-955E-82F4425B7F56}" type="datetimeFigureOut">
              <a:rPr lang="de-US" smtClean="0"/>
              <a:t>2/27/23</a:t>
            </a:fld>
            <a:endParaRPr lang="de-US"/>
          </a:p>
        </p:txBody>
      </p:sp>
      <p:sp>
        <p:nvSpPr>
          <p:cNvPr id="5" name="Fußzeilenplatzhalter 4">
            <a:extLst>
              <a:ext uri="{FF2B5EF4-FFF2-40B4-BE49-F238E27FC236}">
                <a16:creationId xmlns:a16="http://schemas.microsoft.com/office/drawing/2014/main" id="{FF617991-9532-88BC-5DE6-5DC089C848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US"/>
          </a:p>
        </p:txBody>
      </p:sp>
      <p:sp>
        <p:nvSpPr>
          <p:cNvPr id="6" name="Foliennummernplatzhalter 5">
            <a:extLst>
              <a:ext uri="{FF2B5EF4-FFF2-40B4-BE49-F238E27FC236}">
                <a16:creationId xmlns:a16="http://schemas.microsoft.com/office/drawing/2014/main" id="{BEF9DD48-4FE4-89B1-259E-DC8437D69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88E7A-8282-F440-A5D5-E87F408908D4}" type="slidenum">
              <a:rPr lang="de-US" smtClean="0"/>
              <a:t>‹Nr.›</a:t>
            </a:fld>
            <a:endParaRPr lang="de-US"/>
          </a:p>
        </p:txBody>
      </p:sp>
    </p:spTree>
    <p:extLst>
      <p:ext uri="{BB962C8B-B14F-4D97-AF65-F5344CB8AC3E}">
        <p14:creationId xmlns:p14="http://schemas.microsoft.com/office/powerpoint/2010/main" val="1175379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9" name="Textfeld 8">
            <a:extLst>
              <a:ext uri="{FF2B5EF4-FFF2-40B4-BE49-F238E27FC236}">
                <a16:creationId xmlns:a16="http://schemas.microsoft.com/office/drawing/2014/main" id="{F75B5ECC-9923-1982-1CD2-5447E52F779C}"/>
              </a:ext>
            </a:extLst>
          </p:cNvPr>
          <p:cNvSpPr txBox="1"/>
          <p:nvPr/>
        </p:nvSpPr>
        <p:spPr>
          <a:xfrm>
            <a:off x="265684" y="39451"/>
            <a:ext cx="6172200" cy="369332"/>
          </a:xfrm>
          <a:prstGeom prst="rect">
            <a:avLst/>
          </a:prstGeom>
          <a:noFill/>
        </p:spPr>
        <p:txBody>
          <a:bodyPr wrap="square">
            <a:spAutoFit/>
          </a:bodyPr>
          <a:lstStyle/>
          <a:p>
            <a:r>
              <a:rPr lang="de-DE" sz="1800" dirty="0" err="1">
                <a:effectLst/>
                <a:latin typeface="LMRoman12"/>
              </a:rPr>
              <a:t>Jorit</a:t>
            </a:r>
            <a:r>
              <a:rPr lang="de-DE" sz="1800">
                <a:effectLst/>
                <a:latin typeface="LMRoman12"/>
              </a:rPr>
              <a:t> Studer &amp; Michelle Koch</a:t>
            </a:r>
            <a:endParaRPr lang="de-DE" sz="1600"/>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436162" y="2767925"/>
            <a:ext cx="9338916" cy="2646878"/>
          </a:xfrm>
          <a:prstGeom prst="rect">
            <a:avLst/>
          </a:prstGeom>
          <a:noFill/>
        </p:spPr>
        <p:txBody>
          <a:bodyPr wrap="square">
            <a:spAutoFit/>
          </a:bodyPr>
          <a:lstStyle/>
          <a:p>
            <a:r>
              <a:rPr lang="en-GB" sz="4800" b="1">
                <a:solidFill>
                  <a:srgbClr val="3B4A52"/>
                </a:solidFill>
                <a:latin typeface="Barlow" pitchFamily="2" charset="77"/>
              </a:rPr>
              <a:t>Reproducibility Study: </a:t>
            </a:r>
          </a:p>
          <a:p>
            <a:r>
              <a:rPr lang="en-GB" sz="4000" b="1">
                <a:solidFill>
                  <a:srgbClr val="6D7E85"/>
                </a:solidFill>
                <a:latin typeface="Barlow" pitchFamily="2" charset="77"/>
              </a:rPr>
              <a:t>Have vehicle registration restrictions improved urban air quality in Japan? </a:t>
            </a:r>
          </a:p>
          <a:p>
            <a:r>
              <a:rPr lang="de-DE" sz="2000" b="0" i="0" err="1">
                <a:solidFill>
                  <a:srgbClr val="6C7F85"/>
                </a:solidFill>
                <a:effectLst/>
                <a:latin typeface="Open Sans" panose="020B0606030504020204" pitchFamily="34" charset="0"/>
              </a:rPr>
              <a:t>Shuhei</a:t>
            </a:r>
            <a:r>
              <a:rPr lang="de-DE" sz="2000" b="0" i="0">
                <a:solidFill>
                  <a:srgbClr val="6C7F85"/>
                </a:solidFill>
                <a:effectLst/>
                <a:latin typeface="Open Sans" panose="020B0606030504020204" pitchFamily="34" charset="0"/>
              </a:rPr>
              <a:t> </a:t>
            </a:r>
            <a:r>
              <a:rPr lang="de-DE" sz="2000" b="0" i="0" err="1">
                <a:solidFill>
                  <a:srgbClr val="6C7F85"/>
                </a:solidFill>
                <a:effectLst/>
                <a:latin typeface="Open Sans" panose="020B0606030504020204" pitchFamily="34" charset="0"/>
              </a:rPr>
              <a:t>Nishitateno</a:t>
            </a:r>
            <a:r>
              <a:rPr lang="de-DE" sz="2000" b="0" i="0">
                <a:solidFill>
                  <a:srgbClr val="6C7F85"/>
                </a:solidFill>
                <a:effectLst/>
                <a:latin typeface="Open Sans" panose="020B0606030504020204" pitchFamily="34" charset="0"/>
              </a:rPr>
              <a:t>,  Paul J. Burke</a:t>
            </a:r>
            <a:endParaRPr lang="en-GB" sz="2000" b="1">
              <a:solidFill>
                <a:srgbClr val="6C7F85"/>
              </a:solidFill>
              <a:latin typeface="Barlow" pitchFamily="2" charset="77"/>
            </a:endParaRPr>
          </a:p>
          <a:p>
            <a:endParaRPr lang="en-GB">
              <a:latin typeface="Barlow" pitchFamily="2" charset="77"/>
            </a:endParaRPr>
          </a:p>
        </p:txBody>
      </p:sp>
      <p:sp>
        <p:nvSpPr>
          <p:cNvPr id="11" name="Textfeld 10">
            <a:extLst>
              <a:ext uri="{FF2B5EF4-FFF2-40B4-BE49-F238E27FC236}">
                <a16:creationId xmlns:a16="http://schemas.microsoft.com/office/drawing/2014/main" id="{4A76B4C0-5E72-873D-A9E3-BCF0C0956D35}"/>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Tree>
    <p:extLst>
      <p:ext uri="{BB962C8B-B14F-4D97-AF65-F5344CB8AC3E}">
        <p14:creationId xmlns:p14="http://schemas.microsoft.com/office/powerpoint/2010/main" val="2244407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pic>
        <p:nvPicPr>
          <p:cNvPr id="6" name="Grafik 5">
            <a:extLst>
              <a:ext uri="{FF2B5EF4-FFF2-40B4-BE49-F238E27FC236}">
                <a16:creationId xmlns:a16="http://schemas.microsoft.com/office/drawing/2014/main" id="{79632385-BBA6-D36C-6684-E86F73E94417}"/>
              </a:ext>
            </a:extLst>
          </p:cNvPr>
          <p:cNvPicPr>
            <a:picLocks noChangeAspect="1"/>
          </p:cNvPicPr>
          <p:nvPr/>
        </p:nvPicPr>
        <p:blipFill>
          <a:blip r:embed="rId2"/>
          <a:stretch>
            <a:fillRect/>
          </a:stretch>
        </p:blipFill>
        <p:spPr>
          <a:xfrm>
            <a:off x="14482355" y="5489396"/>
            <a:ext cx="7620000" cy="6743700"/>
          </a:xfrm>
          <a:prstGeom prst="rect">
            <a:avLst/>
          </a:prstGeom>
        </p:spPr>
      </p:pic>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Descriptive Statistics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636E6538-CE43-DA17-656D-797F740113F6}"/>
              </a:ext>
            </a:extLst>
          </p:cNvPr>
          <p:cNvSpPr txBox="1"/>
          <p:nvPr/>
        </p:nvSpPr>
        <p:spPr>
          <a:xfrm>
            <a:off x="2623187" y="2270125"/>
            <a:ext cx="11092814" cy="369332"/>
          </a:xfrm>
          <a:prstGeom prst="rect">
            <a:avLst/>
          </a:prstGeom>
          <a:noFill/>
        </p:spPr>
        <p:txBody>
          <a:bodyPr wrap="square">
            <a:spAutoFit/>
          </a:bodyPr>
          <a:lstStyle/>
          <a:p>
            <a:r>
              <a:rPr lang="de-DE"/>
              <a:t>4. </a:t>
            </a:r>
            <a:r>
              <a:rPr lang="de-DE" err="1"/>
              <a:t>Descriptive</a:t>
            </a:r>
            <a:r>
              <a:rPr lang="de-DE"/>
              <a:t> </a:t>
            </a:r>
            <a:r>
              <a:rPr lang="de-DE" err="1"/>
              <a:t>statistics</a:t>
            </a:r>
            <a:endParaRPr lang="de-US"/>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pic>
        <p:nvPicPr>
          <p:cNvPr id="12" name="Grafik 11">
            <a:extLst>
              <a:ext uri="{FF2B5EF4-FFF2-40B4-BE49-F238E27FC236}">
                <a16:creationId xmlns:a16="http://schemas.microsoft.com/office/drawing/2014/main" id="{A3AF8340-6882-F56D-4E32-9DAF8FB190AE}"/>
              </a:ext>
            </a:extLst>
          </p:cNvPr>
          <p:cNvPicPr>
            <a:picLocks noChangeAspect="1"/>
          </p:cNvPicPr>
          <p:nvPr/>
        </p:nvPicPr>
        <p:blipFill>
          <a:blip r:embed="rId3"/>
          <a:stretch>
            <a:fillRect/>
          </a:stretch>
        </p:blipFill>
        <p:spPr>
          <a:xfrm>
            <a:off x="1864724" y="1816893"/>
            <a:ext cx="10518770" cy="5259385"/>
          </a:xfrm>
          <a:prstGeom prst="rect">
            <a:avLst/>
          </a:prstGeom>
        </p:spPr>
      </p:pic>
      <p:sp>
        <p:nvSpPr>
          <p:cNvPr id="13" name="Rechteck 12">
            <a:extLst>
              <a:ext uri="{FF2B5EF4-FFF2-40B4-BE49-F238E27FC236}">
                <a16:creationId xmlns:a16="http://schemas.microsoft.com/office/drawing/2014/main" id="{4922BFAB-6E72-FD66-D410-B581FF289F75}"/>
              </a:ext>
            </a:extLst>
          </p:cNvPr>
          <p:cNvSpPr/>
          <p:nvPr/>
        </p:nvSpPr>
        <p:spPr>
          <a:xfrm>
            <a:off x="6437884" y="2898843"/>
            <a:ext cx="3639971" cy="1303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Needs do be changed maybe</a:t>
            </a:r>
          </a:p>
        </p:txBody>
      </p:sp>
      <p:sp>
        <p:nvSpPr>
          <p:cNvPr id="14" name="Textfeld 13">
            <a:extLst>
              <a:ext uri="{FF2B5EF4-FFF2-40B4-BE49-F238E27FC236}">
                <a16:creationId xmlns:a16="http://schemas.microsoft.com/office/drawing/2014/main" id="{88DA39D2-F3B6-2ED4-46D1-7F7F7CE0BBC6}"/>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Looking at the time trends</a:t>
            </a:r>
          </a:p>
        </p:txBody>
      </p:sp>
    </p:spTree>
    <p:extLst>
      <p:ext uri="{BB962C8B-B14F-4D97-AF65-F5344CB8AC3E}">
        <p14:creationId xmlns:p14="http://schemas.microsoft.com/office/powerpoint/2010/main" val="243539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pic>
        <p:nvPicPr>
          <p:cNvPr id="6" name="Grafik 5">
            <a:extLst>
              <a:ext uri="{FF2B5EF4-FFF2-40B4-BE49-F238E27FC236}">
                <a16:creationId xmlns:a16="http://schemas.microsoft.com/office/drawing/2014/main" id="{79632385-BBA6-D36C-6684-E86F73E94417}"/>
              </a:ext>
            </a:extLst>
          </p:cNvPr>
          <p:cNvPicPr>
            <a:picLocks noChangeAspect="1"/>
          </p:cNvPicPr>
          <p:nvPr/>
        </p:nvPicPr>
        <p:blipFill>
          <a:blip r:embed="rId2"/>
          <a:stretch>
            <a:fillRect/>
          </a:stretch>
        </p:blipFill>
        <p:spPr>
          <a:xfrm>
            <a:off x="14482355" y="5489396"/>
            <a:ext cx="7620000" cy="6743700"/>
          </a:xfrm>
          <a:prstGeom prst="rect">
            <a:avLst/>
          </a:prstGeom>
        </p:spPr>
      </p:pic>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Descriptive Statistics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636E6538-CE43-DA17-656D-797F740113F6}"/>
              </a:ext>
            </a:extLst>
          </p:cNvPr>
          <p:cNvSpPr txBox="1"/>
          <p:nvPr/>
        </p:nvSpPr>
        <p:spPr>
          <a:xfrm>
            <a:off x="2623187" y="2270125"/>
            <a:ext cx="11092814" cy="369332"/>
          </a:xfrm>
          <a:prstGeom prst="rect">
            <a:avLst/>
          </a:prstGeom>
          <a:noFill/>
        </p:spPr>
        <p:txBody>
          <a:bodyPr wrap="square">
            <a:spAutoFit/>
          </a:bodyPr>
          <a:lstStyle/>
          <a:p>
            <a:r>
              <a:rPr lang="de-DE"/>
              <a:t>4. </a:t>
            </a:r>
            <a:r>
              <a:rPr lang="de-DE" err="1"/>
              <a:t>Descriptive</a:t>
            </a:r>
            <a:r>
              <a:rPr lang="de-DE"/>
              <a:t> </a:t>
            </a:r>
            <a:r>
              <a:rPr lang="de-DE" err="1"/>
              <a:t>statistics</a:t>
            </a:r>
            <a:endParaRPr lang="de-US"/>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5" name="Textfeld 4">
            <a:extLst>
              <a:ext uri="{FF2B5EF4-FFF2-40B4-BE49-F238E27FC236}">
                <a16:creationId xmlns:a16="http://schemas.microsoft.com/office/drawing/2014/main" id="{9EFE14EA-0545-B84A-F3DD-EFFC3F250B72}"/>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Replication Modeling</a:t>
            </a:r>
          </a:p>
        </p:txBody>
      </p:sp>
    </p:spTree>
    <p:extLst>
      <p:ext uri="{BB962C8B-B14F-4D97-AF65-F5344CB8AC3E}">
        <p14:creationId xmlns:p14="http://schemas.microsoft.com/office/powerpoint/2010/main" val="2958784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pic>
        <p:nvPicPr>
          <p:cNvPr id="6" name="Grafik 5">
            <a:extLst>
              <a:ext uri="{FF2B5EF4-FFF2-40B4-BE49-F238E27FC236}">
                <a16:creationId xmlns:a16="http://schemas.microsoft.com/office/drawing/2014/main" id="{79632385-BBA6-D36C-6684-E86F73E94417}"/>
              </a:ext>
            </a:extLst>
          </p:cNvPr>
          <p:cNvPicPr>
            <a:picLocks noChangeAspect="1"/>
          </p:cNvPicPr>
          <p:nvPr/>
        </p:nvPicPr>
        <p:blipFill>
          <a:blip r:embed="rId3"/>
          <a:stretch>
            <a:fillRect/>
          </a:stretch>
        </p:blipFill>
        <p:spPr>
          <a:xfrm>
            <a:off x="14482355" y="5489396"/>
            <a:ext cx="7620000" cy="6743700"/>
          </a:xfrm>
          <a:prstGeom prst="rect">
            <a:avLst/>
          </a:prstGeom>
        </p:spPr>
      </p:pic>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Results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245FB42B-AAA1-7336-140E-0A964A5B3E34}"/>
              </a:ext>
            </a:extLst>
          </p:cNvPr>
          <p:cNvSpPr txBox="1"/>
          <p:nvPr/>
        </p:nvSpPr>
        <p:spPr>
          <a:xfrm>
            <a:off x="2197418" y="2456547"/>
            <a:ext cx="11092814" cy="2308324"/>
          </a:xfrm>
          <a:prstGeom prst="rect">
            <a:avLst/>
          </a:prstGeom>
          <a:noFill/>
        </p:spPr>
        <p:txBody>
          <a:bodyPr wrap="square">
            <a:spAutoFit/>
          </a:bodyPr>
          <a:lstStyle/>
          <a:p>
            <a:endParaRPr lang="de-DE"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e-DE" sz="1800" dirty="0">
                <a:effectLst/>
                <a:latin typeface="Calibri" panose="020F0502020204030204" pitchFamily="34" charset="0"/>
                <a:cs typeface="Calibri" panose="020F0502020204030204" pitchFamily="34" charset="0"/>
              </a:rPr>
              <a:t>The </a:t>
            </a:r>
            <a:r>
              <a:rPr lang="de-DE" sz="1800" dirty="0" err="1">
                <a:effectLst/>
                <a:latin typeface="Calibri" panose="020F0502020204030204" pitchFamily="34" charset="0"/>
                <a:cs typeface="Calibri" panose="020F0502020204030204" pitchFamily="34" charset="0"/>
              </a:rPr>
              <a:t>estimation</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challenge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to</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disentangle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effects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of</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intervention</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under</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ANCL </a:t>
            </a:r>
            <a:r>
              <a:rPr lang="de-DE" sz="1800" dirty="0" err="1">
                <a:effectLst/>
                <a:latin typeface="Calibri" panose="020F0502020204030204" pitchFamily="34" charset="0"/>
                <a:cs typeface="Calibri" panose="020F0502020204030204" pitchFamily="34" charset="0"/>
              </a:rPr>
              <a:t>from</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effects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of</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unobserved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factors</a:t>
            </a:r>
            <a:r>
              <a:rPr lang="de-DE" sz="1800" dirty="0">
                <a:effectLst/>
                <a:latin typeface="Calibri" panose="020F0502020204030204" pitchFamily="34" charset="0"/>
                <a:cs typeface="Calibri" panose="020F0502020204030204" pitchFamily="34" charset="0"/>
              </a:rPr>
              <a:t>.</a:t>
            </a:r>
            <a:endParaRPr lang="de-DE"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e-DE" dirty="0" err="1">
                <a:latin typeface="Calibri" panose="020F0502020204030204" pitchFamily="34" charset="0"/>
                <a:cs typeface="Calibri" panose="020F0502020204030204" pitchFamily="34" charset="0"/>
              </a:rPr>
              <a:t>E</a:t>
            </a:r>
            <a:r>
              <a:rPr lang="de-DE" sz="1800" dirty="0" err="1">
                <a:effectLst/>
                <a:latin typeface="Calibri" panose="020F0502020204030204" pitchFamily="34" charset="0"/>
                <a:cs typeface="Calibri" panose="020F0502020204030204" pitchFamily="34" charset="0"/>
              </a:rPr>
              <a:t>stimates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could</a:t>
            </a:r>
            <a:r>
              <a:rPr lang="de-DE" sz="1800" dirty="0">
                <a:effectLst/>
                <a:latin typeface="Calibri" panose="020F0502020204030204" pitchFamily="34" charset="0"/>
                <a:cs typeface="Calibri" panose="020F0502020204030204" pitchFamily="34" charset="0"/>
              </a:rPr>
              <a:t> still </a:t>
            </a:r>
            <a:r>
              <a:rPr lang="de-DE" sz="1800" dirty="0" err="1">
                <a:effectLst/>
                <a:latin typeface="Calibri" panose="020F0502020204030204" pitchFamily="34" charset="0"/>
                <a:cs typeface="Calibri" panose="020F0502020204030204" pitchFamily="34" charset="0"/>
              </a:rPr>
              <a:t>be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biased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upward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given</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that</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it</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is</a:t>
            </a:r>
            <a:r>
              <a:rPr lang="de-DE" sz="1800" dirty="0">
                <a:effectLst/>
                <a:latin typeface="Calibri" panose="020F0502020204030204" pitchFamily="34" charset="0"/>
                <a:cs typeface="Calibri" panose="020F0502020204030204" pitchFamily="34" charset="0"/>
              </a:rPr>
              <a:t> impossible </a:t>
            </a:r>
            <a:r>
              <a:rPr lang="de-DE" sz="1800" dirty="0" err="1">
                <a:effectLst/>
                <a:latin typeface="Calibri" panose="020F0502020204030204" pitchFamily="34" charset="0"/>
                <a:cs typeface="Calibri" panose="020F0502020204030204" pitchFamily="34" charset="0"/>
              </a:rPr>
              <a:t>to</a:t>
            </a:r>
            <a:r>
              <a:rPr lang="de-DE" sz="1800" dirty="0">
                <a:effectLst/>
                <a:latin typeface="Calibri" panose="020F0502020204030204" pitchFamily="34" charset="0"/>
                <a:cs typeface="Calibri" panose="020F0502020204030204" pitchFamily="34" charset="0"/>
              </a:rPr>
              <a:t> fully </a:t>
            </a:r>
            <a:r>
              <a:rPr lang="de-DE" sz="1800" dirty="0" err="1">
                <a:effectLst/>
                <a:latin typeface="Calibri" panose="020F0502020204030204" pitchFamily="34" charset="0"/>
                <a:cs typeface="Calibri" panose="020F0502020204030204" pitchFamily="34" charset="0"/>
              </a:rPr>
              <a:t>control</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for</a:t>
            </a:r>
            <a:r>
              <a:rPr lang="de-DE" sz="1800" dirty="0">
                <a:effectLst/>
                <a:latin typeface="Calibri" panose="020F0502020204030204" pitchFamily="34" charset="0"/>
                <a:cs typeface="Calibri" panose="020F0502020204030204" pitchFamily="34" charset="0"/>
              </a:rPr>
              <a:t> all </a:t>
            </a:r>
            <a:r>
              <a:rPr lang="de-DE" sz="1800" dirty="0" err="1">
                <a:effectLst/>
                <a:latin typeface="Calibri" panose="020F0502020204030204" pitchFamily="34" charset="0"/>
                <a:cs typeface="Calibri" panose="020F0502020204030204" pitchFamily="34" charset="0"/>
              </a:rPr>
              <a:t>omitted</a:t>
            </a:r>
            <a:r>
              <a:rPr lang="de-DE" sz="1800" dirty="0">
                <a:effectLst/>
                <a:latin typeface="Calibri" panose="020F0502020204030204" pitchFamily="34" charset="0"/>
                <a:cs typeface="Calibri" panose="020F0502020204030204" pitchFamily="34" charset="0"/>
              </a:rPr>
              <a:t> variables. </a:t>
            </a:r>
          </a:p>
          <a:p>
            <a:pPr marL="285750" indent="-285750">
              <a:buFont typeface="Arial" panose="020B0604020202020204" pitchFamily="34" charset="0"/>
              <a:buChar char="•"/>
            </a:pPr>
            <a:r>
              <a:rPr lang="de-DE" sz="1800" dirty="0" err="1">
                <a:effectLst/>
                <a:latin typeface="Calibri" panose="020F0502020204030204" pitchFamily="34" charset="0"/>
                <a:cs typeface="Calibri" panose="020F0502020204030204" pitchFamily="34" charset="0"/>
              </a:rPr>
              <a:t>Estimates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should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be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seen</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as</a:t>
            </a:r>
            <a:r>
              <a:rPr lang="de-DE" sz="1800" dirty="0">
                <a:effectLst/>
                <a:latin typeface="Calibri" panose="020F0502020204030204" pitchFamily="34" charset="0"/>
                <a:cs typeface="Calibri" panose="020F0502020204030204" pitchFamily="34" charset="0"/>
              </a:rPr>
              <a:t> an </a:t>
            </a:r>
            <a:r>
              <a:rPr lang="de-DE" sz="1800" dirty="0" err="1">
                <a:effectLst/>
                <a:latin typeface="Calibri" panose="020F0502020204030204" pitchFamily="34" charset="0"/>
                <a:cs typeface="Calibri" panose="020F0502020204030204" pitchFamily="34" charset="0"/>
              </a:rPr>
              <a:t>upper</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bound</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of</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benefits</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of</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the</a:t>
            </a:r>
            <a:r>
              <a:rPr lang="de-DE" sz="1800" dirty="0">
                <a:effectLst/>
                <a:latin typeface="Calibri" panose="020F0502020204030204" pitchFamily="34" charset="0"/>
                <a:cs typeface="Calibri" panose="020F0502020204030204" pitchFamily="34" charset="0"/>
              </a:rPr>
              <a:t> </a:t>
            </a:r>
            <a:r>
              <a:rPr lang="de-DE" sz="1800" dirty="0" err="1">
                <a:effectLst/>
                <a:latin typeface="Calibri" panose="020F0502020204030204" pitchFamily="34" charset="0"/>
                <a:cs typeface="Calibri" panose="020F0502020204030204" pitchFamily="34" charset="0"/>
              </a:rPr>
              <a:t>intervention</a:t>
            </a:r>
            <a:r>
              <a:rPr lang="de-DE" sz="1800" dirty="0">
                <a:effectLst/>
                <a:latin typeface="Calibri" panose="020F0502020204030204" pitchFamily="34" charset="0"/>
                <a:cs typeface="Calibri" panose="020F0502020204030204" pitchFamily="34" charset="0"/>
              </a:rPr>
              <a:t>. </a:t>
            </a:r>
          </a:p>
          <a:p>
            <a:r>
              <a:rPr lang="de-DE" sz="1800" dirty="0" err="1">
                <a:effectLst/>
                <a:latin typeface="Barlow" pitchFamily="2" charset="77"/>
              </a:rPr>
              <a:t>Nishitateno</a:t>
            </a:r>
            <a:r>
              <a:rPr lang="de-DE" sz="1800" dirty="0">
                <a:effectLst/>
                <a:latin typeface="Barlow" pitchFamily="2" charset="77"/>
              </a:rPr>
              <a:t> and Burke (2020, p.449) </a:t>
            </a:r>
            <a:endParaRPr lang="de-DE" sz="1800" dirty="0">
              <a:latin typeface="Barlow" pitchFamily="2" charset="77"/>
            </a:endParaRPr>
          </a:p>
          <a:p>
            <a:pPr marL="285750" indent="-285750">
              <a:buFont typeface="Arial" panose="020B0604020202020204" pitchFamily="34" charset="0"/>
              <a:buChar char="•"/>
            </a:pPr>
            <a:endParaRPr lang="de-DE"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de-DE" dirty="0">
              <a:latin typeface="Calibri" panose="020F0502020204030204" pitchFamily="34" charset="0"/>
              <a:cs typeface="Calibri" panose="020F0502020204030204" pitchFamily="34" charset="0"/>
            </a:endParaRPr>
          </a:p>
        </p:txBody>
      </p:sp>
      <p:sp>
        <p:nvSpPr>
          <p:cNvPr id="11" name="Textfeld 10">
            <a:extLst>
              <a:ext uri="{FF2B5EF4-FFF2-40B4-BE49-F238E27FC236}">
                <a16:creationId xmlns:a16="http://schemas.microsoft.com/office/drawing/2014/main" id="{C6B4CBBE-7DFF-9A5C-F006-AB392B2C0A08}"/>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2" name="Textfeld 11">
            <a:extLst>
              <a:ext uri="{FF2B5EF4-FFF2-40B4-BE49-F238E27FC236}">
                <a16:creationId xmlns:a16="http://schemas.microsoft.com/office/drawing/2014/main" id="{9EBBAC89-9E3A-7945-6750-8C758B9CD5AD}"/>
              </a:ext>
            </a:extLst>
          </p:cNvPr>
          <p:cNvSpPr txBox="1"/>
          <p:nvPr/>
        </p:nvSpPr>
        <p:spPr>
          <a:xfrm>
            <a:off x="8939604" y="337660"/>
            <a:ext cx="3141817" cy="923330"/>
          </a:xfrm>
          <a:prstGeom prst="rect">
            <a:avLst/>
          </a:prstGeom>
          <a:noFill/>
        </p:spPr>
        <p:txBody>
          <a:bodyPr wrap="square">
            <a:spAutoFit/>
          </a:bodyPr>
          <a:lstStyle/>
          <a:p>
            <a:r>
              <a:rPr lang="de-DE" dirty="0"/>
              <a:t>5. </a:t>
            </a:r>
            <a:r>
              <a:rPr lang="de-DE" dirty="0" err="1"/>
              <a:t>Results</a:t>
            </a:r>
            <a:r>
              <a:rPr lang="de-DE" dirty="0"/>
              <a:t>: Are </a:t>
            </a:r>
            <a:r>
              <a:rPr lang="de-DE" dirty="0" err="1"/>
              <a:t>these</a:t>
            </a:r>
            <a:r>
              <a:rPr lang="de-DE" dirty="0"/>
              <a:t> </a:t>
            </a:r>
            <a:r>
              <a:rPr lang="de-DE" dirty="0" err="1"/>
              <a:t>results</a:t>
            </a:r>
            <a:r>
              <a:rPr lang="de-DE" dirty="0"/>
              <a:t> plausible? </a:t>
            </a:r>
            <a:r>
              <a:rPr lang="de-DE" dirty="0" err="1"/>
              <a:t>How</a:t>
            </a:r>
            <a:r>
              <a:rPr lang="de-DE" dirty="0"/>
              <a:t> robust </a:t>
            </a:r>
            <a:r>
              <a:rPr lang="de-DE" dirty="0" err="1"/>
              <a:t>are</a:t>
            </a:r>
            <a:r>
              <a:rPr lang="de-DE" dirty="0"/>
              <a:t> </a:t>
            </a:r>
            <a:r>
              <a:rPr lang="de-DE" dirty="0" err="1"/>
              <a:t>the</a:t>
            </a:r>
            <a:r>
              <a:rPr lang="de-DE" dirty="0"/>
              <a:t> </a:t>
            </a:r>
            <a:r>
              <a:rPr lang="de-DE" dirty="0" err="1"/>
              <a:t>results</a:t>
            </a:r>
            <a:r>
              <a:rPr lang="de-DE" dirty="0"/>
              <a:t> </a:t>
            </a:r>
            <a:r>
              <a:rPr lang="de-DE" dirty="0" err="1"/>
              <a:t>to</a:t>
            </a:r>
            <a:r>
              <a:rPr lang="de-DE" dirty="0"/>
              <a:t> </a:t>
            </a:r>
            <a:r>
              <a:rPr lang="de-DE" dirty="0" err="1"/>
              <a:t>changing</a:t>
            </a:r>
            <a:r>
              <a:rPr lang="de-DE" dirty="0"/>
              <a:t> </a:t>
            </a:r>
            <a:r>
              <a:rPr lang="de-DE" dirty="0" err="1"/>
              <a:t>the</a:t>
            </a:r>
            <a:r>
              <a:rPr lang="de-DE" dirty="0"/>
              <a:t> sample? </a:t>
            </a:r>
            <a:endParaRPr lang="de-US" dirty="0"/>
          </a:p>
        </p:txBody>
      </p:sp>
      <p:sp>
        <p:nvSpPr>
          <p:cNvPr id="13" name="Textfeld 12">
            <a:extLst>
              <a:ext uri="{FF2B5EF4-FFF2-40B4-BE49-F238E27FC236}">
                <a16:creationId xmlns:a16="http://schemas.microsoft.com/office/drawing/2014/main" id="{9EA529C1-9871-5D36-1E25-0BBE752CD31D}"/>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Challenges and Limitations</a:t>
            </a:r>
          </a:p>
        </p:txBody>
      </p:sp>
    </p:spTree>
    <p:extLst>
      <p:ext uri="{BB962C8B-B14F-4D97-AF65-F5344CB8AC3E}">
        <p14:creationId xmlns:p14="http://schemas.microsoft.com/office/powerpoint/2010/main" val="2997334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a:xfrm>
            <a:off x="6096000" y="1122363"/>
            <a:ext cx="4572000" cy="2387600"/>
          </a:xfrm>
        </p:spPr>
        <p:txBody>
          <a:bodyPr/>
          <a:lstStyle/>
          <a:p>
            <a:r>
              <a:rPr lang="de-US" dirty="0"/>
              <a:t>^</a:t>
            </a:r>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pic>
        <p:nvPicPr>
          <p:cNvPr id="6" name="Grafik 5">
            <a:extLst>
              <a:ext uri="{FF2B5EF4-FFF2-40B4-BE49-F238E27FC236}">
                <a16:creationId xmlns:a16="http://schemas.microsoft.com/office/drawing/2014/main" id="{79632385-BBA6-D36C-6684-E86F73E94417}"/>
              </a:ext>
            </a:extLst>
          </p:cNvPr>
          <p:cNvPicPr>
            <a:picLocks noChangeAspect="1"/>
          </p:cNvPicPr>
          <p:nvPr/>
        </p:nvPicPr>
        <p:blipFill>
          <a:blip r:embed="rId2"/>
          <a:stretch>
            <a:fillRect/>
          </a:stretch>
        </p:blipFill>
        <p:spPr>
          <a:xfrm>
            <a:off x="14482355" y="5489396"/>
            <a:ext cx="7620000" cy="6743700"/>
          </a:xfrm>
          <a:prstGeom prst="rect">
            <a:avLst/>
          </a:prstGeom>
        </p:spPr>
      </p:pic>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Conclusion</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E1A6B76C-CFBB-5852-5988-B6A325EF6C52}"/>
              </a:ext>
            </a:extLst>
          </p:cNvPr>
          <p:cNvSpPr txBox="1"/>
          <p:nvPr/>
        </p:nvSpPr>
        <p:spPr>
          <a:xfrm>
            <a:off x="2951798" y="2609631"/>
            <a:ext cx="11092814" cy="369332"/>
          </a:xfrm>
          <a:prstGeom prst="rect">
            <a:avLst/>
          </a:prstGeom>
          <a:noFill/>
        </p:spPr>
        <p:txBody>
          <a:bodyPr wrap="square">
            <a:spAutoFit/>
          </a:bodyPr>
          <a:lstStyle/>
          <a:p>
            <a:r>
              <a:rPr lang="de-DE" dirty="0"/>
              <a:t>…</a:t>
            </a:r>
            <a:endParaRPr lang="de-US" dirty="0"/>
          </a:p>
        </p:txBody>
      </p:sp>
      <p:sp>
        <p:nvSpPr>
          <p:cNvPr id="11" name="Textfeld 10">
            <a:extLst>
              <a:ext uri="{FF2B5EF4-FFF2-40B4-BE49-F238E27FC236}">
                <a16:creationId xmlns:a16="http://schemas.microsoft.com/office/drawing/2014/main" id="{B5A50175-CCD5-1F60-FFD4-D4468E3E5D93}"/>
              </a:ext>
            </a:extLst>
          </p:cNvPr>
          <p:cNvSpPr txBox="1"/>
          <p:nvPr/>
        </p:nvSpPr>
        <p:spPr>
          <a:xfrm>
            <a:off x="-76200" y="6818459"/>
            <a:ext cx="2262188" cy="261610"/>
          </a:xfrm>
          <a:prstGeom prst="rect">
            <a:avLst/>
          </a:prstGeom>
          <a:noFill/>
        </p:spPr>
        <p:txBody>
          <a:bodyPr wrap="square">
            <a:spAutoFit/>
          </a:bodyPr>
          <a:lstStyle/>
          <a:p>
            <a:r>
              <a:rPr lang="de-DE" sz="1100" dirty="0">
                <a:solidFill>
                  <a:srgbClr val="3B4A52"/>
                </a:solidFill>
                <a:latin typeface="Barlow" pitchFamily="2" charset="77"/>
              </a:rPr>
              <a:t>Natural Experiments </a:t>
            </a:r>
            <a:r>
              <a:rPr lang="de-DE" sz="1100" dirty="0" err="1">
                <a:solidFill>
                  <a:srgbClr val="3B4A52"/>
                </a:solidFill>
                <a:latin typeface="Barlow" pitchFamily="2" charset="77"/>
              </a:rPr>
              <a:t>Using</a:t>
            </a:r>
            <a:r>
              <a:rPr lang="de-DE" sz="1100" dirty="0">
                <a:solidFill>
                  <a:srgbClr val="3B4A52"/>
                </a:solidFill>
                <a:latin typeface="Barlow" pitchFamily="2" charset="77"/>
              </a:rPr>
              <a:t> R </a:t>
            </a:r>
            <a:endParaRPr lang="de-US" sz="400" dirty="0">
              <a:latin typeface="Barlow" pitchFamily="2" charset="77"/>
            </a:endParaRPr>
          </a:p>
        </p:txBody>
      </p:sp>
      <p:sp>
        <p:nvSpPr>
          <p:cNvPr id="15" name="Textfeld 14">
            <a:extLst>
              <a:ext uri="{FF2B5EF4-FFF2-40B4-BE49-F238E27FC236}">
                <a16:creationId xmlns:a16="http://schemas.microsoft.com/office/drawing/2014/main" id="{DED41F71-0031-7AD2-350D-6B9B17EDA37C}"/>
              </a:ext>
            </a:extLst>
          </p:cNvPr>
          <p:cNvSpPr txBox="1"/>
          <p:nvPr/>
        </p:nvSpPr>
        <p:spPr>
          <a:xfrm>
            <a:off x="8647043" y="158374"/>
            <a:ext cx="3544957" cy="1477328"/>
          </a:xfrm>
          <a:prstGeom prst="rect">
            <a:avLst/>
          </a:prstGeom>
          <a:noFill/>
        </p:spPr>
        <p:txBody>
          <a:bodyPr wrap="square">
            <a:spAutoFit/>
          </a:bodyPr>
          <a:lstStyle/>
          <a:p>
            <a:r>
              <a:rPr lang="de-DE" dirty="0"/>
              <a:t>6. </a:t>
            </a:r>
            <a:r>
              <a:rPr lang="de-DE" err="1"/>
              <a:t>Conclusion</a:t>
            </a:r>
            <a:r>
              <a:rPr lang="de-DE" dirty="0"/>
              <a:t> • Replication </a:t>
            </a:r>
            <a:r>
              <a:rPr lang="de-DE" dirty="0" err="1"/>
              <a:t>of</a:t>
            </a:r>
            <a:r>
              <a:rPr lang="de-DE" dirty="0"/>
              <a:t> a </a:t>
            </a:r>
            <a:r>
              <a:rPr lang="de-DE" dirty="0" err="1"/>
              <a:t>research</a:t>
            </a:r>
            <a:r>
              <a:rPr lang="de-DE" dirty="0"/>
              <a:t> </a:t>
            </a:r>
            <a:r>
              <a:rPr lang="de-DE" dirty="0" err="1"/>
              <a:t>paper</a:t>
            </a:r>
            <a:r>
              <a:rPr lang="de-DE" dirty="0"/>
              <a:t>: </a:t>
            </a:r>
            <a:r>
              <a:rPr lang="de-DE" dirty="0" err="1"/>
              <a:t>How</a:t>
            </a:r>
            <a:r>
              <a:rPr lang="de-DE" dirty="0"/>
              <a:t> do </a:t>
            </a:r>
            <a:r>
              <a:rPr lang="de-DE" dirty="0" err="1"/>
              <a:t>results</a:t>
            </a:r>
            <a:r>
              <a:rPr lang="de-DE" dirty="0"/>
              <a:t> </a:t>
            </a:r>
            <a:r>
              <a:rPr lang="de-DE" dirty="0" err="1"/>
              <a:t>compare</a:t>
            </a:r>
            <a:r>
              <a:rPr lang="de-DE" dirty="0"/>
              <a:t> </a:t>
            </a:r>
            <a:r>
              <a:rPr lang="de-DE" dirty="0" err="1"/>
              <a:t>to</a:t>
            </a:r>
            <a:r>
              <a:rPr lang="de-DE" dirty="0"/>
              <a:t> </a:t>
            </a:r>
            <a:r>
              <a:rPr lang="de-DE" dirty="0" err="1"/>
              <a:t>results</a:t>
            </a:r>
            <a:r>
              <a:rPr lang="de-DE" dirty="0"/>
              <a:t> </a:t>
            </a:r>
            <a:r>
              <a:rPr lang="de-DE" dirty="0" err="1"/>
              <a:t>of</a:t>
            </a:r>
            <a:r>
              <a:rPr lang="de-DE" dirty="0"/>
              <a:t> </a:t>
            </a:r>
            <a:r>
              <a:rPr lang="de-DE" dirty="0" err="1"/>
              <a:t>research</a:t>
            </a:r>
            <a:r>
              <a:rPr lang="de-DE" dirty="0"/>
              <a:t> </a:t>
            </a:r>
            <a:r>
              <a:rPr lang="de-DE" dirty="0" err="1"/>
              <a:t>paper</a:t>
            </a:r>
            <a:r>
              <a:rPr lang="de-DE" dirty="0"/>
              <a:t>? • Analysis </a:t>
            </a:r>
            <a:r>
              <a:rPr lang="de-DE" dirty="0" err="1"/>
              <a:t>of</a:t>
            </a:r>
            <a:r>
              <a:rPr lang="de-DE" dirty="0"/>
              <a:t> </a:t>
            </a:r>
            <a:r>
              <a:rPr lang="de-DE" dirty="0" err="1"/>
              <a:t>new</a:t>
            </a:r>
            <a:r>
              <a:rPr lang="de-DE" dirty="0"/>
              <a:t> </a:t>
            </a:r>
            <a:r>
              <a:rPr lang="de-DE" dirty="0" err="1"/>
              <a:t>data</a:t>
            </a:r>
            <a:r>
              <a:rPr lang="de-DE" dirty="0"/>
              <a:t>: Are </a:t>
            </a:r>
            <a:r>
              <a:rPr lang="de-DE" dirty="0" err="1"/>
              <a:t>ther</a:t>
            </a:r>
            <a:endParaRPr lang="de-US" dirty="0"/>
          </a:p>
        </p:txBody>
      </p:sp>
      <p:pic>
        <p:nvPicPr>
          <p:cNvPr id="9" name="Grafik 8" descr="Ein Bild, das Tisch enthält.&#10;&#10;Automatisch generierte Beschreibung">
            <a:extLst>
              <a:ext uri="{FF2B5EF4-FFF2-40B4-BE49-F238E27FC236}">
                <a16:creationId xmlns:a16="http://schemas.microsoft.com/office/drawing/2014/main" id="{9ED66798-BC44-2393-80D1-20DC719B9B6F}"/>
              </a:ext>
            </a:extLst>
          </p:cNvPr>
          <p:cNvPicPr>
            <a:picLocks noChangeAspect="1"/>
          </p:cNvPicPr>
          <p:nvPr/>
        </p:nvPicPr>
        <p:blipFill rotWithShape="1">
          <a:blip r:embed="rId3"/>
          <a:srcRect r="40244"/>
          <a:stretch/>
        </p:blipFill>
        <p:spPr>
          <a:xfrm>
            <a:off x="2222797" y="2609631"/>
            <a:ext cx="4572000" cy="3895344"/>
          </a:xfrm>
          <a:prstGeom prst="rect">
            <a:avLst/>
          </a:prstGeom>
        </p:spPr>
      </p:pic>
      <p:sp>
        <p:nvSpPr>
          <p:cNvPr id="12" name="Rechteck 11">
            <a:extLst>
              <a:ext uri="{FF2B5EF4-FFF2-40B4-BE49-F238E27FC236}">
                <a16:creationId xmlns:a16="http://schemas.microsoft.com/office/drawing/2014/main" id="{CCD5DAB9-1BA0-2CA7-1614-9241AD2ECA54}"/>
              </a:ext>
            </a:extLst>
          </p:cNvPr>
          <p:cNvSpPr/>
          <p:nvPr/>
        </p:nvSpPr>
        <p:spPr>
          <a:xfrm>
            <a:off x="4508614" y="3504316"/>
            <a:ext cx="1040848" cy="2231321"/>
          </a:xfrm>
          <a:prstGeom prst="rect">
            <a:avLst/>
          </a:prstGeom>
          <a:noFill/>
          <a:ln w="38100">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feld 12">
            <a:extLst>
              <a:ext uri="{FF2B5EF4-FFF2-40B4-BE49-F238E27FC236}">
                <a16:creationId xmlns:a16="http://schemas.microsoft.com/office/drawing/2014/main" id="{2EB4B452-DA99-5E36-A3A1-D0803B1CFCD2}"/>
              </a:ext>
            </a:extLst>
          </p:cNvPr>
          <p:cNvSpPr txBox="1"/>
          <p:nvPr/>
        </p:nvSpPr>
        <p:spPr>
          <a:xfrm>
            <a:off x="2197631" y="6516527"/>
            <a:ext cx="4597166" cy="261610"/>
          </a:xfrm>
          <a:prstGeom prst="rect">
            <a:avLst/>
          </a:prstGeom>
          <a:noFill/>
        </p:spPr>
        <p:txBody>
          <a:bodyPr wrap="square">
            <a:spAutoFit/>
          </a:bodyPr>
          <a:lstStyle/>
          <a:p>
            <a:r>
              <a:rPr lang="de-DE" sz="1100" dirty="0" err="1">
                <a:effectLst/>
                <a:latin typeface="Barlow" pitchFamily="2" charset="77"/>
              </a:rPr>
              <a:t>Nishitateno</a:t>
            </a:r>
            <a:r>
              <a:rPr lang="de-DE" sz="1100" dirty="0">
                <a:effectLst/>
                <a:latin typeface="Barlow" pitchFamily="2" charset="77"/>
              </a:rPr>
              <a:t> and Burke (2020, p.455) </a:t>
            </a:r>
            <a:endParaRPr lang="de-DE" sz="1100" dirty="0">
              <a:latin typeface="Barlow" pitchFamily="2" charset="77"/>
            </a:endParaRPr>
          </a:p>
        </p:txBody>
      </p:sp>
      <p:sp>
        <p:nvSpPr>
          <p:cNvPr id="14" name="Textfeld 13">
            <a:extLst>
              <a:ext uri="{FF2B5EF4-FFF2-40B4-BE49-F238E27FC236}">
                <a16:creationId xmlns:a16="http://schemas.microsoft.com/office/drawing/2014/main" id="{59AED05E-E53A-B3CF-AB52-F0C003AC914D}"/>
              </a:ext>
            </a:extLst>
          </p:cNvPr>
          <p:cNvSpPr txBox="1"/>
          <p:nvPr/>
        </p:nvSpPr>
        <p:spPr>
          <a:xfrm>
            <a:off x="8064708" y="3429000"/>
            <a:ext cx="4452079" cy="1015663"/>
          </a:xfrm>
          <a:prstGeom prst="rect">
            <a:avLst/>
          </a:prstGeom>
          <a:noFill/>
        </p:spPr>
        <p:txBody>
          <a:bodyPr wrap="square" rtlCol="0">
            <a:spAutoFit/>
          </a:bodyPr>
          <a:lstStyle/>
          <a:p>
            <a:r>
              <a:rPr lang="de-US" sz="6000" dirty="0">
                <a:highlight>
                  <a:srgbClr val="FFFF00"/>
                </a:highlight>
              </a:rPr>
              <a:t>Table</a:t>
            </a:r>
          </a:p>
        </p:txBody>
      </p:sp>
      <p:sp>
        <p:nvSpPr>
          <p:cNvPr id="16" name="Textfeld 15">
            <a:extLst>
              <a:ext uri="{FF2B5EF4-FFF2-40B4-BE49-F238E27FC236}">
                <a16:creationId xmlns:a16="http://schemas.microsoft.com/office/drawing/2014/main" id="{38A40D69-DF7A-8973-8185-EE7D5CA4E12A}"/>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Comparison Results</a:t>
            </a:r>
          </a:p>
        </p:txBody>
      </p:sp>
    </p:spTree>
    <p:extLst>
      <p:ext uri="{BB962C8B-B14F-4D97-AF65-F5344CB8AC3E}">
        <p14:creationId xmlns:p14="http://schemas.microsoft.com/office/powerpoint/2010/main" val="1369753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a:xfrm>
            <a:off x="6096000" y="1122363"/>
            <a:ext cx="4572000" cy="2387600"/>
          </a:xfrm>
        </p:spPr>
        <p:txBody>
          <a:bodyPr/>
          <a:lstStyle/>
          <a:p>
            <a:r>
              <a:rPr lang="de-US" dirty="0"/>
              <a:t>^</a:t>
            </a:r>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pic>
        <p:nvPicPr>
          <p:cNvPr id="6" name="Grafik 5">
            <a:extLst>
              <a:ext uri="{FF2B5EF4-FFF2-40B4-BE49-F238E27FC236}">
                <a16:creationId xmlns:a16="http://schemas.microsoft.com/office/drawing/2014/main" id="{79632385-BBA6-D36C-6684-E86F73E94417}"/>
              </a:ext>
            </a:extLst>
          </p:cNvPr>
          <p:cNvPicPr>
            <a:picLocks noChangeAspect="1"/>
          </p:cNvPicPr>
          <p:nvPr/>
        </p:nvPicPr>
        <p:blipFill>
          <a:blip r:embed="rId2"/>
          <a:stretch>
            <a:fillRect/>
          </a:stretch>
        </p:blipFill>
        <p:spPr>
          <a:xfrm>
            <a:off x="14482355" y="5489396"/>
            <a:ext cx="7620000" cy="6743700"/>
          </a:xfrm>
          <a:prstGeom prst="rect">
            <a:avLst/>
          </a:prstGeom>
        </p:spPr>
      </p:pic>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Conclusion</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E1A6B76C-CFBB-5852-5988-B6A325EF6C52}"/>
              </a:ext>
            </a:extLst>
          </p:cNvPr>
          <p:cNvSpPr txBox="1"/>
          <p:nvPr/>
        </p:nvSpPr>
        <p:spPr>
          <a:xfrm>
            <a:off x="2951798" y="2609631"/>
            <a:ext cx="11092814" cy="369332"/>
          </a:xfrm>
          <a:prstGeom prst="rect">
            <a:avLst/>
          </a:prstGeom>
          <a:noFill/>
        </p:spPr>
        <p:txBody>
          <a:bodyPr wrap="square">
            <a:spAutoFit/>
          </a:bodyPr>
          <a:lstStyle/>
          <a:p>
            <a:r>
              <a:rPr lang="de-DE" dirty="0"/>
              <a:t>…</a:t>
            </a:r>
            <a:endParaRPr lang="de-US" dirty="0"/>
          </a:p>
        </p:txBody>
      </p:sp>
      <p:sp>
        <p:nvSpPr>
          <p:cNvPr id="11" name="Textfeld 10">
            <a:extLst>
              <a:ext uri="{FF2B5EF4-FFF2-40B4-BE49-F238E27FC236}">
                <a16:creationId xmlns:a16="http://schemas.microsoft.com/office/drawing/2014/main" id="{B5A50175-CCD5-1F60-FFD4-D4468E3E5D93}"/>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5" name="Textfeld 14">
            <a:extLst>
              <a:ext uri="{FF2B5EF4-FFF2-40B4-BE49-F238E27FC236}">
                <a16:creationId xmlns:a16="http://schemas.microsoft.com/office/drawing/2014/main" id="{DED41F71-0031-7AD2-350D-6B9B17EDA37C}"/>
              </a:ext>
            </a:extLst>
          </p:cNvPr>
          <p:cNvSpPr txBox="1"/>
          <p:nvPr/>
        </p:nvSpPr>
        <p:spPr>
          <a:xfrm>
            <a:off x="8647043" y="158374"/>
            <a:ext cx="3544957" cy="1477328"/>
          </a:xfrm>
          <a:prstGeom prst="rect">
            <a:avLst/>
          </a:prstGeom>
          <a:noFill/>
        </p:spPr>
        <p:txBody>
          <a:bodyPr wrap="square">
            <a:spAutoFit/>
          </a:bodyPr>
          <a:lstStyle/>
          <a:p>
            <a:r>
              <a:rPr lang="de-DE" dirty="0"/>
              <a:t>6. </a:t>
            </a:r>
            <a:r>
              <a:rPr lang="de-DE" err="1"/>
              <a:t>Conclusion</a:t>
            </a:r>
            <a:r>
              <a:rPr lang="de-DE" dirty="0"/>
              <a:t> • Replication </a:t>
            </a:r>
            <a:r>
              <a:rPr lang="de-DE" dirty="0" err="1"/>
              <a:t>of</a:t>
            </a:r>
            <a:r>
              <a:rPr lang="de-DE" dirty="0"/>
              <a:t> a </a:t>
            </a:r>
            <a:r>
              <a:rPr lang="de-DE" dirty="0" err="1"/>
              <a:t>research</a:t>
            </a:r>
            <a:r>
              <a:rPr lang="de-DE" dirty="0"/>
              <a:t> </a:t>
            </a:r>
            <a:r>
              <a:rPr lang="de-DE" dirty="0" err="1"/>
              <a:t>paper</a:t>
            </a:r>
            <a:r>
              <a:rPr lang="de-DE" dirty="0"/>
              <a:t>: </a:t>
            </a:r>
            <a:r>
              <a:rPr lang="de-DE" dirty="0" err="1"/>
              <a:t>How</a:t>
            </a:r>
            <a:r>
              <a:rPr lang="de-DE" dirty="0"/>
              <a:t> do </a:t>
            </a:r>
            <a:r>
              <a:rPr lang="de-DE" dirty="0" err="1"/>
              <a:t>results</a:t>
            </a:r>
            <a:r>
              <a:rPr lang="de-DE" dirty="0"/>
              <a:t> </a:t>
            </a:r>
            <a:r>
              <a:rPr lang="de-DE" dirty="0" err="1"/>
              <a:t>compare</a:t>
            </a:r>
            <a:r>
              <a:rPr lang="de-DE" dirty="0"/>
              <a:t> </a:t>
            </a:r>
            <a:r>
              <a:rPr lang="de-DE" dirty="0" err="1"/>
              <a:t>to</a:t>
            </a:r>
            <a:r>
              <a:rPr lang="de-DE" dirty="0"/>
              <a:t> </a:t>
            </a:r>
            <a:r>
              <a:rPr lang="de-DE" dirty="0" err="1"/>
              <a:t>results</a:t>
            </a:r>
            <a:r>
              <a:rPr lang="de-DE" dirty="0"/>
              <a:t> </a:t>
            </a:r>
            <a:r>
              <a:rPr lang="de-DE" dirty="0" err="1"/>
              <a:t>of</a:t>
            </a:r>
            <a:r>
              <a:rPr lang="de-DE" dirty="0"/>
              <a:t> </a:t>
            </a:r>
            <a:r>
              <a:rPr lang="de-DE" dirty="0" err="1"/>
              <a:t>research</a:t>
            </a:r>
            <a:r>
              <a:rPr lang="de-DE" dirty="0"/>
              <a:t> </a:t>
            </a:r>
            <a:r>
              <a:rPr lang="de-DE" dirty="0" err="1"/>
              <a:t>paper</a:t>
            </a:r>
            <a:r>
              <a:rPr lang="de-DE" dirty="0"/>
              <a:t>? • Analysis </a:t>
            </a:r>
            <a:r>
              <a:rPr lang="de-DE" dirty="0" err="1"/>
              <a:t>of</a:t>
            </a:r>
            <a:r>
              <a:rPr lang="de-DE" dirty="0"/>
              <a:t> </a:t>
            </a:r>
            <a:r>
              <a:rPr lang="de-DE" dirty="0" err="1"/>
              <a:t>new</a:t>
            </a:r>
            <a:r>
              <a:rPr lang="de-DE" dirty="0"/>
              <a:t> </a:t>
            </a:r>
            <a:r>
              <a:rPr lang="de-DE" dirty="0" err="1"/>
              <a:t>data</a:t>
            </a:r>
            <a:r>
              <a:rPr lang="de-DE" dirty="0"/>
              <a:t>: Are </a:t>
            </a:r>
            <a:r>
              <a:rPr lang="de-DE" dirty="0" err="1"/>
              <a:t>ther</a:t>
            </a:r>
            <a:endParaRPr lang="de-US" dirty="0"/>
          </a:p>
        </p:txBody>
      </p:sp>
    </p:spTree>
    <p:extLst>
      <p:ext uri="{BB962C8B-B14F-4D97-AF65-F5344CB8AC3E}">
        <p14:creationId xmlns:p14="http://schemas.microsoft.com/office/powerpoint/2010/main" val="300584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Table of Content</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5" name="Textfeld 4">
            <a:extLst>
              <a:ext uri="{FF2B5EF4-FFF2-40B4-BE49-F238E27FC236}">
                <a16:creationId xmlns:a16="http://schemas.microsoft.com/office/drawing/2014/main" id="{EC909904-1E83-5106-D29C-6641D82224A7}"/>
              </a:ext>
            </a:extLst>
          </p:cNvPr>
          <p:cNvSpPr txBox="1"/>
          <p:nvPr/>
        </p:nvSpPr>
        <p:spPr>
          <a:xfrm>
            <a:off x="2677632" y="1883478"/>
            <a:ext cx="6172200" cy="4151136"/>
          </a:xfrm>
          <a:prstGeom prst="rect">
            <a:avLst/>
          </a:prstGeom>
          <a:noFill/>
        </p:spPr>
        <p:txBody>
          <a:bodyPr wrap="square">
            <a:spAutoFit/>
          </a:bodyPr>
          <a:lstStyle/>
          <a:p>
            <a:pPr>
              <a:lnSpc>
                <a:spcPct val="150000"/>
              </a:lnSpc>
            </a:pPr>
            <a:r>
              <a:rPr lang="de-US" sz="3000" b="1" dirty="0">
                <a:solidFill>
                  <a:srgbClr val="3B4A52"/>
                </a:solidFill>
                <a:latin typeface="Barlow" pitchFamily="2" charset="77"/>
              </a:rPr>
              <a:t>Motivation</a:t>
            </a:r>
            <a:br>
              <a:rPr lang="de-US" sz="3000" b="1" dirty="0">
                <a:solidFill>
                  <a:srgbClr val="3B4A52"/>
                </a:solidFill>
                <a:latin typeface="Barlow" pitchFamily="2" charset="77"/>
              </a:rPr>
            </a:br>
            <a:r>
              <a:rPr lang="de-US" sz="3000" b="1" dirty="0">
                <a:solidFill>
                  <a:srgbClr val="3B4A52"/>
                </a:solidFill>
                <a:latin typeface="Barlow" pitchFamily="2" charset="77"/>
              </a:rPr>
              <a:t>Data Sources</a:t>
            </a:r>
            <a:br>
              <a:rPr lang="de-US" sz="3000" b="1" dirty="0">
                <a:solidFill>
                  <a:srgbClr val="3B4A52"/>
                </a:solidFill>
                <a:latin typeface="Barlow" pitchFamily="2" charset="77"/>
              </a:rPr>
            </a:br>
            <a:r>
              <a:rPr lang="de-US" sz="3000" b="1" dirty="0">
                <a:solidFill>
                  <a:srgbClr val="3B4A52"/>
                </a:solidFill>
                <a:latin typeface="Barlow" pitchFamily="2" charset="77"/>
              </a:rPr>
              <a:t>Method</a:t>
            </a:r>
            <a:br>
              <a:rPr lang="de-US" sz="3000" b="1" dirty="0">
                <a:solidFill>
                  <a:srgbClr val="3B4A52"/>
                </a:solidFill>
                <a:latin typeface="Barlow" pitchFamily="2" charset="77"/>
              </a:rPr>
            </a:br>
            <a:r>
              <a:rPr lang="de-US" sz="3000" b="1" dirty="0">
                <a:solidFill>
                  <a:srgbClr val="3B4A52"/>
                </a:solidFill>
                <a:latin typeface="Barlow" pitchFamily="2" charset="77"/>
              </a:rPr>
              <a:t>Descriptive Statistics</a:t>
            </a:r>
            <a:br>
              <a:rPr lang="de-US" sz="3000" b="1" dirty="0">
                <a:solidFill>
                  <a:srgbClr val="3B4A52"/>
                </a:solidFill>
                <a:latin typeface="Barlow" pitchFamily="2" charset="77"/>
              </a:rPr>
            </a:br>
            <a:r>
              <a:rPr lang="de-US" sz="3000" b="1" dirty="0">
                <a:solidFill>
                  <a:srgbClr val="3B4A52"/>
                </a:solidFill>
                <a:latin typeface="Barlow" pitchFamily="2" charset="77"/>
              </a:rPr>
              <a:t>Results</a:t>
            </a:r>
            <a:br>
              <a:rPr lang="de-US" sz="3000" b="1" dirty="0">
                <a:solidFill>
                  <a:srgbClr val="3B4A52"/>
                </a:solidFill>
                <a:latin typeface="Barlow" pitchFamily="2" charset="77"/>
              </a:rPr>
            </a:br>
            <a:r>
              <a:rPr lang="de-US" sz="3000" b="1" dirty="0">
                <a:solidFill>
                  <a:srgbClr val="3B4A52"/>
                </a:solidFill>
                <a:latin typeface="Barlow" pitchFamily="2" charset="77"/>
              </a:rPr>
              <a:t>Conclusion</a:t>
            </a:r>
          </a:p>
        </p:txBody>
      </p:sp>
      <p:sp>
        <p:nvSpPr>
          <p:cNvPr id="7" name="Textfeld 6">
            <a:extLst>
              <a:ext uri="{FF2B5EF4-FFF2-40B4-BE49-F238E27FC236}">
                <a16:creationId xmlns:a16="http://schemas.microsoft.com/office/drawing/2014/main" id="{365CE214-9F03-E3B4-7F1E-EAD25886365D}"/>
              </a:ext>
            </a:extLst>
          </p:cNvPr>
          <p:cNvSpPr txBox="1"/>
          <p:nvPr/>
        </p:nvSpPr>
        <p:spPr>
          <a:xfrm>
            <a:off x="2209800" y="1883478"/>
            <a:ext cx="467832" cy="4151136"/>
          </a:xfrm>
          <a:prstGeom prst="rect">
            <a:avLst/>
          </a:prstGeom>
          <a:noFill/>
        </p:spPr>
        <p:txBody>
          <a:bodyPr wrap="square">
            <a:spAutoFit/>
          </a:bodyPr>
          <a:lstStyle/>
          <a:p>
            <a:pPr>
              <a:lnSpc>
                <a:spcPct val="150000"/>
              </a:lnSpc>
            </a:pPr>
            <a:r>
              <a:rPr lang="de-US" sz="3000" b="1" dirty="0">
                <a:solidFill>
                  <a:srgbClr val="667F8F"/>
                </a:solidFill>
                <a:latin typeface="Barlow" pitchFamily="2" charset="77"/>
              </a:rPr>
              <a:t>1</a:t>
            </a:r>
          </a:p>
          <a:p>
            <a:pPr>
              <a:lnSpc>
                <a:spcPct val="150000"/>
              </a:lnSpc>
            </a:pPr>
            <a:r>
              <a:rPr lang="de-US" sz="3000" b="1" dirty="0">
                <a:solidFill>
                  <a:srgbClr val="667F8F"/>
                </a:solidFill>
                <a:latin typeface="Barlow" pitchFamily="2" charset="77"/>
              </a:rPr>
              <a:t>2</a:t>
            </a:r>
          </a:p>
          <a:p>
            <a:pPr>
              <a:lnSpc>
                <a:spcPct val="150000"/>
              </a:lnSpc>
            </a:pPr>
            <a:r>
              <a:rPr lang="de-US" sz="3000" b="1" dirty="0">
                <a:solidFill>
                  <a:srgbClr val="667F8F"/>
                </a:solidFill>
                <a:latin typeface="Barlow" pitchFamily="2" charset="77"/>
              </a:rPr>
              <a:t>3</a:t>
            </a:r>
          </a:p>
          <a:p>
            <a:pPr>
              <a:lnSpc>
                <a:spcPct val="150000"/>
              </a:lnSpc>
            </a:pPr>
            <a:r>
              <a:rPr lang="de-US" sz="3000" b="1" dirty="0">
                <a:solidFill>
                  <a:srgbClr val="667F8F"/>
                </a:solidFill>
                <a:latin typeface="Barlow" pitchFamily="2" charset="77"/>
              </a:rPr>
              <a:t>4</a:t>
            </a:r>
          </a:p>
          <a:p>
            <a:pPr>
              <a:lnSpc>
                <a:spcPct val="150000"/>
              </a:lnSpc>
            </a:pPr>
            <a:r>
              <a:rPr lang="de-US" sz="3000" b="1" dirty="0">
                <a:solidFill>
                  <a:srgbClr val="667F8F"/>
                </a:solidFill>
                <a:latin typeface="Barlow" pitchFamily="2" charset="77"/>
              </a:rPr>
              <a:t>5</a:t>
            </a:r>
          </a:p>
          <a:p>
            <a:pPr>
              <a:lnSpc>
                <a:spcPct val="150000"/>
              </a:lnSpc>
            </a:pPr>
            <a:r>
              <a:rPr lang="de-US" sz="3000" b="1" dirty="0">
                <a:solidFill>
                  <a:srgbClr val="667F8F"/>
                </a:solidFill>
                <a:latin typeface="Barlow" pitchFamily="2" charset="77"/>
              </a:rPr>
              <a:t>6</a:t>
            </a:r>
          </a:p>
        </p:txBody>
      </p:sp>
      <p:sp>
        <p:nvSpPr>
          <p:cNvPr id="11" name="Textfeld 10">
            <a:extLst>
              <a:ext uri="{FF2B5EF4-FFF2-40B4-BE49-F238E27FC236}">
                <a16:creationId xmlns:a16="http://schemas.microsoft.com/office/drawing/2014/main" id="{EC122314-B88D-0DF8-E5C4-AAC8F756BA6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Tree>
    <p:extLst>
      <p:ext uri="{BB962C8B-B14F-4D97-AF65-F5344CB8AC3E}">
        <p14:creationId xmlns:p14="http://schemas.microsoft.com/office/powerpoint/2010/main" val="27605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0"/>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Motivation</a:t>
            </a:r>
            <a:endParaRPr lang="de-US">
              <a:latin typeface="Barlow" pitchFamily="2" charset="77"/>
            </a:endParaRPr>
          </a:p>
        </p:txBody>
      </p:sp>
      <p:sp>
        <p:nvSpPr>
          <p:cNvPr id="9" name="Textfeld 8">
            <a:extLst>
              <a:ext uri="{FF2B5EF4-FFF2-40B4-BE49-F238E27FC236}">
                <a16:creationId xmlns:a16="http://schemas.microsoft.com/office/drawing/2014/main" id="{F75B5ECC-9923-1982-1CD2-5447E52F779C}"/>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96F26064-761E-F8F7-6651-B09CBA09B1B3}"/>
              </a:ext>
            </a:extLst>
          </p:cNvPr>
          <p:cNvSpPr txBox="1"/>
          <p:nvPr/>
        </p:nvSpPr>
        <p:spPr>
          <a:xfrm>
            <a:off x="1864724" y="2257768"/>
            <a:ext cx="9144000" cy="3970318"/>
          </a:xfrm>
          <a:prstGeom prst="rect">
            <a:avLst/>
          </a:prstGeom>
          <a:noFill/>
        </p:spPr>
        <p:txBody>
          <a:bodyPr wrap="square" rtlCol="0">
            <a:spAutoFit/>
          </a:bodyPr>
          <a:lstStyle/>
          <a:p>
            <a:r>
              <a:rPr lang="en-US" b="1" dirty="0"/>
              <a:t>What happened: </a:t>
            </a:r>
            <a:r>
              <a:rPr lang="en-US" dirty="0"/>
              <a:t>Residents sued 1978 the national government, expressway companies, and automakers for the health damage brought on by vehicular air pollution.</a:t>
            </a:r>
          </a:p>
          <a:p>
            <a:endParaRPr lang="en-US" dirty="0"/>
          </a:p>
          <a:p>
            <a:r>
              <a:rPr lang="en-US" b="1" dirty="0"/>
              <a:t>Answer: </a:t>
            </a:r>
            <a:r>
              <a:rPr lang="en-US" dirty="0"/>
              <a:t>The introduction of vehicle registration restrictions (the Automobile NOx Control Law, 1992 in Japan) resulted in the removal of 2.6 million polluting vehicles from metropolitan areas between June 1992 and December 2015. </a:t>
            </a:r>
          </a:p>
          <a:p>
            <a:endParaRPr lang="en-US" dirty="0"/>
          </a:p>
          <a:p>
            <a:pPr marL="285750" indent="-285750">
              <a:buFont typeface="Arial" panose="020B0604020202020204" pitchFamily="34" charset="0"/>
              <a:buChar char="•"/>
            </a:pPr>
            <a:r>
              <a:rPr lang="en-US" dirty="0"/>
              <a:t>The introduction led to a 3%–6% reduction in the monthly mean ambient concentration of nitrogen dioxide (NO2) in the treated areas. </a:t>
            </a:r>
          </a:p>
          <a:p>
            <a:endParaRPr lang="en-US" dirty="0"/>
          </a:p>
          <a:p>
            <a:pPr marL="285750" indent="-285750">
              <a:buFont typeface="Arial" panose="020B0604020202020204" pitchFamily="34" charset="0"/>
              <a:buChar char="•"/>
            </a:pPr>
            <a:r>
              <a:rPr lang="en-US" dirty="0"/>
              <a:t>Due to this law the mortality from asthma was reduced, which saved about US$104 million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12" name="Textfeld 11">
            <a:extLst>
              <a:ext uri="{FF2B5EF4-FFF2-40B4-BE49-F238E27FC236}">
                <a16:creationId xmlns:a16="http://schemas.microsoft.com/office/drawing/2014/main" id="{5E02FADA-DA3D-41A6-0FD0-66123658604B}"/>
              </a:ext>
            </a:extLst>
          </p:cNvPr>
          <p:cNvSpPr txBox="1"/>
          <p:nvPr/>
        </p:nvSpPr>
        <p:spPr>
          <a:xfrm>
            <a:off x="8660906" y="199162"/>
            <a:ext cx="3820510" cy="1754326"/>
          </a:xfrm>
          <a:prstGeom prst="rect">
            <a:avLst/>
          </a:prstGeom>
          <a:noFill/>
        </p:spPr>
        <p:txBody>
          <a:bodyPr wrap="square" rtlCol="0">
            <a:spAutoFit/>
          </a:bodyPr>
          <a:lstStyle/>
          <a:p>
            <a:pPr marL="342900" indent="-342900">
              <a:buAutoNum type="arabicPeriod"/>
            </a:pPr>
            <a:r>
              <a:rPr lang="de-DE"/>
              <a:t>Motivation: </a:t>
            </a:r>
            <a:r>
              <a:rPr lang="de-DE" err="1"/>
              <a:t>Why</a:t>
            </a:r>
            <a:r>
              <a:rPr lang="de-DE"/>
              <a:t> </a:t>
            </a:r>
            <a:r>
              <a:rPr lang="de-DE" err="1"/>
              <a:t>is</a:t>
            </a:r>
            <a:r>
              <a:rPr lang="de-DE"/>
              <a:t> </a:t>
            </a:r>
            <a:r>
              <a:rPr lang="de-DE" err="1"/>
              <a:t>this</a:t>
            </a:r>
            <a:r>
              <a:rPr lang="de-DE"/>
              <a:t> </a:t>
            </a:r>
            <a:r>
              <a:rPr lang="de-DE" err="1"/>
              <a:t>research</a:t>
            </a:r>
            <a:r>
              <a:rPr lang="de-DE"/>
              <a:t> </a:t>
            </a:r>
            <a:r>
              <a:rPr lang="de-DE" err="1"/>
              <a:t>question</a:t>
            </a:r>
            <a:r>
              <a:rPr lang="de-DE"/>
              <a:t> relevant? </a:t>
            </a:r>
            <a:r>
              <a:rPr lang="de-DE" err="1"/>
              <a:t>What</a:t>
            </a:r>
            <a:r>
              <a:rPr lang="de-DE"/>
              <a:t> </a:t>
            </a:r>
            <a:r>
              <a:rPr lang="de-DE" err="1"/>
              <a:t>are</a:t>
            </a:r>
            <a:r>
              <a:rPr lang="de-DE"/>
              <a:t> </a:t>
            </a:r>
            <a:r>
              <a:rPr lang="de-DE" err="1"/>
              <a:t>the</a:t>
            </a:r>
            <a:r>
              <a:rPr lang="de-DE"/>
              <a:t> </a:t>
            </a:r>
            <a:r>
              <a:rPr lang="de-DE" err="1"/>
              <a:t>main</a:t>
            </a:r>
            <a:r>
              <a:rPr lang="de-DE"/>
              <a:t> </a:t>
            </a:r>
            <a:r>
              <a:rPr lang="de-DE" err="1"/>
              <a:t>hypotheses</a:t>
            </a:r>
            <a:r>
              <a:rPr lang="de-DE"/>
              <a:t>? </a:t>
            </a:r>
          </a:p>
          <a:p>
            <a:pPr marL="342900" indent="-342900">
              <a:buAutoNum type="arabicPeriod"/>
            </a:pPr>
            <a:endParaRPr lang="de-DE"/>
          </a:p>
          <a:p>
            <a:pPr marL="342900" indent="-342900">
              <a:buAutoNum type="arabicPeriod"/>
            </a:pPr>
            <a:endParaRPr lang="de-DE"/>
          </a:p>
          <a:p>
            <a:pPr marL="342900" indent="-342900">
              <a:buAutoNum type="arabicPeriod"/>
            </a:pPr>
            <a:endParaRPr lang="de-US"/>
          </a:p>
        </p:txBody>
      </p:sp>
      <p:sp>
        <p:nvSpPr>
          <p:cNvPr id="13" name="Textfeld 12">
            <a:extLst>
              <a:ext uri="{FF2B5EF4-FFF2-40B4-BE49-F238E27FC236}">
                <a16:creationId xmlns:a16="http://schemas.microsoft.com/office/drawing/2014/main" id="{5F74BE13-E1D1-7499-A167-749E4592B313}"/>
              </a:ext>
            </a:extLst>
          </p:cNvPr>
          <p:cNvSpPr txBox="1"/>
          <p:nvPr/>
        </p:nvSpPr>
        <p:spPr>
          <a:xfrm>
            <a:off x="265684" y="906790"/>
            <a:ext cx="4104904" cy="400110"/>
          </a:xfrm>
          <a:prstGeom prst="rect">
            <a:avLst/>
          </a:prstGeom>
          <a:noFill/>
        </p:spPr>
        <p:txBody>
          <a:bodyPr wrap="square">
            <a:spAutoFit/>
          </a:bodyPr>
          <a:lstStyle/>
          <a:p>
            <a:r>
              <a:rPr lang="en-US" sz="2000" b="1" dirty="0">
                <a:solidFill>
                  <a:srgbClr val="3B4A52"/>
                </a:solidFill>
              </a:rPr>
              <a:t>Relevance of the Topic</a:t>
            </a:r>
          </a:p>
        </p:txBody>
      </p:sp>
    </p:spTree>
    <p:extLst>
      <p:ext uri="{BB962C8B-B14F-4D97-AF65-F5344CB8AC3E}">
        <p14:creationId xmlns:p14="http://schemas.microsoft.com/office/powerpoint/2010/main" val="307152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0" y="-65790"/>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Data Sources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1C19DC5D-3C55-C64F-CA63-AABD584EBAFD}"/>
              </a:ext>
            </a:extLst>
          </p:cNvPr>
          <p:cNvSpPr txBox="1"/>
          <p:nvPr/>
        </p:nvSpPr>
        <p:spPr>
          <a:xfrm>
            <a:off x="3031808" y="2124710"/>
            <a:ext cx="9002034" cy="3693319"/>
          </a:xfrm>
          <a:prstGeom prst="rect">
            <a:avLst/>
          </a:prstGeom>
          <a:noFill/>
        </p:spPr>
        <p:txBody>
          <a:bodyPr wrap="square">
            <a:spAutoFit/>
          </a:bodyPr>
          <a:lstStyle/>
          <a:p>
            <a:pPr marL="285750" indent="-285750">
              <a:buFont typeface="Arial" panose="020B0604020202020204" pitchFamily="34" charset="0"/>
              <a:buChar char="•"/>
            </a:pPr>
            <a:r>
              <a:rPr lang="en-US"/>
              <a:t>Monthly panel dataset at the pollution monitor level </a:t>
            </a:r>
          </a:p>
          <a:p>
            <a:pPr marL="742950" lvl="1" indent="-285750">
              <a:buFont typeface="Arial" panose="020B0604020202020204" pitchFamily="34" charset="0"/>
              <a:buChar char="•"/>
            </a:pPr>
            <a:r>
              <a:rPr lang="en-US"/>
              <a:t>from Japan for </a:t>
            </a:r>
          </a:p>
          <a:p>
            <a:pPr marL="742950" lvl="1" indent="-285750">
              <a:buFont typeface="Arial" panose="020B0604020202020204" pitchFamily="34" charset="0"/>
              <a:buChar char="•"/>
            </a:pPr>
            <a:r>
              <a:rPr lang="en-US"/>
              <a:t>January 1981–December 2015. </a:t>
            </a:r>
          </a:p>
          <a:p>
            <a:pPr marL="742950" lvl="1" indent="-285750">
              <a:buFont typeface="Arial" panose="020B0604020202020204" pitchFamily="34" charset="0"/>
              <a:buChar char="•"/>
            </a:pPr>
            <a:r>
              <a:rPr lang="en-US"/>
              <a:t>Treatment Group: 109 municipalities designated in 1992</a:t>
            </a:r>
          </a:p>
          <a:p>
            <a:pPr marL="742950" lvl="1" indent="-285750">
              <a:buFont typeface="Arial" panose="020B0604020202020204" pitchFamily="34" charset="0"/>
              <a:buChar char="•"/>
            </a:pPr>
            <a:r>
              <a:rPr lang="en-US"/>
              <a:t>The control group comprises five urban municipalities that were not subject to the ANCL.</a:t>
            </a:r>
          </a:p>
          <a:p>
            <a:endParaRPr lang="en-US"/>
          </a:p>
          <a:p>
            <a:pPr marL="285750" indent="-285750">
              <a:buFont typeface="Arial" panose="020B0604020202020204" pitchFamily="34" charset="0"/>
              <a:buChar char="•"/>
            </a:pPr>
            <a:r>
              <a:rPr lang="de-DE" b="1">
                <a:effectLst/>
              </a:rPr>
              <a:t>Main Data Source: </a:t>
            </a:r>
            <a:r>
              <a:rPr lang="de-DE">
                <a:effectLst/>
              </a:rPr>
              <a:t>Environmental GIS </a:t>
            </a:r>
            <a:r>
              <a:rPr lang="de-DE" err="1">
                <a:effectLst/>
              </a:rPr>
              <a:t>compiled</a:t>
            </a:r>
            <a:r>
              <a:rPr lang="de-DE">
                <a:effectLst/>
              </a:rPr>
              <a:t> </a:t>
            </a:r>
            <a:r>
              <a:rPr lang="de-DE" err="1">
                <a:effectLst/>
              </a:rPr>
              <a:t>by</a:t>
            </a:r>
            <a:r>
              <a:rPr lang="de-DE">
                <a:effectLst/>
              </a:rPr>
              <a:t> </a:t>
            </a:r>
            <a:r>
              <a:rPr lang="de-DE" err="1">
                <a:effectLst/>
              </a:rPr>
              <a:t>the</a:t>
            </a:r>
            <a:r>
              <a:rPr lang="de-DE">
                <a:effectLst/>
              </a:rPr>
              <a:t> National Institute </a:t>
            </a:r>
            <a:r>
              <a:rPr lang="de-DE" err="1">
                <a:effectLst/>
              </a:rPr>
              <a:t>for</a:t>
            </a:r>
            <a:r>
              <a:rPr lang="de-DE">
                <a:effectLst/>
              </a:rPr>
              <a:t> Environmental Studies (NIES) </a:t>
            </a:r>
          </a:p>
          <a:p>
            <a:pPr marL="285750" indent="-285750">
              <a:buFont typeface="Arial" panose="020B0604020202020204" pitchFamily="34" charset="0"/>
              <a:buChar char="•"/>
            </a:pPr>
            <a:r>
              <a:rPr lang="en-US" b="1"/>
              <a:t>Meteorological data: </a:t>
            </a:r>
            <a:r>
              <a:rPr lang="en-US"/>
              <a:t>Japan Meteorological Agency (JMA).  (Meteorological data ) </a:t>
            </a:r>
          </a:p>
          <a:p>
            <a:pPr marL="285750" indent="-285750">
              <a:buFont typeface="Arial" panose="020B0604020202020204" pitchFamily="34" charset="0"/>
              <a:buChar char="•"/>
            </a:pPr>
            <a:r>
              <a:rPr lang="en-US" b="1"/>
              <a:t>Annual data on demographic and socioeconomic factors: </a:t>
            </a:r>
            <a:r>
              <a:rPr lang="en-US"/>
              <a:t>System of Social and Demographic Statistics compiled by the Ministry of Internal Affairs and Communications (MIAC). </a:t>
            </a:r>
          </a:p>
        </p:txBody>
      </p:sp>
      <p:sp>
        <p:nvSpPr>
          <p:cNvPr id="11" name="Textfeld 10">
            <a:extLst>
              <a:ext uri="{FF2B5EF4-FFF2-40B4-BE49-F238E27FC236}">
                <a16:creationId xmlns:a16="http://schemas.microsoft.com/office/drawing/2014/main" id="{DD70F2B5-ED05-AB62-B703-6B7CFFB302FE}"/>
              </a:ext>
            </a:extLst>
          </p:cNvPr>
          <p:cNvSpPr txBox="1"/>
          <p:nvPr/>
        </p:nvSpPr>
        <p:spPr>
          <a:xfrm>
            <a:off x="7587164" y="118753"/>
            <a:ext cx="4446678" cy="1200329"/>
          </a:xfrm>
          <a:prstGeom prst="rect">
            <a:avLst/>
          </a:prstGeom>
          <a:noFill/>
        </p:spPr>
        <p:txBody>
          <a:bodyPr wrap="square">
            <a:spAutoFit/>
          </a:bodyPr>
          <a:lstStyle/>
          <a:p>
            <a:pPr algn="r"/>
            <a:r>
              <a:rPr lang="en-US"/>
              <a:t>Data sources: Where does the data come from (country, time period, source)? What are the key variables? How are these measured? </a:t>
            </a:r>
          </a:p>
        </p:txBody>
      </p:sp>
      <p:sp>
        <p:nvSpPr>
          <p:cNvPr id="5" name="Textfeld 4">
            <a:extLst>
              <a:ext uri="{FF2B5EF4-FFF2-40B4-BE49-F238E27FC236}">
                <a16:creationId xmlns:a16="http://schemas.microsoft.com/office/drawing/2014/main" id="{B0FEFEBF-675A-97DA-9555-94C2979B8E28}"/>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2" name="Textfeld 11">
            <a:extLst>
              <a:ext uri="{FF2B5EF4-FFF2-40B4-BE49-F238E27FC236}">
                <a16:creationId xmlns:a16="http://schemas.microsoft.com/office/drawing/2014/main" id="{D094549D-A09E-C3A6-FDE0-9B715FB2F997}"/>
              </a:ext>
            </a:extLst>
          </p:cNvPr>
          <p:cNvSpPr txBox="1"/>
          <p:nvPr/>
        </p:nvSpPr>
        <p:spPr>
          <a:xfrm>
            <a:off x="265684" y="906790"/>
            <a:ext cx="4104904" cy="400110"/>
          </a:xfrm>
          <a:prstGeom prst="rect">
            <a:avLst/>
          </a:prstGeom>
          <a:noFill/>
        </p:spPr>
        <p:txBody>
          <a:bodyPr wrap="square">
            <a:spAutoFit/>
          </a:bodyPr>
          <a:lstStyle/>
          <a:p>
            <a:r>
              <a:rPr lang="de-DE" sz="2000" b="1" dirty="0">
                <a:solidFill>
                  <a:srgbClr val="3B4A52"/>
                </a:solidFill>
              </a:rPr>
              <a:t>About </a:t>
            </a:r>
            <a:r>
              <a:rPr lang="de-DE" sz="2000" b="1" dirty="0" err="1">
                <a:solidFill>
                  <a:srgbClr val="3B4A52"/>
                </a:solidFill>
              </a:rPr>
              <a:t>the</a:t>
            </a:r>
            <a:r>
              <a:rPr lang="de-DE" sz="2000" b="1" dirty="0">
                <a:solidFill>
                  <a:srgbClr val="3B4A52"/>
                </a:solidFill>
              </a:rPr>
              <a:t> Data</a:t>
            </a:r>
            <a:endParaRPr lang="de-US" sz="2000" b="1" dirty="0">
              <a:solidFill>
                <a:srgbClr val="3B4A52"/>
              </a:solidFill>
            </a:endParaRPr>
          </a:p>
        </p:txBody>
      </p:sp>
    </p:spTree>
    <p:extLst>
      <p:ext uri="{BB962C8B-B14F-4D97-AF65-F5344CB8AC3E}">
        <p14:creationId xmlns:p14="http://schemas.microsoft.com/office/powerpoint/2010/main" val="37624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en-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en-US"/>
          </a:p>
        </p:txBody>
      </p:sp>
      <p:sp>
        <p:nvSpPr>
          <p:cNvPr id="4" name="Rechteck 3">
            <a:extLst>
              <a:ext uri="{FF2B5EF4-FFF2-40B4-BE49-F238E27FC236}">
                <a16:creationId xmlns:a16="http://schemas.microsoft.com/office/drawing/2014/main" id="{0B801D36-CDFA-57C2-1427-9C06FEB1FFD2}"/>
              </a:ext>
            </a:extLst>
          </p:cNvPr>
          <p:cNvSpPr/>
          <p:nvPr/>
        </p:nvSpPr>
        <p:spPr>
          <a:xfrm>
            <a:off x="0" y="-65790"/>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en-US" sz="4800" b="1">
                <a:solidFill>
                  <a:srgbClr val="3B4A52"/>
                </a:solidFill>
                <a:latin typeface="Barlow" pitchFamily="2" charset="77"/>
              </a:rPr>
              <a:t>Data Sources</a:t>
            </a:r>
            <a:endParaRPr lang="en-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DD70F2B5-ED05-AB62-B703-6B7CFFB302FE}"/>
              </a:ext>
            </a:extLst>
          </p:cNvPr>
          <p:cNvSpPr txBox="1"/>
          <p:nvPr/>
        </p:nvSpPr>
        <p:spPr>
          <a:xfrm>
            <a:off x="7587164" y="118753"/>
            <a:ext cx="4446678" cy="1200329"/>
          </a:xfrm>
          <a:prstGeom prst="rect">
            <a:avLst/>
          </a:prstGeom>
          <a:noFill/>
        </p:spPr>
        <p:txBody>
          <a:bodyPr wrap="square">
            <a:spAutoFit/>
          </a:bodyPr>
          <a:lstStyle/>
          <a:p>
            <a:pPr algn="r"/>
            <a:r>
              <a:rPr lang="en-US"/>
              <a:t>Data sources: Where does the data come from (country, time period, source)? What are the key variables? How are these measured? </a:t>
            </a:r>
          </a:p>
        </p:txBody>
      </p:sp>
      <p:graphicFrame>
        <p:nvGraphicFramePr>
          <p:cNvPr id="12" name="Tabelle 12">
            <a:extLst>
              <a:ext uri="{FF2B5EF4-FFF2-40B4-BE49-F238E27FC236}">
                <a16:creationId xmlns:a16="http://schemas.microsoft.com/office/drawing/2014/main" id="{04E3286E-0DDF-D017-93CE-DE5794CC374C}"/>
              </a:ext>
            </a:extLst>
          </p:cNvPr>
          <p:cNvGraphicFramePr>
            <a:graphicFrameLocks noGrp="1"/>
          </p:cNvGraphicFramePr>
          <p:nvPr>
            <p:extLst>
              <p:ext uri="{D42A27DB-BD31-4B8C-83A1-F6EECF244321}">
                <p14:modId xmlns:p14="http://schemas.microsoft.com/office/powerpoint/2010/main" val="3178695605"/>
              </p:ext>
            </p:extLst>
          </p:nvPr>
        </p:nvGraphicFramePr>
        <p:xfrm>
          <a:off x="1864724" y="1832865"/>
          <a:ext cx="10479676" cy="5259383"/>
        </p:xfrm>
        <a:graphic>
          <a:graphicData uri="http://schemas.openxmlformats.org/drawingml/2006/table">
            <a:tbl>
              <a:tblPr firstRow="1" bandRow="1">
                <a:tableStyleId>{F5AB1C69-6EDB-4FF4-983F-18BD219EF322}</a:tableStyleId>
              </a:tblPr>
              <a:tblGrid>
                <a:gridCol w="1901822">
                  <a:extLst>
                    <a:ext uri="{9D8B030D-6E8A-4147-A177-3AD203B41FA5}">
                      <a16:colId xmlns:a16="http://schemas.microsoft.com/office/drawing/2014/main" val="2805770405"/>
                    </a:ext>
                  </a:extLst>
                </a:gridCol>
                <a:gridCol w="6776830">
                  <a:extLst>
                    <a:ext uri="{9D8B030D-6E8A-4147-A177-3AD203B41FA5}">
                      <a16:colId xmlns:a16="http://schemas.microsoft.com/office/drawing/2014/main" val="784198482"/>
                    </a:ext>
                  </a:extLst>
                </a:gridCol>
                <a:gridCol w="1801024">
                  <a:extLst>
                    <a:ext uri="{9D8B030D-6E8A-4147-A177-3AD203B41FA5}">
                      <a16:colId xmlns:a16="http://schemas.microsoft.com/office/drawing/2014/main" val="3883066708"/>
                    </a:ext>
                  </a:extLst>
                </a:gridCol>
              </a:tblGrid>
              <a:tr h="297701">
                <a:tc>
                  <a:txBody>
                    <a:bodyPr/>
                    <a:lstStyle/>
                    <a:p>
                      <a:r>
                        <a:rPr lang="de-US" sz="1200" dirty="0"/>
                        <a:t>Variable</a:t>
                      </a:r>
                    </a:p>
                  </a:txBody>
                  <a:tcPr>
                    <a:solidFill>
                      <a:srgbClr val="AEBABD"/>
                    </a:solidFill>
                  </a:tcPr>
                </a:tc>
                <a:tc>
                  <a:txBody>
                    <a:bodyPr/>
                    <a:lstStyle/>
                    <a:p>
                      <a:r>
                        <a:rPr lang="de-US" sz="1200" dirty="0"/>
                        <a:t>Descritpion</a:t>
                      </a:r>
                    </a:p>
                  </a:txBody>
                  <a:tcPr>
                    <a:solidFill>
                      <a:srgbClr val="AEBABD"/>
                    </a:solidFill>
                  </a:tcPr>
                </a:tc>
                <a:tc>
                  <a:txBody>
                    <a:bodyPr/>
                    <a:lstStyle/>
                    <a:p>
                      <a:r>
                        <a:rPr lang="de-US" sz="1200"/>
                        <a:t>Source</a:t>
                      </a:r>
                    </a:p>
                  </a:txBody>
                  <a:tcPr>
                    <a:solidFill>
                      <a:srgbClr val="AEBABD"/>
                    </a:solidFill>
                  </a:tcPr>
                </a:tc>
                <a:extLst>
                  <a:ext uri="{0D108BD9-81ED-4DB2-BD59-A6C34878D82A}">
                    <a16:rowId xmlns:a16="http://schemas.microsoft.com/office/drawing/2014/main" val="1747608936"/>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a:effectLst/>
                        </a:rPr>
                        <a:t>lnaverage_ndd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a:effectLst/>
                        </a:rPr>
                        <a:t>Monitor-level NO2 concentration measured by the monthly mean. Unit: ppb. </a:t>
                      </a:r>
                    </a:p>
                  </a:txBody>
                  <a:tcPr/>
                </a:tc>
                <a:tc rowSpan="3">
                  <a:txBody>
                    <a:bodyPr/>
                    <a:lstStyle/>
                    <a:p>
                      <a:r>
                        <a:rPr lang="en-US" sz="1200" noProof="0">
                          <a:effectLst/>
                        </a:rPr>
                        <a:t>NIES</a:t>
                      </a:r>
                    </a:p>
                  </a:txBody>
                  <a:tcPr anchor="ctr"/>
                </a:tc>
                <a:extLst>
                  <a:ext uri="{0D108BD9-81ED-4DB2-BD59-A6C34878D82A}">
                    <a16:rowId xmlns:a16="http://schemas.microsoft.com/office/drawing/2014/main" val="987900851"/>
                  </a:ext>
                </a:extLst>
              </a:tr>
              <a:tr h="297701">
                <a:tc>
                  <a:txBody>
                    <a:bodyPr/>
                    <a:lstStyle/>
                    <a:p>
                      <a:r>
                        <a:rPr lang="en-US" sz="1200" noProof="0"/>
                        <a:t>lnhmax_ndd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a:effectLst/>
                        </a:rPr>
                        <a:t>Monitor-level NO2 concentration measured by the hourly maximum. Unit: ppb. </a:t>
                      </a:r>
                    </a:p>
                  </a:txBody>
                  <a:tcPr/>
                </a:tc>
                <a:tc vMerge="1">
                  <a:txBody>
                    <a:bodyPr/>
                    <a:lstStyle/>
                    <a:p>
                      <a:r>
                        <a:rPr lang="de-DE" sz="1200" dirty="0">
                          <a:effectLst/>
                        </a:rPr>
                        <a:t>NIES</a:t>
                      </a:r>
                      <a:endParaRPr lang="de-US" sz="1200" dirty="0"/>
                    </a:p>
                  </a:txBody>
                  <a:tcPr/>
                </a:tc>
                <a:extLst>
                  <a:ext uri="{0D108BD9-81ED-4DB2-BD59-A6C34878D82A}">
                    <a16:rowId xmlns:a16="http://schemas.microsoft.com/office/drawing/2014/main" val="719025935"/>
                  </a:ext>
                </a:extLst>
              </a:tr>
              <a:tr h="297701">
                <a:tc>
                  <a:txBody>
                    <a:bodyPr/>
                    <a:lstStyle/>
                    <a:p>
                      <a:r>
                        <a:rPr lang="en-US" sz="1200" noProof="0"/>
                        <a:t>dabove_nd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a:t>Days exceeding national standard: Days exceeding 60 ppb in terms of the daily average per month.</a:t>
                      </a:r>
                    </a:p>
                  </a:txBody>
                  <a:tcPr/>
                </a:tc>
                <a:tc vMerge="1">
                  <a:txBody>
                    <a:bodyPr/>
                    <a:lstStyle/>
                    <a:p>
                      <a:endParaRPr lang="de-DE" sz="1200" dirty="0">
                        <a:effectLst/>
                      </a:endParaRPr>
                    </a:p>
                  </a:txBody>
                  <a:tcPr anchor="ctr"/>
                </a:tc>
                <a:extLst>
                  <a:ext uri="{0D108BD9-81ED-4DB2-BD59-A6C34878D82A}">
                    <a16:rowId xmlns:a16="http://schemas.microsoft.com/office/drawing/2014/main" val="818664770"/>
                  </a:ext>
                </a:extLst>
              </a:tr>
              <a:tr h="496168">
                <a:tc>
                  <a:txBody>
                    <a:bodyPr/>
                    <a:lstStyle/>
                    <a:p>
                      <a:r>
                        <a:rPr lang="en-US" sz="1200" noProof="0"/>
                        <a:t>treatment_effects</a:t>
                      </a:r>
                    </a:p>
                  </a:txBody>
                  <a:tcPr/>
                </a:tc>
                <a:tc>
                  <a:txBody>
                    <a:bodyPr/>
                    <a:lstStyle/>
                    <a:p>
                      <a:r>
                        <a:rPr lang="en-US" sz="1200" noProof="0"/>
                        <a:t>Monthly mean temperature measured every 10 minutes at a meteorological station nearest to the pollution monitor (same as below), degree Celsius. </a:t>
                      </a:r>
                    </a:p>
                  </a:txBody>
                  <a:tcPr/>
                </a:tc>
                <a:tc rowSpan="7">
                  <a:txBody>
                    <a:bodyPr/>
                    <a:lstStyle/>
                    <a:p>
                      <a:pPr algn="l"/>
                      <a:r>
                        <a:rPr lang="en-US" sz="1200" noProof="0"/>
                        <a:t>JMA</a:t>
                      </a: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3360547597"/>
                  </a:ext>
                </a:extLst>
              </a:tr>
              <a:tr h="496168">
                <a:tc>
                  <a:txBody>
                    <a:bodyPr/>
                    <a:lstStyle/>
                    <a:p>
                      <a:r>
                        <a:rPr lang="en-US" sz="1200" noProof="0"/>
                        <a:t>temp</a:t>
                      </a:r>
                    </a:p>
                  </a:txBody>
                  <a:tcPr/>
                </a:tc>
                <a:tc>
                  <a:txBody>
                    <a:bodyPr/>
                    <a:lstStyle/>
                    <a:p>
                      <a:r>
                        <a:rPr lang="en-US" sz="1200" noProof="0"/>
                        <a:t>Monthly mean temperature measured every 10 minutes at a meteorological station nearest to the pollution monitor (same as below), degree Celsius.</a:t>
                      </a:r>
                    </a:p>
                  </a:txBody>
                  <a:tcPr/>
                </a:tc>
                <a:tc vMerge="1">
                  <a:txBody>
                    <a:bodyPr/>
                    <a:lstStyle/>
                    <a:p>
                      <a:r>
                        <a:rPr lang="de-DE" sz="1200" dirty="0"/>
                        <a:t>JMA</a:t>
                      </a:r>
                      <a:endParaRPr lang="de-US" sz="1200" dirty="0"/>
                    </a:p>
                  </a:txBody>
                  <a:tcPr/>
                </a:tc>
                <a:extLst>
                  <a:ext uri="{0D108BD9-81ED-4DB2-BD59-A6C34878D82A}">
                    <a16:rowId xmlns:a16="http://schemas.microsoft.com/office/drawing/2014/main" val="4258506609"/>
                  </a:ext>
                </a:extLst>
              </a:tr>
              <a:tr h="297701">
                <a:tc>
                  <a:txBody>
                    <a:bodyPr/>
                    <a:lstStyle/>
                    <a:p>
                      <a:r>
                        <a:rPr lang="en-US" sz="1200" noProof="0"/>
                        <a:t>precip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a:t>Total precipitation per month, millimeters.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14570549"/>
                  </a:ext>
                </a:extLst>
              </a:tr>
              <a:tr h="297701">
                <a:tc>
                  <a:txBody>
                    <a:bodyPr/>
                    <a:lstStyle/>
                    <a:p>
                      <a:r>
                        <a:rPr lang="en-US" sz="1200" noProof="0"/>
                        <a:t>wind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a:t>Monthly mean wind velocity measured every 10 minutes, meters per second.</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18076970"/>
                  </a:ext>
                </a:extLst>
              </a:tr>
              <a:tr h="297701">
                <a:tc>
                  <a:txBody>
                    <a:bodyPr/>
                    <a:lstStyle/>
                    <a:p>
                      <a:r>
                        <a:rPr lang="en-US" sz="1200" noProof="0"/>
                        <a:t>daylight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a:t>Total daylight duration per month, hours.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745058195"/>
                  </a:ext>
                </a:extLst>
              </a:tr>
              <a:tr h="297701">
                <a:tc>
                  <a:txBody>
                    <a:bodyPr/>
                    <a:lstStyle/>
                    <a:p>
                      <a:r>
                        <a:rPr lang="en-US" sz="1200" noProof="0"/>
                        <a:t>snow</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a:t>Total snowfall per month, centimeters.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299104909"/>
                  </a:ext>
                </a:extLst>
              </a:tr>
              <a:tr h="297701">
                <a:tc>
                  <a:txBody>
                    <a:bodyPr/>
                    <a:lstStyle/>
                    <a:p>
                      <a:r>
                        <a:rPr lang="en-US" sz="1200" noProof="0"/>
                        <a:t>cloud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0"/>
                        <a:t>Degree of cloud cover per month, 0–10. </a:t>
                      </a: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rPr>
                        <a:t>JMA</a:t>
                      </a:r>
                      <a:endParaRPr kumimoji="0" lang="de-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87495580"/>
                  </a:ext>
                </a:extLst>
              </a:tr>
              <a:tr h="496168">
                <a:tc>
                  <a:txBody>
                    <a:bodyPr/>
                    <a:lstStyle/>
                    <a:p>
                      <a:r>
                        <a:rPr lang="en-US" sz="1200" noProof="0"/>
                        <a:t>treatment1992</a:t>
                      </a:r>
                    </a:p>
                  </a:txBody>
                  <a:tcPr/>
                </a:tc>
                <a:tc>
                  <a:txBody>
                    <a:bodyPr/>
                    <a:lstStyle/>
                    <a:p>
                      <a:r>
                        <a:rPr lang="en-US" sz="1200" noProof="0"/>
                        <a:t>Time-varying dummy variable equal to one if a monitor is located in a municipality subject to the ANCL and zero otherwise. </a:t>
                      </a:r>
                    </a:p>
                  </a:txBody>
                  <a:tcPr/>
                </a:tc>
                <a:tc>
                  <a:txBody>
                    <a:bodyPr/>
                    <a:lstStyle/>
                    <a:p>
                      <a:r>
                        <a:rPr lang="en-US" sz="1200" noProof="0"/>
                        <a:t>Ministry of the Environment.</a:t>
                      </a:r>
                    </a:p>
                  </a:txBody>
                  <a:tcPr/>
                </a:tc>
                <a:extLst>
                  <a:ext uri="{0D108BD9-81ED-4DB2-BD59-A6C34878D82A}">
                    <a16:rowId xmlns:a16="http://schemas.microsoft.com/office/drawing/2014/main" val="3067300489"/>
                  </a:ext>
                </a:extLst>
              </a:tr>
              <a:tr h="297701">
                <a:tc>
                  <a:txBody>
                    <a:bodyPr/>
                    <a:lstStyle/>
                    <a:p>
                      <a:r>
                        <a:rPr lang="en-US" sz="1200" noProof="0"/>
                        <a:t>y_month</a:t>
                      </a:r>
                    </a:p>
                  </a:txBody>
                  <a:tcPr/>
                </a:tc>
                <a:tc>
                  <a:txBody>
                    <a:bodyPr/>
                    <a:lstStyle/>
                    <a:p>
                      <a:endParaRPr lang="en-US" sz="1200" noProof="0">
                        <a:highlight>
                          <a:srgbClr val="FFFF00"/>
                        </a:highlight>
                      </a:endParaRPr>
                    </a:p>
                  </a:txBody>
                  <a:tcPr>
                    <a:solidFill>
                      <a:srgbClr val="FFFF00"/>
                    </a:solidFill>
                  </a:tcPr>
                </a:tc>
                <a:tc>
                  <a:txBody>
                    <a:bodyPr/>
                    <a:lstStyle/>
                    <a:p>
                      <a:endParaRPr lang="en-US" sz="1200" noProof="0"/>
                    </a:p>
                  </a:txBody>
                  <a:tcPr/>
                </a:tc>
                <a:extLst>
                  <a:ext uri="{0D108BD9-81ED-4DB2-BD59-A6C34878D82A}">
                    <a16:rowId xmlns:a16="http://schemas.microsoft.com/office/drawing/2014/main" val="49432271"/>
                  </a:ext>
                </a:extLst>
              </a:tr>
              <a:tr h="297701">
                <a:tc>
                  <a:txBody>
                    <a:bodyPr/>
                    <a:lstStyle/>
                    <a:p>
                      <a:r>
                        <a:rPr lang="en-US" sz="1200" noProof="0"/>
                        <a:t>m_code</a:t>
                      </a:r>
                    </a:p>
                  </a:txBody>
                  <a:tcPr/>
                </a:tc>
                <a:tc>
                  <a:txBody>
                    <a:bodyPr/>
                    <a:lstStyle/>
                    <a:p>
                      <a:endParaRPr lang="en-US" sz="1200" noProof="0">
                        <a:highlight>
                          <a:srgbClr val="FFFF00"/>
                        </a:highlight>
                      </a:endParaRPr>
                    </a:p>
                  </a:txBody>
                  <a:tcPr>
                    <a:solidFill>
                      <a:srgbClr val="FFFF00"/>
                    </a:solidFill>
                  </a:tcPr>
                </a:tc>
                <a:tc>
                  <a:txBody>
                    <a:bodyPr/>
                    <a:lstStyle/>
                    <a:p>
                      <a:endParaRPr lang="en-US" sz="1200" noProof="0"/>
                    </a:p>
                  </a:txBody>
                  <a:tcPr/>
                </a:tc>
                <a:extLst>
                  <a:ext uri="{0D108BD9-81ED-4DB2-BD59-A6C34878D82A}">
                    <a16:rowId xmlns:a16="http://schemas.microsoft.com/office/drawing/2014/main" val="575486214"/>
                  </a:ext>
                </a:extLst>
              </a:tr>
              <a:tr h="496168">
                <a:tc>
                  <a:txBody>
                    <a:bodyPr/>
                    <a:lstStyle/>
                    <a:p>
                      <a:r>
                        <a:rPr lang="en-US" sz="1200" b="1" noProof="0"/>
                        <a:t>Missing: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a:t>Monitor-level NO2 concentration measured by the daily maximum, Population, Income per capity and Unemployment rate. </a:t>
                      </a:r>
                    </a:p>
                  </a:txBody>
                  <a:tcPr/>
                </a:tc>
                <a:tc>
                  <a:txBody>
                    <a:bodyPr/>
                    <a:lstStyle/>
                    <a:p>
                      <a:endParaRPr lang="en-US" sz="1200" noProof="0" dirty="0"/>
                    </a:p>
                  </a:txBody>
                  <a:tcPr/>
                </a:tc>
                <a:extLst>
                  <a:ext uri="{0D108BD9-81ED-4DB2-BD59-A6C34878D82A}">
                    <a16:rowId xmlns:a16="http://schemas.microsoft.com/office/drawing/2014/main" val="2867503232"/>
                  </a:ext>
                </a:extLst>
              </a:tr>
            </a:tbl>
          </a:graphicData>
        </a:graphic>
      </p:graphicFrame>
      <p:sp>
        <p:nvSpPr>
          <p:cNvPr id="13" name="Textfeld 12">
            <a:extLst>
              <a:ext uri="{FF2B5EF4-FFF2-40B4-BE49-F238E27FC236}">
                <a16:creationId xmlns:a16="http://schemas.microsoft.com/office/drawing/2014/main" id="{045E72D0-B488-3736-72E5-E6B2B6EEA0BA}"/>
              </a:ext>
            </a:extLst>
          </p:cNvPr>
          <p:cNvSpPr txBox="1"/>
          <p:nvPr/>
        </p:nvSpPr>
        <p:spPr>
          <a:xfrm>
            <a:off x="-76200" y="6818459"/>
            <a:ext cx="2262188" cy="261610"/>
          </a:xfrm>
          <a:prstGeom prst="rect">
            <a:avLst/>
          </a:prstGeom>
          <a:noFill/>
        </p:spPr>
        <p:txBody>
          <a:bodyPr wrap="square">
            <a:spAutoFit/>
          </a:bodyPr>
          <a:lstStyle/>
          <a:p>
            <a:r>
              <a:rPr lang="en-US" sz="1100">
                <a:solidFill>
                  <a:srgbClr val="3B4A52"/>
                </a:solidFill>
                <a:latin typeface="Barlow" pitchFamily="2" charset="77"/>
              </a:rPr>
              <a:t>Natural Experiments Using R </a:t>
            </a:r>
            <a:endParaRPr lang="en-US" sz="400">
              <a:latin typeface="Barlow" pitchFamily="2" charset="77"/>
            </a:endParaRPr>
          </a:p>
        </p:txBody>
      </p:sp>
      <p:sp>
        <p:nvSpPr>
          <p:cNvPr id="14" name="Textfeld 13">
            <a:extLst>
              <a:ext uri="{FF2B5EF4-FFF2-40B4-BE49-F238E27FC236}">
                <a16:creationId xmlns:a16="http://schemas.microsoft.com/office/drawing/2014/main" id="{4D1E8AD9-0FC7-23AA-41B2-C062F7284F23}"/>
              </a:ext>
            </a:extLst>
          </p:cNvPr>
          <p:cNvSpPr txBox="1"/>
          <p:nvPr/>
        </p:nvSpPr>
        <p:spPr>
          <a:xfrm>
            <a:off x="265684" y="906790"/>
            <a:ext cx="4104904" cy="400110"/>
          </a:xfrm>
          <a:prstGeom prst="rect">
            <a:avLst/>
          </a:prstGeom>
          <a:noFill/>
        </p:spPr>
        <p:txBody>
          <a:bodyPr wrap="square">
            <a:spAutoFit/>
          </a:bodyPr>
          <a:lstStyle/>
          <a:p>
            <a:r>
              <a:rPr lang="en-US" sz="2000" b="1">
                <a:solidFill>
                  <a:srgbClr val="3B4A52"/>
                </a:solidFill>
              </a:rPr>
              <a:t>Key Variables</a:t>
            </a:r>
          </a:p>
        </p:txBody>
      </p:sp>
    </p:spTree>
    <p:extLst>
      <p:ext uri="{BB962C8B-B14F-4D97-AF65-F5344CB8AC3E}">
        <p14:creationId xmlns:p14="http://schemas.microsoft.com/office/powerpoint/2010/main" val="322831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en-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en-US"/>
          </a:p>
        </p:txBody>
      </p:sp>
      <p:sp>
        <p:nvSpPr>
          <p:cNvPr id="4" name="Rechteck 3">
            <a:extLst>
              <a:ext uri="{FF2B5EF4-FFF2-40B4-BE49-F238E27FC236}">
                <a16:creationId xmlns:a16="http://schemas.microsoft.com/office/drawing/2014/main" id="{0B801D36-CDFA-57C2-1427-9C06FEB1FFD2}"/>
              </a:ext>
            </a:extLst>
          </p:cNvPr>
          <p:cNvSpPr/>
          <p:nvPr/>
        </p:nvSpPr>
        <p:spPr>
          <a:xfrm>
            <a:off x="-76200" y="-65790"/>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en-US" sz="4800" b="1">
                <a:solidFill>
                  <a:srgbClr val="3B4A52"/>
                </a:solidFill>
                <a:latin typeface="Barlow" pitchFamily="2" charset="77"/>
              </a:rPr>
              <a:t>Method</a:t>
            </a:r>
            <a:endParaRPr lang="en-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53707" y="1738194"/>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A806A3FE-F880-FCBB-FA59-BC3B4B27976D}"/>
              </a:ext>
            </a:extLst>
          </p:cNvPr>
          <p:cNvSpPr txBox="1"/>
          <p:nvPr/>
        </p:nvSpPr>
        <p:spPr>
          <a:xfrm>
            <a:off x="8087096" y="199033"/>
            <a:ext cx="4104904" cy="1200329"/>
          </a:xfrm>
          <a:prstGeom prst="rect">
            <a:avLst/>
          </a:prstGeom>
          <a:noFill/>
        </p:spPr>
        <p:txBody>
          <a:bodyPr wrap="square">
            <a:spAutoFit/>
          </a:bodyPr>
          <a:lstStyle/>
          <a:p>
            <a:r>
              <a:rPr lang="en-US" dirty="0"/>
              <a:t>3. Method: What are the assumptions of the method? Are these assumptions plausible in this example? Maybe: regression equation. </a:t>
            </a:r>
          </a:p>
        </p:txBody>
      </p:sp>
      <p:sp>
        <p:nvSpPr>
          <p:cNvPr id="11" name="Textfeld 10">
            <a:extLst>
              <a:ext uri="{FF2B5EF4-FFF2-40B4-BE49-F238E27FC236}">
                <a16:creationId xmlns:a16="http://schemas.microsoft.com/office/drawing/2014/main" id="{03B4CB60-C7F4-B642-CCD1-7A042DA6A487}"/>
              </a:ext>
            </a:extLst>
          </p:cNvPr>
          <p:cNvSpPr txBox="1"/>
          <p:nvPr/>
        </p:nvSpPr>
        <p:spPr>
          <a:xfrm>
            <a:off x="265684" y="906790"/>
            <a:ext cx="4104904" cy="400110"/>
          </a:xfrm>
          <a:prstGeom prst="rect">
            <a:avLst/>
          </a:prstGeom>
          <a:noFill/>
        </p:spPr>
        <p:txBody>
          <a:bodyPr wrap="square">
            <a:spAutoFit/>
          </a:bodyPr>
          <a:lstStyle/>
          <a:p>
            <a:r>
              <a:rPr lang="en-US" sz="2000" b="1">
                <a:solidFill>
                  <a:srgbClr val="3B4A52"/>
                </a:solidFill>
              </a:rPr>
              <a:t>Difference-in-Differences - Setup</a:t>
            </a:r>
          </a:p>
        </p:txBody>
      </p:sp>
      <p:sp>
        <p:nvSpPr>
          <p:cNvPr id="14" name="Textfeld 13">
            <a:extLst>
              <a:ext uri="{FF2B5EF4-FFF2-40B4-BE49-F238E27FC236}">
                <a16:creationId xmlns:a16="http://schemas.microsoft.com/office/drawing/2014/main" id="{A2A3DB57-6CDA-F149-C76F-3BB05F7B83DE}"/>
              </a:ext>
            </a:extLst>
          </p:cNvPr>
          <p:cNvSpPr txBox="1"/>
          <p:nvPr/>
        </p:nvSpPr>
        <p:spPr>
          <a:xfrm>
            <a:off x="-76200" y="6818459"/>
            <a:ext cx="2262188" cy="261610"/>
          </a:xfrm>
          <a:prstGeom prst="rect">
            <a:avLst/>
          </a:prstGeom>
          <a:noFill/>
        </p:spPr>
        <p:txBody>
          <a:bodyPr wrap="square">
            <a:spAutoFit/>
          </a:bodyPr>
          <a:lstStyle/>
          <a:p>
            <a:r>
              <a:rPr lang="en-US" sz="1100">
                <a:solidFill>
                  <a:srgbClr val="3B4A52"/>
                </a:solidFill>
                <a:latin typeface="Barlow" pitchFamily="2" charset="77"/>
              </a:rPr>
              <a:t>Natural Experiments Using R </a:t>
            </a:r>
            <a:endParaRPr lang="en-US" sz="400">
              <a:latin typeface="Barlow" pitchFamily="2" charset="77"/>
            </a:endParaRPr>
          </a:p>
        </p:txBody>
      </p:sp>
      <p:grpSp>
        <p:nvGrpSpPr>
          <p:cNvPr id="20" name="Gruppieren 19">
            <a:extLst>
              <a:ext uri="{FF2B5EF4-FFF2-40B4-BE49-F238E27FC236}">
                <a16:creationId xmlns:a16="http://schemas.microsoft.com/office/drawing/2014/main" id="{DEF06422-543D-ECC2-7D83-749E3DFBE24B}"/>
              </a:ext>
            </a:extLst>
          </p:cNvPr>
          <p:cNvGrpSpPr/>
          <p:nvPr/>
        </p:nvGrpSpPr>
        <p:grpSpPr>
          <a:xfrm>
            <a:off x="3421506" y="2025721"/>
            <a:ext cx="3836663" cy="3152633"/>
            <a:chOff x="2076806" y="2924776"/>
            <a:chExt cx="3836663" cy="3152633"/>
          </a:xfrm>
        </p:grpSpPr>
        <p:sp>
          <p:nvSpPr>
            <p:cNvPr id="17" name="Oval 16">
              <a:extLst>
                <a:ext uri="{FF2B5EF4-FFF2-40B4-BE49-F238E27FC236}">
                  <a16:creationId xmlns:a16="http://schemas.microsoft.com/office/drawing/2014/main" id="{1220A99F-7371-B61A-313A-349BAB855886}"/>
                </a:ext>
              </a:extLst>
            </p:cNvPr>
            <p:cNvSpPr/>
            <p:nvPr/>
          </p:nvSpPr>
          <p:spPr>
            <a:xfrm>
              <a:off x="2076806" y="2924776"/>
              <a:ext cx="3152633" cy="3152633"/>
            </a:xfrm>
            <a:prstGeom prst="ellipse">
              <a:avLst/>
            </a:prstGeom>
            <a:noFill/>
            <a:ln>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feld 17">
              <a:extLst>
                <a:ext uri="{FF2B5EF4-FFF2-40B4-BE49-F238E27FC236}">
                  <a16:creationId xmlns:a16="http://schemas.microsoft.com/office/drawing/2014/main" id="{3A1A7562-E53A-D370-5B5B-F107F0D46855}"/>
                </a:ext>
              </a:extLst>
            </p:cNvPr>
            <p:cNvSpPr txBox="1"/>
            <p:nvPr/>
          </p:nvSpPr>
          <p:spPr>
            <a:xfrm>
              <a:off x="2657936" y="3973634"/>
              <a:ext cx="3255533" cy="1508105"/>
            </a:xfrm>
            <a:prstGeom prst="rect">
              <a:avLst/>
            </a:prstGeom>
            <a:noFill/>
            <a:ln>
              <a:noFill/>
            </a:ln>
          </p:spPr>
          <p:txBody>
            <a:bodyPr wrap="square">
              <a:spAutoFit/>
            </a:bodyPr>
            <a:lstStyle/>
            <a:p>
              <a:r>
                <a:rPr lang="en-US" sz="2800" b="1" dirty="0">
                  <a:solidFill>
                    <a:srgbClr val="3B4A52"/>
                  </a:solidFill>
                </a:rPr>
                <a:t>2 Groups</a:t>
              </a:r>
            </a:p>
            <a:p>
              <a:pPr marL="457200" indent="-457200">
                <a:buFontTx/>
                <a:buChar char="-"/>
              </a:pPr>
              <a:r>
                <a:rPr lang="en-US" dirty="0">
                  <a:solidFill>
                    <a:srgbClr val="3B4A52"/>
                  </a:solidFill>
                </a:rPr>
                <a:t>Control Group</a:t>
              </a:r>
            </a:p>
            <a:p>
              <a:pPr marL="457200" indent="-457200">
                <a:buFontTx/>
                <a:buChar char="-"/>
              </a:pPr>
              <a:r>
                <a:rPr lang="en-US" dirty="0">
                  <a:solidFill>
                    <a:srgbClr val="3B4A52"/>
                  </a:solidFill>
                </a:rPr>
                <a:t>Treatment Group</a:t>
              </a:r>
            </a:p>
            <a:p>
              <a:endParaRPr lang="en-US" sz="2800" b="1" dirty="0">
                <a:solidFill>
                  <a:srgbClr val="3B4A52"/>
                </a:solidFill>
              </a:endParaRPr>
            </a:p>
          </p:txBody>
        </p:sp>
      </p:grpSp>
      <p:grpSp>
        <p:nvGrpSpPr>
          <p:cNvPr id="21" name="Gruppieren 20">
            <a:extLst>
              <a:ext uri="{FF2B5EF4-FFF2-40B4-BE49-F238E27FC236}">
                <a16:creationId xmlns:a16="http://schemas.microsoft.com/office/drawing/2014/main" id="{3158361F-EDD0-8BDC-E7A4-4E360D8DD3E4}"/>
              </a:ext>
            </a:extLst>
          </p:cNvPr>
          <p:cNvGrpSpPr/>
          <p:nvPr/>
        </p:nvGrpSpPr>
        <p:grpSpPr>
          <a:xfrm>
            <a:off x="6773144" y="2022035"/>
            <a:ext cx="3152633" cy="3152633"/>
            <a:chOff x="2076806" y="2924776"/>
            <a:chExt cx="3152633" cy="3152633"/>
          </a:xfrm>
        </p:grpSpPr>
        <p:sp>
          <p:nvSpPr>
            <p:cNvPr id="22" name="Oval 21">
              <a:extLst>
                <a:ext uri="{FF2B5EF4-FFF2-40B4-BE49-F238E27FC236}">
                  <a16:creationId xmlns:a16="http://schemas.microsoft.com/office/drawing/2014/main" id="{586EC6D4-8FD9-09F8-F4B8-39B60E894E31}"/>
                </a:ext>
              </a:extLst>
            </p:cNvPr>
            <p:cNvSpPr/>
            <p:nvPr/>
          </p:nvSpPr>
          <p:spPr>
            <a:xfrm>
              <a:off x="2076806" y="2924776"/>
              <a:ext cx="3152633" cy="3152633"/>
            </a:xfrm>
            <a:prstGeom prst="ellipse">
              <a:avLst/>
            </a:prstGeom>
            <a:noFill/>
            <a:ln>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feld 22">
              <a:extLst>
                <a:ext uri="{FF2B5EF4-FFF2-40B4-BE49-F238E27FC236}">
                  <a16:creationId xmlns:a16="http://schemas.microsoft.com/office/drawing/2014/main" id="{EF06D300-B825-DA8C-3809-D693A6541BE4}"/>
                </a:ext>
              </a:extLst>
            </p:cNvPr>
            <p:cNvSpPr txBox="1"/>
            <p:nvPr/>
          </p:nvSpPr>
          <p:spPr>
            <a:xfrm>
              <a:off x="2657936" y="3973634"/>
              <a:ext cx="2571503" cy="1354217"/>
            </a:xfrm>
            <a:prstGeom prst="rect">
              <a:avLst/>
            </a:prstGeom>
            <a:noFill/>
            <a:ln>
              <a:noFill/>
            </a:ln>
          </p:spPr>
          <p:txBody>
            <a:bodyPr wrap="square">
              <a:spAutoFit/>
            </a:bodyPr>
            <a:lstStyle/>
            <a:p>
              <a:r>
                <a:rPr lang="en-US" sz="2800" b="1">
                  <a:solidFill>
                    <a:srgbClr val="3B4A52"/>
                  </a:solidFill>
                </a:rPr>
                <a:t>2 Time periods</a:t>
              </a:r>
            </a:p>
            <a:p>
              <a:pPr marL="457200" indent="-457200">
                <a:buFontTx/>
                <a:buChar char="-"/>
              </a:pPr>
              <a:r>
                <a:rPr lang="en-US">
                  <a:solidFill>
                    <a:srgbClr val="3B4A52"/>
                  </a:solidFill>
                </a:rPr>
                <a:t>t=0 no Treatment</a:t>
              </a:r>
            </a:p>
            <a:p>
              <a:pPr marL="457200" indent="-457200">
                <a:buFontTx/>
                <a:buChar char="-"/>
              </a:pPr>
              <a:r>
                <a:rPr lang="en-US">
                  <a:solidFill>
                    <a:srgbClr val="3B4A52"/>
                  </a:solidFill>
                </a:rPr>
                <a:t>t=1 treatment of Treatment group </a:t>
              </a:r>
            </a:p>
          </p:txBody>
        </p:sp>
      </p:grpSp>
      <p:sp>
        <p:nvSpPr>
          <p:cNvPr id="27" name="Textfeld 26">
            <a:extLst>
              <a:ext uri="{FF2B5EF4-FFF2-40B4-BE49-F238E27FC236}">
                <a16:creationId xmlns:a16="http://schemas.microsoft.com/office/drawing/2014/main" id="{323EA152-5C8C-2D65-E173-623994D9DAC5}"/>
              </a:ext>
            </a:extLst>
          </p:cNvPr>
          <p:cNvSpPr txBox="1"/>
          <p:nvPr/>
        </p:nvSpPr>
        <p:spPr>
          <a:xfrm>
            <a:off x="3388728" y="5181639"/>
            <a:ext cx="3639636" cy="1107996"/>
          </a:xfrm>
          <a:prstGeom prst="rect">
            <a:avLst/>
          </a:prstGeom>
          <a:noFill/>
          <a:ln>
            <a:noFill/>
          </a:ln>
        </p:spPr>
        <p:txBody>
          <a:bodyPr wrap="square">
            <a:spAutoFit/>
          </a:bodyPr>
          <a:lstStyle/>
          <a:p>
            <a:r>
              <a:rPr lang="en-US" dirty="0">
                <a:solidFill>
                  <a:srgbClr val="3B4A52"/>
                </a:solidFill>
              </a:rPr>
              <a:t>Control Group without ANCL* (109)</a:t>
            </a:r>
          </a:p>
          <a:p>
            <a:r>
              <a:rPr lang="en-US" dirty="0">
                <a:solidFill>
                  <a:srgbClr val="3B4A52"/>
                </a:solidFill>
              </a:rPr>
              <a:t>Treatment Group wit ANCL* (5)</a:t>
            </a:r>
          </a:p>
          <a:p>
            <a:r>
              <a:rPr lang="en-US" sz="1200" dirty="0">
                <a:solidFill>
                  <a:srgbClr val="3B4A52"/>
                </a:solidFill>
              </a:rPr>
              <a:t>*Automobile NOx Control Law  </a:t>
            </a:r>
            <a:endParaRPr lang="en-US" b="1" dirty="0">
              <a:solidFill>
                <a:srgbClr val="3B4A52"/>
              </a:solidFill>
            </a:endParaRPr>
          </a:p>
          <a:p>
            <a:endParaRPr lang="en-US" dirty="0">
              <a:solidFill>
                <a:srgbClr val="3B4A52"/>
              </a:solidFill>
            </a:endParaRPr>
          </a:p>
        </p:txBody>
      </p:sp>
      <p:sp>
        <p:nvSpPr>
          <p:cNvPr id="28" name="Textfeld 27">
            <a:extLst>
              <a:ext uri="{FF2B5EF4-FFF2-40B4-BE49-F238E27FC236}">
                <a16:creationId xmlns:a16="http://schemas.microsoft.com/office/drawing/2014/main" id="{907FB411-1FCC-C5B0-B186-C73A0DD8831B}"/>
              </a:ext>
            </a:extLst>
          </p:cNvPr>
          <p:cNvSpPr txBox="1"/>
          <p:nvPr/>
        </p:nvSpPr>
        <p:spPr>
          <a:xfrm>
            <a:off x="7258169" y="5247833"/>
            <a:ext cx="3639636" cy="646331"/>
          </a:xfrm>
          <a:prstGeom prst="rect">
            <a:avLst/>
          </a:prstGeom>
          <a:noFill/>
          <a:ln>
            <a:noFill/>
          </a:ln>
        </p:spPr>
        <p:txBody>
          <a:bodyPr wrap="square">
            <a:spAutoFit/>
          </a:bodyPr>
          <a:lstStyle/>
          <a:p>
            <a:r>
              <a:rPr lang="en-US">
                <a:solidFill>
                  <a:srgbClr val="3B4A52"/>
                </a:solidFill>
              </a:rPr>
              <a:t>t=0       01.1981 – 05.1992</a:t>
            </a:r>
          </a:p>
          <a:p>
            <a:r>
              <a:rPr lang="en-US">
                <a:solidFill>
                  <a:srgbClr val="3B4A52"/>
                </a:solidFill>
              </a:rPr>
              <a:t>t=1       06.1992 – 12.2015</a:t>
            </a:r>
          </a:p>
        </p:txBody>
      </p:sp>
      <p:sp>
        <p:nvSpPr>
          <p:cNvPr id="30" name="Textfeld 29">
            <a:extLst>
              <a:ext uri="{FF2B5EF4-FFF2-40B4-BE49-F238E27FC236}">
                <a16:creationId xmlns:a16="http://schemas.microsoft.com/office/drawing/2014/main" id="{F5C404D5-503A-BAD9-7E80-4379606B7A48}"/>
              </a:ext>
            </a:extLst>
          </p:cNvPr>
          <p:cNvSpPr txBox="1"/>
          <p:nvPr/>
        </p:nvSpPr>
        <p:spPr>
          <a:xfrm>
            <a:off x="3499546" y="6069678"/>
            <a:ext cx="6546497" cy="923330"/>
          </a:xfrm>
          <a:prstGeom prst="rect">
            <a:avLst/>
          </a:prstGeom>
          <a:noFill/>
        </p:spPr>
        <p:txBody>
          <a:bodyPr wrap="square">
            <a:spAutoFit/>
          </a:bodyPr>
          <a:lstStyle/>
          <a:p>
            <a:pPr algn="ctr"/>
            <a:r>
              <a:rPr lang="en-US" sz="1800" dirty="0">
                <a:solidFill>
                  <a:srgbClr val="6C7F85"/>
                </a:solidFill>
                <a:effectLst/>
              </a:rPr>
              <a:t>Comparison of the average temporal changes in pollution levels before and after the intervention in municipalities subject to the ANCL with those that were not. </a:t>
            </a:r>
            <a:endParaRPr lang="en-US" dirty="0">
              <a:solidFill>
                <a:srgbClr val="6C7F85"/>
              </a:solidFill>
            </a:endParaRPr>
          </a:p>
        </p:txBody>
      </p:sp>
    </p:spTree>
    <p:extLst>
      <p:ext uri="{BB962C8B-B14F-4D97-AF65-F5344CB8AC3E}">
        <p14:creationId xmlns:p14="http://schemas.microsoft.com/office/powerpoint/2010/main" val="172356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Method</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15" name="Textfeld 14">
            <a:extLst>
              <a:ext uri="{FF2B5EF4-FFF2-40B4-BE49-F238E27FC236}">
                <a16:creationId xmlns:a16="http://schemas.microsoft.com/office/drawing/2014/main" id="{0939E90D-C954-AFBC-6971-CF04C8971DFE}"/>
              </a:ext>
            </a:extLst>
          </p:cNvPr>
          <p:cNvSpPr txBox="1"/>
          <p:nvPr/>
        </p:nvSpPr>
        <p:spPr>
          <a:xfrm>
            <a:off x="265684" y="906790"/>
            <a:ext cx="4736622" cy="400110"/>
          </a:xfrm>
          <a:prstGeom prst="rect">
            <a:avLst/>
          </a:prstGeom>
          <a:noFill/>
        </p:spPr>
        <p:txBody>
          <a:bodyPr wrap="square">
            <a:spAutoFit/>
          </a:bodyPr>
          <a:lstStyle/>
          <a:p>
            <a:r>
              <a:rPr lang="de-DE" sz="2000" b="1" err="1">
                <a:solidFill>
                  <a:srgbClr val="3B4A52"/>
                </a:solidFill>
              </a:rPr>
              <a:t>Difference</a:t>
            </a:r>
            <a:r>
              <a:rPr lang="de-DE" sz="2000" b="1">
                <a:solidFill>
                  <a:srgbClr val="3B4A52"/>
                </a:solidFill>
              </a:rPr>
              <a:t>-in-</a:t>
            </a:r>
            <a:r>
              <a:rPr lang="de-DE" sz="2000" b="1" err="1">
                <a:solidFill>
                  <a:srgbClr val="3B4A52"/>
                </a:solidFill>
              </a:rPr>
              <a:t>Differences</a:t>
            </a:r>
            <a:r>
              <a:rPr lang="de-DE" sz="2000" b="1">
                <a:solidFill>
                  <a:srgbClr val="3B4A52"/>
                </a:solidFill>
              </a:rPr>
              <a:t> - </a:t>
            </a:r>
            <a:r>
              <a:rPr lang="de-DE" sz="2000" b="1" err="1">
                <a:solidFill>
                  <a:srgbClr val="3B4A52"/>
                </a:solidFill>
              </a:rPr>
              <a:t>Identification</a:t>
            </a:r>
            <a:endParaRPr lang="de-US" sz="2000" b="1">
              <a:solidFill>
                <a:srgbClr val="3B4A52"/>
              </a:solidFill>
            </a:endParaRPr>
          </a:p>
        </p:txBody>
      </p:sp>
      <p:grpSp>
        <p:nvGrpSpPr>
          <p:cNvPr id="16" name="Gruppieren 15">
            <a:extLst>
              <a:ext uri="{FF2B5EF4-FFF2-40B4-BE49-F238E27FC236}">
                <a16:creationId xmlns:a16="http://schemas.microsoft.com/office/drawing/2014/main" id="{818E5578-425F-5B4A-C094-7F428B349B41}"/>
              </a:ext>
            </a:extLst>
          </p:cNvPr>
          <p:cNvGrpSpPr/>
          <p:nvPr/>
        </p:nvGrpSpPr>
        <p:grpSpPr>
          <a:xfrm>
            <a:off x="2459694" y="2534320"/>
            <a:ext cx="3152633" cy="3152633"/>
            <a:chOff x="2076806" y="2924776"/>
            <a:chExt cx="3152633" cy="3152633"/>
          </a:xfrm>
        </p:grpSpPr>
        <p:sp>
          <p:nvSpPr>
            <p:cNvPr id="17" name="Oval 16">
              <a:extLst>
                <a:ext uri="{FF2B5EF4-FFF2-40B4-BE49-F238E27FC236}">
                  <a16:creationId xmlns:a16="http://schemas.microsoft.com/office/drawing/2014/main" id="{CB098E8B-8504-92F7-288C-63D516833135}"/>
                </a:ext>
              </a:extLst>
            </p:cNvPr>
            <p:cNvSpPr/>
            <p:nvPr/>
          </p:nvSpPr>
          <p:spPr>
            <a:xfrm>
              <a:off x="2076806" y="2924776"/>
              <a:ext cx="3152633" cy="3152633"/>
            </a:xfrm>
            <a:prstGeom prst="ellipse">
              <a:avLst/>
            </a:prstGeom>
            <a:noFill/>
            <a:ln>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a:p>
          </p:txBody>
        </p:sp>
        <p:sp>
          <p:nvSpPr>
            <p:cNvPr id="18" name="Textfeld 17">
              <a:extLst>
                <a:ext uri="{FF2B5EF4-FFF2-40B4-BE49-F238E27FC236}">
                  <a16:creationId xmlns:a16="http://schemas.microsoft.com/office/drawing/2014/main" id="{FED2A005-2DEB-BE01-5D90-F7617E22D4DB}"/>
                </a:ext>
              </a:extLst>
            </p:cNvPr>
            <p:cNvSpPr txBox="1"/>
            <p:nvPr/>
          </p:nvSpPr>
          <p:spPr>
            <a:xfrm>
              <a:off x="2657937" y="3973634"/>
              <a:ext cx="2435248" cy="800219"/>
            </a:xfrm>
            <a:prstGeom prst="rect">
              <a:avLst/>
            </a:prstGeom>
            <a:noFill/>
            <a:ln>
              <a:noFill/>
            </a:ln>
          </p:spPr>
          <p:txBody>
            <a:bodyPr wrap="square">
              <a:spAutoFit/>
            </a:bodyPr>
            <a:lstStyle/>
            <a:p>
              <a:r>
                <a:rPr lang="de-DE" sz="2800" b="1" dirty="0">
                  <a:solidFill>
                    <a:srgbClr val="3B4A52"/>
                  </a:solidFill>
                </a:rPr>
                <a:t>Paralleltrend</a:t>
              </a:r>
            </a:p>
            <a:p>
              <a:pPr marL="457200" indent="-457200">
                <a:buFontTx/>
                <a:buChar char="-"/>
              </a:pPr>
              <a:r>
                <a:rPr lang="de-DE" dirty="0" err="1">
                  <a:solidFill>
                    <a:srgbClr val="3B4A52"/>
                  </a:solidFill>
                  <a:highlight>
                    <a:srgbClr val="FFFF00"/>
                  </a:highlight>
                </a:rPr>
                <a:t>text</a:t>
              </a:r>
              <a:endParaRPr lang="de-DE" dirty="0">
                <a:solidFill>
                  <a:srgbClr val="3B4A52"/>
                </a:solidFill>
                <a:highlight>
                  <a:srgbClr val="FFFF00"/>
                </a:highlight>
              </a:endParaRPr>
            </a:p>
          </p:txBody>
        </p:sp>
      </p:grpSp>
      <p:grpSp>
        <p:nvGrpSpPr>
          <p:cNvPr id="23" name="Gruppieren 22">
            <a:extLst>
              <a:ext uri="{FF2B5EF4-FFF2-40B4-BE49-F238E27FC236}">
                <a16:creationId xmlns:a16="http://schemas.microsoft.com/office/drawing/2014/main" id="{2D36F8E9-315E-7F3B-19BB-8B93C9E0DDFB}"/>
              </a:ext>
            </a:extLst>
          </p:cNvPr>
          <p:cNvGrpSpPr/>
          <p:nvPr/>
        </p:nvGrpSpPr>
        <p:grpSpPr>
          <a:xfrm>
            <a:off x="6487224" y="2149546"/>
            <a:ext cx="5847689" cy="4117474"/>
            <a:chOff x="7126905" y="2149546"/>
            <a:chExt cx="5847689" cy="4117474"/>
          </a:xfrm>
        </p:grpSpPr>
        <p:pic>
          <p:nvPicPr>
            <p:cNvPr id="21" name="Grafik 20">
              <a:extLst>
                <a:ext uri="{FF2B5EF4-FFF2-40B4-BE49-F238E27FC236}">
                  <a16:creationId xmlns:a16="http://schemas.microsoft.com/office/drawing/2014/main" id="{368588BC-8310-C11C-DC93-AB8DCC9A827A}"/>
                </a:ext>
              </a:extLst>
            </p:cNvPr>
            <p:cNvPicPr>
              <a:picLocks noChangeAspect="1"/>
            </p:cNvPicPr>
            <p:nvPr/>
          </p:nvPicPr>
          <p:blipFill>
            <a:blip r:embed="rId2"/>
            <a:stretch>
              <a:fillRect/>
            </a:stretch>
          </p:blipFill>
          <p:spPr>
            <a:xfrm>
              <a:off x="7126905" y="2149546"/>
              <a:ext cx="5847689" cy="4117474"/>
            </a:xfrm>
            <a:prstGeom prst="rect">
              <a:avLst/>
            </a:prstGeom>
          </p:spPr>
        </p:pic>
        <p:sp>
          <p:nvSpPr>
            <p:cNvPr id="22" name="Rechteck 21">
              <a:extLst>
                <a:ext uri="{FF2B5EF4-FFF2-40B4-BE49-F238E27FC236}">
                  <a16:creationId xmlns:a16="http://schemas.microsoft.com/office/drawing/2014/main" id="{BE1933BA-7B1C-DD5E-B2A2-F471076D21CE}"/>
                </a:ext>
              </a:extLst>
            </p:cNvPr>
            <p:cNvSpPr/>
            <p:nvPr/>
          </p:nvSpPr>
          <p:spPr>
            <a:xfrm>
              <a:off x="8038085" y="3069480"/>
              <a:ext cx="1537253" cy="1041157"/>
            </a:xfrm>
            <a:prstGeom prst="rect">
              <a:avLst/>
            </a:prstGeom>
            <a:noFill/>
            <a:ln w="57150">
              <a:solidFill>
                <a:srgbClr val="3B4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feld 23">
            <a:extLst>
              <a:ext uri="{FF2B5EF4-FFF2-40B4-BE49-F238E27FC236}">
                <a16:creationId xmlns:a16="http://schemas.microsoft.com/office/drawing/2014/main" id="{34CE7091-67C2-E85F-1221-5B63AC5D0A49}"/>
              </a:ext>
            </a:extLst>
          </p:cNvPr>
          <p:cNvSpPr txBox="1"/>
          <p:nvPr/>
        </p:nvSpPr>
        <p:spPr>
          <a:xfrm>
            <a:off x="6437884" y="6267020"/>
            <a:ext cx="4597166" cy="261610"/>
          </a:xfrm>
          <a:prstGeom prst="rect">
            <a:avLst/>
          </a:prstGeom>
          <a:noFill/>
        </p:spPr>
        <p:txBody>
          <a:bodyPr wrap="square">
            <a:spAutoFit/>
          </a:bodyPr>
          <a:lstStyle/>
          <a:p>
            <a:r>
              <a:rPr lang="de-DE" sz="1100" dirty="0" err="1">
                <a:effectLst/>
                <a:latin typeface="Barlow" pitchFamily="2" charset="77"/>
              </a:rPr>
              <a:t>Nishitateno</a:t>
            </a:r>
            <a:r>
              <a:rPr lang="de-DE" sz="1100" dirty="0">
                <a:effectLst/>
                <a:latin typeface="Barlow" pitchFamily="2" charset="77"/>
              </a:rPr>
              <a:t> and Burke (2020, p.453) </a:t>
            </a:r>
            <a:endParaRPr lang="de-DE" sz="1100" dirty="0">
              <a:latin typeface="Barlow" pitchFamily="2" charset="77"/>
            </a:endParaRPr>
          </a:p>
        </p:txBody>
      </p:sp>
    </p:spTree>
    <p:extLst>
      <p:ext uri="{BB962C8B-B14F-4D97-AF65-F5344CB8AC3E}">
        <p14:creationId xmlns:p14="http://schemas.microsoft.com/office/powerpoint/2010/main" val="127681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65790"/>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Method</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11" name="Textfeld 10">
            <a:extLst>
              <a:ext uri="{FF2B5EF4-FFF2-40B4-BE49-F238E27FC236}">
                <a16:creationId xmlns:a16="http://schemas.microsoft.com/office/drawing/2014/main" id="{1F4914DB-BEF2-0A7B-1C56-B7735FD30A1E}"/>
              </a:ext>
            </a:extLst>
          </p:cNvPr>
          <p:cNvSpPr txBox="1"/>
          <p:nvPr/>
        </p:nvSpPr>
        <p:spPr>
          <a:xfrm>
            <a:off x="0" y="6891202"/>
            <a:ext cx="2262188" cy="261610"/>
          </a:xfrm>
          <a:prstGeom prst="rect">
            <a:avLst/>
          </a:prstGeom>
          <a:noFill/>
        </p:spPr>
        <p:txBody>
          <a:bodyPr wrap="square">
            <a:spAutoFit/>
          </a:bodyPr>
          <a:lstStyle/>
          <a:p>
            <a:r>
              <a:rPr lang="de-DE" sz="1100" dirty="0">
                <a:solidFill>
                  <a:srgbClr val="3B4A52"/>
                </a:solidFill>
                <a:latin typeface="Barlow" pitchFamily="2" charset="77"/>
              </a:rPr>
              <a:t>Natural Experiments </a:t>
            </a:r>
            <a:r>
              <a:rPr lang="de-DE" sz="1100" dirty="0" err="1">
                <a:solidFill>
                  <a:srgbClr val="3B4A52"/>
                </a:solidFill>
                <a:latin typeface="Barlow" pitchFamily="2" charset="77"/>
              </a:rPr>
              <a:t>Using</a:t>
            </a:r>
            <a:r>
              <a:rPr lang="de-DE" sz="1100" dirty="0">
                <a:solidFill>
                  <a:srgbClr val="3B4A52"/>
                </a:solidFill>
                <a:latin typeface="Barlow" pitchFamily="2" charset="77"/>
              </a:rPr>
              <a:t> R </a:t>
            </a:r>
            <a:endParaRPr lang="de-US" sz="400" dirty="0">
              <a:latin typeface="Barlow" pitchFamily="2" charset="77"/>
            </a:endParaRPr>
          </a:p>
        </p:txBody>
      </p:sp>
      <p:sp>
        <p:nvSpPr>
          <p:cNvPr id="15" name="Textfeld 14">
            <a:extLst>
              <a:ext uri="{FF2B5EF4-FFF2-40B4-BE49-F238E27FC236}">
                <a16:creationId xmlns:a16="http://schemas.microsoft.com/office/drawing/2014/main" id="{0939E90D-C954-AFBC-6971-CF04C8971DFE}"/>
              </a:ext>
            </a:extLst>
          </p:cNvPr>
          <p:cNvSpPr txBox="1"/>
          <p:nvPr/>
        </p:nvSpPr>
        <p:spPr>
          <a:xfrm>
            <a:off x="265684" y="906790"/>
            <a:ext cx="4736622" cy="400110"/>
          </a:xfrm>
          <a:prstGeom prst="rect">
            <a:avLst/>
          </a:prstGeom>
          <a:noFill/>
        </p:spPr>
        <p:txBody>
          <a:bodyPr wrap="square">
            <a:spAutoFit/>
          </a:bodyPr>
          <a:lstStyle/>
          <a:p>
            <a:r>
              <a:rPr lang="de-DE" sz="2000" b="1" dirty="0" err="1">
                <a:solidFill>
                  <a:srgbClr val="3B4A52"/>
                </a:solidFill>
              </a:rPr>
              <a:t>Difference</a:t>
            </a:r>
            <a:r>
              <a:rPr lang="de-DE" sz="2000" b="1" dirty="0">
                <a:solidFill>
                  <a:srgbClr val="3B4A52"/>
                </a:solidFill>
              </a:rPr>
              <a:t>-in-</a:t>
            </a:r>
            <a:r>
              <a:rPr lang="de-DE" sz="2000" b="1" dirty="0" err="1">
                <a:solidFill>
                  <a:srgbClr val="3B4A52"/>
                </a:solidFill>
              </a:rPr>
              <a:t>Differences</a:t>
            </a:r>
            <a:r>
              <a:rPr lang="de-DE" sz="2000" b="1" dirty="0">
                <a:solidFill>
                  <a:srgbClr val="3B4A52"/>
                </a:solidFill>
              </a:rPr>
              <a:t> - </a:t>
            </a:r>
            <a:r>
              <a:rPr lang="de-DE" sz="2000" b="1" dirty="0" err="1">
                <a:solidFill>
                  <a:srgbClr val="3B4A52"/>
                </a:solidFill>
              </a:rPr>
              <a:t>Estimators</a:t>
            </a:r>
            <a:endParaRPr lang="de-US" sz="2000" b="1" dirty="0">
              <a:solidFill>
                <a:srgbClr val="3B4A52"/>
              </a:solidFill>
            </a:endParaRPr>
          </a:p>
        </p:txBody>
      </p:sp>
      <p:pic>
        <p:nvPicPr>
          <p:cNvPr id="5" name="Grafik 4">
            <a:extLst>
              <a:ext uri="{FF2B5EF4-FFF2-40B4-BE49-F238E27FC236}">
                <a16:creationId xmlns:a16="http://schemas.microsoft.com/office/drawing/2014/main" id="{5B40F04F-7F34-668C-E84C-89AD530F20E4}"/>
              </a:ext>
            </a:extLst>
          </p:cNvPr>
          <p:cNvPicPr>
            <a:picLocks noChangeAspect="1"/>
          </p:cNvPicPr>
          <p:nvPr/>
        </p:nvPicPr>
        <p:blipFill>
          <a:blip r:embed="rId2">
            <a:clrChange>
              <a:clrFrom>
                <a:srgbClr val="FFFFFF"/>
              </a:clrFrom>
              <a:clrTo>
                <a:srgbClr val="FFFFFF">
                  <a:alpha val="0"/>
                </a:srgbClr>
              </a:clrTo>
            </a:clrChange>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823536" y="2183420"/>
            <a:ext cx="5748042" cy="3397542"/>
          </a:xfrm>
          <a:prstGeom prst="rect">
            <a:avLst/>
          </a:prstGeom>
        </p:spPr>
      </p:pic>
      <p:graphicFrame>
        <p:nvGraphicFramePr>
          <p:cNvPr id="7" name="Tabelle 12">
            <a:extLst>
              <a:ext uri="{FF2B5EF4-FFF2-40B4-BE49-F238E27FC236}">
                <a16:creationId xmlns:a16="http://schemas.microsoft.com/office/drawing/2014/main" id="{BAFA95E9-3395-BCBE-9341-9FFA237AFBFA}"/>
              </a:ext>
            </a:extLst>
          </p:cNvPr>
          <p:cNvGraphicFramePr>
            <a:graphicFrameLocks noGrp="1"/>
          </p:cNvGraphicFramePr>
          <p:nvPr>
            <p:extLst>
              <p:ext uri="{D42A27DB-BD31-4B8C-83A1-F6EECF244321}">
                <p14:modId xmlns:p14="http://schemas.microsoft.com/office/powerpoint/2010/main" val="3256068197"/>
              </p:ext>
            </p:extLst>
          </p:nvPr>
        </p:nvGraphicFramePr>
        <p:xfrm>
          <a:off x="7530389" y="2158464"/>
          <a:ext cx="4395928" cy="4177149"/>
        </p:xfrm>
        <a:graphic>
          <a:graphicData uri="http://schemas.openxmlformats.org/drawingml/2006/table">
            <a:tbl>
              <a:tblPr firstRow="1" bandRow="1">
                <a:tableStyleId>{F5AB1C69-6EDB-4FF4-983F-18BD219EF322}</a:tableStyleId>
              </a:tblPr>
              <a:tblGrid>
                <a:gridCol w="643743">
                  <a:extLst>
                    <a:ext uri="{9D8B030D-6E8A-4147-A177-3AD203B41FA5}">
                      <a16:colId xmlns:a16="http://schemas.microsoft.com/office/drawing/2014/main" val="2805770405"/>
                    </a:ext>
                  </a:extLst>
                </a:gridCol>
                <a:gridCol w="3752185">
                  <a:extLst>
                    <a:ext uri="{9D8B030D-6E8A-4147-A177-3AD203B41FA5}">
                      <a16:colId xmlns:a16="http://schemas.microsoft.com/office/drawing/2014/main" val="784198482"/>
                    </a:ext>
                  </a:extLst>
                </a:gridCol>
              </a:tblGrid>
              <a:tr h="297701">
                <a:tc>
                  <a:txBody>
                    <a:bodyPr/>
                    <a:lstStyle/>
                    <a:p>
                      <a:r>
                        <a:rPr lang="de-US" sz="1200" dirty="0">
                          <a:latin typeface="+mn-lt"/>
                        </a:rPr>
                        <a:t>Variables</a:t>
                      </a:r>
                    </a:p>
                  </a:txBody>
                  <a:tcPr>
                    <a:solidFill>
                      <a:srgbClr val="AEBABD"/>
                    </a:solidFill>
                  </a:tcPr>
                </a:tc>
                <a:tc>
                  <a:txBody>
                    <a:bodyPr/>
                    <a:lstStyle/>
                    <a:p>
                      <a:r>
                        <a:rPr lang="de-US" sz="1200" dirty="0">
                          <a:latin typeface="+mn-lt"/>
                        </a:rPr>
                        <a:t>Description</a:t>
                      </a:r>
                    </a:p>
                  </a:txBody>
                  <a:tcPr>
                    <a:solidFill>
                      <a:srgbClr val="AEBABD"/>
                    </a:solidFill>
                  </a:tcPr>
                </a:tc>
                <a:extLst>
                  <a:ext uri="{0D108BD9-81ED-4DB2-BD59-A6C34878D82A}">
                    <a16:rowId xmlns:a16="http://schemas.microsoft.com/office/drawing/2014/main" val="1747608936"/>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err="1">
                          <a:ln>
                            <a:noFill/>
                          </a:ln>
                          <a:solidFill>
                            <a:prstClr val="black"/>
                          </a:solidFill>
                          <a:effectLst/>
                          <a:uLnTx/>
                          <a:uFillTx/>
                          <a:latin typeface="+mn-lt"/>
                          <a:ea typeface="+mn-ea"/>
                          <a:cs typeface="+mn-cs"/>
                        </a:rPr>
                        <a:t>N</a:t>
                      </a:r>
                      <a:r>
                        <a:rPr kumimoji="0" lang="en-US" sz="1200" b="0" i="0" u="none" strike="noStrike" kern="1200" cap="none" spc="0" normalizeH="0" baseline="-25000" noProof="0" dirty="0" err="1">
                          <a:ln>
                            <a:noFill/>
                          </a:ln>
                          <a:solidFill>
                            <a:prstClr val="black"/>
                          </a:solidFill>
                          <a:effectLst/>
                          <a:uLnTx/>
                          <a:uFillTx/>
                          <a:latin typeface="+mn-lt"/>
                          <a:ea typeface="+mn-ea"/>
                          <a:cs typeface="+mn-cs"/>
                        </a:rPr>
                        <a:t>m,t</a:t>
                      </a:r>
                      <a:r>
                        <a:rPr kumimoji="0" lang="en-US" sz="1200" b="0" i="0" u="none" strike="noStrike" kern="1200" cap="none" spc="0" normalizeH="0" baseline="-25000" noProof="0" dirty="0">
                          <a:ln>
                            <a:noFill/>
                          </a:ln>
                          <a:solidFill>
                            <a:prstClr val="black"/>
                          </a:solidFill>
                          <a:effectLst/>
                          <a:uLnTx/>
                          <a:uFillTx/>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dk1"/>
                          </a:solidFill>
                          <a:effectLst/>
                          <a:latin typeface="+mn-lt"/>
                          <a:ea typeface="+mn-ea"/>
                          <a:cs typeface="+mn-cs"/>
                        </a:rPr>
                        <a:t>represents the log of the monthly mean ambient concentration of NO</a:t>
                      </a:r>
                      <a:r>
                        <a:rPr lang="en-US" sz="1200" kern="1200" baseline="-25000" noProof="0" dirty="0">
                          <a:solidFill>
                            <a:schemeClr val="dk1"/>
                          </a:solidFill>
                          <a:effectLst/>
                          <a:latin typeface="+mn-lt"/>
                          <a:ea typeface="+mn-ea"/>
                          <a:cs typeface="+mn-cs"/>
                        </a:rPr>
                        <a:t>2 </a:t>
                      </a:r>
                    </a:p>
                  </a:txBody>
                  <a:tcPr/>
                </a:tc>
                <a:extLst>
                  <a:ext uri="{0D108BD9-81ED-4DB2-BD59-A6C34878D82A}">
                    <a16:rowId xmlns:a16="http://schemas.microsoft.com/office/drawing/2014/main" val="987900851"/>
                  </a:ext>
                </a:extLst>
              </a:tr>
              <a:tr h="297701">
                <a:tc>
                  <a:txBody>
                    <a:bodyPr/>
                    <a:lstStyle/>
                    <a:p>
                      <a:pPr>
                        <a:buFont typeface="Arial" panose="020B0604020202020204" pitchFamily="34" charset="0"/>
                        <a:buNone/>
                      </a:pPr>
                      <a:r>
                        <a:rPr lang="en-US" sz="1200" noProof="0" dirty="0">
                          <a:effectLst/>
                          <a:latin typeface="+mn-lt"/>
                        </a:rPr>
                        <a:t>β</a:t>
                      </a:r>
                      <a:r>
                        <a:rPr lang="en-US" sz="1200" baseline="-25000" noProof="0" dirty="0">
                          <a:effectLst/>
                          <a:latin typeface="+mn-lt"/>
                        </a:rPr>
                        <a:t>year</a:t>
                      </a:r>
                      <a:r>
                        <a:rPr lang="en-US" sz="1200" noProof="0" dirty="0">
                          <a:effectLst/>
                          <a:latin typeface="+mn-lt"/>
                        </a:rPr>
                        <a:t> </a:t>
                      </a:r>
                    </a:p>
                  </a:txBody>
                  <a:tcPr/>
                </a:tc>
                <a:tc>
                  <a:txBody>
                    <a:bodyPr/>
                    <a:lstStyle/>
                    <a:p>
                      <a:pPr>
                        <a:buFont typeface="Arial" panose="020B0604020202020204" pitchFamily="34" charset="0"/>
                        <a:buNone/>
                      </a:pPr>
                      <a:r>
                        <a:rPr lang="en-US" sz="1200" noProof="0" dirty="0">
                          <a:effectLst/>
                          <a:latin typeface="+mn-lt"/>
                        </a:rPr>
                        <a:t>change in </a:t>
                      </a:r>
                      <a:r>
                        <a:rPr lang="en-US" sz="1200" kern="1200" noProof="0" dirty="0">
                          <a:solidFill>
                            <a:schemeClr val="dk1"/>
                          </a:solidFill>
                          <a:effectLst/>
                          <a:latin typeface="+mn-lt"/>
                          <a:ea typeface="+mn-ea"/>
                          <a:cs typeface="+mn-cs"/>
                        </a:rPr>
                        <a:t>NO</a:t>
                      </a:r>
                      <a:r>
                        <a:rPr lang="en-US" sz="1200" kern="1200" baseline="-25000" noProof="0" dirty="0">
                          <a:solidFill>
                            <a:schemeClr val="dk1"/>
                          </a:solidFill>
                          <a:effectLst/>
                          <a:latin typeface="+mn-lt"/>
                          <a:ea typeface="+mn-ea"/>
                          <a:cs typeface="+mn-cs"/>
                        </a:rPr>
                        <a:t>2 </a:t>
                      </a:r>
                      <a:r>
                        <a:rPr lang="en-US" sz="1200" noProof="0" dirty="0">
                          <a:effectLst/>
                          <a:latin typeface="+mn-lt"/>
                        </a:rPr>
                        <a:t> concentrations pre-intervention vs post-intervention period in comparison to the control group </a:t>
                      </a:r>
                    </a:p>
                  </a:txBody>
                  <a:tcPr/>
                </a:tc>
                <a:extLst>
                  <a:ext uri="{0D108BD9-81ED-4DB2-BD59-A6C34878D82A}">
                    <a16:rowId xmlns:a16="http://schemas.microsoft.com/office/drawing/2014/main" val="719025935"/>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Pollution monitor</a:t>
                      </a:r>
                    </a:p>
                  </a:txBody>
                  <a:tcPr/>
                </a:tc>
                <a:extLst>
                  <a:ext uri="{0D108BD9-81ED-4DB2-BD59-A6C34878D82A}">
                    <a16:rowId xmlns:a16="http://schemas.microsoft.com/office/drawing/2014/main" val="818664770"/>
                  </a:ext>
                </a:extLst>
              </a:tr>
              <a:tr h="496168">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month</a:t>
                      </a:r>
                    </a:p>
                  </a:txBody>
                  <a:tcPr/>
                </a:tc>
                <a:extLst>
                  <a:ext uri="{0D108BD9-81ED-4DB2-BD59-A6C34878D82A}">
                    <a16:rowId xmlns:a16="http://schemas.microsoft.com/office/drawing/2014/main" val="3360547597"/>
                  </a:ext>
                </a:extLst>
              </a:tr>
              <a:tr h="496168">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dk1"/>
                          </a:solidFill>
                          <a:effectLst/>
                          <a:latin typeface="+mn-lt"/>
                          <a:ea typeface="+mn-ea"/>
                          <a:cs typeface="+mn-cs"/>
                        </a:rPr>
                        <a:t>vector of weather conditions (temperature, precipitation, sunlight duration, snowfall, wind, and cloud cover) as well as monitor-specific time trends </a:t>
                      </a:r>
                    </a:p>
                  </a:txBody>
                  <a:tcPr/>
                </a:tc>
                <a:extLst>
                  <a:ext uri="{0D108BD9-81ED-4DB2-BD59-A6C34878D82A}">
                    <a16:rowId xmlns:a16="http://schemas.microsoft.com/office/drawing/2014/main" val="4258506609"/>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θ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dk1"/>
                          </a:solidFill>
                          <a:effectLst/>
                          <a:latin typeface="+mn-lt"/>
                          <a:ea typeface="+mn-ea"/>
                          <a:cs typeface="+mn-cs"/>
                        </a:rPr>
                        <a:t>monitor fixed effects (</a:t>
                      </a:r>
                      <a:r>
                        <a:rPr lang="en-US" sz="1200" kern="1200" noProof="0" dirty="0" err="1">
                          <a:solidFill>
                            <a:schemeClr val="dk1"/>
                          </a:solidFill>
                          <a:effectLst/>
                          <a:latin typeface="+mn-lt"/>
                          <a:ea typeface="+mn-ea"/>
                          <a:cs typeface="+mn-cs"/>
                        </a:rPr>
                        <a:t>c_code</a:t>
                      </a:r>
                      <a:r>
                        <a:rPr lang="en-US" sz="1200" kern="1200" noProof="0" dirty="0">
                          <a:solidFill>
                            <a:schemeClr val="dk1"/>
                          </a:solidFill>
                          <a:effectLst/>
                          <a:latin typeface="+mn-lt"/>
                          <a:ea typeface="+mn-ea"/>
                          <a:cs typeface="+mn-cs"/>
                        </a:rPr>
                        <a:t>) that account for time-invariant factors relevant to pollution level (e.g., location) </a:t>
                      </a:r>
                    </a:p>
                  </a:txBody>
                  <a:tcPr/>
                </a:tc>
                <a:extLst>
                  <a:ext uri="{0D108BD9-81ED-4DB2-BD59-A6C34878D82A}">
                    <a16:rowId xmlns:a16="http://schemas.microsoft.com/office/drawing/2014/main" val="4014570549"/>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γ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a:solidFill>
                            <a:schemeClr val="dk1"/>
                          </a:solidFill>
                          <a:effectLst/>
                          <a:latin typeface="+mn-lt"/>
                          <a:ea typeface="+mn-ea"/>
                          <a:cs typeface="+mn-cs"/>
                        </a:rPr>
                        <a:t>extracted month-of-year fixed effect to control for any national-level monthly changes </a:t>
                      </a:r>
                    </a:p>
                  </a:txBody>
                  <a:tcPr/>
                </a:tc>
                <a:extLst>
                  <a:ext uri="{0D108BD9-81ED-4DB2-BD59-A6C34878D82A}">
                    <a16:rowId xmlns:a16="http://schemas.microsoft.com/office/drawing/2014/main" val="418076970"/>
                  </a:ext>
                </a:extLst>
              </a:tr>
              <a:tr h="297701">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ε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noProof="0" dirty="0">
                          <a:solidFill>
                            <a:schemeClr val="dk1"/>
                          </a:solidFill>
                          <a:effectLst/>
                          <a:latin typeface="+mn-lt"/>
                          <a:ea typeface="+mn-ea"/>
                          <a:cs typeface="+mn-cs"/>
                        </a:rPr>
                        <a:t>error term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745058195"/>
                  </a:ext>
                </a:extLst>
              </a:tr>
            </a:tbl>
          </a:graphicData>
        </a:graphic>
      </p:graphicFrame>
    </p:spTree>
    <p:extLst>
      <p:ext uri="{BB962C8B-B14F-4D97-AF65-F5344CB8AC3E}">
        <p14:creationId xmlns:p14="http://schemas.microsoft.com/office/powerpoint/2010/main" val="283253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15ABCF-6C10-F893-EB5C-FCA3CDBB221C}"/>
              </a:ext>
            </a:extLst>
          </p:cNvPr>
          <p:cNvSpPr>
            <a:spLocks noGrp="1"/>
          </p:cNvSpPr>
          <p:nvPr>
            <p:ph type="ctrTitle"/>
          </p:nvPr>
        </p:nvSpPr>
        <p:spPr/>
        <p:txBody>
          <a:bodyPr/>
          <a:lstStyle/>
          <a:p>
            <a:endParaRPr lang="de-US"/>
          </a:p>
        </p:txBody>
      </p:sp>
      <p:sp>
        <p:nvSpPr>
          <p:cNvPr id="3" name="Untertitel 2">
            <a:extLst>
              <a:ext uri="{FF2B5EF4-FFF2-40B4-BE49-F238E27FC236}">
                <a16:creationId xmlns:a16="http://schemas.microsoft.com/office/drawing/2014/main" id="{F3679E29-C4C6-BE62-5D09-83F441E8858A}"/>
              </a:ext>
            </a:extLst>
          </p:cNvPr>
          <p:cNvSpPr>
            <a:spLocks noGrp="1"/>
          </p:cNvSpPr>
          <p:nvPr>
            <p:ph type="subTitle" idx="1"/>
          </p:nvPr>
        </p:nvSpPr>
        <p:spPr/>
        <p:txBody>
          <a:bodyPr/>
          <a:lstStyle/>
          <a:p>
            <a:endParaRPr lang="de-US"/>
          </a:p>
        </p:txBody>
      </p:sp>
      <p:sp>
        <p:nvSpPr>
          <p:cNvPr id="4" name="Rechteck 3">
            <a:extLst>
              <a:ext uri="{FF2B5EF4-FFF2-40B4-BE49-F238E27FC236}">
                <a16:creationId xmlns:a16="http://schemas.microsoft.com/office/drawing/2014/main" id="{0B801D36-CDFA-57C2-1427-9C06FEB1FFD2}"/>
              </a:ext>
            </a:extLst>
          </p:cNvPr>
          <p:cNvSpPr/>
          <p:nvPr/>
        </p:nvSpPr>
        <p:spPr>
          <a:xfrm>
            <a:off x="-76200" y="-71437"/>
            <a:ext cx="12344400" cy="715150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8" name="Textfeld 7">
            <a:extLst>
              <a:ext uri="{FF2B5EF4-FFF2-40B4-BE49-F238E27FC236}">
                <a16:creationId xmlns:a16="http://schemas.microsoft.com/office/drawing/2014/main" id="{D62AB09D-4366-63E2-4953-9422C0894B90}"/>
              </a:ext>
            </a:extLst>
          </p:cNvPr>
          <p:cNvSpPr txBox="1"/>
          <p:nvPr/>
        </p:nvSpPr>
        <p:spPr>
          <a:xfrm>
            <a:off x="265684" y="245328"/>
            <a:ext cx="6172200" cy="830997"/>
          </a:xfrm>
          <a:prstGeom prst="rect">
            <a:avLst/>
          </a:prstGeom>
          <a:noFill/>
        </p:spPr>
        <p:txBody>
          <a:bodyPr wrap="square">
            <a:spAutoFit/>
          </a:bodyPr>
          <a:lstStyle/>
          <a:p>
            <a:r>
              <a:rPr lang="de-US" sz="4800" b="1">
                <a:solidFill>
                  <a:srgbClr val="3B4A52"/>
                </a:solidFill>
                <a:latin typeface="Barlow" pitchFamily="2" charset="77"/>
              </a:rPr>
              <a:t>Descriptive Statistics</a:t>
            </a:r>
            <a:endParaRPr lang="de-US">
              <a:latin typeface="Barlow" pitchFamily="2" charset="77"/>
            </a:endParaRPr>
          </a:p>
        </p:txBody>
      </p:sp>
      <p:sp>
        <p:nvSpPr>
          <p:cNvPr id="10" name="Rechteck 9">
            <a:extLst>
              <a:ext uri="{FF2B5EF4-FFF2-40B4-BE49-F238E27FC236}">
                <a16:creationId xmlns:a16="http://schemas.microsoft.com/office/drawing/2014/main" id="{3028CB8C-2691-67F9-160B-6752CDD83418}"/>
              </a:ext>
            </a:extLst>
          </p:cNvPr>
          <p:cNvSpPr/>
          <p:nvPr/>
        </p:nvSpPr>
        <p:spPr>
          <a:xfrm>
            <a:off x="1864724" y="1820683"/>
            <a:ext cx="11510553" cy="5259386"/>
          </a:xfrm>
          <a:prstGeom prst="rect">
            <a:avLst/>
          </a:prstGeom>
          <a:solidFill>
            <a:srgbClr val="6D7E85">
              <a:tint val="66000"/>
              <a:satMod val="1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US" sz="4000" b="1">
              <a:solidFill>
                <a:srgbClr val="3B4A52"/>
              </a:solidFill>
              <a:latin typeface="Barlow" pitchFamily="2" charset="77"/>
            </a:endParaRPr>
          </a:p>
        </p:txBody>
      </p:sp>
      <p:sp>
        <p:nvSpPr>
          <p:cNvPr id="7" name="Textfeld 6">
            <a:extLst>
              <a:ext uri="{FF2B5EF4-FFF2-40B4-BE49-F238E27FC236}">
                <a16:creationId xmlns:a16="http://schemas.microsoft.com/office/drawing/2014/main" id="{636E6538-CE43-DA17-656D-797F740113F6}"/>
              </a:ext>
            </a:extLst>
          </p:cNvPr>
          <p:cNvSpPr txBox="1"/>
          <p:nvPr/>
        </p:nvSpPr>
        <p:spPr>
          <a:xfrm>
            <a:off x="2623187" y="2270125"/>
            <a:ext cx="9303129" cy="1200329"/>
          </a:xfrm>
          <a:prstGeom prst="rect">
            <a:avLst/>
          </a:prstGeom>
          <a:noFill/>
        </p:spPr>
        <p:txBody>
          <a:bodyPr wrap="square">
            <a:spAutoFit/>
          </a:bodyPr>
          <a:lstStyle/>
          <a:p>
            <a:pPr marL="342900" indent="-342900">
              <a:buFont typeface="+mj-lt"/>
              <a:buAutoNum type="arabicPeriod"/>
            </a:pPr>
            <a:r>
              <a:rPr lang="en-US" dirty="0"/>
              <a:t>Convert the absolute number of months into a date format</a:t>
            </a:r>
          </a:p>
          <a:p>
            <a:pPr marL="342900" indent="-342900">
              <a:buFont typeface="+mj-lt"/>
              <a:buAutoNum type="arabicPeriod"/>
            </a:pPr>
            <a:r>
              <a:rPr lang="en-US" dirty="0"/>
              <a:t>Get the actual values for the the provided log of the monthly and hourly ambient concentration of NO2 </a:t>
            </a:r>
          </a:p>
          <a:p>
            <a:pPr marL="342900" indent="-342900">
              <a:buFont typeface="+mj-lt"/>
              <a:buAutoNum type="arabicPeriod"/>
            </a:pPr>
            <a:r>
              <a:rPr lang="en-US" dirty="0"/>
              <a:t>Extract the month and year of the dates for a later fixed-effects feature</a:t>
            </a:r>
          </a:p>
        </p:txBody>
      </p:sp>
      <p:sp>
        <p:nvSpPr>
          <p:cNvPr id="11" name="Textfeld 10">
            <a:extLst>
              <a:ext uri="{FF2B5EF4-FFF2-40B4-BE49-F238E27FC236}">
                <a16:creationId xmlns:a16="http://schemas.microsoft.com/office/drawing/2014/main" id="{1F4914DB-BEF2-0A7B-1C56-B7735FD30A1E}"/>
              </a:ext>
            </a:extLst>
          </p:cNvPr>
          <p:cNvSpPr txBox="1"/>
          <p:nvPr/>
        </p:nvSpPr>
        <p:spPr>
          <a:xfrm>
            <a:off x="-76200" y="6818459"/>
            <a:ext cx="2262188" cy="261610"/>
          </a:xfrm>
          <a:prstGeom prst="rect">
            <a:avLst/>
          </a:prstGeom>
          <a:noFill/>
        </p:spPr>
        <p:txBody>
          <a:bodyPr wrap="square">
            <a:spAutoFit/>
          </a:bodyPr>
          <a:lstStyle/>
          <a:p>
            <a:r>
              <a:rPr lang="de-DE" sz="1100">
                <a:solidFill>
                  <a:srgbClr val="3B4A52"/>
                </a:solidFill>
                <a:latin typeface="Barlow" pitchFamily="2" charset="77"/>
              </a:rPr>
              <a:t>Natural Experiments </a:t>
            </a:r>
            <a:r>
              <a:rPr lang="de-DE" sz="1100" err="1">
                <a:solidFill>
                  <a:srgbClr val="3B4A52"/>
                </a:solidFill>
                <a:latin typeface="Barlow" pitchFamily="2" charset="77"/>
              </a:rPr>
              <a:t>Using</a:t>
            </a:r>
            <a:r>
              <a:rPr lang="de-DE" sz="1100">
                <a:solidFill>
                  <a:srgbClr val="3B4A52"/>
                </a:solidFill>
                <a:latin typeface="Barlow" pitchFamily="2" charset="77"/>
              </a:rPr>
              <a:t> R </a:t>
            </a:r>
            <a:endParaRPr lang="de-US" sz="400">
              <a:latin typeface="Barlow" pitchFamily="2" charset="77"/>
            </a:endParaRPr>
          </a:p>
        </p:txBody>
      </p:sp>
      <p:sp>
        <p:nvSpPr>
          <p:cNvPr id="5" name="Textfeld 4">
            <a:extLst>
              <a:ext uri="{FF2B5EF4-FFF2-40B4-BE49-F238E27FC236}">
                <a16:creationId xmlns:a16="http://schemas.microsoft.com/office/drawing/2014/main" id="{6683B304-9A48-6B75-0AD7-073062067868}"/>
              </a:ext>
            </a:extLst>
          </p:cNvPr>
          <p:cNvSpPr txBox="1"/>
          <p:nvPr/>
        </p:nvSpPr>
        <p:spPr>
          <a:xfrm>
            <a:off x="265684" y="906790"/>
            <a:ext cx="4736622" cy="400110"/>
          </a:xfrm>
          <a:prstGeom prst="rect">
            <a:avLst/>
          </a:prstGeom>
          <a:noFill/>
        </p:spPr>
        <p:txBody>
          <a:bodyPr wrap="square">
            <a:spAutoFit/>
          </a:bodyPr>
          <a:lstStyle/>
          <a:p>
            <a:r>
              <a:rPr lang="en-US" sz="2000" b="1" dirty="0">
                <a:solidFill>
                  <a:srgbClr val="3B4A52"/>
                </a:solidFill>
              </a:rPr>
              <a:t>Pre-Processing</a:t>
            </a:r>
          </a:p>
        </p:txBody>
      </p:sp>
      <p:sp>
        <p:nvSpPr>
          <p:cNvPr id="12" name="Textfeld 11">
            <a:extLst>
              <a:ext uri="{FF2B5EF4-FFF2-40B4-BE49-F238E27FC236}">
                <a16:creationId xmlns:a16="http://schemas.microsoft.com/office/drawing/2014/main" id="{874CE51F-FA16-DE6B-4007-94CDC44E763C}"/>
              </a:ext>
            </a:extLst>
          </p:cNvPr>
          <p:cNvSpPr txBox="1"/>
          <p:nvPr/>
        </p:nvSpPr>
        <p:spPr>
          <a:xfrm>
            <a:off x="14133740" y="2355543"/>
            <a:ext cx="9364661" cy="2492990"/>
          </a:xfrm>
          <a:prstGeom prst="rect">
            <a:avLst/>
          </a:prstGeom>
          <a:noFill/>
        </p:spPr>
        <p:txBody>
          <a:bodyPr wrap="square">
            <a:spAutoFit/>
          </a:bodyPr>
          <a:lstStyle/>
          <a:p>
            <a:r>
              <a:rPr lang="de-DE" sz="1200" b="0" noProof="1">
                <a:solidFill>
                  <a:srgbClr val="333333"/>
                </a:solidFill>
                <a:effectLst/>
                <a:latin typeface="Menlo" panose="020B0609030804020204" pitchFamily="49" charset="0"/>
              </a:rPr>
              <a:t>df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read</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csv</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data/nishitateno_burke_2020.csv</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sep</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first_date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a:t>
            </a:r>
            <a:r>
              <a:rPr lang="de-DE" sz="1200" b="0" noProof="1">
                <a:solidFill>
                  <a:srgbClr val="4B69C6"/>
                </a:solidFill>
                <a:effectLst/>
                <a:latin typeface="Menlo" panose="020B0609030804020204" pitchFamily="49" charset="0"/>
              </a:rPr>
              <a:t>as</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Date</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1981-01-01</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last_date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a:t>
            </a:r>
            <a:r>
              <a:rPr lang="de-DE" sz="1200" b="0" noProof="1">
                <a:solidFill>
                  <a:srgbClr val="4B69C6"/>
                </a:solidFill>
                <a:effectLst/>
                <a:latin typeface="Menlo" panose="020B0609030804020204" pitchFamily="49" charset="0"/>
              </a:rPr>
              <a:t>as</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Date</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2015-12-01</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dates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data</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frame</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7A3E9D"/>
                </a:solidFill>
                <a:effectLst/>
                <a:latin typeface="Menlo" panose="020B0609030804020204" pitchFamily="49" charset="0"/>
              </a:rPr>
              <a:t>y_date</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seq</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first_date</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last_date</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by</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month</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7A3E9D"/>
                </a:solidFill>
                <a:effectLst/>
                <a:latin typeface="Menlo" panose="020B0609030804020204" pitchFamily="49" charset="0"/>
              </a:rPr>
              <a:t>y_month</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seq</a:t>
            </a:r>
            <a:r>
              <a:rPr lang="de-DE" sz="1200" b="0" noProof="1">
                <a:solidFill>
                  <a:srgbClr val="777777"/>
                </a:solidFill>
                <a:effectLst/>
                <a:latin typeface="Menlo" panose="020B0609030804020204" pitchFamily="49" charset="0"/>
              </a:rPr>
              <a:t>(</a:t>
            </a:r>
            <a:r>
              <a:rPr lang="de-DE" sz="1200" b="0" noProof="1">
                <a:solidFill>
                  <a:srgbClr val="9C5D27"/>
                </a:solidFill>
                <a:effectLst/>
                <a:latin typeface="Menlo" panose="020B0609030804020204" pitchFamily="49" charset="0"/>
              </a:rPr>
              <a:t>252</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9C5D27"/>
                </a:solidFill>
                <a:effectLst/>
                <a:latin typeface="Menlo" panose="020B0609030804020204" pitchFamily="49" charset="0"/>
              </a:rPr>
              <a:t>671</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by</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9C5D27"/>
                </a:solidFill>
                <a:effectLst/>
                <a:latin typeface="Menlo" panose="020B0609030804020204" pitchFamily="49" charset="0"/>
              </a:rPr>
              <a:t>1</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df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merge</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dates</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df</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A3E9D"/>
                </a:solidFill>
                <a:effectLst/>
                <a:latin typeface="Menlo" panose="020B0609030804020204" pitchFamily="49" charset="0"/>
              </a:rPr>
              <a:t>by</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777777"/>
                </a:solidFill>
                <a:effectLst/>
                <a:latin typeface="Menlo" panose="020B0609030804020204" pitchFamily="49" charset="0"/>
              </a:rPr>
              <a:t>"</a:t>
            </a:r>
            <a:r>
              <a:rPr lang="de-DE" sz="1200" b="0" noProof="1">
                <a:solidFill>
                  <a:srgbClr val="448C27"/>
                </a:solidFill>
                <a:effectLst/>
                <a:latin typeface="Menlo" panose="020B0609030804020204" pitchFamily="49" charset="0"/>
              </a:rPr>
              <a:t>y_month</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1" noProof="1">
                <a:solidFill>
                  <a:srgbClr val="AA3731"/>
                </a:solidFill>
                <a:effectLst/>
                <a:latin typeface="Menlo" panose="020B0609030804020204" pitchFamily="49" charset="0"/>
              </a:rPr>
              <a:t>all</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x </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noProof="1">
                <a:solidFill>
                  <a:srgbClr val="9C5D27"/>
                </a:solidFill>
                <a:effectLst/>
                <a:latin typeface="Menlo" panose="020B0609030804020204" pitchFamily="49" charset="0"/>
              </a:rPr>
              <a:t>TRUE</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 </a:t>
            </a:r>
            <a:r>
              <a:rPr lang="de-DE" sz="1200" b="0" i="1" noProof="1">
                <a:solidFill>
                  <a:srgbClr val="AAAAAA"/>
                </a:solidFill>
                <a:effectLst/>
                <a:latin typeface="Menlo" panose="020B0609030804020204" pitchFamily="49" charset="0"/>
              </a:rPr>
              <a:t># get the actual value from the log of lnaverage_ndd df$average_ndd &lt;- exp(df$lnaverage_ndd) %&gt;% round(2) # get the actual value from the log of lnhmax_ndd df$max_ndd &lt;- exp(df$lnhmax_ndd) %&gt;% round(2)</a:t>
            </a:r>
            <a:endParaRPr lang="de-DE" sz="1200" b="0" noProof="1">
              <a:solidFill>
                <a:srgbClr val="333333"/>
              </a:solidFill>
              <a:effectLst/>
              <a:latin typeface="Menlo" panose="020B0609030804020204" pitchFamily="49" charset="0"/>
            </a:endParaRPr>
          </a:p>
          <a:p>
            <a:r>
              <a:rPr lang="de-DE" sz="1200" b="0" i="1" noProof="1">
                <a:solidFill>
                  <a:srgbClr val="AAAAAA"/>
                </a:solidFill>
                <a:effectLst/>
                <a:latin typeface="Menlo" panose="020B0609030804020204" pitchFamily="49" charset="0"/>
              </a:rPr>
              <a:t># add month and year column variables for fixed effects</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df</a:t>
            </a:r>
            <a:r>
              <a:rPr lang="de-DE" sz="1200" b="0" noProof="1">
                <a:solidFill>
                  <a:srgbClr val="660000"/>
                </a:solidFill>
                <a:effectLst/>
                <a:latin typeface="Menlo" panose="020B0609030804020204" pitchFamily="49" charset="0"/>
              </a:rPr>
              <a:t>$</a:t>
            </a:r>
            <a:r>
              <a:rPr lang="de-DE" sz="1200" b="0" noProof="1">
                <a:solidFill>
                  <a:srgbClr val="333333"/>
                </a:solidFill>
                <a:effectLst/>
                <a:latin typeface="Menlo" panose="020B0609030804020204" pitchFamily="49" charset="0"/>
              </a:rPr>
              <a:t>month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month</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df</a:t>
            </a:r>
            <a:r>
              <a:rPr lang="de-DE" sz="1200" b="0" noProof="1">
                <a:solidFill>
                  <a:srgbClr val="660000"/>
                </a:solidFill>
                <a:effectLst/>
                <a:latin typeface="Menlo" panose="020B0609030804020204" pitchFamily="49" charset="0"/>
              </a:rPr>
              <a:t>$</a:t>
            </a:r>
            <a:r>
              <a:rPr lang="de-DE" sz="1200" b="0" noProof="1">
                <a:solidFill>
                  <a:srgbClr val="333333"/>
                </a:solidFill>
                <a:effectLst/>
                <a:latin typeface="Menlo" panose="020B0609030804020204" pitchFamily="49" charset="0"/>
              </a:rPr>
              <a:t>y_date</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a:p>
            <a:r>
              <a:rPr lang="de-DE" sz="1200" b="0" noProof="1">
                <a:solidFill>
                  <a:srgbClr val="333333"/>
                </a:solidFill>
                <a:effectLst/>
                <a:latin typeface="Menlo" panose="020B0609030804020204" pitchFamily="49" charset="0"/>
              </a:rPr>
              <a:t>df</a:t>
            </a:r>
            <a:r>
              <a:rPr lang="de-DE" sz="1200" b="0" noProof="1">
                <a:solidFill>
                  <a:srgbClr val="660000"/>
                </a:solidFill>
                <a:effectLst/>
                <a:latin typeface="Menlo" panose="020B0609030804020204" pitchFamily="49" charset="0"/>
              </a:rPr>
              <a:t>$</a:t>
            </a:r>
            <a:r>
              <a:rPr lang="de-DE" sz="1200" b="0" noProof="1">
                <a:solidFill>
                  <a:srgbClr val="333333"/>
                </a:solidFill>
                <a:effectLst/>
                <a:latin typeface="Menlo" panose="020B0609030804020204" pitchFamily="49" charset="0"/>
              </a:rPr>
              <a:t>year </a:t>
            </a:r>
            <a:r>
              <a:rPr lang="de-DE" sz="1200" b="0" noProof="1">
                <a:solidFill>
                  <a:srgbClr val="777777"/>
                </a:solidFill>
                <a:effectLst/>
                <a:latin typeface="Menlo" panose="020B0609030804020204" pitchFamily="49" charset="0"/>
              </a:rPr>
              <a:t>&lt;-</a:t>
            </a:r>
            <a:r>
              <a:rPr lang="de-DE" sz="1200" b="0" noProof="1">
                <a:solidFill>
                  <a:srgbClr val="333333"/>
                </a:solidFill>
                <a:effectLst/>
                <a:latin typeface="Menlo" panose="020B0609030804020204" pitchFamily="49" charset="0"/>
              </a:rPr>
              <a:t> year</a:t>
            </a:r>
            <a:r>
              <a:rPr lang="de-DE" sz="1200" b="0" noProof="1">
                <a:solidFill>
                  <a:srgbClr val="777777"/>
                </a:solidFill>
                <a:effectLst/>
                <a:latin typeface="Menlo" panose="020B0609030804020204" pitchFamily="49" charset="0"/>
              </a:rPr>
              <a:t>(</a:t>
            </a:r>
            <a:r>
              <a:rPr lang="de-DE" sz="1200" b="0" noProof="1">
                <a:solidFill>
                  <a:srgbClr val="333333"/>
                </a:solidFill>
                <a:effectLst/>
                <a:latin typeface="Menlo" panose="020B0609030804020204" pitchFamily="49" charset="0"/>
              </a:rPr>
              <a:t>df</a:t>
            </a:r>
            <a:r>
              <a:rPr lang="de-DE" sz="1200" b="0" noProof="1">
                <a:solidFill>
                  <a:srgbClr val="660000"/>
                </a:solidFill>
                <a:effectLst/>
                <a:latin typeface="Menlo" panose="020B0609030804020204" pitchFamily="49" charset="0"/>
              </a:rPr>
              <a:t>$</a:t>
            </a:r>
            <a:r>
              <a:rPr lang="de-DE" sz="1200" b="0" noProof="1">
                <a:solidFill>
                  <a:srgbClr val="333333"/>
                </a:solidFill>
                <a:effectLst/>
                <a:latin typeface="Menlo" panose="020B0609030804020204" pitchFamily="49" charset="0"/>
              </a:rPr>
              <a:t>y_date</a:t>
            </a:r>
            <a:r>
              <a:rPr lang="de-DE" sz="1200" b="0" noProof="1">
                <a:solidFill>
                  <a:srgbClr val="777777"/>
                </a:solidFill>
                <a:effectLst/>
                <a:latin typeface="Menlo" panose="020B0609030804020204" pitchFamily="49" charset="0"/>
              </a:rPr>
              <a:t>)</a:t>
            </a:r>
            <a:endParaRPr lang="de-DE" sz="1200" b="0" noProof="1">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53295327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1588</Words>
  <Application>Microsoft Macintosh PowerPoint</Application>
  <PresentationFormat>Breitbild</PresentationFormat>
  <Paragraphs>189</Paragraphs>
  <Slides>14</Slides>
  <Notes>7</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14</vt:i4>
      </vt:variant>
    </vt:vector>
  </HeadingPairs>
  <TitlesOfParts>
    <vt:vector size="23" baseType="lpstr">
      <vt:lpstr>Arial</vt:lpstr>
      <vt:lpstr>Barlow</vt:lpstr>
      <vt:lpstr>Calibri</vt:lpstr>
      <vt:lpstr>Calibri Light</vt:lpstr>
      <vt:lpstr>LMRoman12</vt:lpstr>
      <vt:lpstr>Menlo</vt:lpstr>
      <vt:lpstr>Open Sans</vt:lpstr>
      <vt:lpstr>TimesLTStd</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Michelle Koch</dc:creator>
  <cp:lastModifiedBy>Michelle Koch</cp:lastModifiedBy>
  <cp:revision>31</cp:revision>
  <cp:lastPrinted>2023-02-28T09:05:39Z</cp:lastPrinted>
  <dcterms:created xsi:type="dcterms:W3CDTF">2023-02-27T13:54:26Z</dcterms:created>
  <dcterms:modified xsi:type="dcterms:W3CDTF">2023-02-28T13:11:32Z</dcterms:modified>
</cp:coreProperties>
</file>