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79" r:id="rId4"/>
    <p:sldId id="271" r:id="rId5"/>
    <p:sldId id="269" r:id="rId6"/>
    <p:sldId id="276" r:id="rId7"/>
    <p:sldId id="273" r:id="rId8"/>
    <p:sldId id="280" r:id="rId9"/>
    <p:sldId id="281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712" autoAdjust="0"/>
  </p:normalViewPr>
  <p:slideViewPr>
    <p:cSldViewPr>
      <p:cViewPr>
        <p:scale>
          <a:sx n="78" d="100"/>
          <a:sy n="78" d="100"/>
        </p:scale>
        <p:origin x="1224" y="26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1/9/18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1/9/18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757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1/9/18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ata.consumerfinance.gov/dataset/Consumer-Complaints/s6ew-h6mp" TargetMode="External"/><Relationship Id="rId3" Type="http://schemas.openxmlformats.org/officeDocument/2006/relationships/hyperlink" Target="https://www.census.gov/data/datasets/2016/demo/popest/state-tota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accent5">
                <a:lumMod val="50000"/>
              </a:schemeClr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12" y="1828800"/>
            <a:ext cx="11733213" cy="1752600"/>
          </a:xfrm>
          <a:solidFill>
            <a:schemeClr val="accent1">
              <a:alpha val="33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</a:rPr>
              <a:t>U.S. Consumer Complaints about Bank Account or Service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343400"/>
            <a:ext cx="5029200" cy="91440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tx2"/>
                </a:solidFill>
              </a:rPr>
              <a:t>Yeon</a:t>
            </a:r>
            <a:r>
              <a:rPr lang="en-US" sz="2500" b="1" dirty="0">
                <a:solidFill>
                  <a:schemeClr val="tx2"/>
                </a:solidFill>
              </a:rPr>
              <a:t> </a:t>
            </a:r>
            <a:r>
              <a:rPr lang="en-US" sz="2500" b="1" dirty="0" smtClean="0">
                <a:solidFill>
                  <a:schemeClr val="tx2"/>
                </a:solidFill>
              </a:rPr>
              <a:t>Kyung(Joanne), Chung</a:t>
            </a:r>
            <a:endParaRPr lang="en-US" sz="2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31812" y="1219200"/>
            <a:ext cx="11514151" cy="499016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Number </a:t>
            </a:r>
            <a:r>
              <a:rPr lang="en-US" b="1" dirty="0"/>
              <a:t>of consumer complaints by </a:t>
            </a:r>
            <a:r>
              <a:rPr lang="en-US" b="1" dirty="0" smtClean="0"/>
              <a:t>states</a:t>
            </a:r>
            <a:endParaRPr lang="en-US" b="1" dirty="0"/>
          </a:p>
          <a:p>
            <a:pPr lvl="2"/>
            <a:r>
              <a:rPr lang="en-US" sz="2000" b="1" dirty="0"/>
              <a:t>CA was the highest complaints over the last 5 years.</a:t>
            </a:r>
          </a:p>
          <a:p>
            <a:pPr lvl="2"/>
            <a:r>
              <a:rPr lang="en-US" sz="2000" b="1" dirty="0"/>
              <a:t>Top 7 states: </a:t>
            </a:r>
            <a:r>
              <a:rPr lang="mr-IN" sz="2000" b="1" dirty="0"/>
              <a:t>'CA', 'FL', 'NY', 'TX', 'NJ', 'PA', 'IL’</a:t>
            </a:r>
            <a:endParaRPr lang="en-US" sz="2000" b="1" dirty="0"/>
          </a:p>
          <a:p>
            <a:pPr lvl="1"/>
            <a:r>
              <a:rPr lang="en-US" b="1" dirty="0"/>
              <a:t>Compare by year</a:t>
            </a:r>
          </a:p>
          <a:p>
            <a:pPr lvl="2"/>
            <a:r>
              <a:rPr lang="en-US" sz="2000" b="1" dirty="0"/>
              <a:t>In 2016, ‘CA’ and ‘IL’  were high increased # of complaints and ‘NJ’ was the lowest.</a:t>
            </a:r>
          </a:p>
          <a:p>
            <a:pPr lvl="2"/>
            <a:r>
              <a:rPr lang="en-US" sz="2000" b="1" dirty="0"/>
              <a:t>Need to study why CA has fast growing and not NJ.</a:t>
            </a:r>
          </a:p>
          <a:p>
            <a:pPr lvl="1"/>
            <a:r>
              <a:rPr lang="en-US" b="1" dirty="0"/>
              <a:t>Consumer Complaint Issues</a:t>
            </a:r>
          </a:p>
          <a:p>
            <a:pPr lvl="2"/>
            <a:r>
              <a:rPr lang="en-US" sz="2000" b="1" dirty="0"/>
              <a:t>“Account opening, closing, or management” was the biggest issue in all top 7 states.</a:t>
            </a:r>
          </a:p>
          <a:p>
            <a:pPr lvl="2"/>
            <a:r>
              <a:rPr lang="en-US" sz="2000" b="1" dirty="0"/>
              <a:t>Need to review the bank account opening / closing procedure.</a:t>
            </a:r>
          </a:p>
          <a:p>
            <a:pPr lvl="1"/>
            <a:r>
              <a:rPr lang="en-US" b="1" dirty="0"/>
              <a:t>Top 5 highest number of complaints companies in CA</a:t>
            </a:r>
          </a:p>
          <a:p>
            <a:pPr lvl="2"/>
            <a:r>
              <a:rPr lang="en-US" sz="2000" b="1" dirty="0"/>
              <a:t>Citibank was highly increased # of complaint over the year and U.S Bancorp was the lowest.</a:t>
            </a:r>
          </a:p>
          <a:p>
            <a:pPr lvl="2"/>
            <a:r>
              <a:rPr lang="en-US" sz="2000" b="1" dirty="0"/>
              <a:t>Citi bank will continue to have a high number of consumer complaints and should investigate the reasons.</a:t>
            </a:r>
          </a:p>
          <a:p>
            <a:pPr lvl="1"/>
            <a:r>
              <a:rPr lang="en-US" b="1" dirty="0"/>
              <a:t>Submitted via</a:t>
            </a:r>
          </a:p>
          <a:p>
            <a:pPr lvl="2"/>
            <a:r>
              <a:rPr lang="en-US" sz="2000" b="1" dirty="0"/>
              <a:t>Submitted via web has grown fast over the last 3 years. More growth is expected.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39127"/>
            <a:ext cx="12192000" cy="627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Patterns, Predictions and Conclusion 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67905" y="1518839"/>
            <a:ext cx="10789107" cy="484809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 smtClean="0">
                <a:ea typeface="Times New Roman" charset="0"/>
                <a:cs typeface="Times New Roman" charset="0"/>
              </a:rPr>
              <a:t>Purpose</a:t>
            </a:r>
          </a:p>
          <a:p>
            <a:pPr lvl="1"/>
            <a:r>
              <a:rPr lang="en-US" b="1" dirty="0" smtClean="0">
                <a:ea typeface="Times New Roman" charset="0"/>
                <a:cs typeface="Times New Roman" charset="0"/>
              </a:rPr>
              <a:t>Analyze consumer complaints about bank account or service over the last 5 years and then find ways to reduce complaints or improve banking service in US.</a:t>
            </a:r>
          </a:p>
          <a:p>
            <a:pPr lvl="1"/>
            <a:endParaRPr lang="en-US" b="1" dirty="0" smtClean="0"/>
          </a:p>
          <a:p>
            <a:r>
              <a:rPr lang="en-US" sz="2500" b="1" dirty="0" smtClean="0">
                <a:ea typeface="Times New Roman" charset="0"/>
                <a:cs typeface="Times New Roman" charset="0"/>
              </a:rPr>
              <a:t>Data Source</a:t>
            </a:r>
          </a:p>
          <a:p>
            <a:pPr lvl="1"/>
            <a:r>
              <a:rPr lang="en-US" b="1" i="1" dirty="0" smtClean="0">
                <a:ea typeface="Times New Roman" charset="0"/>
                <a:cs typeface="Times New Roman" charset="0"/>
              </a:rPr>
              <a:t>Consumer Financial Protection Bureau(CFPB) website</a:t>
            </a:r>
          </a:p>
          <a:p>
            <a:pPr lvl="2"/>
            <a:r>
              <a:rPr lang="en-US" sz="2000" b="1" u="sng" dirty="0" smtClean="0">
                <a:ea typeface="Times New Roman" charset="0"/>
                <a:cs typeface="Times New Roman" charset="0"/>
                <a:hlinkClick r:id="rId2"/>
              </a:rPr>
              <a:t>https://data.consumerfinance.gov/dataset/Consumer-Complaints/s6ew-h6mp</a:t>
            </a:r>
            <a:endParaRPr lang="en-US" sz="2000" b="1" dirty="0" smtClean="0">
              <a:ea typeface="Times New Roman" charset="0"/>
              <a:cs typeface="Times New Roman" charset="0"/>
            </a:endParaRPr>
          </a:p>
          <a:p>
            <a:pPr lvl="2"/>
            <a:r>
              <a:rPr lang="en-US" sz="2000" b="1" dirty="0" smtClean="0">
                <a:ea typeface="Times New Roman" charset="0"/>
                <a:cs typeface="Times New Roman" charset="0"/>
              </a:rPr>
              <a:t>Period: between 2012 and 2016</a:t>
            </a:r>
          </a:p>
          <a:p>
            <a:pPr lvl="2"/>
            <a:r>
              <a:rPr lang="en-US" sz="2000" b="1" dirty="0" smtClean="0">
                <a:ea typeface="Times New Roman" charset="0"/>
                <a:cs typeface="Times New Roman" charset="0"/>
              </a:rPr>
              <a:t>Location: United State</a:t>
            </a:r>
          </a:p>
          <a:p>
            <a:pPr lvl="1"/>
            <a:r>
              <a:rPr lang="en-US" b="1" i="1" dirty="0" smtClean="0">
                <a:ea typeface="Times New Roman" charset="0"/>
                <a:cs typeface="Times New Roman" charset="0"/>
              </a:rPr>
              <a:t>United State Census Bureau website</a:t>
            </a:r>
          </a:p>
          <a:p>
            <a:pPr lvl="2"/>
            <a:r>
              <a:rPr lang="en-US" sz="2000" b="1" u="sng" dirty="0" smtClean="0">
                <a:ea typeface="Times New Roman" charset="0"/>
                <a:cs typeface="Times New Roman" charset="0"/>
                <a:hlinkClick r:id="rId3"/>
              </a:rPr>
              <a:t>https://www.census.gov/data/datasets/2016/demo/popest/state-total.html</a:t>
            </a:r>
            <a:endParaRPr lang="en-US" sz="2000" b="1" dirty="0" smtClean="0">
              <a:ea typeface="Times New Roman" charset="0"/>
              <a:cs typeface="Times New Roman" charset="0"/>
            </a:endParaRPr>
          </a:p>
          <a:p>
            <a:pPr lvl="2"/>
            <a:r>
              <a:rPr lang="en-US" sz="2000" b="1" dirty="0" smtClean="0">
                <a:ea typeface="Times New Roman" charset="0"/>
                <a:cs typeface="Times New Roman" charset="0"/>
              </a:rPr>
              <a:t>Population by State </a:t>
            </a:r>
          </a:p>
          <a:p>
            <a:pPr lvl="2"/>
            <a:r>
              <a:rPr lang="en-US" sz="2000" b="1" dirty="0" smtClean="0">
                <a:ea typeface="Times New Roman" charset="0"/>
                <a:cs typeface="Times New Roman" charset="0"/>
              </a:rPr>
              <a:t>nst-est2016-popchg2010_2016.csv</a:t>
            </a:r>
            <a:endParaRPr lang="en-US" sz="2000" b="1" dirty="0">
              <a:ea typeface="Times New Roman" charset="0"/>
              <a:cs typeface="Times New Roman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38912"/>
            <a:ext cx="12192000" cy="627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Data </a:t>
            </a:r>
            <a:r>
              <a:rPr lang="en-US" sz="3400" b="1" dirty="0">
                <a:solidFill>
                  <a:schemeClr val="bg1"/>
                </a:solidFill>
              </a:rPr>
              <a:t>Background </a:t>
            </a:r>
            <a:r>
              <a:rPr lang="en-US" sz="3400" b="1" dirty="0" smtClean="0">
                <a:solidFill>
                  <a:schemeClr val="bg1"/>
                </a:solidFill>
              </a:rPr>
              <a:t>and Purpose  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10705" y="1518839"/>
            <a:ext cx="10789107" cy="484809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smtClean="0">
                <a:ea typeface="Times New Roman" charset="0"/>
                <a:cs typeface="Times New Roman" charset="0"/>
              </a:rPr>
              <a:t>The Number of Data</a:t>
            </a:r>
          </a:p>
          <a:p>
            <a:pPr lvl="1"/>
            <a:r>
              <a:rPr lang="en-US" b="1" dirty="0" smtClean="0"/>
              <a:t>Total number: about 900,000</a:t>
            </a:r>
          </a:p>
          <a:p>
            <a:pPr lvl="1"/>
            <a:r>
              <a:rPr lang="en-US" b="1" dirty="0" smtClean="0"/>
              <a:t>Related “Bank Account or Service”: about 87,000</a:t>
            </a:r>
          </a:p>
          <a:p>
            <a:r>
              <a:rPr lang="en-US" sz="2600" b="1" dirty="0" smtClean="0">
                <a:ea typeface="Times New Roman" charset="0"/>
                <a:cs typeface="Times New Roman" charset="0"/>
              </a:rPr>
              <a:t>Check Data Quality</a:t>
            </a:r>
          </a:p>
          <a:p>
            <a:pPr lvl="1"/>
            <a:r>
              <a:rPr lang="en-US" b="1" dirty="0" smtClean="0"/>
              <a:t>Completeness </a:t>
            </a:r>
            <a:r>
              <a:rPr lang="mr-IN" sz="1800" b="1" dirty="0" smtClean="0"/>
              <a:t>–</a:t>
            </a:r>
            <a:r>
              <a:rPr lang="en-US" sz="1800" b="1" dirty="0"/>
              <a:t> </a:t>
            </a:r>
            <a:r>
              <a:rPr lang="en-US" sz="1800" b="1" dirty="0" smtClean="0"/>
              <a:t>Date, U.S state, product, company and complaint issue</a:t>
            </a:r>
          </a:p>
          <a:p>
            <a:pPr lvl="1"/>
            <a:r>
              <a:rPr lang="en-US" b="1" dirty="0" smtClean="0"/>
              <a:t>Uniqueness </a:t>
            </a:r>
            <a:r>
              <a:rPr lang="mr-IN" sz="1800" b="1" dirty="0" smtClean="0"/>
              <a:t>–</a:t>
            </a:r>
            <a:r>
              <a:rPr lang="en-US" sz="1800" b="1" dirty="0" smtClean="0"/>
              <a:t> Compliant ID</a:t>
            </a:r>
          </a:p>
          <a:p>
            <a:pPr lvl="1"/>
            <a:r>
              <a:rPr lang="en-US" b="1" dirty="0" smtClean="0"/>
              <a:t>Validity </a:t>
            </a:r>
            <a:r>
              <a:rPr lang="mr-IN" sz="1800" b="1" dirty="0" smtClean="0"/>
              <a:t>–</a:t>
            </a:r>
            <a:r>
              <a:rPr lang="en-US" sz="1800" b="1" dirty="0" smtClean="0"/>
              <a:t> Missing value, unformatted value</a:t>
            </a:r>
          </a:p>
          <a:p>
            <a:pPr lvl="1"/>
            <a:r>
              <a:rPr lang="en-US" b="1" dirty="0" smtClean="0"/>
              <a:t>Accuracy </a:t>
            </a:r>
            <a:r>
              <a:rPr lang="mr-IN" sz="1800" b="1" dirty="0"/>
              <a:t>–</a:t>
            </a:r>
            <a:r>
              <a:rPr lang="en-US" sz="1800" b="1" dirty="0"/>
              <a:t> </a:t>
            </a:r>
            <a:r>
              <a:rPr lang="en-US" sz="1800" b="1" dirty="0" smtClean="0"/>
              <a:t>Product and Company</a:t>
            </a:r>
            <a:r>
              <a:rPr lang="en-US" sz="1900" b="1" dirty="0" smtClean="0"/>
              <a:t> </a:t>
            </a:r>
          </a:p>
          <a:p>
            <a:pPr lvl="1"/>
            <a:r>
              <a:rPr lang="en-US" b="1" dirty="0" smtClean="0"/>
              <a:t>Consistency </a:t>
            </a:r>
            <a:r>
              <a:rPr lang="mr-IN" sz="1800" b="1" dirty="0" smtClean="0"/>
              <a:t>–</a:t>
            </a:r>
            <a:r>
              <a:rPr lang="en-US" sz="1800" b="1" dirty="0" smtClean="0"/>
              <a:t> U.S states</a:t>
            </a:r>
            <a:r>
              <a:rPr lang="en-US" sz="1800" b="1" dirty="0"/>
              <a:t> </a:t>
            </a:r>
            <a:r>
              <a:rPr lang="en-US" sz="1800" b="1" dirty="0" smtClean="0"/>
              <a:t>	ex: California, CA</a:t>
            </a:r>
          </a:p>
          <a:p>
            <a:r>
              <a:rPr lang="en-US" sz="2600" b="1" dirty="0" smtClean="0">
                <a:ea typeface="Times New Roman" charset="0"/>
                <a:cs typeface="Times New Roman" charset="0"/>
              </a:rPr>
              <a:t>One Sample </a:t>
            </a:r>
            <a:endParaRPr lang="en-US" sz="2600" b="1" dirty="0">
              <a:ea typeface="Times New Roman" charset="0"/>
              <a:cs typeface="Times New Roman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38912"/>
            <a:ext cx="12192000" cy="627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>
                <a:solidFill>
                  <a:schemeClr val="bg1"/>
                </a:solidFill>
              </a:rPr>
              <a:t>Data </a:t>
            </a:r>
            <a:r>
              <a:rPr lang="en-US" sz="3400" b="1" dirty="0" smtClean="0">
                <a:solidFill>
                  <a:schemeClr val="bg1"/>
                </a:solidFill>
              </a:rPr>
              <a:t>Understanding Overview</a:t>
            </a:r>
            <a:endParaRPr lang="en-US" sz="3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21" y="3847383"/>
            <a:ext cx="5554434" cy="297179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970212" y="5334000"/>
            <a:ext cx="3581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08012" y="1486832"/>
            <a:ext cx="10842652" cy="49901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smtClean="0"/>
              <a:t>The “Bank Account or Service” consumer complaints </a:t>
            </a:r>
          </a:p>
          <a:p>
            <a:pPr lvl="1"/>
            <a:r>
              <a:rPr lang="en-US" sz="1800" b="1" dirty="0" smtClean="0"/>
              <a:t>Find top 7 states</a:t>
            </a:r>
          </a:p>
          <a:p>
            <a:pPr lvl="1"/>
            <a:r>
              <a:rPr lang="en-US" sz="1800" b="1" dirty="0" smtClean="0"/>
              <a:t>Collect between 2012 and 2016</a:t>
            </a:r>
          </a:p>
          <a:p>
            <a:r>
              <a:rPr lang="en-US" sz="2600" b="1" dirty="0" smtClean="0"/>
              <a:t>Compare the number of complaints by year.</a:t>
            </a:r>
          </a:p>
          <a:p>
            <a:r>
              <a:rPr lang="en-US" sz="2600" b="1" dirty="0" smtClean="0"/>
              <a:t>Compare the data with U.S states’ population.</a:t>
            </a:r>
          </a:p>
          <a:p>
            <a:r>
              <a:rPr lang="en-US" sz="2600" b="1" dirty="0" smtClean="0"/>
              <a:t>Check the complaint issues by states and find the patterns.</a:t>
            </a:r>
          </a:p>
          <a:p>
            <a:r>
              <a:rPr lang="en-US" sz="2600" b="1" dirty="0" smtClean="0"/>
              <a:t>Find top 5 number of complaints companies in CA, check the pattern and do forecast.</a:t>
            </a:r>
          </a:p>
          <a:p>
            <a:r>
              <a:rPr lang="en-US" sz="2600" b="1" dirty="0" smtClean="0"/>
              <a:t>Check the trends of “submitted via” and predict.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39127"/>
            <a:ext cx="12192000" cy="627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smtClean="0">
                <a:solidFill>
                  <a:schemeClr val="bg1"/>
                </a:solidFill>
              </a:rPr>
              <a:t>Data Analysis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1588" y="1524000"/>
            <a:ext cx="5113916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/>
            <a:r>
              <a:rPr lang="en-US" sz="2200" b="1" dirty="0" smtClean="0"/>
              <a:t>Check the data quality and extract year</a:t>
            </a:r>
          </a:p>
          <a:p>
            <a:pPr marL="514350" lvl="1"/>
            <a:r>
              <a:rPr lang="en-US" sz="2200" b="1" dirty="0" smtClean="0"/>
              <a:t>Find the top 7 States</a:t>
            </a:r>
          </a:p>
          <a:p>
            <a:pPr marL="514350" lvl="1"/>
            <a:r>
              <a:rPr lang="en-US" sz="2200" b="1" dirty="0" smtClean="0"/>
              <a:t>Collect between 2012 and 2016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3200400"/>
            <a:ext cx="5166360" cy="2852928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5164773" y="1146785"/>
            <a:ext cx="7025640" cy="5711215"/>
            <a:chOff x="5164773" y="1146785"/>
            <a:chExt cx="7025640" cy="5711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773" y="1146785"/>
              <a:ext cx="7025640" cy="5711215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256" y="1371600"/>
              <a:ext cx="713232" cy="1076576"/>
            </a:xfrm>
            <a:prstGeom prst="rect">
              <a:avLst/>
            </a:prstGeom>
          </p:spPr>
        </p:pic>
      </p:grpSp>
      <p:sp>
        <p:nvSpPr>
          <p:cNvPr id="11" name="Title 1"/>
          <p:cNvSpPr txBox="1">
            <a:spLocks/>
          </p:cNvSpPr>
          <p:nvPr/>
        </p:nvSpPr>
        <p:spPr>
          <a:xfrm>
            <a:off x="-1588" y="420624"/>
            <a:ext cx="12192000" cy="627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The Number of Complaints by </a:t>
            </a:r>
            <a:r>
              <a:rPr lang="en-US" sz="3600" b="1" dirty="0" smtClean="0">
                <a:solidFill>
                  <a:schemeClr val="bg1"/>
                </a:solidFill>
              </a:rPr>
              <a:t>Year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439127"/>
            <a:ext cx="12192000" cy="627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The Complaint Data with </a:t>
            </a:r>
            <a:r>
              <a:rPr lang="en-US" sz="3600" b="1" dirty="0" smtClean="0">
                <a:solidFill>
                  <a:schemeClr val="bg1"/>
                </a:solidFill>
              </a:rPr>
              <a:t>U.S. States’ Population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33758" y="1131382"/>
            <a:ext cx="10018713" cy="73128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b="1" dirty="0" smtClean="0"/>
          </a:p>
          <a:p>
            <a:pPr marL="0" indent="0">
              <a:buFont typeface="Arial" pitchFamily="34" charset="0"/>
              <a:buNone/>
            </a:pPr>
            <a:endParaRPr lang="en-US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4054550" y="1513354"/>
            <a:ext cx="8137450" cy="4876800"/>
            <a:chOff x="4113212" y="1703854"/>
            <a:chExt cx="7620000" cy="45445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212" y="1703854"/>
              <a:ext cx="7620000" cy="45445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008" y="1984248"/>
              <a:ext cx="528593" cy="1479694"/>
            </a:xfrm>
            <a:prstGeom prst="rect">
              <a:avLst/>
            </a:prstGeom>
          </p:spPr>
        </p:pic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-28802" y="2222869"/>
            <a:ext cx="4245430" cy="32004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2300" b="1" dirty="0" smtClean="0"/>
              <a:t>Calculate the percent</a:t>
            </a:r>
          </a:p>
          <a:p>
            <a:pPr marL="742950" lvl="2"/>
            <a:r>
              <a:rPr lang="en-US" sz="2300" b="1" dirty="0" smtClean="0"/>
              <a:t>Number of complaints</a:t>
            </a:r>
          </a:p>
          <a:p>
            <a:pPr marL="742950" lvl="2"/>
            <a:r>
              <a:rPr lang="en-US" sz="2300" b="1" dirty="0" smtClean="0"/>
              <a:t>Number of population</a:t>
            </a:r>
          </a:p>
          <a:p>
            <a:pPr marL="742950" lvl="2"/>
            <a:r>
              <a:rPr lang="en-US" sz="2300" b="1" dirty="0" smtClean="0"/>
              <a:t>By Year </a:t>
            </a:r>
          </a:p>
          <a:p>
            <a:pPr marL="742950" lvl="2"/>
            <a:endParaRPr lang="en-US" sz="2300" b="1" dirty="0"/>
          </a:p>
          <a:p>
            <a:pPr marL="285750"/>
            <a:r>
              <a:rPr lang="en-US" sz="2300" b="1" dirty="0" smtClean="0"/>
              <a:t>NJ is the highest percent and TX is the lowest percent.</a:t>
            </a:r>
          </a:p>
        </p:txBody>
      </p:sp>
    </p:spTree>
    <p:extLst>
      <p:ext uri="{BB962C8B-B14F-4D97-AF65-F5344CB8AC3E}">
        <p14:creationId xmlns:p14="http://schemas.microsoft.com/office/powerpoint/2010/main" val="19707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-139020" y="1385334"/>
            <a:ext cx="5202463" cy="1575779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2" indent="0">
              <a:buNone/>
            </a:pPr>
            <a:r>
              <a:rPr lang="en-US" sz="2600" b="1" dirty="0" smtClean="0"/>
              <a:t>“Account Opening, Closing and Management” is the biggest issue in all top 7 states.</a:t>
            </a:r>
          </a:p>
          <a:p>
            <a:pPr marL="514350" lvl="2" indent="0">
              <a:buNone/>
            </a:pPr>
            <a:endParaRPr lang="en-US" sz="2600" b="1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588" y="438911"/>
            <a:ext cx="12192000" cy="63093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The Complaint Issues by State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19255" y="3048000"/>
            <a:ext cx="4744188" cy="3619828"/>
            <a:chOff x="354066" y="2550911"/>
            <a:chExt cx="4560776" cy="33043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687" y="4876800"/>
              <a:ext cx="3416300" cy="97845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66" y="2550911"/>
              <a:ext cx="4560776" cy="23264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91" y="2550911"/>
              <a:ext cx="3478212" cy="255531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11" y="1295400"/>
            <a:ext cx="6866516" cy="502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562959"/>
            <a:ext cx="3222140" cy="11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0183" y="2128157"/>
            <a:ext cx="4274231" cy="366848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2600" b="1" dirty="0" smtClean="0"/>
              <a:t>Bank of America had the highest number of complaints.</a:t>
            </a:r>
          </a:p>
          <a:p>
            <a:pPr marL="285750"/>
            <a:r>
              <a:rPr lang="en-US" sz="2600" b="1" dirty="0" smtClean="0"/>
              <a:t>Citi bank had </a:t>
            </a:r>
            <a:r>
              <a:rPr lang="en-US" sz="2600" b="1" dirty="0" smtClean="0"/>
              <a:t>the </a:t>
            </a:r>
            <a:r>
              <a:rPr lang="en-US" sz="2600" b="1" dirty="0" smtClean="0"/>
              <a:t>highest increasing rate of the number of complaints between 2015 and 2016. Need to research more information about it.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183" y="472147"/>
            <a:ext cx="12192000" cy="627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Top 5 number of complaints companies in CA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3712" y="1513360"/>
            <a:ext cx="7923213" cy="5355526"/>
            <a:chOff x="455612" y="1895100"/>
            <a:chExt cx="10476063" cy="49629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2" y="1895100"/>
              <a:ext cx="10476063" cy="49629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6727" y="2152542"/>
              <a:ext cx="1053885" cy="1124058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/>
          <p:nvPr/>
        </p:nvCxnSpPr>
        <p:spPr>
          <a:xfrm>
            <a:off x="6932612" y="3962400"/>
            <a:ext cx="0" cy="1524000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" y="2057400"/>
            <a:ext cx="5027612" cy="31242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endParaRPr lang="en-US" b="1" dirty="0" smtClean="0"/>
          </a:p>
          <a:p>
            <a:pPr marL="285750"/>
            <a:r>
              <a:rPr lang="en-US" b="1" dirty="0" smtClean="0"/>
              <a:t>Submitted methods are important to collect data in the future.</a:t>
            </a:r>
            <a:endParaRPr lang="en-US" b="1" dirty="0"/>
          </a:p>
          <a:p>
            <a:pPr marL="285750"/>
            <a:r>
              <a:rPr lang="en-US" b="1" dirty="0" smtClean="0"/>
              <a:t>Submitted via Web is the fastest growing method after 2014. More maintenance is needed.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588" y="344424"/>
            <a:ext cx="12192000" cy="627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The Trend of “submitted via”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162098" y="1447800"/>
            <a:ext cx="7026727" cy="4876800"/>
            <a:chOff x="642031" y="1898543"/>
            <a:chExt cx="10984979" cy="495945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31" y="1898543"/>
              <a:ext cx="10984979" cy="4959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5480" y="4764024"/>
              <a:ext cx="1556719" cy="1576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tf02804879</Template>
  <TotalTime>1258</TotalTime>
  <Words>542</Words>
  <Application>Microsoft Macintosh PowerPoint</Application>
  <PresentationFormat>Custom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Mangal</vt:lpstr>
      <vt:lpstr>Times New Roman</vt:lpstr>
      <vt:lpstr>Arial</vt:lpstr>
      <vt:lpstr>Continental North America 16x9</vt:lpstr>
      <vt:lpstr>U.S. Consumer Complaints about Bank Account or Service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Joanne Chung</dc:creator>
  <cp:lastModifiedBy>Joanne Chung</cp:lastModifiedBy>
  <cp:revision>33</cp:revision>
  <cp:lastPrinted>2018-01-09T18:56:10Z</cp:lastPrinted>
  <dcterms:created xsi:type="dcterms:W3CDTF">2018-01-08T03:55:00Z</dcterms:created>
  <dcterms:modified xsi:type="dcterms:W3CDTF">2018-01-09T20:11:23Z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