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59"/>
  </p:normalViewPr>
  <p:slideViewPr>
    <p:cSldViewPr snapToGrid="0" snapToObjects="1">
      <p:cViewPr varScale="1">
        <p:scale>
          <a:sx n="83" d="100"/>
          <a:sy n="83" d="100"/>
        </p:scale>
        <p:origin x="86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E7106-094B-8B4A-9435-3C92EAA1BE38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7474-704D-7745-9EFC-9F827AE4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3986-4116-2043-8315-2E10CA3F3F6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1FAEA-501D-2040-BC4F-68E1476D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6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1FAEA-501D-2040-BC4F-68E1476DED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1FAEA-501D-2040-BC4F-68E1476DED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1FAEA-501D-2040-BC4F-68E1476DED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5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5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61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0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99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2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6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1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1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2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4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4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9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onsumerfinance.gov/dataset/Consumer-Complaints/s6ew-h6mp" TargetMode="External"/><Relationship Id="rId4" Type="http://schemas.openxmlformats.org/officeDocument/2006/relationships/hyperlink" Target="https://www.census.gov/data/datasets/2016/demo/popest/state-tota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412" y="108488"/>
            <a:ext cx="8676222" cy="30376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U.S. </a:t>
            </a:r>
            <a:r>
              <a:rPr lang="en-US" sz="4400" dirty="0">
                <a:effectLst/>
              </a:rPr>
              <a:t>Consumer Complaints </a:t>
            </a:r>
            <a:r>
              <a:rPr lang="en-US" sz="4400" dirty="0" smtClean="0"/>
              <a:t>about </a:t>
            </a:r>
            <a:r>
              <a:rPr lang="en-US" sz="4400" dirty="0" smtClean="0">
                <a:effectLst/>
              </a:rPr>
              <a:t>Bank Account </a:t>
            </a:r>
            <a:r>
              <a:rPr lang="en-US" sz="4400" dirty="0">
                <a:effectLst/>
              </a:rPr>
              <a:t>or Service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8919" y="4587498"/>
            <a:ext cx="8676222" cy="583768"/>
          </a:xfrm>
        </p:spPr>
        <p:txBody>
          <a:bodyPr/>
          <a:lstStyle/>
          <a:p>
            <a:r>
              <a:rPr lang="en-US" dirty="0" err="1" smtClean="0"/>
              <a:t>Yeon</a:t>
            </a:r>
            <a:r>
              <a:rPr lang="en-US" dirty="0" smtClean="0"/>
              <a:t> Kyung, Chung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8126"/>
            <a:ext cx="9905998" cy="1327688"/>
          </a:xfrm>
        </p:spPr>
        <p:txBody>
          <a:bodyPr/>
          <a:lstStyle/>
          <a:p>
            <a:r>
              <a:rPr lang="en-US" dirty="0" smtClean="0"/>
              <a:t>Purpose and Data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94" y="1518839"/>
            <a:ext cx="9905998" cy="478897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effectLst/>
              </a:rPr>
              <a:t>Purpose</a:t>
            </a:r>
          </a:p>
          <a:p>
            <a:pPr lvl="1"/>
            <a:r>
              <a:rPr lang="en-US" dirty="0" smtClean="0"/>
              <a:t>Analyze c</a:t>
            </a:r>
            <a:r>
              <a:rPr lang="en-US" dirty="0" smtClean="0">
                <a:effectLst/>
              </a:rPr>
              <a:t>onsumer </a:t>
            </a:r>
            <a:r>
              <a:rPr lang="en-US" dirty="0"/>
              <a:t>c</a:t>
            </a:r>
            <a:r>
              <a:rPr lang="en-US" dirty="0" smtClean="0">
                <a:effectLst/>
              </a:rPr>
              <a:t>omplaints about bank </a:t>
            </a:r>
            <a:r>
              <a:rPr lang="en-US" dirty="0">
                <a:effectLst/>
              </a:rPr>
              <a:t>account or service </a:t>
            </a:r>
            <a:r>
              <a:rPr lang="en-US" dirty="0" smtClean="0"/>
              <a:t>over the </a:t>
            </a:r>
            <a:r>
              <a:rPr lang="en-US" dirty="0" smtClean="0">
                <a:effectLst/>
              </a:rPr>
              <a:t>last </a:t>
            </a:r>
            <a:r>
              <a:rPr lang="en-US" dirty="0">
                <a:effectLst/>
              </a:rPr>
              <a:t>5 years and then </a:t>
            </a:r>
            <a:r>
              <a:rPr lang="en-US" dirty="0" smtClean="0">
                <a:effectLst/>
              </a:rPr>
              <a:t>find ways to reduce complaints or improve </a:t>
            </a:r>
            <a:r>
              <a:rPr lang="en-US" dirty="0">
                <a:effectLst/>
              </a:rPr>
              <a:t>banking service in US</a:t>
            </a:r>
            <a:r>
              <a:rPr lang="en-US" dirty="0" smtClean="0">
                <a:effectLst/>
              </a:rPr>
              <a:t>.</a:t>
            </a:r>
          </a:p>
          <a:p>
            <a:pPr lvl="1"/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Data Source:</a:t>
            </a:r>
          </a:p>
          <a:p>
            <a:pPr lvl="1"/>
            <a:r>
              <a:rPr lang="en-US" dirty="0">
                <a:effectLst/>
              </a:rPr>
              <a:t>Consumer Financial Protection Bureau(CFPB) website</a:t>
            </a:r>
          </a:p>
          <a:p>
            <a:pPr lvl="2"/>
            <a:r>
              <a:rPr lang="en-US" u="sng" dirty="0">
                <a:effectLst/>
                <a:hlinkClick r:id="rId3"/>
              </a:rPr>
              <a:t>https://data.consumerfinance.gov/dataset/Consumer-Complaints/s6ew-h6mp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Period: between 2012 and 2016</a:t>
            </a:r>
          </a:p>
          <a:p>
            <a:pPr lvl="2"/>
            <a:r>
              <a:rPr lang="en-US" dirty="0">
                <a:effectLst/>
              </a:rPr>
              <a:t>Location: </a:t>
            </a:r>
            <a:r>
              <a:rPr lang="en-US" dirty="0" smtClean="0">
                <a:effectLst/>
              </a:rPr>
              <a:t>United State</a:t>
            </a:r>
            <a:endParaRPr lang="en-US" dirty="0">
              <a:effectLst/>
            </a:endParaRPr>
          </a:p>
          <a:p>
            <a:pPr lvl="1"/>
            <a:r>
              <a:rPr lang="en-US" dirty="0"/>
              <a:t>United State Census Bureau website</a:t>
            </a:r>
          </a:p>
          <a:p>
            <a:pPr lvl="2"/>
            <a:r>
              <a:rPr lang="en-US" u="sng" dirty="0" smtClean="0">
                <a:effectLst/>
                <a:hlinkClick r:id="rId4"/>
              </a:rPr>
              <a:t>https</a:t>
            </a:r>
            <a:r>
              <a:rPr lang="en-US" u="sng" dirty="0">
                <a:effectLst/>
                <a:hlinkClick r:id="rId4"/>
              </a:rPr>
              <a:t>://www.census.gov/data/datasets/2016/demo/popest/state-total.html</a:t>
            </a:r>
            <a:endParaRPr lang="en-US" dirty="0">
              <a:effectLst/>
            </a:endParaRPr>
          </a:p>
          <a:p>
            <a:pPr lvl="2"/>
            <a:r>
              <a:rPr lang="en-US" dirty="0"/>
              <a:t>Population by State </a:t>
            </a:r>
          </a:p>
          <a:p>
            <a:pPr lvl="2"/>
            <a:r>
              <a:rPr lang="en-US" dirty="0" smtClean="0">
                <a:effectLst/>
              </a:rPr>
              <a:t>nst-est2016-popchg2010_2016.csv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03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5981"/>
            <a:ext cx="10018713" cy="1146874"/>
          </a:xfrm>
        </p:spPr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758" y="1131381"/>
            <a:ext cx="10018713" cy="5253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“Bank </a:t>
            </a:r>
            <a:r>
              <a:rPr lang="en-US" dirty="0" smtClean="0"/>
              <a:t>Account </a:t>
            </a:r>
            <a:r>
              <a:rPr lang="en-US" dirty="0"/>
              <a:t>or service” consumer complaints </a:t>
            </a:r>
          </a:p>
          <a:p>
            <a:pPr lvl="1"/>
            <a:r>
              <a:rPr lang="en-US" dirty="0" smtClean="0"/>
              <a:t>Find top </a:t>
            </a:r>
            <a:r>
              <a:rPr lang="en-US" dirty="0"/>
              <a:t>7 states</a:t>
            </a:r>
          </a:p>
          <a:p>
            <a:pPr lvl="1"/>
            <a:r>
              <a:rPr lang="en-US" dirty="0" smtClean="0"/>
              <a:t>Collect between 2012 and 2016</a:t>
            </a:r>
            <a:endParaRPr lang="en-US" dirty="0"/>
          </a:p>
          <a:p>
            <a:r>
              <a:rPr lang="en-US" dirty="0"/>
              <a:t>Compare the number </a:t>
            </a:r>
            <a:r>
              <a:rPr lang="en-US" dirty="0" smtClean="0"/>
              <a:t>of </a:t>
            </a:r>
            <a:r>
              <a:rPr lang="en-US" dirty="0"/>
              <a:t>complaints by </a:t>
            </a:r>
            <a:r>
              <a:rPr lang="en-US" dirty="0" smtClean="0"/>
              <a:t>year.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Compare the data with U.S state’s </a:t>
            </a:r>
            <a:r>
              <a:rPr lang="en-US" dirty="0" smtClean="0"/>
              <a:t>population.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Check </a:t>
            </a:r>
            <a:r>
              <a:rPr lang="en-US" dirty="0" smtClean="0"/>
              <a:t>the complaint issues by state and find the pattern.</a:t>
            </a:r>
          </a:p>
          <a:p>
            <a:endParaRPr lang="en-US" dirty="0"/>
          </a:p>
          <a:p>
            <a:r>
              <a:rPr lang="en-US" dirty="0" smtClean="0"/>
              <a:t>Find Top 5 number of complaints companies in CA, check the pattern and  forecast.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smtClean="0"/>
              <a:t>Check the trend of “submitted via” and predict.</a:t>
            </a:r>
          </a:p>
        </p:txBody>
      </p:sp>
    </p:spTree>
    <p:extLst>
      <p:ext uri="{BB962C8B-B14F-4D97-AF65-F5344CB8AC3E}">
        <p14:creationId xmlns:p14="http://schemas.microsoft.com/office/powerpoint/2010/main" val="12259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81" y="154980"/>
            <a:ext cx="12021519" cy="898903"/>
          </a:xfrm>
        </p:spPr>
        <p:txBody>
          <a:bodyPr>
            <a:normAutofit/>
          </a:bodyPr>
          <a:lstStyle/>
          <a:p>
            <a:r>
              <a:rPr lang="en-US" dirty="0"/>
              <a:t>Patterns, Predictions and 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261" y="960895"/>
            <a:ext cx="8899308" cy="561038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# of consumer complaints by State</a:t>
            </a:r>
          </a:p>
          <a:p>
            <a:pPr lvl="2"/>
            <a:r>
              <a:rPr lang="en-US" sz="1500" dirty="0" smtClean="0"/>
              <a:t>CA was the highest complaints over the last 5 years.</a:t>
            </a:r>
          </a:p>
          <a:p>
            <a:pPr lvl="2"/>
            <a:r>
              <a:rPr lang="en-US" sz="1500" dirty="0" smtClean="0"/>
              <a:t>Top 7 states: </a:t>
            </a:r>
            <a:r>
              <a:rPr lang="mr-IN" sz="1500" dirty="0" smtClean="0"/>
              <a:t>'CA</a:t>
            </a:r>
            <a:r>
              <a:rPr lang="mr-IN" sz="1500" dirty="0"/>
              <a:t>', 'FL', 'NY', 'TX', 'NJ', 'PA', </a:t>
            </a:r>
            <a:r>
              <a:rPr lang="mr-IN" sz="1500" dirty="0" smtClean="0"/>
              <a:t>'IL’</a:t>
            </a:r>
            <a:endParaRPr lang="en-US" sz="1500" dirty="0" smtClean="0"/>
          </a:p>
          <a:p>
            <a:pPr lvl="1"/>
            <a:r>
              <a:rPr lang="en-US" dirty="0" smtClean="0"/>
              <a:t>Compare by year</a:t>
            </a:r>
          </a:p>
          <a:p>
            <a:pPr lvl="2"/>
            <a:r>
              <a:rPr lang="en-US" sz="1500" dirty="0" smtClean="0"/>
              <a:t>In 2016, ‘CA’ and ‘IL’  were high increased # of complaints and ‘NJ’ was the lowest.</a:t>
            </a:r>
          </a:p>
          <a:p>
            <a:pPr lvl="2"/>
            <a:r>
              <a:rPr lang="en-US" sz="1500" dirty="0" smtClean="0"/>
              <a:t>Need to study why CA has fast growing and not NJ.</a:t>
            </a:r>
          </a:p>
          <a:p>
            <a:pPr lvl="1"/>
            <a:r>
              <a:rPr lang="en-US" dirty="0" smtClean="0"/>
              <a:t>Consumer Complaint Issues</a:t>
            </a:r>
          </a:p>
          <a:p>
            <a:pPr lvl="2"/>
            <a:r>
              <a:rPr lang="en-US" sz="1500" dirty="0"/>
              <a:t>“Account opening, closing, or </a:t>
            </a:r>
            <a:r>
              <a:rPr lang="en-US" sz="1500" dirty="0" smtClean="0"/>
              <a:t>management” was the biggest issue in all top 7 states.</a:t>
            </a:r>
          </a:p>
          <a:p>
            <a:pPr lvl="2"/>
            <a:r>
              <a:rPr lang="en-US" sz="1500" dirty="0" smtClean="0"/>
              <a:t>Need to review the bank account opening / closing procedure.</a:t>
            </a:r>
          </a:p>
          <a:p>
            <a:pPr lvl="1"/>
            <a:r>
              <a:rPr lang="en-US" dirty="0" smtClean="0"/>
              <a:t>Top </a:t>
            </a:r>
            <a:r>
              <a:rPr lang="en-US" dirty="0"/>
              <a:t>5 highest number of complaints </a:t>
            </a:r>
            <a:r>
              <a:rPr lang="en-US" dirty="0" smtClean="0"/>
              <a:t>companies in CA</a:t>
            </a:r>
          </a:p>
          <a:p>
            <a:pPr lvl="2"/>
            <a:r>
              <a:rPr lang="en-US" sz="1500" dirty="0" smtClean="0"/>
              <a:t>Citibank was highly increased # of complaint over the year and U.S Bancorp was the lowest.</a:t>
            </a:r>
          </a:p>
          <a:p>
            <a:pPr lvl="2"/>
            <a:r>
              <a:rPr lang="en-US" sz="1600" dirty="0"/>
              <a:t>Citi bank will continue to have a high number of consumer complaints and should investigate the reasons.</a:t>
            </a:r>
          </a:p>
          <a:p>
            <a:pPr lvl="1"/>
            <a:r>
              <a:rPr lang="en-US" dirty="0" smtClean="0"/>
              <a:t>Submitted via</a:t>
            </a:r>
          </a:p>
          <a:p>
            <a:pPr lvl="2"/>
            <a:r>
              <a:rPr lang="en-US" sz="1500" dirty="0" smtClean="0"/>
              <a:t>Submitted via web has grown fast over the last 3 years</a:t>
            </a:r>
            <a:r>
              <a:rPr lang="en-US" sz="1500" dirty="0"/>
              <a:t>. More growth is expected</a:t>
            </a:r>
            <a:r>
              <a:rPr lang="en-US" sz="1500" dirty="0" smtClean="0"/>
              <a:t>.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33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3254</TotalTime>
  <Words>330</Words>
  <Application>Microsoft Macintosh PowerPoint</Application>
  <PresentationFormat>Widescreen</PresentationFormat>
  <Paragraphs>46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Corbel</vt:lpstr>
      <vt:lpstr>Mangal</vt:lpstr>
      <vt:lpstr>Arial</vt:lpstr>
      <vt:lpstr>Parallax</vt:lpstr>
      <vt:lpstr>U.S. Consumer Complaints about Bank Account or Service </vt:lpstr>
      <vt:lpstr>Purpose and Data Background</vt:lpstr>
      <vt:lpstr>Questions</vt:lpstr>
      <vt:lpstr>Patterns, Predictions and 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 U.S. Consumer Complaints for Bank Account or Service </dc:title>
  <dc:creator>Joanne Chung</dc:creator>
  <cp:lastModifiedBy>Joanne Chung</cp:lastModifiedBy>
  <cp:revision>42</cp:revision>
  <cp:lastPrinted>2017-12-09T17:00:19Z</cp:lastPrinted>
  <dcterms:created xsi:type="dcterms:W3CDTF">2017-12-06T16:29:55Z</dcterms:created>
  <dcterms:modified xsi:type="dcterms:W3CDTF">2017-12-12T18:08:36Z</dcterms:modified>
</cp:coreProperties>
</file>