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anda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ndara-bold.fntdata"/><Relationship Id="rId16" Type="http://schemas.openxmlformats.org/officeDocument/2006/relationships/font" Target="fonts/Canda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Italic.fntdata"/><Relationship Id="rId6" Type="http://schemas.openxmlformats.org/officeDocument/2006/relationships/slide" Target="slides/slide1.xml"/><Relationship Id="rId18" Type="http://schemas.openxmlformats.org/officeDocument/2006/relationships/font" Target="fonts/Canda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Jessica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Jessica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Yeon Kyung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Yeon Kyung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hi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Yeon Kyung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Jessica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2" name="Shape 1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rpubs.com/yeonjoannechung/34141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38997" l="0" r="0" t="-38998"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0" y="810905"/>
            <a:ext cx="12192000" cy="966952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015300" y="863500"/>
            <a:ext cx="921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0" i="0" lang="en-US" sz="50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Mass Shootings </a:t>
            </a:r>
            <a:r>
              <a:rPr lang="en-US" sz="50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570721" y="4679277"/>
            <a:ext cx="269965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000"/>
              <a:buFont typeface="Calibri"/>
              <a:buNone/>
            </a:pPr>
            <a:r>
              <a:rPr b="1" i="1" lang="en-US" sz="30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Group 907</a:t>
            </a:r>
            <a:r>
              <a:rPr b="1" i="1" lang="en-US" sz="30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0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i="1" lang="en-US" sz="30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Yeon kyung Chung</a:t>
            </a: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Tianyi Wang</a:t>
            </a: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Xiaoqian Sun</a:t>
            </a: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Yon ho Cheong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Candara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Limitations and Suggestions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Suggestions:</a:t>
            </a:r>
          </a:p>
          <a:p>
            <a:pPr indent="-457200" lvl="2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Gun control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Is it too easy for </a:t>
            </a:r>
            <a:r>
              <a:rPr lang="en-US" sz="2800">
                <a:latin typeface="Candara"/>
                <a:ea typeface="Candara"/>
                <a:cs typeface="Candara"/>
                <a:sym typeface="Candara"/>
              </a:rPr>
              <a:t>people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to get a gun?</a:t>
            </a:r>
          </a:p>
          <a:p>
            <a:pPr indent="-457200" lvl="2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prevent the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Media Contagion Effect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many profiles of mass shooters is desire for fame</a:t>
            </a:r>
          </a:p>
          <a:p>
            <a:pPr indent="-457200" lvl="2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Educate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the public: </a:t>
            </a:r>
            <a:r>
              <a:rPr lang="en-US" sz="2800">
                <a:latin typeface="Candara"/>
                <a:ea typeface="Candara"/>
                <a:cs typeface="Candara"/>
                <a:sym typeface="Candara"/>
              </a:rPr>
              <a:t>get help if you have mental illness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indent="-457200" lvl="2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1430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Limitations of dataset:</a:t>
            </a:r>
          </a:p>
          <a:p>
            <a:pPr indent="-457200" lvl="3" marL="1714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Data Quality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uncertainty values</a:t>
            </a:r>
          </a:p>
          <a:p>
            <a:pPr indent="-457200" lvl="3" marL="17145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Hard to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predict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track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the data: “Copycat Crimes”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2175600" y="6086725"/>
            <a:ext cx="78408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http://rpubs.com/yeonjoannechung/341416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Candara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Background of the Dataset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38200" y="1703700"/>
            <a:ext cx="1051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Mass Shootings in the United States of America during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1966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to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2017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 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It has included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398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mass shootings in last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50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years in the United States.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Estimate the extent from different variables: </a:t>
            </a:r>
            <a:r>
              <a:rPr lang="en-US" sz="2590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y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ear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total victims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locations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federal firearms licensees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number of internet users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GDP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drugs arrested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regions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b="0" i="0" lang="en-US" sz="259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U.S. population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</a:p>
          <a:p>
            <a:pPr indent="-211455" lvl="0" marL="0" rtl="0">
              <a:lnSpc>
                <a:spcPct val="80000"/>
              </a:lnSpc>
              <a:spcBef>
                <a:spcPts val="0"/>
              </a:spcBef>
              <a:buClr>
                <a:srgbClr val="2F5496"/>
              </a:buClr>
              <a:buSzPts val="333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838200" y="4449650"/>
            <a:ext cx="105819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buNone/>
            </a:pPr>
            <a:r>
              <a:rPr b="1" i="1" lang="en-US" sz="3330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How to minimize the total victims for mass shootings in United States?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42952"/>
            <a:ext cx="12192000" cy="7365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41251" y="5467148"/>
            <a:ext cx="2035200" cy="639900"/>
          </a:xfrm>
          <a:prstGeom prst="homePlate">
            <a:avLst>
              <a:gd fmla="val 50000" name="adj"/>
            </a:avLst>
          </a:prstGeom>
          <a:solidFill>
            <a:srgbClr val="E7E6E6"/>
          </a:solidFill>
          <a:ln cap="flat" cmpd="sng" w="12700">
            <a:solidFill>
              <a:srgbClr val="7B7B7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341251" y="3990907"/>
            <a:ext cx="2035200" cy="639900"/>
          </a:xfrm>
          <a:prstGeom prst="homePlate">
            <a:avLst>
              <a:gd fmla="val 50000" name="adj"/>
            </a:avLst>
          </a:prstGeom>
          <a:solidFill>
            <a:srgbClr val="E7E6E6"/>
          </a:solidFill>
          <a:ln cap="flat" cmpd="sng" w="12700">
            <a:solidFill>
              <a:srgbClr val="7B7B7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41251" y="1396650"/>
            <a:ext cx="2035200" cy="639900"/>
          </a:xfrm>
          <a:prstGeom prst="homePlate">
            <a:avLst>
              <a:gd fmla="val 50000" name="adj"/>
            </a:avLst>
          </a:prstGeom>
          <a:solidFill>
            <a:srgbClr val="E7E6E6"/>
          </a:solidFill>
          <a:ln cap="flat" cmpd="sng" w="12700">
            <a:solidFill>
              <a:srgbClr val="7B7B7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0044606" y="2907107"/>
            <a:ext cx="592500" cy="666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B7B7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635125" y="2907422"/>
            <a:ext cx="592500" cy="621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B7B7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012467" y="1978659"/>
            <a:ext cx="1803300" cy="3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Right data?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384568" y="1994697"/>
            <a:ext cx="1809600" cy="3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More data?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856057" y="1516495"/>
            <a:ext cx="1005600" cy="400200"/>
          </a:xfrm>
          <a:prstGeom prst="rect">
            <a:avLst/>
          </a:prstGeom>
          <a:noFill/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EDA</a:t>
            </a:r>
          </a:p>
        </p:txBody>
      </p:sp>
      <p:cxnSp>
        <p:nvCxnSpPr>
          <p:cNvPr id="190" name="Shape 190"/>
          <p:cNvCxnSpPr>
            <a:stCxn id="185" idx="6"/>
          </p:cNvCxnSpPr>
          <p:nvPr/>
        </p:nvCxnSpPr>
        <p:spPr>
          <a:xfrm flipH="1" rot="10800000">
            <a:off x="10637106" y="3237707"/>
            <a:ext cx="797700" cy="27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>
            <a:off x="2658364" y="3228532"/>
            <a:ext cx="2186400" cy="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endCxn id="186" idx="2"/>
          </p:cNvCxnSpPr>
          <p:nvPr/>
        </p:nvCxnSpPr>
        <p:spPr>
          <a:xfrm flipH="1" rot="10800000">
            <a:off x="5437325" y="3217922"/>
            <a:ext cx="2197800" cy="108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86" idx="6"/>
            <a:endCxn id="185" idx="2"/>
          </p:cNvCxnSpPr>
          <p:nvPr/>
        </p:nvCxnSpPr>
        <p:spPr>
          <a:xfrm>
            <a:off x="8227625" y="3217922"/>
            <a:ext cx="1817100" cy="225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2879275" y="3323025"/>
            <a:ext cx="1554600" cy="193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pattern of Mass Shooting 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the safety area in the United States?</a:t>
            </a:r>
            <a:r>
              <a:rPr b="1" i="0" lang="en-US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68893" y="4086693"/>
            <a:ext cx="1396200" cy="400200"/>
          </a:xfrm>
          <a:prstGeom prst="rect">
            <a:avLst/>
          </a:prstGeom>
          <a:noFill/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QUESTION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13882" y="5586992"/>
            <a:ext cx="1467900" cy="400200"/>
          </a:xfrm>
          <a:prstGeom prst="rect">
            <a:avLst/>
          </a:prstGeom>
          <a:noFill/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PROBLEM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517560" y="3448088"/>
            <a:ext cx="1554600" cy="17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national trends contributes the most to number of mass shooting in the United States ?</a:t>
            </a:r>
          </a:p>
        </p:txBody>
      </p:sp>
      <p:cxnSp>
        <p:nvCxnSpPr>
          <p:cNvPr id="198" name="Shape 198"/>
          <p:cNvCxnSpPr/>
          <p:nvPr/>
        </p:nvCxnSpPr>
        <p:spPr>
          <a:xfrm flipH="1" rot="10800000">
            <a:off x="7017082" y="3448154"/>
            <a:ext cx="731700" cy="19341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4844875" y="2918094"/>
            <a:ext cx="592500" cy="621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7B7B7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endCxn id="199" idx="4"/>
          </p:cNvCxnSpPr>
          <p:nvPr/>
        </p:nvCxnSpPr>
        <p:spPr>
          <a:xfrm flipH="1" rot="10800000">
            <a:off x="4074325" y="3539094"/>
            <a:ext cx="1066800" cy="18105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2820383" y="5345067"/>
            <a:ext cx="1862400" cy="126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7B7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374496" y="5375742"/>
            <a:ext cx="1862400" cy="126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7B7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ndara"/>
              <a:buNone/>
            </a:pPr>
            <a:r>
              <a:rPr b="1" lang="en-US" sz="180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Hard to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 Prediction</a:t>
            </a:r>
          </a:p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ndara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Just output from the model</a:t>
            </a:r>
          </a:p>
        </p:txBody>
      </p:sp>
      <p:sp>
        <p:nvSpPr>
          <p:cNvPr id="203" name="Shape 203"/>
          <p:cNvSpPr/>
          <p:nvPr/>
        </p:nvSpPr>
        <p:spPr>
          <a:xfrm>
            <a:off x="7928634" y="5381358"/>
            <a:ext cx="1862400" cy="1255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B7B7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>
            <a:stCxn id="188" idx="2"/>
            <a:endCxn id="186" idx="1"/>
          </p:cNvCxnSpPr>
          <p:nvPr/>
        </p:nvCxnSpPr>
        <p:spPr>
          <a:xfrm>
            <a:off x="6289368" y="2359497"/>
            <a:ext cx="1432500" cy="6390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5" name="Shape 205"/>
          <p:cNvCxnSpPr>
            <a:stCxn id="187" idx="2"/>
            <a:endCxn id="199" idx="1"/>
          </p:cNvCxnSpPr>
          <p:nvPr/>
        </p:nvCxnSpPr>
        <p:spPr>
          <a:xfrm>
            <a:off x="3914117" y="2343459"/>
            <a:ext cx="1017600" cy="6657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6" name="Shape 206"/>
          <p:cNvCxnSpPr>
            <a:endCxn id="185" idx="1"/>
          </p:cNvCxnSpPr>
          <p:nvPr/>
        </p:nvCxnSpPr>
        <p:spPr>
          <a:xfrm>
            <a:off x="8575876" y="2370228"/>
            <a:ext cx="1555500" cy="6345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7671219" y="2005729"/>
            <a:ext cx="1809600" cy="3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Meaningful?</a:t>
            </a:r>
          </a:p>
        </p:txBody>
      </p:sp>
      <p:cxnSp>
        <p:nvCxnSpPr>
          <p:cNvPr id="208" name="Shape 208"/>
          <p:cNvCxnSpPr>
            <a:endCxn id="187" idx="0"/>
          </p:cNvCxnSpPr>
          <p:nvPr/>
        </p:nvCxnSpPr>
        <p:spPr>
          <a:xfrm>
            <a:off x="3911717" y="1672359"/>
            <a:ext cx="2400" cy="3063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9" name="Shape 209"/>
          <p:cNvCxnSpPr>
            <a:endCxn id="188" idx="0"/>
          </p:cNvCxnSpPr>
          <p:nvPr/>
        </p:nvCxnSpPr>
        <p:spPr>
          <a:xfrm>
            <a:off x="6269568" y="1670697"/>
            <a:ext cx="19800" cy="3240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0" name="Shape 210"/>
          <p:cNvCxnSpPr/>
          <p:nvPr/>
        </p:nvCxnSpPr>
        <p:spPr>
          <a:xfrm>
            <a:off x="8568843" y="1670646"/>
            <a:ext cx="0" cy="3588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2997513" y="1321610"/>
            <a:ext cx="18285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first round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093125" y="1319949"/>
            <a:ext cx="23526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second round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02453" y="1319949"/>
            <a:ext cx="19326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third round</a:t>
            </a: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488125" y="-232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Candara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EDA PROCESS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072974" y="3456744"/>
            <a:ext cx="1554600" cy="17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B7B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minimize the number of total victims </a:t>
            </a: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mass shooting?</a:t>
            </a:r>
          </a:p>
        </p:txBody>
      </p:sp>
      <p:cxnSp>
        <p:nvCxnSpPr>
          <p:cNvPr id="216" name="Shape 216"/>
          <p:cNvCxnSpPr>
            <a:endCxn id="185" idx="4"/>
          </p:cNvCxnSpPr>
          <p:nvPr/>
        </p:nvCxnSpPr>
        <p:spPr>
          <a:xfrm flipH="1" rot="10800000">
            <a:off x="9624756" y="3573707"/>
            <a:ext cx="716100" cy="1753500"/>
          </a:xfrm>
          <a:prstGeom prst="straightConnector1">
            <a:avLst/>
          </a:prstGeom>
          <a:noFill/>
          <a:ln cap="flat" cmpd="sng" w="9525">
            <a:solidFill>
              <a:srgbClr val="7B7B7B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7359825" y="4595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Smart Question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2820375" y="5257125"/>
            <a:ext cx="1862400" cy="19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Hard to predict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-2523"/>
            <a:ext cx="12192000" cy="7365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490507" y="-10933"/>
            <a:ext cx="11211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Candara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Analysis and Geo Map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9825" y="1137162"/>
            <a:ext cx="6053250" cy="29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9725"/>
            <a:ext cx="4986049" cy="29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72975"/>
            <a:ext cx="4986049" cy="29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050" y="835500"/>
            <a:ext cx="6995999" cy="343930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5269725" y="4525350"/>
            <a:ext cx="67122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majority of our dataset happened after the year of 2000, so we focus on our data from the year of 2000 to 2016.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0" y="651752"/>
            <a:ext cx="12192000" cy="7365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556532" y="643467"/>
            <a:ext cx="11211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Candara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Correlation with variables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822040" y="1690688"/>
            <a:ext cx="4733883" cy="464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3656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C55A1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3656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C55A1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3656" lvl="0" marL="0" marR="0" rtl="0" algn="ctr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688"/>
              <a:buFont typeface="Arial"/>
              <a:buNone/>
            </a:pPr>
            <a:r>
              <a:rPr b="1" i="0" lang="en-US" sz="250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Linear regression</a:t>
            </a:r>
            <a:r>
              <a:rPr b="1" i="0" lang="en-US" sz="2500" u="none" cap="none" strike="noStrik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appears to be </a:t>
            </a:r>
            <a:r>
              <a:rPr b="1" i="0" lang="en-US" sz="250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good model</a:t>
            </a:r>
            <a:r>
              <a:rPr b="1" lang="en-US" sz="25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indent="-43656" lvl="0" marL="0" marR="0" rtl="0" algn="ctr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688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because the </a:t>
            </a:r>
            <a:r>
              <a:rPr b="1" i="0" lang="en-US" sz="2500" u="none" cap="none" strike="noStrik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total victim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does have </a:t>
            </a:r>
            <a:r>
              <a:rPr b="1" i="0" lang="en-US" sz="2500" u="none" cap="none" strike="noStrik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highly correlation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with these different independent variables.</a:t>
            </a:r>
          </a:p>
        </p:txBody>
      </p:sp>
      <p:pic>
        <p:nvPicPr>
          <p:cNvPr id="239" name="Shape 2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690688"/>
            <a:ext cx="6305550" cy="4749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499352"/>
            <a:ext cx="12192000" cy="7365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556532" y="491067"/>
            <a:ext cx="11211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Candara"/>
              <a:buNone/>
            </a:pPr>
            <a:r>
              <a:rPr b="1" lang="en-US" sz="35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Find a fitting Model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134100" y="1790700"/>
            <a:ext cx="5801100" cy="4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1" lang="en-US" sz="2400">
                <a:latin typeface="Candara"/>
                <a:ea typeface="Candara"/>
                <a:cs typeface="Candara"/>
                <a:sym typeface="Candara"/>
              </a:rPr>
              <a:t>Type of Variables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All Continuous Variables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C55A1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C55A11"/>
                </a:solidFill>
                <a:latin typeface="Candara"/>
                <a:ea typeface="Candara"/>
                <a:cs typeface="Candara"/>
                <a:sym typeface="Candara"/>
              </a:rPr>
              <a:t>Dependent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Variable</a:t>
            </a:r>
          </a:p>
          <a:p>
            <a:pPr indent="-463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Total 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v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ictim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</a:t>
            </a:r>
          </a:p>
          <a:p>
            <a:pPr indent="-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Independent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Variables</a:t>
            </a:r>
          </a:p>
          <a:p>
            <a:pPr indent="-463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U.S. 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opulation</a:t>
            </a:r>
          </a:p>
          <a:p>
            <a:pPr indent="-463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Number of 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m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ass 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hootings</a:t>
            </a:r>
          </a:p>
          <a:p>
            <a:pPr indent="-463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Number of 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nternet 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u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sers</a:t>
            </a:r>
          </a:p>
          <a:p>
            <a:pPr indent="-463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>
                <a:latin typeface="Candara"/>
                <a:ea typeface="Candara"/>
                <a:cs typeface="Candara"/>
                <a:sym typeface="Candara"/>
              </a:rPr>
              <a:t>Total 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ederal 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irearms </a:t>
            </a:r>
            <a:r>
              <a:rPr lang="en-US" sz="25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li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censees 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40700"/>
            <a:ext cx="5281725" cy="51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0" y="499352"/>
            <a:ext cx="12192000" cy="7365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556532" y="491067"/>
            <a:ext cx="11211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Candara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Linear Regression Model Graphs</a:t>
            </a:r>
          </a:p>
        </p:txBody>
      </p:sp>
      <p:pic>
        <p:nvPicPr>
          <p:cNvPr id="256" name="Shape 2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600" y="3085825"/>
            <a:ext cx="6261300" cy="32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5458675" y="1765475"/>
            <a:ext cx="65259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rtl="0" algn="ctr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Federal firearms licensees, number of internet users, U.S. population and number of shootings are significant.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89275"/>
            <a:ext cx="5306275" cy="47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0" y="461252"/>
            <a:ext cx="12192000" cy="7365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133350" y="457050"/>
            <a:ext cx="12058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Candara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Predict and Evaluate the Model</a:t>
            </a:r>
          </a:p>
        </p:txBody>
      </p:sp>
      <p:sp>
        <p:nvSpPr>
          <p:cNvPr id="266" name="Shape 266"/>
          <p:cNvSpPr/>
          <p:nvPr/>
        </p:nvSpPr>
        <p:spPr>
          <a:xfrm>
            <a:off x="480325" y="2580700"/>
            <a:ext cx="5464800" cy="3613200"/>
          </a:xfrm>
          <a:prstGeom prst="rect">
            <a:avLst/>
          </a:prstGeom>
          <a:solidFill>
            <a:srgbClr val="757070">
              <a:alpha val="60000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        prediction   total victims    error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2016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441.17603          455            13.823974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2015   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420.19616          395           -25.196162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2014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128.65602          112            -16.656016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2013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 133.40580          101           -32.405801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2012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 124.19365          204           79.806348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2011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   </a:t>
            </a: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70.86011           65              -5.860114</a:t>
            </a:r>
          </a:p>
        </p:txBody>
      </p:sp>
      <p:sp>
        <p:nvSpPr>
          <p:cNvPr id="267" name="Shape 267"/>
          <p:cNvSpPr/>
          <p:nvPr/>
        </p:nvSpPr>
        <p:spPr>
          <a:xfrm>
            <a:off x="480325" y="1600200"/>
            <a:ext cx="5464800" cy="9804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3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Result </a:t>
            </a:r>
            <a:r>
              <a:rPr b="1" lang="en-US" sz="3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of the prediction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6279799" y="1600200"/>
            <a:ext cx="5464800" cy="4593600"/>
          </a:xfrm>
          <a:prstGeom prst="rect">
            <a:avLst/>
          </a:prstGeom>
          <a:solidFill>
            <a:srgbClr val="757070">
              <a:alpha val="60000"/>
            </a:srgb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6195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here </a:t>
            </a: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is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the lowest </a:t>
            </a: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error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value in 20</a:t>
            </a: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11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that means </a:t>
            </a: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our prediction for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total victims </a:t>
            </a: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is  more accurate. </a:t>
            </a:r>
          </a:p>
          <a:p>
            <a:pPr indent="-361950" lvl="0" marL="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RMSE is useful for evaluating a model. Our RMSE divided by the degrees of freedom is around 2.</a:t>
            </a:r>
          </a:p>
          <a:p>
            <a:pPr indent="-361950" lvl="0" marL="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Candara"/>
              <a:buChar char="•"/>
            </a:pPr>
            <a:r>
              <a:rPr b="1" lang="en-US" sz="2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number of shootings with total victims is  significant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200"/>
              <a:buFont typeface="Candara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Conclusion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2F549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2F5496"/>
                </a:solidFill>
                <a:latin typeface="Candara"/>
                <a:ea typeface="Candara"/>
                <a:cs typeface="Candara"/>
                <a:sym typeface="Candara"/>
              </a:rPr>
              <a:t>How to minimize the total victims for mass shootings in United States? </a:t>
            </a:r>
          </a:p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2F549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524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Federal firearms licensees, number of internet users, U.S. population and number of shootings are significant</a:t>
            </a:r>
            <a:r>
              <a:rPr b="1"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. Reducing the number of firearms licensees are helping to minimize the total victims for mass shootings.</a:t>
            </a:r>
          </a:p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